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53509" autoAdjust="0"/>
  </p:normalViewPr>
  <p:slideViewPr>
    <p:cSldViewPr snapToGrid="0">
      <p:cViewPr varScale="1">
        <p:scale>
          <a:sx n="87" d="100"/>
          <a:sy n="87" d="100"/>
        </p:scale>
        <p:origin x="46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203DB-59A5-4E3B-8415-FF74FAE8B911}" type="datetimeFigureOut">
              <a:rPr lang="en-US" smtClean="0"/>
              <a:t>5/9/2021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874FC5-BF0E-409A-87C9-40E4D1450D5B}" type="slidenum">
              <a:rPr lang="en-US" smtClean="0"/>
              <a:t>‹#›</a:t>
            </a:fld>
            <a:endParaRPr lang="en-US"/>
          </a:p>
        </p:txBody>
      </p:sp>
    </p:spTree>
    <p:extLst>
      <p:ext uri="{BB962C8B-B14F-4D97-AF65-F5344CB8AC3E}">
        <p14:creationId xmlns:p14="http://schemas.microsoft.com/office/powerpoint/2010/main" val="1518947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lnSpc>
                <a:spcPct val="200000"/>
              </a:lnSpc>
              <a:spcBef>
                <a:spcPts val="0"/>
              </a:spcBef>
              <a:spcAft>
                <a:spcPts val="0"/>
              </a:spcAft>
            </a:pPr>
            <a:r>
              <a:rPr lang="en-US" sz="1800" b="1" kern="0" dirty="0">
                <a:effectLst/>
                <a:latin typeface="Times New Roman" panose="02020603050405020304" pitchFamily="18" charset="0"/>
              </a:rPr>
              <a:t>Analyzing E-Cigarette Conversations on Twitter (2021)</a:t>
            </a:r>
          </a:p>
          <a:p>
            <a:pPr marL="0" marR="0">
              <a:lnSpc>
                <a:spcPct val="200000"/>
              </a:lnSpc>
              <a:spcBef>
                <a:spcPts val="0"/>
              </a:spcBef>
              <a:spcAft>
                <a:spcPts val="0"/>
              </a:spcAft>
            </a:pPr>
            <a:r>
              <a:rPr lang="en-US" sz="1800" b="1" dirty="0">
                <a:effectLst/>
                <a:latin typeface="Times New Roman" panose="02020603050405020304" pitchFamily="18" charset="0"/>
              </a:rPr>
              <a:t>Problem</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Indonesia has one of the highest smoking populations (28.9%).  Regulators and lobbyists are concerned that e-cigarettes (e-cigs) will increase this value and create burdens on its public health care system.  They need to understand the population’s perspective on the safety, taxation, and regulation of e-cigs.</a:t>
            </a:r>
          </a:p>
          <a:p>
            <a:pPr marL="0" marR="0">
              <a:lnSpc>
                <a:spcPct val="200000"/>
              </a:lnSpc>
              <a:spcBef>
                <a:spcPts val="0"/>
              </a:spcBef>
              <a:spcAft>
                <a:spcPts val="0"/>
              </a:spcAft>
            </a:pPr>
            <a:r>
              <a:rPr lang="en-US" sz="1800" b="1" dirty="0">
                <a:effectLst/>
                <a:latin typeface="Times New Roman" panose="02020603050405020304" pitchFamily="18" charset="0"/>
              </a:rPr>
              <a:t>Approach</a:t>
            </a:r>
          </a:p>
          <a:p>
            <a:pPr marL="0" marR="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Kaunag</a:t>
            </a:r>
            <a:r>
              <a:rPr lang="en-US" sz="1800" dirty="0">
                <a:effectLst/>
                <a:latin typeface="Times New Roman" panose="02020603050405020304" pitchFamily="18" charset="0"/>
                <a:ea typeface="Calibri" panose="020F0502020204030204" pitchFamily="34" charset="0"/>
              </a:rPr>
              <a:t> et al. (2021) approach this problem by training classification models with 8079 tweets discussing vaping (e.g., Favor or Against smoking).  Each tweet goes through a pre-processing pipeline to remove punctuation, duplicate words, and common keywords (e.g., lol).  After cleaning, the messages are tagged and clustered.  Finally, they tease out the user’s decision rationale using topic modeling (e.g., NMF and LDA).</a:t>
            </a:r>
          </a:p>
          <a:p>
            <a:pPr marL="0" marR="0">
              <a:lnSpc>
                <a:spcPct val="200000"/>
              </a:lnSpc>
              <a:spcBef>
                <a:spcPts val="0"/>
              </a:spcBef>
              <a:spcAft>
                <a:spcPts val="0"/>
              </a:spcAft>
            </a:pPr>
            <a:r>
              <a:rPr lang="en-US" sz="1800" b="1" dirty="0">
                <a:effectLst/>
                <a:latin typeface="Times New Roman" panose="02020603050405020304" pitchFamily="18" charset="0"/>
              </a:rPr>
              <a:t>Conclusion</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authors deliver a process for analyzing e-cig sentiment and rationale from a corpus of tweets.  These insights enable regulators to track changes in public opinion and design more effective marketing campaigns.  For instance, when Muhammadiyah fatwa approved e-cigs usage, an enormous influx of support occurred.  Future efforts could also consider demographic information or consider additional social media sources.</a:t>
            </a:r>
          </a:p>
          <a:p>
            <a:endParaRPr lang="en-US" dirty="0"/>
          </a:p>
        </p:txBody>
      </p:sp>
      <p:sp>
        <p:nvSpPr>
          <p:cNvPr id="4" name="Slide Number Placeholder 3"/>
          <p:cNvSpPr>
            <a:spLocks noGrp="1"/>
          </p:cNvSpPr>
          <p:nvPr>
            <p:ph type="sldNum" sz="quarter" idx="5"/>
          </p:nvPr>
        </p:nvSpPr>
        <p:spPr/>
        <p:txBody>
          <a:bodyPr/>
          <a:lstStyle/>
          <a:p>
            <a:fld id="{8E874FC5-BF0E-409A-87C9-40E4D1450D5B}" type="slidenum">
              <a:rPr lang="en-US" smtClean="0"/>
              <a:t>3</a:t>
            </a:fld>
            <a:endParaRPr lang="en-US"/>
          </a:p>
        </p:txBody>
      </p:sp>
    </p:spTree>
    <p:extLst>
      <p:ext uri="{BB962C8B-B14F-4D97-AF65-F5344CB8AC3E}">
        <p14:creationId xmlns:p14="http://schemas.microsoft.com/office/powerpoint/2010/main" val="1475419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lnSpc>
                <a:spcPct val="200000"/>
              </a:lnSpc>
              <a:spcBef>
                <a:spcPts val="0"/>
              </a:spcBef>
              <a:spcAft>
                <a:spcPts val="0"/>
              </a:spcAft>
            </a:pPr>
            <a:r>
              <a:rPr lang="en-US" sz="1800" b="1" kern="0" dirty="0">
                <a:effectLst/>
                <a:latin typeface="Times New Roman" panose="02020603050405020304" pitchFamily="18" charset="0"/>
              </a:rPr>
              <a:t>CPS Applications with Case Study of Intelligent Dispatch of PV (2021)</a:t>
            </a:r>
          </a:p>
          <a:p>
            <a:pPr marL="0" marR="0">
              <a:lnSpc>
                <a:spcPct val="200000"/>
              </a:lnSpc>
              <a:spcBef>
                <a:spcPts val="0"/>
              </a:spcBef>
              <a:spcAft>
                <a:spcPts val="0"/>
              </a:spcAft>
            </a:pPr>
            <a:r>
              <a:rPr lang="en-US" sz="1800" b="1" dirty="0">
                <a:effectLst/>
                <a:latin typeface="Times New Roman" panose="02020603050405020304" pitchFamily="18" charset="0"/>
              </a:rPr>
              <a:t>Problem</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Distributed energy grids encounter intermittent failures, causing service disruptions in the availability of electricity for customers.  Smart grids mitigate these issues with battery backup systems that collect and discharge energy as necessary.  Like other commodities, electricity has a variable spot price that reacts to supply and demand changes.  Power companies need to forecast these disruptions and charge their batteries before the prices jump.  It is challenging to build these predictive capabilities due to the limited standardization of sensor data.</a:t>
            </a:r>
          </a:p>
          <a:p>
            <a:pPr marL="0" marR="0">
              <a:lnSpc>
                <a:spcPct val="200000"/>
              </a:lnSpc>
              <a:spcBef>
                <a:spcPts val="0"/>
              </a:spcBef>
              <a:spcAft>
                <a:spcPts val="0"/>
              </a:spcAft>
            </a:pPr>
            <a:r>
              <a:rPr lang="en-US" sz="1800" b="1" dirty="0">
                <a:effectLst/>
                <a:latin typeface="Times New Roman" panose="02020603050405020304" pitchFamily="18" charset="0"/>
              </a:rPr>
              <a:t>Approach</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Riggs et al. (2021) construct an ingestion pipeline that pushes sensor data into a NoSQL database.  This approach simplifies data centralization by relaxing schema at write requirements.  Next, an Extract-Transform-Load (ETL) process normalizes the instrument readings for multiple machine learning algorithms.  The authors compare the performance and accuracy of Markov models, Genetic algorithms, and Support Vector Machines (SVM).  This step requires simulating traffic and replaying historical data.</a:t>
            </a:r>
          </a:p>
          <a:p>
            <a:pPr marL="0" marR="0">
              <a:lnSpc>
                <a:spcPct val="200000"/>
              </a:lnSpc>
              <a:spcBef>
                <a:spcPts val="0"/>
              </a:spcBef>
              <a:spcAft>
                <a:spcPts val="0"/>
              </a:spcAft>
            </a:pPr>
            <a:r>
              <a:rPr lang="en-US" sz="1800" b="1" dirty="0">
                <a:effectLst/>
                <a:latin typeface="Times New Roman" panose="02020603050405020304" pitchFamily="18" charset="0"/>
              </a:rPr>
              <a:t>Conclusion</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author’s system can more gracefully handle disruptions and more accurately decide when to charge the batteries.  Administrators that deploy this solution would save 2.7% ($10k daily savings assuming $370k expenses).  Deploying the system more broadly would further reduce costs and volatility for all participants within the swarm.</a:t>
            </a:r>
          </a:p>
          <a:p>
            <a:endParaRPr lang="en-US" dirty="0"/>
          </a:p>
        </p:txBody>
      </p:sp>
      <p:sp>
        <p:nvSpPr>
          <p:cNvPr id="4" name="Slide Number Placeholder 3"/>
          <p:cNvSpPr>
            <a:spLocks noGrp="1"/>
          </p:cNvSpPr>
          <p:nvPr>
            <p:ph type="sldNum" sz="quarter" idx="5"/>
          </p:nvPr>
        </p:nvSpPr>
        <p:spPr/>
        <p:txBody>
          <a:bodyPr/>
          <a:lstStyle/>
          <a:p>
            <a:fld id="{8E874FC5-BF0E-409A-87C9-40E4D1450D5B}" type="slidenum">
              <a:rPr lang="en-US" smtClean="0"/>
              <a:t>4</a:t>
            </a:fld>
            <a:endParaRPr lang="en-US"/>
          </a:p>
        </p:txBody>
      </p:sp>
    </p:spTree>
    <p:extLst>
      <p:ext uri="{BB962C8B-B14F-4D97-AF65-F5344CB8AC3E}">
        <p14:creationId xmlns:p14="http://schemas.microsoft.com/office/powerpoint/2010/main" val="1321906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lnSpc>
                <a:spcPct val="200000"/>
              </a:lnSpc>
              <a:spcBef>
                <a:spcPts val="0"/>
              </a:spcBef>
              <a:spcAft>
                <a:spcPts val="0"/>
              </a:spcAft>
            </a:pPr>
            <a:r>
              <a:rPr lang="en-US" sz="1800" b="1" kern="0" dirty="0">
                <a:effectLst/>
                <a:latin typeface="Times New Roman" panose="02020603050405020304" pitchFamily="18" charset="0"/>
              </a:rPr>
              <a:t>Power to The People (2018)</a:t>
            </a:r>
          </a:p>
          <a:p>
            <a:pPr marL="0" marR="0">
              <a:lnSpc>
                <a:spcPct val="200000"/>
              </a:lnSpc>
              <a:spcBef>
                <a:spcPts val="0"/>
              </a:spcBef>
              <a:spcAft>
                <a:spcPts val="0"/>
              </a:spcAft>
            </a:pPr>
            <a:r>
              <a:rPr lang="en-US" sz="1800" b="1" dirty="0">
                <a:effectLst/>
                <a:latin typeface="Times New Roman" panose="02020603050405020304" pitchFamily="18" charset="0"/>
              </a:rPr>
              <a:t>Problem</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Villages in rural India can use prepaid electricity services to power their home.  These businesses typically use solar energy to deliver a more economical solution than natural gas and kerosene.  Solar farms have a high initial cost and require sufficient customer adoption to justify the investment.  However, customers are not onboarding into the program at a fast enough pace.  These challenges risk the sustainability of local providers.  Simmonds (2021) wonders what prevents people from using cheaper and renewable electricity?  Are these defects in the service offering or superficial usability issues?</a:t>
            </a:r>
          </a:p>
          <a:p>
            <a:pPr marL="0" marR="0">
              <a:lnSpc>
                <a:spcPct val="200000"/>
              </a:lnSpc>
              <a:spcBef>
                <a:spcPts val="0"/>
              </a:spcBef>
              <a:spcAft>
                <a:spcPts val="0"/>
              </a:spcAft>
            </a:pPr>
            <a:r>
              <a:rPr lang="en-US" sz="1800" b="1" dirty="0">
                <a:effectLst/>
                <a:latin typeface="Times New Roman" panose="02020603050405020304" pitchFamily="18" charset="0"/>
              </a:rPr>
              <a:t>Approach</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Simmonds (2021) traveled from Finland to rural India.  After arriving, she interviewed several villagers and observed their service interactions.  She noticed that most neighborhoods would recruit a child to update the system.  This decision stems from the control panel using English, a foreign language to many.  The panel also contains too many irrelevant technical details.  Meanwhile, the most common action, checking the remaining balance, was hidden.  </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author built a prototype replacement using a mobile phone and a discarded cereal box.  She revised the display to show the remaining balance by default and moved the technical details into an advanced menu.  Next, she translated all instructions into Hindi.  </a:t>
            </a:r>
          </a:p>
          <a:p>
            <a:pPr marL="0" marR="0">
              <a:lnSpc>
                <a:spcPct val="200000"/>
              </a:lnSpc>
              <a:spcBef>
                <a:spcPts val="0"/>
              </a:spcBef>
              <a:spcAft>
                <a:spcPts val="0"/>
              </a:spcAft>
            </a:pPr>
            <a:r>
              <a:rPr lang="en-US" sz="1800" b="1" dirty="0">
                <a:effectLst/>
                <a:latin typeface="Times New Roman" panose="02020603050405020304" pitchFamily="18" charset="0"/>
              </a:rPr>
              <a:t>Conclusion</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Simmonds re-assessed the usability of her control panel.  The villagers welcomed the design changes and found onboarding into the prepaid electric services easier.  She states that these updates were discoverable only after monitoring the customers.  This strategy represents a stark difference from previous designers, who built for their local norms.</a:t>
            </a:r>
          </a:p>
          <a:p>
            <a:endParaRPr lang="en-US" dirty="0"/>
          </a:p>
        </p:txBody>
      </p:sp>
      <p:sp>
        <p:nvSpPr>
          <p:cNvPr id="4" name="Slide Number Placeholder 3"/>
          <p:cNvSpPr>
            <a:spLocks noGrp="1"/>
          </p:cNvSpPr>
          <p:nvPr>
            <p:ph type="sldNum" sz="quarter" idx="5"/>
          </p:nvPr>
        </p:nvSpPr>
        <p:spPr/>
        <p:txBody>
          <a:bodyPr/>
          <a:lstStyle/>
          <a:p>
            <a:fld id="{8E874FC5-BF0E-409A-87C9-40E4D1450D5B}" type="slidenum">
              <a:rPr lang="en-US" smtClean="0"/>
              <a:t>5</a:t>
            </a:fld>
            <a:endParaRPr lang="en-US"/>
          </a:p>
        </p:txBody>
      </p:sp>
    </p:spTree>
    <p:extLst>
      <p:ext uri="{BB962C8B-B14F-4D97-AF65-F5344CB8AC3E}">
        <p14:creationId xmlns:p14="http://schemas.microsoft.com/office/powerpoint/2010/main" val="267739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874FC5-BF0E-409A-87C9-40E4D1450D5B}" type="slidenum">
              <a:rPr lang="en-US" smtClean="0"/>
              <a:t>6</a:t>
            </a:fld>
            <a:endParaRPr lang="en-US"/>
          </a:p>
        </p:txBody>
      </p:sp>
    </p:spTree>
    <p:extLst>
      <p:ext uri="{BB962C8B-B14F-4D97-AF65-F5344CB8AC3E}">
        <p14:creationId xmlns:p14="http://schemas.microsoft.com/office/powerpoint/2010/main" val="3670754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874FC5-BF0E-409A-87C9-40E4D1450D5B}" type="slidenum">
              <a:rPr lang="en-US" smtClean="0"/>
              <a:t>7</a:t>
            </a:fld>
            <a:endParaRPr lang="en-US"/>
          </a:p>
        </p:txBody>
      </p:sp>
    </p:spTree>
    <p:extLst>
      <p:ext uri="{BB962C8B-B14F-4D97-AF65-F5344CB8AC3E}">
        <p14:creationId xmlns:p14="http://schemas.microsoft.com/office/powerpoint/2010/main" val="42680853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5/9/2021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5/9/2021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5/9/2021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5/9/2021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67EA-2067-435F-88B0-7690F191AECD}"/>
              </a:ext>
            </a:extLst>
          </p:cNvPr>
          <p:cNvSpPr>
            <a:spLocks noGrp="1"/>
          </p:cNvSpPr>
          <p:nvPr>
            <p:ph type="ctrTitle"/>
          </p:nvPr>
        </p:nvSpPr>
        <p:spPr/>
        <p:txBody>
          <a:bodyPr/>
          <a:lstStyle/>
          <a:p>
            <a:r>
              <a:rPr lang="en-US" dirty="0"/>
              <a:t>Constructive </a:t>
            </a:r>
            <a:br>
              <a:rPr lang="en-US" dirty="0"/>
            </a:br>
            <a:r>
              <a:rPr lang="en-US" dirty="0"/>
              <a:t>Research Problems</a:t>
            </a:r>
          </a:p>
        </p:txBody>
      </p:sp>
      <p:sp>
        <p:nvSpPr>
          <p:cNvPr id="3" name="Subtitle 2">
            <a:extLst>
              <a:ext uri="{FF2B5EF4-FFF2-40B4-BE49-F238E27FC236}">
                <a16:creationId xmlns:a16="http://schemas.microsoft.com/office/drawing/2014/main" id="{8CBA30D1-1849-4241-929B-9EAF87F644F9}"/>
              </a:ext>
            </a:extLst>
          </p:cNvPr>
          <p:cNvSpPr>
            <a:spLocks noGrp="1"/>
          </p:cNvSpPr>
          <p:nvPr>
            <p:ph type="subTitle" idx="1"/>
          </p:nvPr>
        </p:nvSpPr>
        <p:spPr/>
        <p:txBody>
          <a:bodyPr>
            <a:normAutofit lnSpcReduction="10000"/>
          </a:bodyPr>
          <a:lstStyle/>
          <a:p>
            <a:r>
              <a:rPr lang="en-US" dirty="0"/>
              <a:t>Nate Bachmeier</a:t>
            </a:r>
            <a:br>
              <a:rPr lang="en-US" dirty="0"/>
            </a:br>
            <a:r>
              <a:rPr lang="en-US" dirty="0"/>
              <a:t>TIM-7241: Constructive Research Design</a:t>
            </a:r>
            <a:br>
              <a:rPr lang="en-US" dirty="0"/>
            </a:br>
            <a:r>
              <a:rPr lang="en-US" dirty="0"/>
              <a:t>May 9</a:t>
            </a:r>
            <a:r>
              <a:rPr lang="en-US" baseline="30000" dirty="0"/>
              <a:t>th</a:t>
            </a:r>
            <a:r>
              <a:rPr lang="en-US" dirty="0"/>
              <a:t>, 2021</a:t>
            </a:r>
            <a:br>
              <a:rPr lang="en-US" dirty="0"/>
            </a:br>
            <a:r>
              <a:rPr lang="en-US" dirty="0"/>
              <a:t>Northcentral University</a:t>
            </a:r>
          </a:p>
        </p:txBody>
      </p:sp>
    </p:spTree>
    <p:extLst>
      <p:ext uri="{BB962C8B-B14F-4D97-AF65-F5344CB8AC3E}">
        <p14:creationId xmlns:p14="http://schemas.microsoft.com/office/powerpoint/2010/main" val="996448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203A-D378-49C5-85B3-0BF85F9D951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ACB042A-72C7-4268-889D-9514B96295EF}"/>
              </a:ext>
            </a:extLst>
          </p:cNvPr>
          <p:cNvSpPr>
            <a:spLocks noGrp="1"/>
          </p:cNvSpPr>
          <p:nvPr>
            <p:ph idx="1"/>
          </p:nvPr>
        </p:nvSpPr>
        <p:spPr/>
        <p:txBody>
          <a:bodyPr/>
          <a:lstStyle/>
          <a:p>
            <a:r>
              <a:rPr lang="en-US" dirty="0"/>
              <a:t>Examine Constructive Research Studies</a:t>
            </a:r>
            <a:br>
              <a:rPr lang="en-US" dirty="0"/>
            </a:br>
            <a:endParaRPr lang="en-US" dirty="0"/>
          </a:p>
          <a:p>
            <a:pPr lvl="1"/>
            <a:r>
              <a:rPr lang="en-US" dirty="0"/>
              <a:t>Analyzing E-Cigarette Conversations (2021)</a:t>
            </a:r>
          </a:p>
          <a:p>
            <a:pPr lvl="1"/>
            <a:r>
              <a:rPr lang="en-US" dirty="0"/>
              <a:t>Intelligent Dispatch of Photovoltaic Systems (2021)</a:t>
            </a:r>
          </a:p>
          <a:p>
            <a:pPr lvl="1"/>
            <a:r>
              <a:rPr lang="en-US" dirty="0"/>
              <a:t>Power to the People (2018)</a:t>
            </a:r>
            <a:br>
              <a:rPr lang="en-US" dirty="0"/>
            </a:br>
            <a:endParaRPr lang="en-US" dirty="0"/>
          </a:p>
          <a:p>
            <a:r>
              <a:rPr lang="en-US" dirty="0"/>
              <a:t>Conclusion</a:t>
            </a:r>
          </a:p>
          <a:p>
            <a:r>
              <a:rPr lang="en-US" dirty="0"/>
              <a:t>References</a:t>
            </a:r>
            <a:br>
              <a:rPr lang="en-US" dirty="0"/>
            </a:br>
            <a:endParaRPr lang="en-US" dirty="0"/>
          </a:p>
        </p:txBody>
      </p:sp>
    </p:spTree>
    <p:extLst>
      <p:ext uri="{BB962C8B-B14F-4D97-AF65-F5344CB8AC3E}">
        <p14:creationId xmlns:p14="http://schemas.microsoft.com/office/powerpoint/2010/main" val="2210073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626D7-A154-43F7-B2E0-67094DC9E174}"/>
              </a:ext>
            </a:extLst>
          </p:cNvPr>
          <p:cNvSpPr>
            <a:spLocks noGrp="1"/>
          </p:cNvSpPr>
          <p:nvPr>
            <p:ph type="title"/>
          </p:nvPr>
        </p:nvSpPr>
        <p:spPr/>
        <p:txBody>
          <a:bodyPr/>
          <a:lstStyle/>
          <a:p>
            <a:r>
              <a:rPr lang="en-US" dirty="0"/>
              <a:t>Analyzing E-Cig Conversations (2021)</a:t>
            </a:r>
          </a:p>
        </p:txBody>
      </p:sp>
      <p:sp>
        <p:nvSpPr>
          <p:cNvPr id="3" name="Content Placeholder 2">
            <a:extLst>
              <a:ext uri="{FF2B5EF4-FFF2-40B4-BE49-F238E27FC236}">
                <a16:creationId xmlns:a16="http://schemas.microsoft.com/office/drawing/2014/main" id="{CFFB8CB3-6968-4749-B253-76D59CD96163}"/>
              </a:ext>
            </a:extLst>
          </p:cNvPr>
          <p:cNvSpPr>
            <a:spLocks noGrp="1"/>
          </p:cNvSpPr>
          <p:nvPr>
            <p:ph idx="1"/>
          </p:nvPr>
        </p:nvSpPr>
        <p:spPr/>
        <p:txBody>
          <a:bodyPr/>
          <a:lstStyle/>
          <a:p>
            <a:r>
              <a:rPr lang="en-US" b="1" dirty="0"/>
              <a:t>Problem</a:t>
            </a:r>
          </a:p>
          <a:p>
            <a:pPr lvl="1"/>
            <a:r>
              <a:rPr lang="en-US" dirty="0"/>
              <a:t>28.9% of Indonesians are smokers</a:t>
            </a:r>
          </a:p>
          <a:p>
            <a:pPr lvl="1"/>
            <a:r>
              <a:rPr lang="en-US" dirty="0"/>
              <a:t>Smoking burdens its public health care</a:t>
            </a:r>
          </a:p>
          <a:p>
            <a:pPr lvl="1"/>
            <a:r>
              <a:rPr lang="en-US" dirty="0"/>
              <a:t>Require mechanisms for monitoring e-cig sentiment</a:t>
            </a:r>
            <a:br>
              <a:rPr lang="en-US" dirty="0"/>
            </a:br>
            <a:endParaRPr lang="en-US" dirty="0"/>
          </a:p>
          <a:p>
            <a:r>
              <a:rPr lang="en-US" b="1" dirty="0"/>
              <a:t>Research Questions</a:t>
            </a:r>
          </a:p>
          <a:p>
            <a:pPr lvl="1"/>
            <a:r>
              <a:rPr lang="en-US" dirty="0"/>
              <a:t>Can we perform real-time analysis via Twitter</a:t>
            </a:r>
          </a:p>
          <a:p>
            <a:pPr lvl="1"/>
            <a:r>
              <a:rPr lang="en-US" dirty="0"/>
              <a:t>Can we determine why someone is in Favor/Against e-cigs</a:t>
            </a:r>
          </a:p>
        </p:txBody>
      </p:sp>
    </p:spTree>
    <p:extLst>
      <p:ext uri="{BB962C8B-B14F-4D97-AF65-F5344CB8AC3E}">
        <p14:creationId xmlns:p14="http://schemas.microsoft.com/office/powerpoint/2010/main" val="2940017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41E1-F49A-4E2C-AFBC-274668D1B141}"/>
              </a:ext>
            </a:extLst>
          </p:cNvPr>
          <p:cNvSpPr>
            <a:spLocks noGrp="1"/>
          </p:cNvSpPr>
          <p:nvPr>
            <p:ph type="title"/>
          </p:nvPr>
        </p:nvSpPr>
        <p:spPr/>
        <p:txBody>
          <a:bodyPr/>
          <a:lstStyle/>
          <a:p>
            <a:r>
              <a:rPr lang="en-US" dirty="0"/>
              <a:t>Intelligent Dispatch of Photovoltaic (2021) </a:t>
            </a:r>
          </a:p>
        </p:txBody>
      </p:sp>
      <p:sp>
        <p:nvSpPr>
          <p:cNvPr id="3" name="Content Placeholder 2">
            <a:extLst>
              <a:ext uri="{FF2B5EF4-FFF2-40B4-BE49-F238E27FC236}">
                <a16:creationId xmlns:a16="http://schemas.microsoft.com/office/drawing/2014/main" id="{2F8D7AE6-4664-48D0-9F70-BEDA452059F3}"/>
              </a:ext>
            </a:extLst>
          </p:cNvPr>
          <p:cNvSpPr>
            <a:spLocks noGrp="1"/>
          </p:cNvSpPr>
          <p:nvPr>
            <p:ph idx="1"/>
          </p:nvPr>
        </p:nvSpPr>
        <p:spPr/>
        <p:txBody>
          <a:bodyPr/>
          <a:lstStyle/>
          <a:p>
            <a:r>
              <a:rPr lang="en-US" b="1" dirty="0"/>
              <a:t>Problem</a:t>
            </a:r>
          </a:p>
          <a:p>
            <a:pPr lvl="1"/>
            <a:r>
              <a:rPr lang="en-US" dirty="0"/>
              <a:t>Distributed energy producers periodically fail</a:t>
            </a:r>
          </a:p>
          <a:p>
            <a:pPr lvl="1"/>
            <a:r>
              <a:rPr lang="en-US" dirty="0"/>
              <a:t>Smart grids mitigate these with batteries</a:t>
            </a:r>
          </a:p>
          <a:p>
            <a:pPr lvl="1"/>
            <a:r>
              <a:rPr lang="en-US" dirty="0"/>
              <a:t>Power companies pre-emptively charge before an outage</a:t>
            </a:r>
          </a:p>
          <a:p>
            <a:pPr lvl="1"/>
            <a:r>
              <a:rPr lang="en-US" dirty="0"/>
              <a:t>Data necessary to predict an outage is non-standard</a:t>
            </a:r>
            <a:br>
              <a:rPr lang="en-US" dirty="0"/>
            </a:br>
            <a:endParaRPr lang="en-US" dirty="0"/>
          </a:p>
          <a:p>
            <a:r>
              <a:rPr lang="en-US" b="1" dirty="0"/>
              <a:t>Research Questions</a:t>
            </a:r>
          </a:p>
          <a:p>
            <a:pPr lvl="1"/>
            <a:r>
              <a:rPr lang="en-US" dirty="0"/>
              <a:t>Can we centralize the sensor data</a:t>
            </a:r>
          </a:p>
          <a:p>
            <a:pPr lvl="1"/>
            <a:r>
              <a:rPr lang="en-US" dirty="0"/>
              <a:t>Can we make accurate predictions with it</a:t>
            </a:r>
          </a:p>
        </p:txBody>
      </p:sp>
    </p:spTree>
    <p:extLst>
      <p:ext uri="{BB962C8B-B14F-4D97-AF65-F5344CB8AC3E}">
        <p14:creationId xmlns:p14="http://schemas.microsoft.com/office/powerpoint/2010/main" val="648212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1C12-998C-464B-AE62-2EF313BDDC68}"/>
              </a:ext>
            </a:extLst>
          </p:cNvPr>
          <p:cNvSpPr>
            <a:spLocks noGrp="1"/>
          </p:cNvSpPr>
          <p:nvPr>
            <p:ph type="title"/>
          </p:nvPr>
        </p:nvSpPr>
        <p:spPr/>
        <p:txBody>
          <a:bodyPr/>
          <a:lstStyle/>
          <a:p>
            <a:r>
              <a:rPr lang="en-US" dirty="0"/>
              <a:t>Power to the People</a:t>
            </a:r>
          </a:p>
        </p:txBody>
      </p:sp>
      <p:sp>
        <p:nvSpPr>
          <p:cNvPr id="3" name="Content Placeholder 2">
            <a:extLst>
              <a:ext uri="{FF2B5EF4-FFF2-40B4-BE49-F238E27FC236}">
                <a16:creationId xmlns:a16="http://schemas.microsoft.com/office/drawing/2014/main" id="{29E25927-4B5A-402B-960D-B5953F8263D2}"/>
              </a:ext>
            </a:extLst>
          </p:cNvPr>
          <p:cNvSpPr>
            <a:spLocks noGrp="1"/>
          </p:cNvSpPr>
          <p:nvPr>
            <p:ph idx="1"/>
          </p:nvPr>
        </p:nvSpPr>
        <p:spPr/>
        <p:txBody>
          <a:bodyPr/>
          <a:lstStyle/>
          <a:p>
            <a:r>
              <a:rPr lang="en-US" b="1" dirty="0"/>
              <a:t>Problem Statement</a:t>
            </a:r>
          </a:p>
          <a:p>
            <a:pPr lvl="1"/>
            <a:r>
              <a:rPr lang="en-US" dirty="0"/>
              <a:t>Villages in India can purchase prepaid solar energy</a:t>
            </a:r>
          </a:p>
          <a:p>
            <a:pPr lvl="1"/>
            <a:r>
              <a:rPr lang="en-US" dirty="0"/>
              <a:t>These services are typically cheaper than gas</a:t>
            </a:r>
          </a:p>
          <a:p>
            <a:pPr lvl="1"/>
            <a:r>
              <a:rPr lang="en-US" dirty="0"/>
              <a:t>However, customers are not onboarding into the program</a:t>
            </a:r>
            <a:br>
              <a:rPr lang="en-US" dirty="0"/>
            </a:br>
            <a:endParaRPr lang="en-US" dirty="0"/>
          </a:p>
          <a:p>
            <a:r>
              <a:rPr lang="en-US" b="1" dirty="0"/>
              <a:t>Research Questions</a:t>
            </a:r>
            <a:endParaRPr lang="en-US" dirty="0"/>
          </a:p>
          <a:p>
            <a:pPr lvl="1"/>
            <a:r>
              <a:rPr lang="en-US" dirty="0"/>
              <a:t>Why are customers using the cheaper renewable energy</a:t>
            </a:r>
          </a:p>
          <a:p>
            <a:pPr lvl="1"/>
            <a:r>
              <a:rPr lang="en-US" dirty="0"/>
              <a:t>Can we modify the service or component to increase access</a:t>
            </a:r>
          </a:p>
        </p:txBody>
      </p:sp>
    </p:spTree>
    <p:extLst>
      <p:ext uri="{BB962C8B-B14F-4D97-AF65-F5344CB8AC3E}">
        <p14:creationId xmlns:p14="http://schemas.microsoft.com/office/powerpoint/2010/main" val="56645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4D90FF1-1CC5-4993-9B8C-F1974F1C6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15139723-4AC8-425D-9AB8-BAB43C2064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29">
            <a:extLst>
              <a:ext uri="{FF2B5EF4-FFF2-40B4-BE49-F238E27FC236}">
                <a16:creationId xmlns:a16="http://schemas.microsoft.com/office/drawing/2014/main" id="{3E5519EF-92B0-492E-ABC9-05CDA8EFF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EAEF4EC-6FC3-47B7-8A93-6422DC2F3BFD}"/>
              </a:ext>
            </a:extLst>
          </p:cNvPr>
          <p:cNvSpPr>
            <a:spLocks noGrp="1"/>
          </p:cNvSpPr>
          <p:nvPr>
            <p:ph type="title"/>
          </p:nvPr>
        </p:nvSpPr>
        <p:spPr>
          <a:xfrm>
            <a:off x="680321" y="753228"/>
            <a:ext cx="9613861" cy="1080938"/>
          </a:xfrm>
        </p:spPr>
        <p:txBody>
          <a:bodyPr>
            <a:normAutofit/>
          </a:bodyPr>
          <a:lstStyle/>
          <a:p>
            <a:r>
              <a:rPr lang="en-US"/>
              <a:t>Alignment Evaluation</a:t>
            </a:r>
          </a:p>
        </p:txBody>
      </p:sp>
      <p:sp>
        <p:nvSpPr>
          <p:cNvPr id="32" name="Rectangle 31">
            <a:extLst>
              <a:ext uri="{FF2B5EF4-FFF2-40B4-BE49-F238E27FC236}">
                <a16:creationId xmlns:a16="http://schemas.microsoft.com/office/drawing/2014/main" id="{4E2D35B2-2CFA-4548-BA91-F6F3642B5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D6C5C9BD-3F18-4B30-89C4-0A44351AD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6" name="Picture 35">
            <a:extLst>
              <a:ext uri="{FF2B5EF4-FFF2-40B4-BE49-F238E27FC236}">
                <a16:creationId xmlns:a16="http://schemas.microsoft.com/office/drawing/2014/main" id="{26E8BBC6-652E-48FC-BFDA-5BD883AD1A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8" name="Picture 37">
            <a:extLst>
              <a:ext uri="{FF2B5EF4-FFF2-40B4-BE49-F238E27FC236}">
                <a16:creationId xmlns:a16="http://schemas.microsoft.com/office/drawing/2014/main" id="{7D1A2EB9-D190-4E30-A2BD-87A5E4B7EBA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4" name="Content Placeholder 3">
            <a:extLst>
              <a:ext uri="{FF2B5EF4-FFF2-40B4-BE49-F238E27FC236}">
                <a16:creationId xmlns:a16="http://schemas.microsoft.com/office/drawing/2014/main" id="{49811B0C-65E6-4090-B877-9BF9E14C93D9}"/>
              </a:ext>
            </a:extLst>
          </p:cNvPr>
          <p:cNvGraphicFramePr>
            <a:graphicFrameLocks noGrp="1"/>
          </p:cNvGraphicFramePr>
          <p:nvPr>
            <p:ph idx="1"/>
            <p:extLst>
              <p:ext uri="{D42A27DB-BD31-4B8C-83A1-F6EECF244321}">
                <p14:modId xmlns:p14="http://schemas.microsoft.com/office/powerpoint/2010/main" val="1855153305"/>
              </p:ext>
            </p:extLst>
          </p:nvPr>
        </p:nvGraphicFramePr>
        <p:xfrm>
          <a:off x="124989" y="2063042"/>
          <a:ext cx="11618993" cy="4540316"/>
        </p:xfrm>
        <a:graphic>
          <a:graphicData uri="http://schemas.openxmlformats.org/drawingml/2006/table">
            <a:tbl>
              <a:tblPr firstRow="1" firstCol="1" bandRow="1">
                <a:tableStyleId>{1FECB4D8-DB02-4DC6-A0A2-4F2EBAE1DC90}</a:tableStyleId>
              </a:tblPr>
              <a:tblGrid>
                <a:gridCol w="1053816">
                  <a:extLst>
                    <a:ext uri="{9D8B030D-6E8A-4147-A177-3AD203B41FA5}">
                      <a16:colId xmlns:a16="http://schemas.microsoft.com/office/drawing/2014/main" val="1659724149"/>
                    </a:ext>
                  </a:extLst>
                </a:gridCol>
                <a:gridCol w="2964666">
                  <a:extLst>
                    <a:ext uri="{9D8B030D-6E8A-4147-A177-3AD203B41FA5}">
                      <a16:colId xmlns:a16="http://schemas.microsoft.com/office/drawing/2014/main" val="3134037014"/>
                    </a:ext>
                  </a:extLst>
                </a:gridCol>
                <a:gridCol w="3852535">
                  <a:extLst>
                    <a:ext uri="{9D8B030D-6E8A-4147-A177-3AD203B41FA5}">
                      <a16:colId xmlns:a16="http://schemas.microsoft.com/office/drawing/2014/main" val="779075189"/>
                    </a:ext>
                  </a:extLst>
                </a:gridCol>
                <a:gridCol w="3747976">
                  <a:extLst>
                    <a:ext uri="{9D8B030D-6E8A-4147-A177-3AD203B41FA5}">
                      <a16:colId xmlns:a16="http://schemas.microsoft.com/office/drawing/2014/main" val="4166984015"/>
                    </a:ext>
                  </a:extLst>
                </a:gridCol>
              </a:tblGrid>
              <a:tr h="371507">
                <a:tc>
                  <a:txBody>
                    <a:bodyPr/>
                    <a:lstStyle/>
                    <a:p>
                      <a:pPr marL="0" marR="0">
                        <a:lnSpc>
                          <a:spcPct val="200000"/>
                        </a:lnSpc>
                        <a:spcBef>
                          <a:spcPts val="0"/>
                        </a:spcBef>
                        <a:spcAft>
                          <a:spcPts val="0"/>
                        </a:spcAft>
                      </a:pPr>
                      <a:r>
                        <a:rPr lang="en-US" sz="700" b="1">
                          <a:effectLst/>
                        </a:rPr>
                        <a:t> </a:t>
                      </a:r>
                      <a:endParaRPr lang="en-US" sz="700" b="1">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400" b="1" dirty="0">
                          <a:effectLst/>
                        </a:rPr>
                        <a:t>E-Cig (2021)</a:t>
                      </a:r>
                      <a:endParaRPr lang="en-US" sz="1400" b="1" dirty="0">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400" b="1">
                          <a:effectLst/>
                        </a:rPr>
                        <a:t>Electric Distr. (2021)</a:t>
                      </a:r>
                      <a:endParaRPr lang="en-US" sz="1400" b="1">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400" b="1" dirty="0">
                          <a:effectLst/>
                        </a:rPr>
                        <a:t>Power People (2018)</a:t>
                      </a:r>
                      <a:endParaRPr lang="en-US" sz="1400" b="1" dirty="0">
                        <a:effectLst/>
                        <a:latin typeface="Times New Roman" panose="02020603050405020304" pitchFamily="18" charset="0"/>
                        <a:ea typeface="Calibri" panose="020F0502020204030204" pitchFamily="34" charset="0"/>
                      </a:endParaRPr>
                    </a:p>
                  </a:txBody>
                  <a:tcPr marL="12947" marR="12947" marT="0" marB="0"/>
                </a:tc>
                <a:extLst>
                  <a:ext uri="{0D108BD9-81ED-4DB2-BD59-A6C34878D82A}">
                    <a16:rowId xmlns:a16="http://schemas.microsoft.com/office/drawing/2014/main" val="3970055145"/>
                  </a:ext>
                </a:extLst>
              </a:tr>
              <a:tr h="915804">
                <a:tc>
                  <a:txBody>
                    <a:bodyPr/>
                    <a:lstStyle/>
                    <a:p>
                      <a:pPr marL="0" marR="0">
                        <a:lnSpc>
                          <a:spcPct val="200000"/>
                        </a:lnSpc>
                        <a:spcBef>
                          <a:spcPts val="0"/>
                        </a:spcBef>
                        <a:spcAft>
                          <a:spcPts val="0"/>
                        </a:spcAft>
                      </a:pPr>
                      <a:r>
                        <a:rPr lang="en-US" sz="1400" dirty="0">
                          <a:effectLst/>
                        </a:rPr>
                        <a:t>Problem</a:t>
                      </a:r>
                      <a:endParaRPr lang="en-US" sz="1400" dirty="0">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100">
                          <a:effectLst/>
                        </a:rPr>
                        <a:t>Regulating electronic cigarettes – 29% of Indonesia smokes</a:t>
                      </a:r>
                      <a:endParaRPr lang="en-US" sz="1100">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100">
                          <a:effectLst/>
                        </a:rPr>
                        <a:t>Forecasting failures in electric power grids</a:t>
                      </a:r>
                      <a:endParaRPr lang="en-US" sz="1100">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100">
                          <a:effectLst/>
                        </a:rPr>
                        <a:t>Indian Villagers have low adoption rates of Prepaid electric</a:t>
                      </a:r>
                      <a:endParaRPr lang="en-US" sz="1100">
                        <a:effectLst/>
                        <a:latin typeface="Times New Roman" panose="02020603050405020304" pitchFamily="18" charset="0"/>
                        <a:ea typeface="Calibri" panose="020F0502020204030204" pitchFamily="34" charset="0"/>
                      </a:endParaRPr>
                    </a:p>
                  </a:txBody>
                  <a:tcPr marL="12947" marR="12947" marT="0" marB="0"/>
                </a:tc>
                <a:extLst>
                  <a:ext uri="{0D108BD9-81ED-4DB2-BD59-A6C34878D82A}">
                    <a16:rowId xmlns:a16="http://schemas.microsoft.com/office/drawing/2014/main" val="904547367"/>
                  </a:ext>
                </a:extLst>
              </a:tr>
              <a:tr h="1863402">
                <a:tc>
                  <a:txBody>
                    <a:bodyPr/>
                    <a:lstStyle/>
                    <a:p>
                      <a:pPr marL="0" marR="0">
                        <a:lnSpc>
                          <a:spcPct val="200000"/>
                        </a:lnSpc>
                        <a:spcBef>
                          <a:spcPts val="0"/>
                        </a:spcBef>
                        <a:spcAft>
                          <a:spcPts val="0"/>
                        </a:spcAft>
                      </a:pPr>
                      <a:r>
                        <a:rPr lang="en-US" sz="1400" dirty="0">
                          <a:effectLst/>
                        </a:rPr>
                        <a:t>Questions</a:t>
                      </a:r>
                      <a:endParaRPr lang="en-US" sz="1400" dirty="0">
                        <a:effectLst/>
                        <a:latin typeface="Times New Roman" panose="02020603050405020304" pitchFamily="18" charset="0"/>
                        <a:ea typeface="Calibri" panose="020F0502020204030204" pitchFamily="34" charset="0"/>
                      </a:endParaRPr>
                    </a:p>
                  </a:txBody>
                  <a:tcPr marL="12947" marR="12947" marT="0" marB="0"/>
                </a:tc>
                <a:tc>
                  <a:txBody>
                    <a:bodyPr/>
                    <a:lstStyle/>
                    <a:p>
                      <a:pPr marL="342900" marR="0" lvl="0" indent="-342900">
                        <a:lnSpc>
                          <a:spcPct val="200000"/>
                        </a:lnSpc>
                        <a:spcBef>
                          <a:spcPts val="0"/>
                        </a:spcBef>
                        <a:spcAft>
                          <a:spcPts val="0"/>
                        </a:spcAft>
                        <a:buFont typeface="+mj-lt"/>
                        <a:buAutoNum type="arabicPeriod"/>
                      </a:pPr>
                      <a:r>
                        <a:rPr lang="en-US" sz="1100" dirty="0">
                          <a:effectLst/>
                        </a:rPr>
                        <a:t>Are people for/against regulation?</a:t>
                      </a:r>
                    </a:p>
                    <a:p>
                      <a:pPr marL="342900" marR="0" lvl="0" indent="-342900">
                        <a:lnSpc>
                          <a:spcPct val="200000"/>
                        </a:lnSpc>
                        <a:spcBef>
                          <a:spcPts val="0"/>
                        </a:spcBef>
                        <a:spcAft>
                          <a:spcPts val="0"/>
                        </a:spcAft>
                        <a:buFont typeface="+mj-lt"/>
                        <a:buAutoNum type="arabicPeriod"/>
                      </a:pPr>
                      <a:r>
                        <a:rPr lang="en-US" sz="1100" dirty="0">
                          <a:effectLst/>
                        </a:rPr>
                        <a:t>What drives those positions?</a:t>
                      </a:r>
                      <a:endParaRPr lang="en-US" sz="1100" dirty="0">
                        <a:effectLst/>
                        <a:latin typeface="Times New Roman" panose="02020603050405020304" pitchFamily="18" charset="0"/>
                        <a:ea typeface="Calibri" panose="020F0502020204030204" pitchFamily="34" charset="0"/>
                      </a:endParaRPr>
                    </a:p>
                  </a:txBody>
                  <a:tcPr marL="12947" marR="12947" marT="0" marB="0"/>
                </a:tc>
                <a:tc>
                  <a:txBody>
                    <a:bodyPr/>
                    <a:lstStyle/>
                    <a:p>
                      <a:pPr marL="342900" marR="0" lvl="0" indent="-342900">
                        <a:lnSpc>
                          <a:spcPct val="200000"/>
                        </a:lnSpc>
                        <a:spcBef>
                          <a:spcPts val="0"/>
                        </a:spcBef>
                        <a:spcAft>
                          <a:spcPts val="0"/>
                        </a:spcAft>
                        <a:buFont typeface="+mj-lt"/>
                        <a:buAutoNum type="arabicPeriod"/>
                      </a:pPr>
                      <a:r>
                        <a:rPr lang="en-US" sz="1100">
                          <a:effectLst/>
                        </a:rPr>
                        <a:t>How can we centralize data from heterogeneous sensors</a:t>
                      </a:r>
                    </a:p>
                    <a:p>
                      <a:pPr marL="342900" marR="0" lvl="0" indent="-342900">
                        <a:lnSpc>
                          <a:spcPct val="200000"/>
                        </a:lnSpc>
                        <a:spcBef>
                          <a:spcPts val="0"/>
                        </a:spcBef>
                        <a:spcAft>
                          <a:spcPts val="0"/>
                        </a:spcAft>
                        <a:buFont typeface="+mj-lt"/>
                        <a:buAutoNum type="arabicPeriod"/>
                      </a:pPr>
                      <a:r>
                        <a:rPr lang="en-US" sz="1100">
                          <a:effectLst/>
                        </a:rPr>
                        <a:t>Can we build a forecasting model to predict reliability issues</a:t>
                      </a:r>
                      <a:endParaRPr lang="en-US" sz="1100">
                        <a:effectLst/>
                        <a:latin typeface="Times New Roman" panose="02020603050405020304" pitchFamily="18" charset="0"/>
                        <a:ea typeface="Calibri" panose="020F0502020204030204" pitchFamily="34" charset="0"/>
                      </a:endParaRPr>
                    </a:p>
                  </a:txBody>
                  <a:tcPr marL="12947" marR="12947" marT="0" marB="0"/>
                </a:tc>
                <a:tc>
                  <a:txBody>
                    <a:bodyPr/>
                    <a:lstStyle/>
                    <a:p>
                      <a:pPr marL="342900" marR="0" lvl="0" indent="-342900">
                        <a:lnSpc>
                          <a:spcPct val="200000"/>
                        </a:lnSpc>
                        <a:spcBef>
                          <a:spcPts val="0"/>
                        </a:spcBef>
                        <a:spcAft>
                          <a:spcPts val="0"/>
                        </a:spcAft>
                        <a:buFont typeface="+mj-lt"/>
                        <a:buAutoNum type="arabicPeriod"/>
                      </a:pPr>
                      <a:r>
                        <a:rPr lang="en-US" sz="1100" dirty="0">
                          <a:effectLst/>
                        </a:rPr>
                        <a:t>Why aren’t they using the service</a:t>
                      </a:r>
                    </a:p>
                    <a:p>
                      <a:pPr marL="342900" marR="0" lvl="0" indent="-342900">
                        <a:lnSpc>
                          <a:spcPct val="200000"/>
                        </a:lnSpc>
                        <a:spcBef>
                          <a:spcPts val="0"/>
                        </a:spcBef>
                        <a:spcAft>
                          <a:spcPts val="0"/>
                        </a:spcAft>
                        <a:buFont typeface="+mj-lt"/>
                        <a:buAutoNum type="arabicPeriod"/>
                      </a:pPr>
                      <a:r>
                        <a:rPr lang="en-US" sz="1100" dirty="0">
                          <a:effectLst/>
                        </a:rPr>
                        <a:t>Are there design changes to promote engagement</a:t>
                      </a:r>
                      <a:endParaRPr lang="en-US" sz="1100" dirty="0">
                        <a:effectLst/>
                        <a:latin typeface="Times New Roman" panose="02020603050405020304" pitchFamily="18" charset="0"/>
                        <a:ea typeface="Calibri" panose="020F0502020204030204" pitchFamily="34" charset="0"/>
                      </a:endParaRPr>
                    </a:p>
                  </a:txBody>
                  <a:tcPr marL="12947" marR="12947" marT="0" marB="0"/>
                </a:tc>
                <a:extLst>
                  <a:ext uri="{0D108BD9-81ED-4DB2-BD59-A6C34878D82A}">
                    <a16:rowId xmlns:a16="http://schemas.microsoft.com/office/drawing/2014/main" val="2566587048"/>
                  </a:ext>
                </a:extLst>
              </a:tr>
              <a:tr h="1389603">
                <a:tc>
                  <a:txBody>
                    <a:bodyPr/>
                    <a:lstStyle/>
                    <a:p>
                      <a:pPr marL="0" marR="0">
                        <a:lnSpc>
                          <a:spcPct val="200000"/>
                        </a:lnSpc>
                        <a:spcBef>
                          <a:spcPts val="0"/>
                        </a:spcBef>
                        <a:spcAft>
                          <a:spcPts val="0"/>
                        </a:spcAft>
                      </a:pPr>
                      <a:r>
                        <a:rPr lang="en-US" sz="1400" dirty="0">
                          <a:effectLst/>
                        </a:rPr>
                        <a:t>Study Purpose</a:t>
                      </a:r>
                      <a:endParaRPr lang="en-US" sz="1400" dirty="0">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100">
                          <a:effectLst/>
                        </a:rPr>
                        <a:t>Understand the impact of increased taxes and marketing</a:t>
                      </a:r>
                      <a:endParaRPr lang="en-US" sz="1100">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100">
                          <a:effectLst/>
                        </a:rPr>
                        <a:t>Improve efficiencies in the spot market and reduce customer costs</a:t>
                      </a:r>
                      <a:endParaRPr lang="en-US" sz="1100">
                        <a:effectLst/>
                        <a:latin typeface="Times New Roman" panose="02020603050405020304" pitchFamily="18" charset="0"/>
                        <a:ea typeface="Calibri" panose="020F0502020204030204" pitchFamily="34" charset="0"/>
                      </a:endParaRPr>
                    </a:p>
                  </a:txBody>
                  <a:tcPr marL="12947" marR="12947" marT="0" marB="0"/>
                </a:tc>
                <a:tc>
                  <a:txBody>
                    <a:bodyPr/>
                    <a:lstStyle/>
                    <a:p>
                      <a:pPr marL="0" marR="0">
                        <a:lnSpc>
                          <a:spcPct val="200000"/>
                        </a:lnSpc>
                        <a:spcBef>
                          <a:spcPts val="0"/>
                        </a:spcBef>
                        <a:spcAft>
                          <a:spcPts val="0"/>
                        </a:spcAft>
                      </a:pPr>
                      <a:r>
                        <a:rPr lang="en-US" sz="1100" dirty="0">
                          <a:effectLst/>
                        </a:rPr>
                        <a:t>Prepaid electric business models require “enough” customers to be sustainable.  Can we make service more popular</a:t>
                      </a:r>
                      <a:endParaRPr lang="en-US" sz="1100" dirty="0">
                        <a:effectLst/>
                        <a:latin typeface="Times New Roman" panose="02020603050405020304" pitchFamily="18" charset="0"/>
                        <a:ea typeface="Calibri" panose="020F0502020204030204" pitchFamily="34" charset="0"/>
                      </a:endParaRPr>
                    </a:p>
                  </a:txBody>
                  <a:tcPr marL="12947" marR="12947" marT="0" marB="0"/>
                </a:tc>
                <a:extLst>
                  <a:ext uri="{0D108BD9-81ED-4DB2-BD59-A6C34878D82A}">
                    <a16:rowId xmlns:a16="http://schemas.microsoft.com/office/drawing/2014/main" val="3971602183"/>
                  </a:ext>
                </a:extLst>
              </a:tr>
            </a:tbl>
          </a:graphicData>
        </a:graphic>
      </p:graphicFrame>
    </p:spTree>
    <p:extLst>
      <p:ext uri="{BB962C8B-B14F-4D97-AF65-F5344CB8AC3E}">
        <p14:creationId xmlns:p14="http://schemas.microsoft.com/office/powerpoint/2010/main" val="3493166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F85E7EB-64DD-4240-8583-6C2438067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5AA9413-A886-4022-A477-7ACECA3658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7" name="Rectangle 16">
            <a:extLst>
              <a:ext uri="{FF2B5EF4-FFF2-40B4-BE49-F238E27FC236}">
                <a16:creationId xmlns:a16="http://schemas.microsoft.com/office/drawing/2014/main" id="{891C6E63-BD83-438C-8E5A-539006F79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A1E0C71-AEB6-4ADF-A06B-0842850D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8036565-04C3-4F84-A1E5-2290197678E8}"/>
              </a:ext>
            </a:extLst>
          </p:cNvPr>
          <p:cNvSpPr>
            <a:spLocks noGrp="1"/>
          </p:cNvSpPr>
          <p:nvPr>
            <p:ph type="title"/>
          </p:nvPr>
        </p:nvSpPr>
        <p:spPr>
          <a:xfrm>
            <a:off x="680321" y="753228"/>
            <a:ext cx="4136123" cy="1080938"/>
          </a:xfrm>
        </p:spPr>
        <p:txBody>
          <a:bodyPr>
            <a:normAutofit/>
          </a:bodyPr>
          <a:lstStyle/>
          <a:p>
            <a:r>
              <a:rPr lang="en-US" sz="2400"/>
              <a:t>Conclusions and References</a:t>
            </a:r>
          </a:p>
        </p:txBody>
      </p:sp>
      <p:pic>
        <p:nvPicPr>
          <p:cNvPr id="21" name="Picture 20">
            <a:extLst>
              <a:ext uri="{FF2B5EF4-FFF2-40B4-BE49-F238E27FC236}">
                <a16:creationId xmlns:a16="http://schemas.microsoft.com/office/drawing/2014/main" id="{63AC3CC6-6498-44DC-8A2A-3BCA9A761D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0" name="Content Placeholder 9">
            <a:extLst>
              <a:ext uri="{FF2B5EF4-FFF2-40B4-BE49-F238E27FC236}">
                <a16:creationId xmlns:a16="http://schemas.microsoft.com/office/drawing/2014/main" id="{4C5A05DB-332A-4520-8105-2AF22EE10A24}"/>
              </a:ext>
            </a:extLst>
          </p:cNvPr>
          <p:cNvSpPr>
            <a:spLocks noGrp="1"/>
          </p:cNvSpPr>
          <p:nvPr>
            <p:ph idx="1"/>
          </p:nvPr>
        </p:nvSpPr>
        <p:spPr>
          <a:xfrm>
            <a:off x="680321" y="2336873"/>
            <a:ext cx="3656289" cy="3599316"/>
          </a:xfrm>
        </p:spPr>
        <p:txBody>
          <a:bodyPr>
            <a:normAutofit/>
          </a:bodyPr>
          <a:lstStyle/>
          <a:p>
            <a:endParaRPr lang="en-US" sz="1400" dirty="0"/>
          </a:p>
        </p:txBody>
      </p:sp>
      <p:sp>
        <p:nvSpPr>
          <p:cNvPr id="23" name="Rectangle 22">
            <a:extLst>
              <a:ext uri="{FF2B5EF4-FFF2-40B4-BE49-F238E27FC236}">
                <a16:creationId xmlns:a16="http://schemas.microsoft.com/office/drawing/2014/main" id="{FA2C39F2-3E8E-489A-8907-3C251BE71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F820DA40-D947-4759-BF04-70282B9BE5A0}"/>
              </a:ext>
            </a:extLst>
          </p:cNvPr>
          <p:cNvPicPr>
            <a:picLocks noChangeAspect="1"/>
          </p:cNvPicPr>
          <p:nvPr/>
        </p:nvPicPr>
        <p:blipFill>
          <a:blip r:embed="rId5"/>
          <a:stretch>
            <a:fillRect/>
          </a:stretch>
        </p:blipFill>
        <p:spPr>
          <a:xfrm>
            <a:off x="5016931" y="1370849"/>
            <a:ext cx="6878111" cy="4401989"/>
          </a:xfrm>
          <a:prstGeom prst="rect">
            <a:avLst/>
          </a:prstGeom>
          <a:ln>
            <a:noFill/>
          </a:ln>
          <a:effectLst/>
        </p:spPr>
      </p:pic>
    </p:spTree>
    <p:extLst>
      <p:ext uri="{BB962C8B-B14F-4D97-AF65-F5344CB8AC3E}">
        <p14:creationId xmlns:p14="http://schemas.microsoft.com/office/powerpoint/2010/main" val="365395348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42</TotalTime>
  <Words>1072</Words>
  <Application>Microsoft Office PowerPoint</Application>
  <PresentationFormat>Widescreen</PresentationFormat>
  <Paragraphs>82</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Trebuchet MS</vt:lpstr>
      <vt:lpstr>Berlin</vt:lpstr>
      <vt:lpstr>Constructive  Research Problems</vt:lpstr>
      <vt:lpstr>Agenda</vt:lpstr>
      <vt:lpstr>Analyzing E-Cig Conversations (2021)</vt:lpstr>
      <vt:lpstr>Intelligent Dispatch of Photovoltaic (2021) </vt:lpstr>
      <vt:lpstr>Power to the People</vt:lpstr>
      <vt:lpstr>Alignment Evaluation</vt:lpstr>
      <vt:lpstr>Conclusions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Constructive  Research Problems</dc:title>
  <dc:creator>Nate Bachmeier</dc:creator>
  <cp:keywords>tim7241;ncu</cp:keywords>
  <cp:lastModifiedBy>Nate Bachmeier</cp:lastModifiedBy>
  <cp:revision>9</cp:revision>
  <dcterms:created xsi:type="dcterms:W3CDTF">2021-05-09T22:30:52Z</dcterms:created>
  <dcterms:modified xsi:type="dcterms:W3CDTF">2021-05-09T23:12:59Z</dcterms:modified>
</cp:coreProperties>
</file>