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20" r:id="rId2"/>
    <p:sldId id="321" r:id="rId3"/>
    <p:sldId id="323" r:id="rId4"/>
    <p:sldId id="324" r:id="rId5"/>
    <p:sldId id="331" r:id="rId6"/>
    <p:sldId id="364" r:id="rId7"/>
    <p:sldId id="333" r:id="rId8"/>
    <p:sldId id="332" r:id="rId9"/>
    <p:sldId id="337" r:id="rId10"/>
    <p:sldId id="336" r:id="rId11"/>
    <p:sldId id="387" r:id="rId12"/>
    <p:sldId id="282" r:id="rId13"/>
    <p:sldId id="338" r:id="rId14"/>
    <p:sldId id="339" r:id="rId15"/>
    <p:sldId id="357" r:id="rId16"/>
    <p:sldId id="344" r:id="rId17"/>
    <p:sldId id="345" r:id="rId18"/>
    <p:sldId id="340" r:id="rId19"/>
    <p:sldId id="381" r:id="rId20"/>
    <p:sldId id="382" r:id="rId21"/>
    <p:sldId id="383" r:id="rId22"/>
    <p:sldId id="384" r:id="rId23"/>
    <p:sldId id="363" r:id="rId24"/>
    <p:sldId id="408" r:id="rId25"/>
    <p:sldId id="410" r:id="rId26"/>
    <p:sldId id="409" r:id="rId27"/>
    <p:sldId id="341" r:id="rId28"/>
    <p:sldId id="388" r:id="rId29"/>
    <p:sldId id="343" r:id="rId30"/>
    <p:sldId id="352" r:id="rId31"/>
    <p:sldId id="284" r:id="rId32"/>
    <p:sldId id="390" r:id="rId33"/>
    <p:sldId id="401" r:id="rId34"/>
    <p:sldId id="402" r:id="rId35"/>
    <p:sldId id="403" r:id="rId36"/>
    <p:sldId id="353" r:id="rId37"/>
    <p:sldId id="351" r:id="rId38"/>
    <p:sldId id="393" r:id="rId39"/>
    <p:sldId id="391" r:id="rId40"/>
    <p:sldId id="392" r:id="rId41"/>
    <p:sldId id="394" r:id="rId42"/>
    <p:sldId id="354" r:id="rId43"/>
    <p:sldId id="404" r:id="rId44"/>
    <p:sldId id="260" r:id="rId45"/>
    <p:sldId id="397" r:id="rId46"/>
    <p:sldId id="398" r:id="rId47"/>
    <p:sldId id="399" r:id="rId48"/>
    <p:sldId id="400" r:id="rId49"/>
    <p:sldId id="301" r:id="rId50"/>
    <p:sldId id="405" r:id="rId51"/>
    <p:sldId id="328" r:id="rId52"/>
    <p:sldId id="335" r:id="rId53"/>
    <p:sldId id="317" r:id="rId54"/>
  </p:sldIdLst>
  <p:sldSz cx="9144000" cy="5143500" type="screen16x9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yi Zhang" initials="TZ" lastIdx="9" clrIdx="0">
    <p:extLst>
      <p:ext uri="{19B8F6BF-5375-455C-9EA6-DF929625EA0E}">
        <p15:presenceInfo xmlns:p15="http://schemas.microsoft.com/office/powerpoint/2012/main" userId="f80fef6de7a5b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CCCCFF"/>
    <a:srgbClr val="E5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72150" autoAdjust="0"/>
  </p:normalViewPr>
  <p:slideViewPr>
    <p:cSldViewPr>
      <p:cViewPr varScale="1">
        <p:scale>
          <a:sx n="73" d="100"/>
          <a:sy n="73" d="100"/>
        </p:scale>
        <p:origin x="1416" y="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29:36.344" idx="1">
    <p:pos x="5472" y="130"/>
    <p:text>More practice on the transition.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3:15.723" idx="2">
    <p:pos x="10" y="10"/>
    <p:text>more pratice of this slide.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3:32.238" idx="3">
    <p:pos x="10" y="10"/>
    <p:text>also more pratice of this slide.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6:16.139" idx="4">
    <p:pos x="10" y="10"/>
    <p:text>more practice.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8:24.231" idx="5">
    <p:pos x="10" y="10"/>
    <p:text>more practice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8:24.231" idx="7">
    <p:pos x="10" y="10"/>
    <p:text>more practice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8:24.231" idx="9">
    <p:pos x="10" y="10"/>
    <p:text>more practice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38:24.231" idx="8">
    <p:pos x="10" y="10"/>
    <p:text>more practice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0T05:41:05.126" idx="6">
    <p:pos x="10" y="10"/>
    <p:text>more practice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9B14C690-0819-4CF2-83AD-10B07EE07E49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C62A585D-CF87-4A19-99F8-93ED74F1A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417FF51E-08C2-4092-B95D-F57B751445E7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8DA87FA0-385E-4CC7-84B5-1B1091421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6097"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FA0-385E-4CC7-84B5-1B10914210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DED-ECDA-43F9-AC2B-14BF75CDE476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D971-D6ED-4707-8F9F-EB7E456D909E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943A-FAFC-4974-BAE4-13E477FFEA93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F2CF-64D9-45C1-9493-5BC23962DD1F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8EE8-AF0D-4A66-A964-A2FD447D7892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8B77-4197-4C4A-BAA2-32976D56557F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0B3C-E285-4BD6-A461-5B412D01BA92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1CC-CFDC-478D-AB79-2B402C311C1A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5A25-EC8B-4FBE-923A-0A633EA30B88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1145-FD80-4E3D-9E33-EF9F2BD88205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EC4-8E61-421F-BD71-8D06C799D84F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9050-1C91-461A-8622-8063EB033D75}" type="datetime1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~tianyi.zhang/examplecheck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examplecheck/amliempebckaiaklimcpopomlnklkioe" TargetMode="Externa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ore.cs.ucla.edu:300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" y="1352550"/>
            <a:ext cx="8991600" cy="1102519"/>
          </a:xfrm>
        </p:spPr>
        <p:txBody>
          <a:bodyPr>
            <a:noAutofit/>
          </a:bodyPr>
          <a:lstStyle/>
          <a:p>
            <a:r>
              <a:rPr lang="en-US" sz="3200" dirty="0"/>
              <a:t>Are Code Examples on an Online Q&amp;A Forum Reliable?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" y="3333750"/>
            <a:ext cx="8763000" cy="15240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1200"/>
              </a:spcAft>
              <a:defRPr/>
            </a:pPr>
            <a:r>
              <a:rPr lang="en-US" altLang="zh-CN" sz="2400" b="1" dirty="0" err="1"/>
              <a:t>Tianyi</a:t>
            </a:r>
            <a:r>
              <a:rPr lang="en-US" altLang="zh-CN" sz="2400" b="1" dirty="0"/>
              <a:t> Zhang</a:t>
            </a:r>
            <a:r>
              <a:rPr lang="en-US" altLang="zh-CN" sz="2400" b="1" baseline="30000" dirty="0"/>
              <a:t>1</a:t>
            </a:r>
            <a:r>
              <a:rPr lang="en-US" altLang="zh-CN" sz="2400" dirty="0"/>
              <a:t>,</a:t>
            </a:r>
            <a:r>
              <a:rPr lang="en-US" altLang="zh-CN" sz="2400" baseline="30000" dirty="0"/>
              <a:t> </a:t>
            </a:r>
            <a:r>
              <a:rPr lang="en-US" sz="2400" dirty="0" err="1"/>
              <a:t>Ganesha</a:t>
            </a:r>
            <a:r>
              <a:rPr lang="en-US" sz="2400" dirty="0"/>
              <a:t> Upadhyaya</a:t>
            </a:r>
            <a:r>
              <a:rPr lang="en-US" sz="2400" baseline="30000" dirty="0"/>
              <a:t>2</a:t>
            </a:r>
            <a:r>
              <a:rPr lang="en-US" sz="2400" dirty="0"/>
              <a:t>, Anastasia Reinhart</a:t>
            </a:r>
            <a:r>
              <a:rPr lang="en-US" sz="2400" baseline="30000" dirty="0"/>
              <a:t>3</a:t>
            </a:r>
            <a:r>
              <a:rPr lang="en-US" sz="2400" dirty="0"/>
              <a:t>, </a:t>
            </a:r>
            <a:r>
              <a:rPr lang="en-US" sz="2400" dirty="0" err="1"/>
              <a:t>Hridesh</a:t>
            </a:r>
            <a:r>
              <a:rPr lang="en-US" sz="2400" dirty="0"/>
              <a:t> Rajan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Miryung</a:t>
            </a:r>
            <a:r>
              <a:rPr lang="en-US" sz="2400" dirty="0"/>
              <a:t> Kim</a:t>
            </a:r>
            <a:r>
              <a:rPr lang="en-US" altLang="zh-CN" sz="2400" baseline="30000" dirty="0"/>
              <a:t>1</a:t>
            </a:r>
            <a:r>
              <a:rPr lang="en-US" sz="2400" baseline="30000" dirty="0"/>
              <a:t> </a:t>
            </a:r>
            <a:endParaRPr lang="en-US" altLang="zh-CN" sz="2400" baseline="30000" dirty="0"/>
          </a:p>
          <a:p>
            <a:r>
              <a:rPr lang="en-US" altLang="zh-CN" sz="2400" baseline="30000" dirty="0"/>
              <a:t>1</a:t>
            </a:r>
            <a:r>
              <a:rPr lang="en-US" altLang="zh-CN" sz="2400" dirty="0"/>
              <a:t>University of California, Los Angeles</a:t>
            </a:r>
          </a:p>
          <a:p>
            <a:r>
              <a:rPr lang="en-US" sz="2400" baseline="30000" dirty="0"/>
              <a:t>2</a:t>
            </a:r>
            <a:r>
              <a:rPr lang="en-US" sz="2400" dirty="0"/>
              <a:t>Iowa State University </a:t>
            </a:r>
          </a:p>
          <a:p>
            <a:r>
              <a:rPr lang="en-US" sz="2400" baseline="30000" dirty="0"/>
              <a:t>3</a:t>
            </a:r>
            <a:r>
              <a:rPr lang="en-US" sz="2400" dirty="0"/>
              <a:t>George Fox University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5" name="图片 4" descr="ucla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33350"/>
            <a:ext cx="2057400" cy="817250"/>
          </a:xfrm>
          <a:prstGeom prst="rect">
            <a:avLst/>
          </a:prstGeom>
        </p:spPr>
      </p:pic>
      <p:pic>
        <p:nvPicPr>
          <p:cNvPr id="7" name="图片 6" descr="isu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285750"/>
            <a:ext cx="1828800" cy="542414"/>
          </a:xfrm>
          <a:prstGeom prst="rect">
            <a:avLst/>
          </a:prstGeom>
        </p:spPr>
      </p:pic>
      <p:pic>
        <p:nvPicPr>
          <p:cNvPr id="8" name="图片 7" descr="georgefox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133350"/>
            <a:ext cx="1319194" cy="838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98594" y="2448416"/>
            <a:ext cx="6173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A Study of API Misuse on Stack Overflow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Research Questions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RQ1. Is API misuse prevalent on Stack Overflow?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RQ2. Are highly voted posts more reliable?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RQ3. What are the characteristics of API misuse?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API usage mining from 380K Java Projects on </a:t>
            </a:r>
            <a:r>
              <a:rPr lang="en-US" sz="2400" dirty="0" err="1"/>
              <a:t>GitHub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Empirical Study of API Misuse on Stack Overflow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API Usage Mining from 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8736"/>
            <a:ext cx="8543956" cy="83581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contrast </a:t>
            </a:r>
            <a:r>
              <a:rPr lang="en-US" sz="2400" dirty="0"/>
              <a:t> SO snippets with API usage patterns mined from 380K </a:t>
            </a:r>
            <a:r>
              <a:rPr lang="en-US" sz="2400" dirty="0" err="1"/>
              <a:t>GitHub</a:t>
            </a:r>
            <a:r>
              <a:rPr lang="en-US" sz="2400" dirty="0"/>
              <a:t> projects.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57158" y="240149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00034" y="250865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30" name="矩形 29"/>
          <p:cNvSpPr/>
          <p:nvPr/>
        </p:nvSpPr>
        <p:spPr>
          <a:xfrm>
            <a:off x="1571604" y="2508655"/>
            <a:ext cx="928694" cy="600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31" name="矩形 30"/>
          <p:cNvSpPr/>
          <p:nvPr/>
        </p:nvSpPr>
        <p:spPr>
          <a:xfrm>
            <a:off x="2643174" y="2508655"/>
            <a:ext cx="1357322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流程图: 多文档 31"/>
          <p:cNvSpPr/>
          <p:nvPr/>
        </p:nvSpPr>
        <p:spPr>
          <a:xfrm>
            <a:off x="4572000" y="295156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4214810" y="348735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34" name="矩形 33"/>
          <p:cNvSpPr/>
          <p:nvPr/>
        </p:nvSpPr>
        <p:spPr>
          <a:xfrm>
            <a:off x="5786446" y="234791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35" name="矩形 34"/>
          <p:cNvSpPr/>
          <p:nvPr/>
        </p:nvSpPr>
        <p:spPr>
          <a:xfrm>
            <a:off x="5786446" y="35137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36" name="流程图: 多文档 35"/>
          <p:cNvSpPr/>
          <p:nvPr/>
        </p:nvSpPr>
        <p:spPr>
          <a:xfrm>
            <a:off x="8072462" y="287375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7929586" y="335595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38" name="直接箭头连接符 37"/>
          <p:cNvCxnSpPr>
            <a:stCxn id="28" idx="3"/>
            <a:endCxn id="32" idx="1"/>
          </p:cNvCxnSpPr>
          <p:nvPr/>
        </p:nvCxnSpPr>
        <p:spPr>
          <a:xfrm>
            <a:off x="4143372" y="323601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3"/>
            <a:endCxn id="34" idx="1"/>
          </p:cNvCxnSpPr>
          <p:nvPr/>
        </p:nvCxnSpPr>
        <p:spPr>
          <a:xfrm flipV="1">
            <a:off x="5214942" y="271510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3"/>
            <a:endCxn id="35" idx="1"/>
          </p:cNvCxnSpPr>
          <p:nvPr/>
        </p:nvCxnSpPr>
        <p:spPr>
          <a:xfrm>
            <a:off x="5214942" y="3251995"/>
            <a:ext cx="571504" cy="628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2"/>
            <a:endCxn id="35" idx="0"/>
          </p:cNvCxnSpPr>
          <p:nvPr/>
        </p:nvCxnSpPr>
        <p:spPr>
          <a:xfrm rot="5400000">
            <a:off x="6427961" y="3298034"/>
            <a:ext cx="43148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柱形 42"/>
          <p:cNvSpPr/>
          <p:nvPr/>
        </p:nvSpPr>
        <p:spPr>
          <a:xfrm>
            <a:off x="733404" y="327455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>
            <a:off x="7500958" y="271510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3"/>
            <a:endCxn id="36" idx="1"/>
          </p:cNvCxnSpPr>
          <p:nvPr/>
        </p:nvCxnSpPr>
        <p:spPr>
          <a:xfrm flipV="1">
            <a:off x="7500958" y="3140796"/>
            <a:ext cx="571504" cy="74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285720" y="226576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椭圆 46"/>
          <p:cNvSpPr/>
          <p:nvPr/>
        </p:nvSpPr>
        <p:spPr>
          <a:xfrm>
            <a:off x="5643570" y="226576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椭圆 48"/>
          <p:cNvSpPr/>
          <p:nvPr/>
        </p:nvSpPr>
        <p:spPr>
          <a:xfrm>
            <a:off x="5643570" y="3435191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 1: Mining a Large Code Corpus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7531"/>
            <a:ext cx="8543956" cy="837019"/>
          </a:xfrm>
        </p:spPr>
        <p:txBody>
          <a:bodyPr>
            <a:normAutofit/>
          </a:bodyPr>
          <a:lstStyle/>
          <a:p>
            <a:r>
              <a:rPr lang="en-US" sz="2400" dirty="0"/>
              <a:t>Our code corpus includes 380K </a:t>
            </a:r>
            <a:r>
              <a:rPr lang="en-US" sz="2400" dirty="0" err="1"/>
              <a:t>GitHub</a:t>
            </a:r>
            <a:r>
              <a:rPr lang="en-US" sz="2400" dirty="0"/>
              <a:t> projects with at least 100 revisions and 2 contributors.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42481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Dyer et al. Boa: A language and infrastructure for analyzing ultra-large-scale software repositories. ICSE 2013.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357158" y="240149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500034" y="250865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54" name="矩形 53"/>
          <p:cNvSpPr/>
          <p:nvPr/>
        </p:nvSpPr>
        <p:spPr>
          <a:xfrm>
            <a:off x="1571604" y="2508655"/>
            <a:ext cx="928694" cy="600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55" name="矩形 54"/>
          <p:cNvSpPr/>
          <p:nvPr/>
        </p:nvSpPr>
        <p:spPr>
          <a:xfrm>
            <a:off x="2643174" y="2508655"/>
            <a:ext cx="1357322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流程图: 多文档 55"/>
          <p:cNvSpPr/>
          <p:nvPr/>
        </p:nvSpPr>
        <p:spPr>
          <a:xfrm>
            <a:off x="4572000" y="295156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4214810" y="348735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58" name="矩形 57"/>
          <p:cNvSpPr/>
          <p:nvPr/>
        </p:nvSpPr>
        <p:spPr>
          <a:xfrm>
            <a:off x="5786446" y="234791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59" name="矩形 58"/>
          <p:cNvSpPr/>
          <p:nvPr/>
        </p:nvSpPr>
        <p:spPr>
          <a:xfrm>
            <a:off x="5786446" y="35137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60" name="流程图: 多文档 59"/>
          <p:cNvSpPr/>
          <p:nvPr/>
        </p:nvSpPr>
        <p:spPr>
          <a:xfrm>
            <a:off x="8072462" y="287375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/>
          <p:cNvSpPr txBox="1"/>
          <p:nvPr/>
        </p:nvSpPr>
        <p:spPr>
          <a:xfrm>
            <a:off x="7929586" y="335595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62" name="直接箭头连接符 61"/>
          <p:cNvCxnSpPr>
            <a:stCxn id="52" idx="3"/>
            <a:endCxn id="56" idx="1"/>
          </p:cNvCxnSpPr>
          <p:nvPr/>
        </p:nvCxnSpPr>
        <p:spPr>
          <a:xfrm>
            <a:off x="4143372" y="323601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58" idx="1"/>
          </p:cNvCxnSpPr>
          <p:nvPr/>
        </p:nvCxnSpPr>
        <p:spPr>
          <a:xfrm flipV="1">
            <a:off x="5214942" y="271510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6" idx="3"/>
            <a:endCxn id="59" idx="1"/>
          </p:cNvCxnSpPr>
          <p:nvPr/>
        </p:nvCxnSpPr>
        <p:spPr>
          <a:xfrm>
            <a:off x="5214942" y="3251995"/>
            <a:ext cx="571504" cy="628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0"/>
          </p:cNvCxnSpPr>
          <p:nvPr/>
        </p:nvCxnSpPr>
        <p:spPr>
          <a:xfrm rot="5400000">
            <a:off x="6427961" y="3298034"/>
            <a:ext cx="43148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柱形 65"/>
          <p:cNvSpPr/>
          <p:nvPr/>
        </p:nvSpPr>
        <p:spPr>
          <a:xfrm>
            <a:off x="733404" y="3274556"/>
            <a:ext cx="3000396" cy="667613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8" idx="3"/>
            <a:endCxn id="60" idx="1"/>
          </p:cNvCxnSpPr>
          <p:nvPr/>
        </p:nvCxnSpPr>
        <p:spPr>
          <a:xfrm>
            <a:off x="7500958" y="271510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3"/>
            <a:endCxn id="60" idx="1"/>
          </p:cNvCxnSpPr>
          <p:nvPr/>
        </p:nvCxnSpPr>
        <p:spPr>
          <a:xfrm flipV="1">
            <a:off x="7500958" y="3140796"/>
            <a:ext cx="571504" cy="74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85720" y="226576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椭圆 69"/>
          <p:cNvSpPr/>
          <p:nvPr/>
        </p:nvSpPr>
        <p:spPr>
          <a:xfrm>
            <a:off x="5643570" y="226576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椭圆 70"/>
          <p:cNvSpPr/>
          <p:nvPr/>
        </p:nvSpPr>
        <p:spPr>
          <a:xfrm>
            <a:off x="5643570" y="3435191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57158" y="240149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Insight 2: Removing Irrelevant Statements via Program Slicing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6350"/>
            <a:ext cx="8543956" cy="835814"/>
          </a:xfrm>
        </p:spPr>
        <p:txBody>
          <a:bodyPr>
            <a:normAutofit/>
          </a:bodyPr>
          <a:lstStyle/>
          <a:p>
            <a:r>
              <a:rPr lang="en-US" sz="2400" dirty="0"/>
              <a:t>We perform backward and forward slicing to identify data- and control-dependent statements to an API method of interest.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250865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1571604" y="2508655"/>
            <a:ext cx="928694" cy="600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8" name="矩形 7"/>
          <p:cNvSpPr/>
          <p:nvPr/>
        </p:nvSpPr>
        <p:spPr>
          <a:xfrm>
            <a:off x="2643174" y="2508655"/>
            <a:ext cx="1357322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72000" y="295156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214810" y="348735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446" y="234791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786446" y="35137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8072462" y="287375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929586" y="335595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19" name="直接箭头连接符 18"/>
          <p:cNvCxnSpPr>
            <a:stCxn id="15" idx="3"/>
            <a:endCxn id="9" idx="1"/>
          </p:cNvCxnSpPr>
          <p:nvPr/>
        </p:nvCxnSpPr>
        <p:spPr>
          <a:xfrm>
            <a:off x="4143372" y="323601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5214942" y="271510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2" idx="1"/>
          </p:cNvCxnSpPr>
          <p:nvPr/>
        </p:nvCxnSpPr>
        <p:spPr>
          <a:xfrm>
            <a:off x="5214942" y="3251995"/>
            <a:ext cx="571504" cy="628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6427961" y="3298034"/>
            <a:ext cx="43148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733404" y="327455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1" idx="3"/>
            <a:endCxn id="13" idx="1"/>
          </p:cNvCxnSpPr>
          <p:nvPr/>
        </p:nvCxnSpPr>
        <p:spPr>
          <a:xfrm>
            <a:off x="7500958" y="271510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3" idx="1"/>
          </p:cNvCxnSpPr>
          <p:nvPr/>
        </p:nvCxnSpPr>
        <p:spPr>
          <a:xfrm flipV="1">
            <a:off x="7500958" y="3140796"/>
            <a:ext cx="571504" cy="74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85720" y="226576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643570" y="226576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/>
          <p:cNvSpPr/>
          <p:nvPr/>
        </p:nvSpPr>
        <p:spPr>
          <a:xfrm>
            <a:off x="5643570" y="3435191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126742"/>
            <a:ext cx="739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initInterfaceProperties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temp, File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dDir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temp.equals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"props.txt"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"Wrong Template."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load default properties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(temp); 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Properties prop = new Properties();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prop.load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(in);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 init properties ...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write to the property file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fPath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dDir.getAbsolutePath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()+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"/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interface.prop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File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File(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fPath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file.exists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file.createNewFile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out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(file);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prop.store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(out,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in.close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590550"/>
            <a:ext cx="25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example of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File.createNewFile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箭头 5"/>
          <p:cNvSpPr/>
          <p:nvPr/>
        </p:nvSpPr>
        <p:spPr>
          <a:xfrm rot="10800000">
            <a:off x="1143000" y="3638550"/>
            <a:ext cx="609600" cy="1524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344941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focal API method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126742"/>
            <a:ext cx="739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initInterfaceProperties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temp, File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dDir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temp.equals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"props.txt"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("Wrong Template.");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load default properties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in = new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(temp);  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Properties prop = new Properties();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prop.load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(in);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 init properties ...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write to the property file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fPath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dDir.getAbsolutePath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()+"/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interface.prop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";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 </a:t>
            </a:r>
            <a:r>
              <a:rPr lang="en-US" sz="1600" b="1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File(</a:t>
            </a:r>
            <a:r>
              <a:rPr lang="en-US" sz="1600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fPath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b="1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.exists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.createNewFile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 out = new </a:t>
            </a:r>
            <a:r>
              <a:rPr lang="en-US" sz="1600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prop.store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(out, null);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in.close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590550"/>
            <a:ext cx="312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Data dependency up to </a:t>
            </a:r>
            <a:r>
              <a:rPr lang="en-US" altLang="zh-CN" b="1" dirty="0"/>
              <a:t>one</a:t>
            </a:r>
            <a:r>
              <a:rPr lang="en-US" altLang="zh-CN" dirty="0"/>
              <a:t> hop, i.e., direct dependency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箭头 5"/>
          <p:cNvSpPr/>
          <p:nvPr/>
        </p:nvSpPr>
        <p:spPr>
          <a:xfrm rot="10800000">
            <a:off x="1143000" y="3638550"/>
            <a:ext cx="609600" cy="1524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344941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focal API method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340057B5-228D-4B2C-A2FF-5ADF4F57C21D}"/>
              </a:ext>
            </a:extLst>
          </p:cNvPr>
          <p:cNvSpPr/>
          <p:nvPr/>
        </p:nvSpPr>
        <p:spPr>
          <a:xfrm>
            <a:off x="3910263" y="3493852"/>
            <a:ext cx="685800" cy="191821"/>
          </a:xfrm>
          <a:prstGeom prst="arc">
            <a:avLst>
              <a:gd name="adj1" fmla="val 16200000"/>
              <a:gd name="adj2" fmla="val 4809983"/>
            </a:avLst>
          </a:prstGeom>
          <a:ln w="28575">
            <a:solidFill>
              <a:srgbClr val="FFC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523525EA-7942-44C9-94C0-703A967A8930}"/>
              </a:ext>
            </a:extLst>
          </p:cNvPr>
          <p:cNvSpPr/>
          <p:nvPr/>
        </p:nvSpPr>
        <p:spPr>
          <a:xfrm>
            <a:off x="3414963" y="3181350"/>
            <a:ext cx="1614237" cy="504323"/>
          </a:xfrm>
          <a:prstGeom prst="arc">
            <a:avLst>
              <a:gd name="adj1" fmla="val 19970404"/>
              <a:gd name="adj2" fmla="val 5090481"/>
            </a:avLst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8AB700E-5B48-4BA5-AEF9-26990BF70B20}"/>
              </a:ext>
            </a:extLst>
          </p:cNvPr>
          <p:cNvSpPr/>
          <p:nvPr/>
        </p:nvSpPr>
        <p:spPr>
          <a:xfrm>
            <a:off x="811129" y="3685673"/>
            <a:ext cx="6884068" cy="646332"/>
          </a:xfrm>
          <a:prstGeom prst="arc">
            <a:avLst>
              <a:gd name="adj1" fmla="val 16200000"/>
              <a:gd name="adj2" fmla="val 235648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AA7A2C9-4CB1-4CAE-B237-35D6EE4E7B4A}"/>
              </a:ext>
            </a:extLst>
          </p:cNvPr>
          <p:cNvSpPr/>
          <p:nvPr/>
        </p:nvSpPr>
        <p:spPr>
          <a:xfrm>
            <a:off x="2902117" y="428123"/>
            <a:ext cx="2889083" cy="3270218"/>
          </a:xfrm>
          <a:prstGeom prst="arc">
            <a:avLst>
              <a:gd name="adj1" fmla="val 17498422"/>
              <a:gd name="adj2" fmla="val 5425203"/>
            </a:avLst>
          </a:prstGeom>
          <a:ln w="28575">
            <a:solidFill>
              <a:srgbClr val="FFCC66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8F687B-271D-4E7F-B1FB-97A18082F9A7}"/>
              </a:ext>
            </a:extLst>
          </p:cNvPr>
          <p:cNvCxnSpPr/>
          <p:nvPr/>
        </p:nvCxnSpPr>
        <p:spPr>
          <a:xfrm>
            <a:off x="7695197" y="3333750"/>
            <a:ext cx="839203" cy="0"/>
          </a:xfrm>
          <a:prstGeom prst="straightConnector1">
            <a:avLst/>
          </a:prstGeom>
          <a:ln w="28575">
            <a:solidFill>
              <a:srgbClr val="FFCC66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74670-8B5D-4322-A9F0-63D00F73F21B}"/>
              </a:ext>
            </a:extLst>
          </p:cNvPr>
          <p:cNvCxnSpPr/>
          <p:nvPr/>
        </p:nvCxnSpPr>
        <p:spPr>
          <a:xfrm>
            <a:off x="7695197" y="3789277"/>
            <a:ext cx="839203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CF594D-04EB-436F-9A42-E68854B58410}"/>
              </a:ext>
            </a:extLst>
          </p:cNvPr>
          <p:cNvSpPr txBox="1"/>
          <p:nvPr/>
        </p:nvSpPr>
        <p:spPr>
          <a:xfrm>
            <a:off x="7818987" y="348615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5BC17-84DE-4102-87C0-CE6A895BB6D7}"/>
              </a:ext>
            </a:extLst>
          </p:cNvPr>
          <p:cNvSpPr txBox="1"/>
          <p:nvPr/>
        </p:nvSpPr>
        <p:spPr>
          <a:xfrm>
            <a:off x="7696200" y="3035848"/>
            <a:ext cx="777200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126742"/>
            <a:ext cx="739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initInterfaceProperties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temp, File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dDir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temp.equals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"props.txt"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("Wrong Template.");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load default properties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in = new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(temp);  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Properties prop = new Properties();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prop.load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(in);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 init properties ...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write to the property file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dirty="0" err="1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fPath</a:t>
            </a:r>
            <a:r>
              <a:rPr lang="en-US" sz="1600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err="1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dDir.getAbsolutePath</a:t>
            </a:r>
            <a:r>
              <a:rPr lang="en-US" sz="1600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()+</a:t>
            </a:r>
            <a:r>
              <a:rPr lang="en-US" sz="1600" dirty="0">
                <a:solidFill>
                  <a:srgbClr val="C00000"/>
                </a:solidFill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"/</a:t>
            </a:r>
            <a:r>
              <a:rPr lang="en-US" sz="1600" dirty="0" err="1">
                <a:solidFill>
                  <a:srgbClr val="C00000"/>
                </a:solidFill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interface.prop</a:t>
            </a:r>
            <a:r>
              <a:rPr lang="en-US" sz="1600" dirty="0">
                <a:solidFill>
                  <a:srgbClr val="C00000"/>
                </a:solidFill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 </a:t>
            </a:r>
            <a:r>
              <a:rPr lang="en-US" sz="1600" b="1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File(</a:t>
            </a:r>
            <a:r>
              <a:rPr lang="en-US" sz="1600" b="1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fPath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b="1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.exists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.createNewFile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600" dirty="0">
                <a:highlight>
                  <a:srgbClr val="99CC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prop.store</a:t>
            </a:r>
            <a:r>
              <a:rPr lang="en-US" sz="1600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>
                <a:highlight>
                  <a:srgbClr val="00FFFF"/>
                </a:highlight>
                <a:latin typeface="Consolas" pitchFamily="49" charset="0"/>
                <a:cs typeface="Consolas" pitchFamily="49" charset="0"/>
              </a:rPr>
              <a:t>, null);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in.close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590550"/>
            <a:ext cx="25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itchFamily="49" charset="0"/>
              </a:rPr>
              <a:t>Data dependency up to two hops</a:t>
            </a:r>
          </a:p>
        </p:txBody>
      </p:sp>
      <p:sp>
        <p:nvSpPr>
          <p:cNvPr id="6" name="左箭头 5"/>
          <p:cNvSpPr/>
          <p:nvPr/>
        </p:nvSpPr>
        <p:spPr>
          <a:xfrm rot="10800000">
            <a:off x="1143000" y="3638550"/>
            <a:ext cx="609600" cy="1524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344941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focal API method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F08A540-AD9D-4AE2-84CD-038B64A63C21}"/>
              </a:ext>
            </a:extLst>
          </p:cNvPr>
          <p:cNvSpPr/>
          <p:nvPr/>
        </p:nvSpPr>
        <p:spPr>
          <a:xfrm>
            <a:off x="3910263" y="3493852"/>
            <a:ext cx="685800" cy="191821"/>
          </a:xfrm>
          <a:prstGeom prst="arc">
            <a:avLst>
              <a:gd name="adj1" fmla="val 16200000"/>
              <a:gd name="adj2" fmla="val 4809983"/>
            </a:avLst>
          </a:prstGeom>
          <a:ln w="28575">
            <a:solidFill>
              <a:srgbClr val="FFCC66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2912402-DD9B-44EB-8EF5-74894DE7342A}"/>
              </a:ext>
            </a:extLst>
          </p:cNvPr>
          <p:cNvSpPr/>
          <p:nvPr/>
        </p:nvSpPr>
        <p:spPr>
          <a:xfrm>
            <a:off x="3414963" y="3181350"/>
            <a:ext cx="1614237" cy="504323"/>
          </a:xfrm>
          <a:prstGeom prst="arc">
            <a:avLst>
              <a:gd name="adj1" fmla="val 19970404"/>
              <a:gd name="adj2" fmla="val 5090481"/>
            </a:avLst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ED7C734-683A-4DC3-BD6C-B8E72BA635F4}"/>
              </a:ext>
            </a:extLst>
          </p:cNvPr>
          <p:cNvSpPr/>
          <p:nvPr/>
        </p:nvSpPr>
        <p:spPr>
          <a:xfrm>
            <a:off x="811129" y="3685673"/>
            <a:ext cx="6884068" cy="646332"/>
          </a:xfrm>
          <a:prstGeom prst="arc">
            <a:avLst>
              <a:gd name="adj1" fmla="val 16200000"/>
              <a:gd name="adj2" fmla="val 235648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C3FCD01-70B6-47E5-9DDB-FDF6652F4BF1}"/>
              </a:ext>
            </a:extLst>
          </p:cNvPr>
          <p:cNvSpPr/>
          <p:nvPr/>
        </p:nvSpPr>
        <p:spPr>
          <a:xfrm>
            <a:off x="2902117" y="428123"/>
            <a:ext cx="2889083" cy="3270218"/>
          </a:xfrm>
          <a:prstGeom prst="arc">
            <a:avLst>
              <a:gd name="adj1" fmla="val 17498422"/>
              <a:gd name="adj2" fmla="val 5425203"/>
            </a:avLst>
          </a:prstGeom>
          <a:ln w="28575">
            <a:solidFill>
              <a:srgbClr val="FFCC66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01E72F48-7924-4409-A381-F47680BAA978}"/>
              </a:ext>
            </a:extLst>
          </p:cNvPr>
          <p:cNvSpPr/>
          <p:nvPr/>
        </p:nvSpPr>
        <p:spPr>
          <a:xfrm>
            <a:off x="1545055" y="2874177"/>
            <a:ext cx="6172200" cy="344597"/>
          </a:xfrm>
          <a:prstGeom prst="arc">
            <a:avLst>
              <a:gd name="adj1" fmla="val 21521672"/>
              <a:gd name="adj2" fmla="val 5370622"/>
            </a:avLst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CDD74C53-ACEA-4229-851F-5A6D25C48C6A}"/>
              </a:ext>
            </a:extLst>
          </p:cNvPr>
          <p:cNvSpPr/>
          <p:nvPr/>
        </p:nvSpPr>
        <p:spPr>
          <a:xfrm>
            <a:off x="2448426" y="4133599"/>
            <a:ext cx="5161548" cy="384259"/>
          </a:xfrm>
          <a:prstGeom prst="arc">
            <a:avLst>
              <a:gd name="adj1" fmla="val 21411492"/>
              <a:gd name="adj2" fmla="val 492921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B0973-8737-4CED-8CD3-7711287E1792}"/>
              </a:ext>
            </a:extLst>
          </p:cNvPr>
          <p:cNvCxnSpPr/>
          <p:nvPr/>
        </p:nvCxnSpPr>
        <p:spPr>
          <a:xfrm>
            <a:off x="7695197" y="3333750"/>
            <a:ext cx="839203" cy="0"/>
          </a:xfrm>
          <a:prstGeom prst="straightConnector1">
            <a:avLst/>
          </a:prstGeom>
          <a:ln w="28575">
            <a:solidFill>
              <a:srgbClr val="FFCC66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35139-1C8D-4D66-BAE7-3AA63B97BCCD}"/>
              </a:ext>
            </a:extLst>
          </p:cNvPr>
          <p:cNvCxnSpPr/>
          <p:nvPr/>
        </p:nvCxnSpPr>
        <p:spPr>
          <a:xfrm>
            <a:off x="7695197" y="3789277"/>
            <a:ext cx="839203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C41629-8832-46BD-8E99-CA08E36101C0}"/>
              </a:ext>
            </a:extLst>
          </p:cNvPr>
          <p:cNvSpPr txBox="1"/>
          <p:nvPr/>
        </p:nvSpPr>
        <p:spPr>
          <a:xfrm>
            <a:off x="7818987" y="348615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5CE52-B4F3-4B24-AC17-4ACE551D0530}"/>
              </a:ext>
            </a:extLst>
          </p:cNvPr>
          <p:cNvSpPr txBox="1"/>
          <p:nvPr/>
        </p:nvSpPr>
        <p:spPr>
          <a:xfrm>
            <a:off x="7696200" y="3035848"/>
            <a:ext cx="777200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57158" y="234891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 3: Capture the Semantics of API Usage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70"/>
            <a:ext cx="8543956" cy="835814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to capture the temporal ordering, enclosing control </a:t>
            </a:r>
            <a:r>
              <a:rPr lang="en-US" altLang="zh-CN" sz="2400" dirty="0"/>
              <a:t>structures</a:t>
            </a:r>
            <a:r>
              <a:rPr lang="en-US" sz="2400" dirty="0"/>
              <a:t>, and appropriate guard conditions of API calls.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157160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8" name="矩形 7"/>
          <p:cNvSpPr/>
          <p:nvPr/>
        </p:nvSpPr>
        <p:spPr>
          <a:xfrm>
            <a:off x="2643174" y="2456075"/>
            <a:ext cx="1357322" cy="600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72000" y="289898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214810" y="34347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446" y="229533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786446" y="34375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8072462" y="282117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929586" y="330337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19" name="直接箭头连接符 18"/>
          <p:cNvCxnSpPr>
            <a:stCxn id="15" idx="3"/>
            <a:endCxn id="9" idx="1"/>
          </p:cNvCxnSpPr>
          <p:nvPr/>
        </p:nvCxnSpPr>
        <p:spPr>
          <a:xfrm>
            <a:off x="4143372" y="318343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5214942" y="266252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2" idx="1"/>
          </p:cNvCxnSpPr>
          <p:nvPr/>
        </p:nvCxnSpPr>
        <p:spPr>
          <a:xfrm>
            <a:off x="5214942" y="3199415"/>
            <a:ext cx="571504" cy="605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6439771" y="3233644"/>
            <a:ext cx="40786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733404" y="322197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1" idx="3"/>
            <a:endCxn id="13" idx="1"/>
          </p:cNvCxnSpPr>
          <p:nvPr/>
        </p:nvCxnSpPr>
        <p:spPr>
          <a:xfrm>
            <a:off x="7500958" y="266252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3" idx="1"/>
          </p:cNvCxnSpPr>
          <p:nvPr/>
        </p:nvCxnSpPr>
        <p:spPr>
          <a:xfrm flipV="1">
            <a:off x="7500958" y="3088216"/>
            <a:ext cx="571504" cy="71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85720" y="221318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643570" y="221318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/>
          <p:cNvSpPr/>
          <p:nvPr/>
        </p:nvSpPr>
        <p:spPr>
          <a:xfrm>
            <a:off x="5643570" y="3234494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57158" y="234891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 3: Capture the Semantics of API Usage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70"/>
            <a:ext cx="8543956" cy="835814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to capture the temporal ordering, enclosing control </a:t>
            </a:r>
            <a:r>
              <a:rPr lang="en-US" altLang="zh-CN" sz="2400" dirty="0"/>
              <a:t>structures</a:t>
            </a:r>
            <a:r>
              <a:rPr lang="en-US" sz="2400" dirty="0"/>
              <a:t>, and appropriate guard conditions of API calls.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157160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8" name="矩形 7"/>
          <p:cNvSpPr/>
          <p:nvPr/>
        </p:nvSpPr>
        <p:spPr>
          <a:xfrm>
            <a:off x="2643174" y="2456075"/>
            <a:ext cx="1357322" cy="600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72000" y="289898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214810" y="34347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446" y="229533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786446" y="34375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8072462" y="282117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929586" y="330337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19" name="直接箭头连接符 18"/>
          <p:cNvCxnSpPr>
            <a:stCxn id="15" idx="3"/>
            <a:endCxn id="9" idx="1"/>
          </p:cNvCxnSpPr>
          <p:nvPr/>
        </p:nvCxnSpPr>
        <p:spPr>
          <a:xfrm>
            <a:off x="4143372" y="318343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5214942" y="266252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2" idx="1"/>
          </p:cNvCxnSpPr>
          <p:nvPr/>
        </p:nvCxnSpPr>
        <p:spPr>
          <a:xfrm>
            <a:off x="5214942" y="3199415"/>
            <a:ext cx="571504" cy="605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6439771" y="3233644"/>
            <a:ext cx="40786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733404" y="322197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1" idx="3"/>
            <a:endCxn id="13" idx="1"/>
          </p:cNvCxnSpPr>
          <p:nvPr/>
        </p:nvCxnSpPr>
        <p:spPr>
          <a:xfrm>
            <a:off x="7500958" y="266252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3" idx="1"/>
          </p:cNvCxnSpPr>
          <p:nvPr/>
        </p:nvCxnSpPr>
        <p:spPr>
          <a:xfrm flipV="1">
            <a:off x="7500958" y="3088216"/>
            <a:ext cx="571504" cy="71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85720" y="221318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643570" y="221318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/>
          <p:cNvSpPr/>
          <p:nvPr/>
        </p:nvSpPr>
        <p:spPr>
          <a:xfrm>
            <a:off x="5643570" y="3234494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" y="4400550"/>
            <a:ext cx="845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File (String); try {; new </a:t>
            </a:r>
            <a:r>
              <a:rPr lang="en-US" dirty="0" err="1"/>
              <a:t>FileInputStream</a:t>
            </a:r>
            <a:r>
              <a:rPr lang="en-US" dirty="0"/>
              <a:t>(File)@arg0.exists(); } catch (</a:t>
            </a:r>
            <a:r>
              <a:rPr lang="en-US" dirty="0" err="1"/>
              <a:t>IOException</a:t>
            </a:r>
            <a:r>
              <a:rPr lang="en-US" dirty="0"/>
              <a:t>) {;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839200" cy="8572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Using APIs properly is a key challenge in Programming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Shape 66" descr="Shape 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2343150"/>
            <a:ext cx="1981200" cy="16954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7"/>
          <p:cNvSpPr/>
          <p:nvPr/>
        </p:nvSpPr>
        <p:spPr>
          <a:xfrm>
            <a:off x="2514600" y="2571750"/>
            <a:ext cx="152400" cy="166437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121919" tIns="121919" rIns="121919" bIns="121919" anchor="ctr"/>
          <a:lstStyle/>
          <a:p>
            <a:pPr algn="l" defTabSz="2438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Shape 68"/>
          <p:cNvSpPr/>
          <p:nvPr/>
        </p:nvSpPr>
        <p:spPr>
          <a:xfrm>
            <a:off x="2895600" y="2266950"/>
            <a:ext cx="228600" cy="2286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121919" tIns="121919" rIns="121919" bIns="121919" anchor="ctr"/>
          <a:lstStyle/>
          <a:p>
            <a:pPr algn="l" defTabSz="2438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Shape 69"/>
          <p:cNvSpPr/>
          <p:nvPr/>
        </p:nvSpPr>
        <p:spPr>
          <a:xfrm>
            <a:off x="3352800" y="1885950"/>
            <a:ext cx="381000" cy="3810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121919" tIns="121919" rIns="121919" bIns="121919" anchor="ctr"/>
          <a:lstStyle/>
          <a:p>
            <a:pPr algn="l" defTabSz="2438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" name="Shape 63" descr="Shape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86200" y="1428750"/>
            <a:ext cx="3657599" cy="27619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64"/>
          <p:cNvSpPr/>
          <p:nvPr/>
        </p:nvSpPr>
        <p:spPr>
          <a:xfrm>
            <a:off x="3962400" y="1047750"/>
            <a:ext cx="3733800" cy="3390900"/>
          </a:xfrm>
          <a:prstGeom prst="ellipse">
            <a:avLst/>
          </a:prstGeom>
          <a:ln w="19050">
            <a:solidFill>
              <a:srgbClr val="595959"/>
            </a:solidFill>
          </a:ln>
        </p:spPr>
        <p:txBody>
          <a:bodyPr lIns="121919" tIns="121919" rIns="121919" bIns="121919" anchor="ctr"/>
          <a:lstStyle/>
          <a:p>
            <a:pPr algn="l" defTabSz="2438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4953000" y="4305300"/>
            <a:ext cx="16764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Java APIs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57158" y="234891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 3: Capture the Semantics of API Usage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70"/>
            <a:ext cx="8543956" cy="835814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to capture the temporal ordering, enclosing control </a:t>
            </a:r>
            <a:r>
              <a:rPr lang="en-US" altLang="zh-CN" sz="2400" dirty="0"/>
              <a:t>structures</a:t>
            </a:r>
            <a:r>
              <a:rPr lang="en-US" sz="2400" dirty="0"/>
              <a:t>, and appropriate guard conditions of API calls.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157160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8" name="矩形 7"/>
          <p:cNvSpPr/>
          <p:nvPr/>
        </p:nvSpPr>
        <p:spPr>
          <a:xfrm>
            <a:off x="2643174" y="2456075"/>
            <a:ext cx="1357322" cy="600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72000" y="289898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214810" y="34347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446" y="229533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786446" y="34375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8072462" y="282117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929586" y="330337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19" name="直接箭头连接符 18"/>
          <p:cNvCxnSpPr>
            <a:stCxn id="15" idx="3"/>
            <a:endCxn id="9" idx="1"/>
          </p:cNvCxnSpPr>
          <p:nvPr/>
        </p:nvCxnSpPr>
        <p:spPr>
          <a:xfrm>
            <a:off x="4143372" y="318343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5214942" y="266252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2" idx="1"/>
          </p:cNvCxnSpPr>
          <p:nvPr/>
        </p:nvCxnSpPr>
        <p:spPr>
          <a:xfrm>
            <a:off x="5214942" y="3199415"/>
            <a:ext cx="571504" cy="605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6439771" y="3233644"/>
            <a:ext cx="40786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733404" y="322197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1" idx="3"/>
            <a:endCxn id="13" idx="1"/>
          </p:cNvCxnSpPr>
          <p:nvPr/>
        </p:nvCxnSpPr>
        <p:spPr>
          <a:xfrm>
            <a:off x="7500958" y="266252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3" idx="1"/>
          </p:cNvCxnSpPr>
          <p:nvPr/>
        </p:nvCxnSpPr>
        <p:spPr>
          <a:xfrm flipV="1">
            <a:off x="7500958" y="3088216"/>
            <a:ext cx="571504" cy="71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85720" y="221318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643570" y="221318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/>
          <p:cNvSpPr/>
          <p:nvPr/>
        </p:nvSpPr>
        <p:spPr>
          <a:xfrm>
            <a:off x="5643570" y="3234494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4400550"/>
            <a:ext cx="845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File (String)</a:t>
            </a:r>
            <a:r>
              <a:rPr lang="en-US" dirty="0"/>
              <a:t>; try {;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FileInputStream</a:t>
            </a:r>
            <a:r>
              <a:rPr lang="en-US" dirty="0">
                <a:solidFill>
                  <a:srgbClr val="FF0000"/>
                </a:solidFill>
              </a:rPr>
              <a:t>(File)</a:t>
            </a:r>
            <a:r>
              <a:rPr lang="en-US" dirty="0"/>
              <a:t>@arg0.exists(); } catch (</a:t>
            </a:r>
            <a:r>
              <a:rPr lang="en-US" dirty="0" err="1"/>
              <a:t>IOException</a:t>
            </a:r>
            <a:r>
              <a:rPr lang="en-US" dirty="0"/>
              <a:t>) {;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57158" y="234891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 3: Capture the Semantics of API Usage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70"/>
            <a:ext cx="8543956" cy="835814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to capture the temporal ordering, enclosing control </a:t>
            </a:r>
            <a:r>
              <a:rPr lang="en-US" altLang="zh-CN" sz="2400" dirty="0"/>
              <a:t>structures</a:t>
            </a:r>
            <a:r>
              <a:rPr lang="en-US" sz="2400" dirty="0"/>
              <a:t>, and appropriate guard conditions of API calls.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157160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8" name="矩形 7"/>
          <p:cNvSpPr/>
          <p:nvPr/>
        </p:nvSpPr>
        <p:spPr>
          <a:xfrm>
            <a:off x="2643174" y="2456075"/>
            <a:ext cx="1357322" cy="600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72000" y="289898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214810" y="34347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446" y="229533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786446" y="34375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8072462" y="282117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929586" y="330337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19" name="直接箭头连接符 18"/>
          <p:cNvCxnSpPr>
            <a:stCxn id="15" idx="3"/>
            <a:endCxn id="9" idx="1"/>
          </p:cNvCxnSpPr>
          <p:nvPr/>
        </p:nvCxnSpPr>
        <p:spPr>
          <a:xfrm>
            <a:off x="4143372" y="318343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5214942" y="266252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2" idx="1"/>
          </p:cNvCxnSpPr>
          <p:nvPr/>
        </p:nvCxnSpPr>
        <p:spPr>
          <a:xfrm>
            <a:off x="5214942" y="3199415"/>
            <a:ext cx="571504" cy="605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6439771" y="3233644"/>
            <a:ext cx="40786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733404" y="322197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1" idx="3"/>
            <a:endCxn id="13" idx="1"/>
          </p:cNvCxnSpPr>
          <p:nvPr/>
        </p:nvCxnSpPr>
        <p:spPr>
          <a:xfrm>
            <a:off x="7500958" y="266252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3" idx="1"/>
          </p:cNvCxnSpPr>
          <p:nvPr/>
        </p:nvCxnSpPr>
        <p:spPr>
          <a:xfrm flipV="1">
            <a:off x="7500958" y="3088216"/>
            <a:ext cx="571504" cy="71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85720" y="221318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643570" y="221318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/>
          <p:cNvSpPr/>
          <p:nvPr/>
        </p:nvSpPr>
        <p:spPr>
          <a:xfrm>
            <a:off x="5643570" y="3234494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4400550"/>
            <a:ext cx="845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File (String); </a:t>
            </a:r>
            <a:r>
              <a:rPr lang="en-US" dirty="0">
                <a:solidFill>
                  <a:srgbClr val="FF0000"/>
                </a:solidFill>
              </a:rPr>
              <a:t>try {</a:t>
            </a:r>
            <a:r>
              <a:rPr lang="en-US" dirty="0"/>
              <a:t>; new </a:t>
            </a:r>
            <a:r>
              <a:rPr lang="en-US" dirty="0" err="1"/>
              <a:t>FileInputStream</a:t>
            </a:r>
            <a:r>
              <a:rPr lang="en-US" dirty="0"/>
              <a:t>(File)@arg0.exists(); </a:t>
            </a:r>
            <a:r>
              <a:rPr lang="en-US" dirty="0">
                <a:solidFill>
                  <a:srgbClr val="FF0000"/>
                </a:solidFill>
              </a:rPr>
              <a:t>} catch (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r>
              <a:rPr lang="en-US" dirty="0"/>
              <a:t>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57158" y="2348918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 3: Capture the Semantics of API Usage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70"/>
            <a:ext cx="8543956" cy="835814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to capture the temporal ordering, enclosing control </a:t>
            </a:r>
            <a:r>
              <a:rPr lang="en-US" altLang="zh-CN" sz="2400" dirty="0"/>
              <a:t>structures</a:t>
            </a:r>
            <a:r>
              <a:rPr lang="en-US" sz="2400" dirty="0"/>
              <a:t>, and appropriate guard conditions of API calls.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7" name="矩形 6"/>
          <p:cNvSpPr/>
          <p:nvPr/>
        </p:nvSpPr>
        <p:spPr>
          <a:xfrm>
            <a:off x="1571604" y="2456075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8" name="矩形 7"/>
          <p:cNvSpPr/>
          <p:nvPr/>
        </p:nvSpPr>
        <p:spPr>
          <a:xfrm>
            <a:off x="2643174" y="2456075"/>
            <a:ext cx="1357322" cy="6008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72000" y="2898989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214810" y="34347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446" y="2295338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786446" y="3437575"/>
            <a:ext cx="1714512" cy="73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8072462" y="2821170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929586" y="330337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patterns</a:t>
            </a:r>
          </a:p>
        </p:txBody>
      </p:sp>
      <p:cxnSp>
        <p:nvCxnSpPr>
          <p:cNvPr id="19" name="直接箭头连接符 18"/>
          <p:cNvCxnSpPr>
            <a:stCxn id="15" idx="3"/>
            <a:endCxn id="9" idx="1"/>
          </p:cNvCxnSpPr>
          <p:nvPr/>
        </p:nvCxnSpPr>
        <p:spPr>
          <a:xfrm>
            <a:off x="4143372" y="3183435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5214942" y="2662526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2" idx="1"/>
          </p:cNvCxnSpPr>
          <p:nvPr/>
        </p:nvCxnSpPr>
        <p:spPr>
          <a:xfrm>
            <a:off x="5214942" y="3199415"/>
            <a:ext cx="571504" cy="605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6439771" y="3233644"/>
            <a:ext cx="407862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733404" y="3221976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1" idx="3"/>
            <a:endCxn id="13" idx="1"/>
          </p:cNvCxnSpPr>
          <p:nvPr/>
        </p:nvCxnSpPr>
        <p:spPr>
          <a:xfrm>
            <a:off x="7500958" y="2662526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3" idx="1"/>
          </p:cNvCxnSpPr>
          <p:nvPr/>
        </p:nvCxnSpPr>
        <p:spPr>
          <a:xfrm flipV="1">
            <a:off x="7500958" y="3088216"/>
            <a:ext cx="571504" cy="71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85720" y="2213189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643570" y="2213189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/>
          <p:cNvSpPr/>
          <p:nvPr/>
        </p:nvSpPr>
        <p:spPr>
          <a:xfrm>
            <a:off x="5643570" y="3234494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4400550"/>
            <a:ext cx="845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File (String); try {; new </a:t>
            </a:r>
            <a:r>
              <a:rPr lang="en-US" dirty="0" err="1"/>
              <a:t>FileInputStream</a:t>
            </a:r>
            <a:r>
              <a:rPr lang="en-US" dirty="0"/>
              <a:t>(File)@</a:t>
            </a:r>
            <a:r>
              <a:rPr lang="en-US" dirty="0">
                <a:solidFill>
                  <a:srgbClr val="FF0000"/>
                </a:solidFill>
              </a:rPr>
              <a:t>arg0.exists()</a:t>
            </a:r>
            <a:r>
              <a:rPr lang="en-US" dirty="0"/>
              <a:t>; } catch (</a:t>
            </a:r>
            <a:r>
              <a:rPr lang="en-US" dirty="0" err="1"/>
              <a:t>IOException</a:t>
            </a:r>
            <a:r>
              <a:rPr lang="en-US" dirty="0"/>
              <a:t>) {;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Insight 4: Variations in Guard Conditions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543956" cy="1141819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GitHub</a:t>
            </a:r>
            <a:r>
              <a:rPr lang="en-US" altLang="zh-CN" sz="2400" dirty="0"/>
              <a:t> developers may write the same predicate in different ways.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80954" y="2174079"/>
            <a:ext cx="3786214" cy="1669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623830" y="2281236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Search</a:t>
            </a:r>
          </a:p>
        </p:txBody>
      </p:sp>
      <p:sp>
        <p:nvSpPr>
          <p:cNvPr id="30" name="矩形 29"/>
          <p:cNvSpPr/>
          <p:nvPr/>
        </p:nvSpPr>
        <p:spPr>
          <a:xfrm>
            <a:off x="1695400" y="2281236"/>
            <a:ext cx="928694" cy="60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Slicing</a:t>
            </a:r>
          </a:p>
        </p:txBody>
      </p:sp>
      <p:sp>
        <p:nvSpPr>
          <p:cNvPr id="31" name="矩形 30"/>
          <p:cNvSpPr/>
          <p:nvPr/>
        </p:nvSpPr>
        <p:spPr>
          <a:xfrm>
            <a:off x="2766970" y="2281236"/>
            <a:ext cx="1357322" cy="600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流程图: 多文档 31"/>
          <p:cNvSpPr/>
          <p:nvPr/>
        </p:nvSpPr>
        <p:spPr>
          <a:xfrm>
            <a:off x="4695796" y="2724150"/>
            <a:ext cx="642942" cy="6008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4338606" y="325993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34" name="矩形 33"/>
          <p:cNvSpPr/>
          <p:nvPr/>
        </p:nvSpPr>
        <p:spPr>
          <a:xfrm>
            <a:off x="5910242" y="2120499"/>
            <a:ext cx="1714512" cy="73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Frequent </a:t>
            </a:r>
            <a:r>
              <a:rPr lang="en-US" altLang="zh-CN" sz="1600" dirty="0">
                <a:solidFill>
                  <a:schemeClr val="tx1"/>
                </a:solidFill>
              </a:rPr>
              <a:t>Sequence</a:t>
            </a:r>
            <a:r>
              <a:rPr lang="en-US" sz="1600" dirty="0">
                <a:solidFill>
                  <a:schemeClr val="tx1"/>
                </a:solidFill>
              </a:rPr>
              <a:t> Mining</a:t>
            </a:r>
          </a:p>
        </p:txBody>
      </p:sp>
      <p:sp>
        <p:nvSpPr>
          <p:cNvPr id="35" name="矩形 34"/>
          <p:cNvSpPr/>
          <p:nvPr/>
        </p:nvSpPr>
        <p:spPr>
          <a:xfrm>
            <a:off x="5910242" y="3285175"/>
            <a:ext cx="1714512" cy="73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SMT-based Guard Condition Mining</a:t>
            </a:r>
          </a:p>
        </p:txBody>
      </p:sp>
      <p:sp>
        <p:nvSpPr>
          <p:cNvPr id="36" name="流程图: 多文档 35"/>
          <p:cNvSpPr/>
          <p:nvPr/>
        </p:nvSpPr>
        <p:spPr>
          <a:xfrm>
            <a:off x="8196258" y="2646331"/>
            <a:ext cx="642942" cy="53409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7" name="直接箭头连接符 36"/>
          <p:cNvCxnSpPr>
            <a:stCxn id="28" idx="3"/>
            <a:endCxn id="32" idx="1"/>
          </p:cNvCxnSpPr>
          <p:nvPr/>
        </p:nvCxnSpPr>
        <p:spPr>
          <a:xfrm>
            <a:off x="4267168" y="3008596"/>
            <a:ext cx="428628" cy="15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  <a:endCxn id="34" idx="1"/>
          </p:cNvCxnSpPr>
          <p:nvPr/>
        </p:nvCxnSpPr>
        <p:spPr>
          <a:xfrm flipV="1">
            <a:off x="5338738" y="2487687"/>
            <a:ext cx="571504" cy="53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3"/>
            <a:endCxn id="35" idx="1"/>
          </p:cNvCxnSpPr>
          <p:nvPr/>
        </p:nvCxnSpPr>
        <p:spPr>
          <a:xfrm>
            <a:off x="5338738" y="3024576"/>
            <a:ext cx="571504" cy="6277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2"/>
            <a:endCxn id="35" idx="0"/>
          </p:cNvCxnSpPr>
          <p:nvPr/>
        </p:nvCxnSpPr>
        <p:spPr>
          <a:xfrm rot="5400000">
            <a:off x="6552348" y="3070024"/>
            <a:ext cx="430301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柱形 41"/>
          <p:cNvSpPr/>
          <p:nvPr/>
        </p:nvSpPr>
        <p:spPr>
          <a:xfrm>
            <a:off x="857200" y="3047137"/>
            <a:ext cx="3000396" cy="66761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380K Java Repositories on </a:t>
            </a:r>
            <a:r>
              <a:rPr lang="en-US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 err="1">
                <a:solidFill>
                  <a:schemeClr val="tx1"/>
                </a:solidFill>
              </a:rPr>
              <a:t>Hub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4" idx="3"/>
            <a:endCxn id="36" idx="1"/>
          </p:cNvCxnSpPr>
          <p:nvPr/>
        </p:nvCxnSpPr>
        <p:spPr>
          <a:xfrm>
            <a:off x="7624754" y="2487687"/>
            <a:ext cx="571504" cy="425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3"/>
            <a:endCxn id="36" idx="1"/>
          </p:cNvCxnSpPr>
          <p:nvPr/>
        </p:nvCxnSpPr>
        <p:spPr>
          <a:xfrm flipV="1">
            <a:off x="7624754" y="2913377"/>
            <a:ext cx="571504" cy="738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09516" y="2038350"/>
            <a:ext cx="323880" cy="2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椭圆 45"/>
          <p:cNvSpPr/>
          <p:nvPr/>
        </p:nvSpPr>
        <p:spPr>
          <a:xfrm>
            <a:off x="5767366" y="2038350"/>
            <a:ext cx="300030" cy="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椭圆 46"/>
          <p:cNvSpPr/>
          <p:nvPr/>
        </p:nvSpPr>
        <p:spPr>
          <a:xfrm>
            <a:off x="5767366" y="3206591"/>
            <a:ext cx="300030" cy="2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Insight 4: Variations in Guard Conditions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543956" cy="1065619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GitHub</a:t>
            </a:r>
            <a:r>
              <a:rPr lang="en-US" altLang="zh-CN" sz="2400" dirty="0"/>
              <a:t> developers may write the same predicate in different ways.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212175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(start&gt;=0 &amp;&amp; start&lt;=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(start);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318855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&gt;-1 &amp;&amp;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()+1)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右箭头 26"/>
          <p:cNvSpPr/>
          <p:nvPr/>
        </p:nvSpPr>
        <p:spPr>
          <a:xfrm>
            <a:off x="4495800" y="2426553"/>
            <a:ext cx="3810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右箭头 40"/>
          <p:cNvSpPr/>
          <p:nvPr/>
        </p:nvSpPr>
        <p:spPr>
          <a:xfrm>
            <a:off x="4495800" y="3493353"/>
            <a:ext cx="3810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53000" y="2350353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 : arg0&gt;=0 &amp;&amp; arg0&lt;=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3428821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q : arg0&gt;-1 &amp;&amp; arg0&lt;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Insight 4: Variations in Guard Conditions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543956" cy="1065619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GitHub</a:t>
            </a:r>
            <a:r>
              <a:rPr lang="en-US" altLang="zh-CN" sz="2400" dirty="0"/>
              <a:t> developers may write the same predicate in different ways.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212175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(start&gt;=0 &amp;&amp; start&lt;=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(start);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318855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&gt;-1 &amp;&amp;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()+1)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右箭头 26"/>
          <p:cNvSpPr/>
          <p:nvPr/>
        </p:nvSpPr>
        <p:spPr>
          <a:xfrm>
            <a:off x="4495800" y="2426553"/>
            <a:ext cx="3810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右箭头 40"/>
          <p:cNvSpPr/>
          <p:nvPr/>
        </p:nvSpPr>
        <p:spPr>
          <a:xfrm>
            <a:off x="4495800" y="3493353"/>
            <a:ext cx="3810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53000" y="2350353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 :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arg0&gt;=0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&amp;&amp; arg0&lt;=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3428821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q :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arg0&gt;-1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&amp;&amp; arg0&lt;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Insight 4: Variations in Guard Conditions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543956" cy="1065619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GitHub</a:t>
            </a:r>
            <a:r>
              <a:rPr lang="en-US" altLang="zh-CN" sz="2400" dirty="0"/>
              <a:t> developers may write the same predicate in different ways.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212175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(start&gt;=0 &amp;&amp; start&lt;=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(start);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318855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&gt;-1 &amp;&amp;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()+1)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右箭头 26"/>
          <p:cNvSpPr/>
          <p:nvPr/>
        </p:nvSpPr>
        <p:spPr>
          <a:xfrm>
            <a:off x="4495800" y="2426553"/>
            <a:ext cx="3810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右箭头 40"/>
          <p:cNvSpPr/>
          <p:nvPr/>
        </p:nvSpPr>
        <p:spPr>
          <a:xfrm>
            <a:off x="4495800" y="3493353"/>
            <a:ext cx="3810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53000" y="2350353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 : arg0&gt;=0 &amp;&amp;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arg0&lt;=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3428821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q : arg0&gt;-1 &amp;&amp;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arg0&lt;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Insight 4: Variations in Guard Conditions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group guard conditions based on their logic equivalence.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use Z3 to prove the logic equivalence of guard conditions.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 ⇔ q is valid </a:t>
            </a:r>
            <a:r>
              <a:rPr lang="en-US" sz="2400" dirty="0" err="1"/>
              <a:t>iff</a:t>
            </a:r>
            <a:r>
              <a:rPr lang="en-US" sz="2400" dirty="0"/>
              <a:t>. ¬((¬p ∨ q) ∧ (p ∨ ¬q)) is UNSAT.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3333750"/>
            <a:ext cx="8229600" cy="96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onsolas" pitchFamily="49" charset="0"/>
              </a:rPr>
              <a:t>Two equivalent guard conditions for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substring(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arg0&gt;=0 &amp;&amp; arg0&lt;=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dirty="0"/>
              <a:t>⇔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arg0&gt;-1 &amp;&amp; arg0&lt;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rcv.length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usage mining from 380K Java Projects on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/>
              <a:t>An Empirical Study of API Misuse on Stack Overflow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Set: API Usage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learn 245 API usage patterns of 100 Java API </a:t>
            </a:r>
            <a:r>
              <a:rPr lang="en-US" altLang="zh-CN" sz="2400" dirty="0"/>
              <a:t>methods</a:t>
            </a:r>
            <a:r>
              <a:rPr lang="en-US" sz="2400" dirty="0"/>
              <a:t>.</a:t>
            </a:r>
          </a:p>
          <a:p>
            <a:r>
              <a:rPr lang="en-US" sz="2400" dirty="0"/>
              <a:t>We manually inspect these patterns.</a:t>
            </a:r>
          </a:p>
          <a:p>
            <a:r>
              <a:rPr lang="en-US" sz="2400" dirty="0"/>
              <a:t>180 patterns can be confirmed by online documentation.</a:t>
            </a: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82113"/>
              </p:ext>
            </p:extLst>
          </p:nvPr>
        </p:nvGraphicFramePr>
        <p:xfrm>
          <a:off x="1066800" y="2571750"/>
          <a:ext cx="6934200" cy="206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API method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Pattern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1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ArrayList.list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 {; get(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)@arg0&lt;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rcv.size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  <a:endParaRPr lang="en-US" sz="16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00">
                <a:tc>
                  <a:txBody>
                    <a:bodyPr/>
                    <a:lstStyle/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Scanner.nextLine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 {;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nextLine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()@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rcv.hasNextLine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  <a:endParaRPr lang="en-US" sz="16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18">
                <a:tc>
                  <a:txBody>
                    <a:bodyPr/>
                    <a:lstStyle/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SQLiteDatabase.query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query(…)@true; close()@true</a:t>
                      </a:r>
                      <a:endParaRPr lang="en-US" sz="16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18">
                <a:tc>
                  <a:txBody>
                    <a:bodyPr/>
                    <a:lstStyle/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TypedArray.getString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getString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)@true; recycle()@true</a:t>
                      </a:r>
                      <a:endParaRPr lang="en-US" sz="16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1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FileChannel.write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ByteBuffer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)@true; }; catch(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{; }</a:t>
                      </a:r>
                      <a:endParaRPr lang="en-US" sz="16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Status Quo of Learning APIs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18" name="Group"/>
          <p:cNvGrpSpPr>
            <a:grpSpLocks noGrp="1"/>
          </p:cNvGrpSpPr>
          <p:nvPr/>
        </p:nvGrpSpPr>
        <p:grpSpPr>
          <a:xfrm>
            <a:off x="685800" y="1771649"/>
            <a:ext cx="7696200" cy="2822973"/>
            <a:chOff x="541080" y="-2"/>
            <a:chExt cx="18216349" cy="7870214"/>
          </a:xfrm>
        </p:grpSpPr>
        <p:pic>
          <p:nvPicPr>
            <p:cNvPr id="19" name="Shape 76" descr="Shape 7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1080" y="2071284"/>
              <a:ext cx="4329435" cy="4408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" name="Shape 77"/>
            <p:cNvGrpSpPr/>
            <p:nvPr/>
          </p:nvGrpSpPr>
          <p:grpSpPr>
            <a:xfrm>
              <a:off x="5050076" y="-2"/>
              <a:ext cx="13707353" cy="7870214"/>
              <a:chOff x="372752" y="-1"/>
              <a:chExt cx="13707353" cy="7870213"/>
            </a:xfrm>
          </p:grpSpPr>
          <p:pic>
            <p:nvPicPr>
              <p:cNvPr id="21" name="Shape 78" descr="Shape 78"/>
              <p:cNvPicPr>
                <a:picLocks noChangeAspect="1"/>
              </p:cNvPicPr>
              <p:nvPr/>
            </p:nvPicPr>
            <p:blipFill>
              <a:blip r:embed="rId4" cstate="print">
                <a:extLst/>
              </a:blip>
              <a:stretch>
                <a:fillRect/>
              </a:stretch>
            </p:blipFill>
            <p:spPr>
              <a:xfrm>
                <a:off x="4478602" y="1629482"/>
                <a:ext cx="6163136" cy="49860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65100" dist="508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2" name="Shape 79" descr="Shape 79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>
                <a:off x="1934919" y="3545997"/>
                <a:ext cx="7492025" cy="4214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65100" dist="508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3" name="Shape 80" descr="Shape 80"/>
              <p:cNvPicPr>
                <a:picLocks noChangeAspect="1"/>
              </p:cNvPicPr>
              <p:nvPr/>
            </p:nvPicPr>
            <p:blipFill>
              <a:blip r:embed="rId6" cstate="print">
                <a:extLst/>
              </a:blip>
              <a:stretch>
                <a:fillRect/>
              </a:stretch>
            </p:blipFill>
            <p:spPr>
              <a:xfrm>
                <a:off x="6951500" y="2577203"/>
                <a:ext cx="6905563" cy="52930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65100" dist="508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" name="Shape 81" descr="Shape 81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799594" y="-1"/>
                <a:ext cx="5591154" cy="15171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" name="Shape 82" descr="Shape 82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9390748" y="318661"/>
                <a:ext cx="4258043" cy="21357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" name="Shape 83" descr="Shape 83"/>
              <p:cNvPicPr>
                <a:picLocks noChangeAspect="1"/>
              </p:cNvPicPr>
              <p:nvPr/>
            </p:nvPicPr>
            <p:blipFill>
              <a:blip r:embed="rId9" cstate="print">
                <a:extLst/>
              </a:blip>
              <a:stretch>
                <a:fillRect/>
              </a:stretch>
            </p:blipFill>
            <p:spPr>
              <a:xfrm>
                <a:off x="372752" y="512839"/>
                <a:ext cx="3246475" cy="17849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" name="Shape 84" descr="Shape 84"/>
              <p:cNvPicPr>
                <a:picLocks noChangeAspect="1"/>
              </p:cNvPicPr>
              <p:nvPr/>
            </p:nvPicPr>
            <p:blipFill>
              <a:blip r:embed="rId10" cstate="print">
                <a:extLst/>
              </a:blip>
              <a:stretch>
                <a:fillRect/>
              </a:stretch>
            </p:blipFill>
            <p:spPr>
              <a:xfrm>
                <a:off x="11915789" y="2230614"/>
                <a:ext cx="2164316" cy="12499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" name="Shape 85" descr="Shape 85"/>
              <p:cNvPicPr>
                <a:picLocks noChangeAspect="1"/>
              </p:cNvPicPr>
              <p:nvPr/>
            </p:nvPicPr>
            <p:blipFill>
              <a:blip r:embed="rId11" cstate="print">
                <a:extLst/>
              </a:blip>
              <a:stretch>
                <a:fillRect/>
              </a:stretch>
            </p:blipFill>
            <p:spPr>
              <a:xfrm>
                <a:off x="1635274" y="2071284"/>
                <a:ext cx="2750090" cy="8645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" name="Shape 87" descr="Shape 87"/>
              <p:cNvPicPr>
                <a:picLocks noChangeAspect="1"/>
              </p:cNvPicPr>
              <p:nvPr/>
            </p:nvPicPr>
            <p:blipFill>
              <a:blip r:embed="rId12" cstate="print">
                <a:extLst/>
              </a:blip>
              <a:stretch>
                <a:fillRect/>
              </a:stretch>
            </p:blipFill>
            <p:spPr>
              <a:xfrm>
                <a:off x="4167653" y="3540853"/>
                <a:ext cx="5598071" cy="39760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65100" dist="50800" dir="5400000" rotWithShape="0">
                  <a:srgbClr val="000000">
                    <a:alpha val="50000"/>
                  </a:srgbClr>
                </a:outerShdw>
              </a:effectLst>
            </p:spPr>
          </p:pic>
        </p:grpSp>
      </p:grpSp>
      <p:sp>
        <p:nvSpPr>
          <p:cNvPr id="31" name="TextBox 30"/>
          <p:cNvSpPr txBox="1"/>
          <p:nvPr/>
        </p:nvSpPr>
        <p:spPr>
          <a:xfrm>
            <a:off x="533400" y="1028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Developers often search online for code examples to learn APIs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Sadowski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2016]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Set: SO Posts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We extract code snippets in the markdown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&lt;code&gt;</a:t>
            </a:r>
            <a:r>
              <a:rPr lang="en-US" sz="2200" dirty="0">
                <a:cs typeface="Consolas" pitchFamily="49" charset="0"/>
              </a:rPr>
              <a:t> </a:t>
            </a:r>
            <a:r>
              <a:rPr lang="en-US" sz="2200" dirty="0"/>
              <a:t>from the SO posts with the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dirty="0"/>
              <a:t> tag.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We parse and analyze these snippets using </a:t>
            </a:r>
            <a:r>
              <a:rPr lang="en-US" sz="2200" dirty="0" err="1"/>
              <a:t>JavaBaker</a:t>
            </a:r>
            <a:r>
              <a:rPr lang="en-US" sz="2200" dirty="0"/>
              <a:t>.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Subramanin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ICSE 2014]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We find 217,818 SO posts with code snippets that use the 100 Java API methods in our study scope.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4552950"/>
            <a:ext cx="647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 </a:t>
            </a:r>
            <a:r>
              <a:rPr lang="en-US" altLang="zh-CN" dirty="0">
                <a:hlinkClick r:id="rId3"/>
              </a:rPr>
              <a:t>http://web.cs.ucla.edu/~tianyi.zhang/examplecheck.html</a:t>
            </a:r>
            <a:r>
              <a:rPr lang="en-US" altLang="zh-C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 of API Misuse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We develop an automated API misuse detection technique and examine 220K SO posts with 180 confirmed patterns.</a:t>
            </a:r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538154" y="2608657"/>
            <a:ext cx="714380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8" y="3282375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Stack Overflow snippets</a:t>
            </a:r>
          </a:p>
        </p:txBody>
      </p:sp>
      <p:sp>
        <p:nvSpPr>
          <p:cNvPr id="8" name="矩形 7"/>
          <p:cNvSpPr/>
          <p:nvPr/>
        </p:nvSpPr>
        <p:spPr>
          <a:xfrm>
            <a:off x="4862514" y="2297906"/>
            <a:ext cx="1357322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Subsequence </a:t>
            </a:r>
            <a:r>
              <a:rPr lang="en-US" altLang="zh-CN" sz="1600" dirty="0">
                <a:solidFill>
                  <a:schemeClr val="tx1"/>
                </a:solidFill>
              </a:rPr>
              <a:t>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608657"/>
            <a:ext cx="1357322" cy="64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8210" y="2986092"/>
            <a:ext cx="1571636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Guard Condition 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流程图: 多文档 10"/>
          <p:cNvSpPr/>
          <p:nvPr/>
        </p:nvSpPr>
        <p:spPr>
          <a:xfrm>
            <a:off x="3424230" y="2608657"/>
            <a:ext cx="642942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067040" y="32823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3" name="圆柱形 12"/>
          <p:cNvSpPr/>
          <p:nvPr/>
        </p:nvSpPr>
        <p:spPr>
          <a:xfrm>
            <a:off x="7467600" y="2419350"/>
            <a:ext cx="1143000" cy="990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 Valid Patterns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48200" y="2190750"/>
            <a:ext cx="1857388" cy="1481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>
            <a:off x="1252534" y="2931516"/>
            <a:ext cx="3476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1" idx="1"/>
          </p:cNvCxnSpPr>
          <p:nvPr/>
        </p:nvCxnSpPr>
        <p:spPr>
          <a:xfrm>
            <a:off x="2957522" y="2931516"/>
            <a:ext cx="4667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4" idx="1"/>
          </p:cNvCxnSpPr>
          <p:nvPr/>
        </p:nvCxnSpPr>
        <p:spPr>
          <a:xfrm flipV="1">
            <a:off x="4067172" y="2931321"/>
            <a:ext cx="581028" cy="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</p:cNvCxnSpPr>
          <p:nvPr/>
        </p:nvCxnSpPr>
        <p:spPr>
          <a:xfrm rot="16200000" flipH="1">
            <a:off x="5407823" y="3840963"/>
            <a:ext cx="347658" cy="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398579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violations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53200" y="2800350"/>
            <a:ext cx="914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6477000" y="3028950"/>
            <a:ext cx="990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678" y="2461796"/>
            <a:ext cx="6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289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pattern(s)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 of API Misuse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We develop an automated API misuse detection technique and examine 220K SO posts with 180 confirmed patterns.</a:t>
            </a:r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538154" y="2608657"/>
            <a:ext cx="714380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8" y="3282375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Stack Overflow snippets</a:t>
            </a:r>
          </a:p>
        </p:txBody>
      </p:sp>
      <p:sp>
        <p:nvSpPr>
          <p:cNvPr id="8" name="矩形 7"/>
          <p:cNvSpPr/>
          <p:nvPr/>
        </p:nvSpPr>
        <p:spPr>
          <a:xfrm>
            <a:off x="4862514" y="2297906"/>
            <a:ext cx="1357322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Subsequence </a:t>
            </a:r>
            <a:r>
              <a:rPr lang="en-US" altLang="zh-CN" sz="1600" dirty="0">
                <a:solidFill>
                  <a:schemeClr val="tx1"/>
                </a:solidFill>
              </a:rPr>
              <a:t>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608657"/>
            <a:ext cx="1357322" cy="6457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8210" y="2986092"/>
            <a:ext cx="1571636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Guard Condition 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流程图: 多文档 10"/>
          <p:cNvSpPr/>
          <p:nvPr/>
        </p:nvSpPr>
        <p:spPr>
          <a:xfrm>
            <a:off x="3424230" y="2608657"/>
            <a:ext cx="642942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067040" y="32823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3" name="圆柱形 12"/>
          <p:cNvSpPr/>
          <p:nvPr/>
        </p:nvSpPr>
        <p:spPr>
          <a:xfrm>
            <a:off x="7467600" y="2419350"/>
            <a:ext cx="1143000" cy="990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 Valid Patterns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48200" y="2190750"/>
            <a:ext cx="1857388" cy="1481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>
            <a:off x="1252534" y="2931516"/>
            <a:ext cx="3476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1" idx="1"/>
          </p:cNvCxnSpPr>
          <p:nvPr/>
        </p:nvCxnSpPr>
        <p:spPr>
          <a:xfrm>
            <a:off x="2957522" y="2931516"/>
            <a:ext cx="4667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4" idx="1"/>
          </p:cNvCxnSpPr>
          <p:nvPr/>
        </p:nvCxnSpPr>
        <p:spPr>
          <a:xfrm flipV="1">
            <a:off x="4067172" y="2931321"/>
            <a:ext cx="581028" cy="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</p:cNvCxnSpPr>
          <p:nvPr/>
        </p:nvCxnSpPr>
        <p:spPr>
          <a:xfrm rot="16200000" flipH="1">
            <a:off x="5407823" y="3840963"/>
            <a:ext cx="347658" cy="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398579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violations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53200" y="2800350"/>
            <a:ext cx="914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6477000" y="3028950"/>
            <a:ext cx="990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678" y="2461796"/>
            <a:ext cx="6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289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pattern(s)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 of API Misuse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We develop an automated API misuse detection technique and examine 220K SO posts with 180 confirmed patterns.</a:t>
            </a:r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538154" y="2608657"/>
            <a:ext cx="714380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8" y="3282375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Stack Overflow snippets</a:t>
            </a:r>
          </a:p>
        </p:txBody>
      </p:sp>
      <p:sp>
        <p:nvSpPr>
          <p:cNvPr id="8" name="矩形 7"/>
          <p:cNvSpPr/>
          <p:nvPr/>
        </p:nvSpPr>
        <p:spPr>
          <a:xfrm>
            <a:off x="4862514" y="2297906"/>
            <a:ext cx="1357322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Subsequence </a:t>
            </a:r>
            <a:r>
              <a:rPr lang="en-US" altLang="zh-CN" sz="1600" dirty="0">
                <a:solidFill>
                  <a:schemeClr val="tx1"/>
                </a:solidFill>
              </a:rPr>
              <a:t>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608657"/>
            <a:ext cx="1357322" cy="645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8210" y="2986092"/>
            <a:ext cx="1571636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Guard Condition 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流程图: 多文档 10"/>
          <p:cNvSpPr/>
          <p:nvPr/>
        </p:nvSpPr>
        <p:spPr>
          <a:xfrm>
            <a:off x="3424230" y="2608657"/>
            <a:ext cx="642942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067040" y="32823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3" name="圆柱形 12"/>
          <p:cNvSpPr/>
          <p:nvPr/>
        </p:nvSpPr>
        <p:spPr>
          <a:xfrm>
            <a:off x="7467600" y="2419350"/>
            <a:ext cx="1143000" cy="9906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 Valid Patterns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48200" y="2190750"/>
            <a:ext cx="1857388" cy="1481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>
            <a:off x="1252534" y="2931516"/>
            <a:ext cx="3476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1" idx="1"/>
          </p:cNvCxnSpPr>
          <p:nvPr/>
        </p:nvCxnSpPr>
        <p:spPr>
          <a:xfrm>
            <a:off x="2957522" y="2931516"/>
            <a:ext cx="4667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4" idx="1"/>
          </p:cNvCxnSpPr>
          <p:nvPr/>
        </p:nvCxnSpPr>
        <p:spPr>
          <a:xfrm flipV="1">
            <a:off x="4067172" y="2931321"/>
            <a:ext cx="581028" cy="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</p:cNvCxnSpPr>
          <p:nvPr/>
        </p:nvCxnSpPr>
        <p:spPr>
          <a:xfrm rot="16200000" flipH="1">
            <a:off x="5407823" y="3840963"/>
            <a:ext cx="347658" cy="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398579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violations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53200" y="2800350"/>
            <a:ext cx="914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6477000" y="3028950"/>
            <a:ext cx="990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678" y="2461796"/>
            <a:ext cx="6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289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pattern(s)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 of API Misuse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We develop an automated API misuse detection technique and examine 220K SO posts with 180 confirmed patterns.</a:t>
            </a:r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538154" y="2608657"/>
            <a:ext cx="714380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8" y="3282375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Stack Overflow snippets</a:t>
            </a:r>
          </a:p>
        </p:txBody>
      </p:sp>
      <p:sp>
        <p:nvSpPr>
          <p:cNvPr id="8" name="矩形 7"/>
          <p:cNvSpPr/>
          <p:nvPr/>
        </p:nvSpPr>
        <p:spPr>
          <a:xfrm>
            <a:off x="4862514" y="2297906"/>
            <a:ext cx="1357322" cy="573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Subsequence </a:t>
            </a:r>
            <a:r>
              <a:rPr lang="en-US" altLang="zh-CN" sz="1600" dirty="0">
                <a:solidFill>
                  <a:schemeClr val="tx1"/>
                </a:solidFill>
              </a:rPr>
              <a:t>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608657"/>
            <a:ext cx="1357322" cy="645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8210" y="2986092"/>
            <a:ext cx="1571636" cy="57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Guard Condition 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流程图: 多文档 10"/>
          <p:cNvSpPr/>
          <p:nvPr/>
        </p:nvSpPr>
        <p:spPr>
          <a:xfrm>
            <a:off x="3424230" y="2608657"/>
            <a:ext cx="642942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067040" y="32823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3" name="圆柱形 12"/>
          <p:cNvSpPr/>
          <p:nvPr/>
        </p:nvSpPr>
        <p:spPr>
          <a:xfrm>
            <a:off x="7467600" y="2419350"/>
            <a:ext cx="1143000" cy="9906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 Valid Patterns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48200" y="2190750"/>
            <a:ext cx="1857388" cy="1481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>
            <a:off x="1252534" y="2931516"/>
            <a:ext cx="3476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1" idx="1"/>
          </p:cNvCxnSpPr>
          <p:nvPr/>
        </p:nvCxnSpPr>
        <p:spPr>
          <a:xfrm>
            <a:off x="2957522" y="2931516"/>
            <a:ext cx="4667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4" idx="1"/>
          </p:cNvCxnSpPr>
          <p:nvPr/>
        </p:nvCxnSpPr>
        <p:spPr>
          <a:xfrm flipV="1">
            <a:off x="4067172" y="2931321"/>
            <a:ext cx="581028" cy="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</p:cNvCxnSpPr>
          <p:nvPr/>
        </p:nvCxnSpPr>
        <p:spPr>
          <a:xfrm rot="16200000" flipH="1">
            <a:off x="5407823" y="3840963"/>
            <a:ext cx="347658" cy="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398579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violations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53200" y="2800350"/>
            <a:ext cx="914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6477000" y="3028950"/>
            <a:ext cx="990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678" y="2461796"/>
            <a:ext cx="6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289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pattern(s)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 of API Misuse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We develop an automated API misuse detection technique and examine 220K SO posts with 180 confirmed patterns.</a:t>
            </a:r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538154" y="2608657"/>
            <a:ext cx="714380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8" y="3282375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Stack Overflow snippets</a:t>
            </a:r>
          </a:p>
        </p:txBody>
      </p:sp>
      <p:sp>
        <p:nvSpPr>
          <p:cNvPr id="8" name="矩形 7"/>
          <p:cNvSpPr/>
          <p:nvPr/>
        </p:nvSpPr>
        <p:spPr>
          <a:xfrm>
            <a:off x="4862514" y="2297906"/>
            <a:ext cx="1357322" cy="573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Subsequence </a:t>
            </a:r>
            <a:r>
              <a:rPr lang="en-US" altLang="zh-CN" sz="1600" dirty="0">
                <a:solidFill>
                  <a:schemeClr val="tx1"/>
                </a:solidFill>
              </a:rPr>
              <a:t>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608657"/>
            <a:ext cx="1357322" cy="645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Call Sequence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8210" y="2986092"/>
            <a:ext cx="1571636" cy="573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Guard Condition Check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流程图: 多文档 10"/>
          <p:cNvSpPr/>
          <p:nvPr/>
        </p:nvSpPr>
        <p:spPr>
          <a:xfrm>
            <a:off x="3424230" y="2608657"/>
            <a:ext cx="642942" cy="64571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067040" y="3282375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Structured API call sequences </a:t>
            </a:r>
          </a:p>
        </p:txBody>
      </p:sp>
      <p:sp>
        <p:nvSpPr>
          <p:cNvPr id="13" name="圆柱形 12"/>
          <p:cNvSpPr/>
          <p:nvPr/>
        </p:nvSpPr>
        <p:spPr>
          <a:xfrm>
            <a:off x="7467600" y="2419350"/>
            <a:ext cx="1143000" cy="9906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 Valid Patterns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48200" y="2190750"/>
            <a:ext cx="1857388" cy="1481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>
            <a:off x="1252534" y="2931516"/>
            <a:ext cx="3476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1" idx="1"/>
          </p:cNvCxnSpPr>
          <p:nvPr/>
        </p:nvCxnSpPr>
        <p:spPr>
          <a:xfrm>
            <a:off x="2957522" y="2931516"/>
            <a:ext cx="4667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4" idx="1"/>
          </p:cNvCxnSpPr>
          <p:nvPr/>
        </p:nvCxnSpPr>
        <p:spPr>
          <a:xfrm flipV="1">
            <a:off x="4067172" y="2931321"/>
            <a:ext cx="581028" cy="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</p:cNvCxnSpPr>
          <p:nvPr/>
        </p:nvCxnSpPr>
        <p:spPr>
          <a:xfrm rot="16200000" flipH="1">
            <a:off x="5407823" y="3840963"/>
            <a:ext cx="347658" cy="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398579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usage violations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53200" y="2800350"/>
            <a:ext cx="914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6477000" y="3028950"/>
            <a:ext cx="990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678" y="2461796"/>
            <a:ext cx="6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289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pattern(s)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RQ1. Is API Misuse Prevalent on Stack Overflow?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31% of SO posts contain API usage violations.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Two authors independently inspected 400 SO posts with reported API usage violations.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289 posts can negatively impact a target program if reused </a:t>
            </a:r>
            <a:r>
              <a:rPr lang="en-US" sz="2400" i="1" dirty="0"/>
              <a:t>as-is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285750"/>
            <a:ext cx="81534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get_user_by_id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id)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SQLiteDatabase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db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this.getReadableDatabase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Cursor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(...);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(cursor !=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cursor.moveToNext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userInfo.setAppId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cursor.getColumnIndex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COLUMN_APP_ID)));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HERE YOU CAN MULTIPLE RECORD AND ADD TO LIST 11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88" y="4248150"/>
            <a:ext cx="882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code example of getting data from </a:t>
            </a:r>
            <a:r>
              <a:rPr lang="en-US" sz="2000" dirty="0" err="1"/>
              <a:t>SQLite</a:t>
            </a:r>
            <a:r>
              <a:rPr lang="en-US" sz="2000" dirty="0"/>
              <a:t> database in Android [Post ID 31531250]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285750"/>
            <a:ext cx="81534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get_user_by_id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id)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SQLiteDatabase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db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this.getReadableDatabase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Cursor 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cursor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(...);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(cursor !=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cursor.moveToNext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userInfo.setAppId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cursor.getColumnIndex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COLUMN_APP_ID)));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HERE YOU CAN MULTIPLE RECORD AND ADD TO LIST 11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88" y="4248150"/>
            <a:ext cx="882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code example of getting data from </a:t>
            </a:r>
            <a:r>
              <a:rPr lang="en-US" sz="2000" dirty="0" err="1"/>
              <a:t>SQLite</a:t>
            </a:r>
            <a:r>
              <a:rPr lang="en-US" sz="2000" dirty="0"/>
              <a:t> database in Android [Post ID 31531250]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285750"/>
            <a:ext cx="81534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get_user_by_id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id)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SQLiteDatabase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db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this.getReadableDatabase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Cursor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(...);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(cursor !=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cursor.moveToNext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()) 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userInfo.setAppId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cursor.getColumnIndex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COLUMN_APP_ID)));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HERE YOU CAN MULTIPLE RECORD AND ADD TO LIST 11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88" y="4248150"/>
            <a:ext cx="882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code example of getting data from </a:t>
            </a:r>
            <a:r>
              <a:rPr lang="en-US" sz="2000" dirty="0" err="1"/>
              <a:t>SQLite</a:t>
            </a:r>
            <a:r>
              <a:rPr lang="en-US" sz="2000" dirty="0"/>
              <a:t> database in Android [Post ID 31531250]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Limitation of Online Code Examples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Programmers can only inspect a handful of search results. </a:t>
            </a:r>
            <a:r>
              <a:rPr lang="nn-NO" sz="2400" dirty="0">
                <a:solidFill>
                  <a:srgbClr val="929292"/>
                </a:solidFill>
              </a:rPr>
              <a:t>[Brandt </a:t>
            </a:r>
            <a:r>
              <a:rPr lang="en-US" sz="2400" dirty="0">
                <a:solidFill>
                  <a:srgbClr val="929292"/>
                </a:solidFill>
              </a:rPr>
              <a:t>et al.,</a:t>
            </a:r>
            <a:r>
              <a:rPr lang="nn-NO" sz="2400" dirty="0">
                <a:solidFill>
                  <a:srgbClr val="929292"/>
                </a:solidFill>
              </a:rPr>
              <a:t> 2009, Starke et al., 2009, Duala-Ekoko and Robillard, 2012]</a:t>
            </a:r>
          </a:p>
          <a:p>
            <a:r>
              <a:rPr lang="en-US" sz="2400" dirty="0"/>
              <a:t>Individual code examples may suffer from </a:t>
            </a:r>
          </a:p>
          <a:p>
            <a:pPr lvl="1"/>
            <a:r>
              <a:rPr lang="en-US" sz="2200" dirty="0"/>
              <a:t>insecure coding practices </a:t>
            </a:r>
            <a:r>
              <a:rPr lang="en-US" sz="2200" dirty="0">
                <a:solidFill>
                  <a:srgbClr val="929292"/>
                </a:solidFill>
              </a:rPr>
              <a:t>[Fischer et al., 2017]</a:t>
            </a:r>
          </a:p>
          <a:p>
            <a:pPr lvl="1"/>
            <a:r>
              <a:rPr lang="en-US" sz="2200" dirty="0"/>
              <a:t>unchecked obsolete usage </a:t>
            </a:r>
            <a:r>
              <a:rPr lang="en-US" sz="2200" dirty="0">
                <a:solidFill>
                  <a:srgbClr val="929292"/>
                </a:solidFill>
              </a:rPr>
              <a:t>[Zhou and Walker, 2016]</a:t>
            </a:r>
          </a:p>
          <a:p>
            <a:pPr lvl="1">
              <a:spcAft>
                <a:spcPts val="1200"/>
              </a:spcAft>
            </a:pPr>
            <a:r>
              <a:rPr lang="en-US" sz="2200" dirty="0"/>
              <a:t>low readability </a:t>
            </a:r>
            <a:r>
              <a:rPr lang="en-US" sz="2200" dirty="0">
                <a:solidFill>
                  <a:srgbClr val="929292"/>
                </a:solidFill>
              </a:rPr>
              <a:t>[</a:t>
            </a:r>
            <a:r>
              <a:rPr lang="en-US" sz="2200" dirty="0" err="1">
                <a:solidFill>
                  <a:srgbClr val="929292"/>
                </a:solidFill>
              </a:rPr>
              <a:t>Treude</a:t>
            </a:r>
            <a:r>
              <a:rPr lang="en-US" sz="2200" dirty="0">
                <a:solidFill>
                  <a:srgbClr val="929292"/>
                </a:solidFill>
              </a:rPr>
              <a:t> and </a:t>
            </a:r>
            <a:r>
              <a:rPr lang="en-US" sz="2200" dirty="0" err="1">
                <a:solidFill>
                  <a:srgbClr val="929292"/>
                </a:solidFill>
              </a:rPr>
              <a:t>Robillard</a:t>
            </a:r>
            <a:r>
              <a:rPr lang="en-US" sz="2200" dirty="0">
                <a:solidFill>
                  <a:srgbClr val="929292"/>
                </a:solidFill>
              </a:rPr>
              <a:t>, 2017]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285750"/>
            <a:ext cx="81534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get_user_by_id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id)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SQLiteDatabase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db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this.getReadableDatabase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Cursor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(...);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(cursor !=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cursor.moveToNext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userInfo.setAppId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cursor.getColumnIndex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COLUMN_APP_ID)));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HERE YOU CAN MULTIPLE RECORD AND ADD TO LIST 11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88" y="4248150"/>
            <a:ext cx="882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code example of getting data from </a:t>
            </a:r>
            <a:r>
              <a:rPr lang="en-US" sz="2000" dirty="0" err="1"/>
              <a:t>SQLite</a:t>
            </a:r>
            <a:r>
              <a:rPr lang="en-US" sz="2000" dirty="0"/>
              <a:t> database in Android [Post ID 31531250]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285750"/>
            <a:ext cx="81534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get_user_by_id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(String id)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SQLiteDatabase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db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this.getReadableDatabase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Cursor 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cursor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(...);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(cursor !=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cursor.moveToNext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userInfo.setAppId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cursor.getColumnIndex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COLUMN_APP_ID)));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HERE YOU CAN MULTIPLE RECORD AND ADD TO LIST 11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listUserInfo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88" y="4248150"/>
            <a:ext cx="882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code example of getting data from </a:t>
            </a:r>
            <a:r>
              <a:rPr lang="en-US" sz="2000" dirty="0" err="1"/>
              <a:t>SQLite</a:t>
            </a:r>
            <a:r>
              <a:rPr lang="en-US" sz="2000" dirty="0"/>
              <a:t> database in Android [Post ID 31531250]</a:t>
            </a:r>
          </a:p>
        </p:txBody>
      </p:sp>
      <p:cxnSp>
        <p:nvCxnSpPr>
          <p:cNvPr id="11" name="直接箭头连接符 10"/>
          <p:cNvCxnSpPr>
            <a:stCxn id="13" idx="1"/>
          </p:cNvCxnSpPr>
          <p:nvPr/>
        </p:nvCxnSpPr>
        <p:spPr>
          <a:xfrm rot="10800000">
            <a:off x="3429000" y="1352550"/>
            <a:ext cx="1143000" cy="1707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200150"/>
            <a:ext cx="2590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Cursor object is created but never released.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RQ1. Is API Misuse Prevalent on Stack Overflow?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0667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Many SO snippets use hardcoded input for illustration.</a:t>
            </a:r>
          </a:p>
          <a:p>
            <a:r>
              <a:rPr lang="en-US" sz="2400" dirty="0"/>
              <a:t>They may crash with real-world input data.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266950"/>
            <a:ext cx="7543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"&lt;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=\"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mysrc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\" width=\"128\" height=\"92\" border=\"0\" alt=\"alt\" /&gt;&lt;p&gt;&lt;strong&gt;"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text.indexOf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=\""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=\""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.length());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text.indexOf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"\""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(text);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0957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code example of extracting the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dirty="0"/>
              <a:t> field from a html string [Post ID 12742734]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RQ1. Is API Misuse Prevalent on Stack Overflow?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0667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Many SO snippets use hardcoded input for illustration.</a:t>
            </a:r>
          </a:p>
          <a:p>
            <a:r>
              <a:rPr lang="en-US" sz="2400" dirty="0"/>
              <a:t>They may crash with real-world input data.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266950"/>
            <a:ext cx="7543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"&lt;</a:t>
            </a:r>
            <a:r>
              <a:rPr lang="en-US" sz="1600" dirty="0" err="1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img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=\"</a:t>
            </a:r>
            <a:r>
              <a:rPr lang="en-US" sz="1600" dirty="0" err="1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mysrc</a:t>
            </a:r>
            <a:r>
              <a:rPr lang="en-US" sz="1600" dirty="0">
                <a:solidFill>
                  <a:srgbClr val="C00000"/>
                </a:solidFill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\" width=\"128\" height=\"92\" border=\"0\" alt=\"alt\" /&gt;&lt;p&gt;&lt;strong&gt;"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text.indexOf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=\""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=\""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.length());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text.indexOf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"\""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(text);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09575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code example of extracting the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dirty="0"/>
              <a:t> field from a html string [Post ID 12742734]</a:t>
            </a:r>
          </a:p>
        </p:txBody>
      </p:sp>
    </p:spTree>
    <p:extLst>
      <p:ext uri="{BB962C8B-B14F-4D97-AF65-F5344CB8AC3E}">
        <p14:creationId xmlns:p14="http://schemas.microsoft.com/office/powerpoint/2010/main" val="2724902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28750"/>
          </a:xfrm>
        </p:spPr>
        <p:txBody>
          <a:bodyPr>
            <a:normAutofit/>
          </a:bodyPr>
          <a:lstStyle/>
          <a:p>
            <a:r>
              <a:rPr lang="en-US" sz="2400" dirty="0"/>
              <a:t>Highly-voted posts are not necessarily more reliable in terms of correct API usage.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图片 5" descr="reliability-sco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84" y="1885950"/>
            <a:ext cx="4813148" cy="3276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RQ2. Are highly voted posts more reliable?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RQ3. What are characteristics of API misuse?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types of API misuse--</a:t>
            </a:r>
            <a:r>
              <a:rPr lang="en-US" sz="2400" i="1" dirty="0"/>
              <a:t>missing control structures, missing or incorrect order of API calls, </a:t>
            </a:r>
            <a:r>
              <a:rPr lang="en-US" sz="2400" dirty="0"/>
              <a:t>and </a:t>
            </a:r>
            <a:r>
              <a:rPr lang="en-US" sz="2400" i="1" dirty="0"/>
              <a:t>incorrect guard conditions.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0" y="2619911"/>
            <a:ext cx="78486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Cursor emails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Email.CONTENT_URI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,...);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emails.moveToNext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String email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emails.getString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emails.close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019550"/>
            <a:ext cx="44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 </a:t>
            </a:r>
            <a:r>
              <a:rPr lang="en-US" altLang="zh-CN" dirty="0"/>
              <a:t>f</a:t>
            </a:r>
            <a:r>
              <a:rPr lang="en-US" dirty="0"/>
              <a:t>inally  block [Post ID 31427468]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RQ3. What are characteristics of API misuse?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/>
          </a:bodyPr>
          <a:lstStyle/>
          <a:p>
            <a:r>
              <a:rPr lang="en-US" sz="2400" dirty="0"/>
              <a:t>API misuse </a:t>
            </a:r>
            <a:r>
              <a:rPr lang="en-US" altLang="zh-CN" sz="2400" dirty="0"/>
              <a:t>is</a:t>
            </a:r>
            <a:r>
              <a:rPr lang="en-US" sz="2400" dirty="0"/>
              <a:t> caused by three main reasons---</a:t>
            </a:r>
            <a:r>
              <a:rPr lang="en-US" sz="2400" b="1" i="1" dirty="0"/>
              <a:t>missing control structures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missing or incorrect order of API calls,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incorrect guard conditions</a:t>
            </a:r>
            <a:r>
              <a:rPr lang="en-US" sz="2400" i="1" dirty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0" y="2619911"/>
            <a:ext cx="78486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Cursor emails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Email.CONTENT_URI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,...);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emails.moveToNext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String email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emails.getString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emails.close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4019550"/>
            <a:ext cx="43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 </a:t>
            </a:r>
            <a:r>
              <a:rPr lang="en-US" altLang="zh-CN" dirty="0"/>
              <a:t>f</a:t>
            </a:r>
            <a:r>
              <a:rPr lang="en-US" dirty="0"/>
              <a:t>inally  block [Post ID 31427468]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RQ3. What are characteristics of API misuse?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/>
          </a:bodyPr>
          <a:lstStyle/>
          <a:p>
            <a:r>
              <a:rPr lang="en-US" sz="2400" dirty="0"/>
              <a:t>API misuse </a:t>
            </a:r>
            <a:r>
              <a:rPr lang="en-US" altLang="zh-CN" sz="2400" dirty="0"/>
              <a:t>is</a:t>
            </a:r>
            <a:r>
              <a:rPr lang="en-US" sz="2400" dirty="0"/>
              <a:t> caused by three main reasons---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missing control structures, </a:t>
            </a:r>
            <a:r>
              <a:rPr lang="en-US" sz="2400" b="1" i="1" dirty="0"/>
              <a:t>missing or incorrect order of API calls</a:t>
            </a:r>
            <a:r>
              <a:rPr lang="en-US" sz="2400" i="1" dirty="0"/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incorrect guard conditions</a:t>
            </a:r>
            <a:r>
              <a:rPr lang="en-US" sz="2400" i="1" dirty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2655153"/>
            <a:ext cx="58674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ByteBuffer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bb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ByteBuffer.allocate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(4);</a:t>
            </a:r>
          </a:p>
          <a:p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bb.put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newArgb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bb.getInt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3726418"/>
            <a:ext cx="512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an API call,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bb.flip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/>
              <a:t> </a:t>
            </a:r>
            <a:r>
              <a:rPr lang="en-US" dirty="0"/>
              <a:t>[Post ID 12100651]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RQ3. What are characteristics of API misuse?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/>
          </a:bodyPr>
          <a:lstStyle/>
          <a:p>
            <a:r>
              <a:rPr lang="en-US" sz="2400" dirty="0"/>
              <a:t>API misuse </a:t>
            </a:r>
            <a:r>
              <a:rPr lang="en-US" altLang="zh-CN" sz="2400" dirty="0"/>
              <a:t>is</a:t>
            </a:r>
            <a:r>
              <a:rPr lang="en-US" sz="2400" dirty="0"/>
              <a:t> caused by three main reasons---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missing control structures, missing or incorrect order of API calls,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b="1" i="1" dirty="0"/>
              <a:t>incorrect guard conditions</a:t>
            </a:r>
            <a:r>
              <a:rPr lang="en-US" sz="2400" i="1" dirty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200" y="2571750"/>
            <a:ext cx="67056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map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//OR 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SortedMap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map = new 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err="1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map.firstKey</a:t>
            </a:r>
            <a:r>
              <a:rPr lang="en-US" sz="1600" dirty="0">
                <a:highlight>
                  <a:srgbClr val="FFCC66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69564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Incorrect guard condition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map.isEmpty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>
                <a:cs typeface="Consolas" pitchFamily="49" charset="0"/>
              </a:rPr>
              <a:t> [Post ID 21983867]</a:t>
            </a:r>
            <a:endParaRPr lang="en-US" sz="2000" i="1" dirty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nnotated-screenshot-exampleche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23951"/>
            <a:ext cx="6262036" cy="4019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ExampleCheck</a:t>
            </a:r>
            <a:r>
              <a:rPr lang="en-US" altLang="zh-CN" sz="3200" dirty="0"/>
              <a:t>: Checking API Misuse in Stack Overflow using Patterns Mined from </a:t>
            </a:r>
            <a:r>
              <a:rPr lang="en-US" altLang="zh-CN" sz="3200" dirty="0" err="1"/>
              <a:t>GitHub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9" name="图片 8" descr="chrome-logo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4248150"/>
            <a:ext cx="1981199" cy="6152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“How do I write data to a file using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FileChannel</a:t>
            </a:r>
            <a:r>
              <a:rPr lang="en-US" sz="3200" i="1" dirty="0"/>
              <a:t>?”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 descr="exampl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736004" cy="4876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 descr="chrome-web-store-extensi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2185" y="1200150"/>
            <a:ext cx="6019629" cy="33940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ExampleCheck</a:t>
            </a:r>
            <a:r>
              <a:rPr lang="en-US" altLang="zh-CN" sz="3200" dirty="0"/>
              <a:t>: Checking API Misuse in Stack Overflow using Patterns Mined from </a:t>
            </a:r>
            <a:r>
              <a:rPr lang="en-US" altLang="zh-CN" sz="3200" dirty="0" err="1"/>
              <a:t>GitHub</a:t>
            </a:r>
            <a:endParaRPr lang="en-US" sz="3200" dirty="0"/>
          </a:p>
        </p:txBody>
      </p:sp>
      <p:pic>
        <p:nvPicPr>
          <p:cNvPr id="7" name="图片 6" descr="chrome-logo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4248150"/>
            <a:ext cx="1981199" cy="615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0" y="455295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https://chrome.google.com/webstore/detail/examplecheck/amliempebckaiaklimcpopomlnklkioe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Examplore</a:t>
            </a:r>
            <a:r>
              <a:rPr lang="en-US" sz="3200" dirty="0"/>
              <a:t>: Visualizing API Usage Examples at Scale [CHI 2018]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00350"/>
          </a:xfrm>
        </p:spPr>
        <p:txBody>
          <a:bodyPr>
            <a:normAutofit/>
          </a:bodyPr>
          <a:lstStyle/>
          <a:p>
            <a:r>
              <a:rPr lang="en-US" sz="2400" dirty="0" err="1"/>
              <a:t>Examplore</a:t>
            </a:r>
            <a:r>
              <a:rPr lang="en-US" sz="2400" dirty="0"/>
              <a:t> </a:t>
            </a:r>
            <a:r>
              <a:rPr lang="en-US" altLang="zh-CN" sz="2400" dirty="0"/>
              <a:t>visualizes API usage features in hundreds of code examples along with their statistical distribution in histograms.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pic>
        <p:nvPicPr>
          <p:cNvPr id="6" name="图片 5" descr="examplore-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65" y="2114550"/>
            <a:ext cx="714573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4286250"/>
            <a:ext cx="411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Tool: </a:t>
            </a:r>
            <a:r>
              <a:rPr lang="en-US" dirty="0">
                <a:hlinkClick r:id="rId4"/>
              </a:rPr>
              <a:t>http://examplore.cs.ucla.edu:3000/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Contributions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An API usage mining technique that extracts patterns from </a:t>
            </a:r>
            <a:r>
              <a:rPr lang="en-US" altLang="zh-CN" sz="2400" dirty="0"/>
              <a:t>over </a:t>
            </a:r>
            <a:r>
              <a:rPr lang="en-US" sz="2400" dirty="0"/>
              <a:t>380K </a:t>
            </a:r>
            <a:r>
              <a:rPr lang="en-US" sz="2400" dirty="0" err="1"/>
              <a:t>GitHub</a:t>
            </a:r>
            <a:r>
              <a:rPr lang="en-US" sz="2400" dirty="0"/>
              <a:t> projects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large-scale empirical study of API misuse in 220K SO posts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Chrome extension that augments Stack Overflow with API usage patterns mined from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2150"/>
            <a:ext cx="8229600" cy="85725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“How do I write data to a file using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FileChannel</a:t>
            </a:r>
            <a:r>
              <a:rPr lang="en-US" sz="3200" i="1" dirty="0"/>
              <a:t>?”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 descr="exampl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736004" cy="4876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" y="1428750"/>
            <a:ext cx="609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xampl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736004" cy="487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“How do I write data to a file using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FileChannel</a:t>
            </a:r>
            <a:r>
              <a:rPr lang="en-US" sz="3200" i="1" dirty="0"/>
              <a:t>?”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952750"/>
            <a:ext cx="81534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example </a:t>
            </a:r>
            <a:r>
              <a:rPr lang="en-US" altLang="zh-CN" sz="2400" dirty="0"/>
              <a:t>forgets to close the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FileChannel</a:t>
            </a:r>
            <a:r>
              <a:rPr lang="en-US" altLang="zh-CN" sz="2400" dirty="0"/>
              <a:t> object properly.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“How do I write data to a file using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FileChannel</a:t>
            </a:r>
            <a:r>
              <a:rPr lang="en-US" sz="3200" i="1" dirty="0"/>
              <a:t>?”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 descr="exampl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28750"/>
            <a:ext cx="8915400" cy="2743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0600" y="371475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xampl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28750"/>
            <a:ext cx="8915400" cy="274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“How do I write data to a file using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FileChannel</a:t>
            </a:r>
            <a:r>
              <a:rPr lang="en-US" sz="3200" i="1" dirty="0"/>
              <a:t>?”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950553"/>
            <a:ext cx="7772400" cy="830997"/>
          </a:xfrm>
          <a:prstGeom prst="rect">
            <a:avLst/>
          </a:prstGeom>
          <a:solidFill>
            <a:srgbClr val="FFCC6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example forgets to handle potential exceptions such as </a:t>
            </a:r>
            <a:r>
              <a:rPr lang="en-US" sz="2400" dirty="0" err="1"/>
              <a:t>IOException</a:t>
            </a:r>
            <a:r>
              <a:rPr lang="en-US" sz="2400" dirty="0"/>
              <a:t> and </a:t>
            </a:r>
            <a:r>
              <a:rPr lang="en-US" sz="2400" dirty="0" err="1"/>
              <a:t>FileNotFoundException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23019</TotalTime>
  <Words>3588</Words>
  <Application>Microsoft Office PowerPoint</Application>
  <PresentationFormat>On-screen Show (16:9)</PresentationFormat>
  <Paragraphs>605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宋体</vt:lpstr>
      <vt:lpstr>Arial</vt:lpstr>
      <vt:lpstr>Calibri</vt:lpstr>
      <vt:lpstr>Consolas</vt:lpstr>
      <vt:lpstr>Office 主题</vt:lpstr>
      <vt:lpstr>Are Code Examples on an Online Q&amp;A Forum Reliable? </vt:lpstr>
      <vt:lpstr>Using APIs properly is a key challenge in Programming</vt:lpstr>
      <vt:lpstr>The Status Quo of Learning APIs</vt:lpstr>
      <vt:lpstr>The Limitation of Online Code Examples</vt:lpstr>
      <vt:lpstr>“How do I write data to a file using FileChannel?”</vt:lpstr>
      <vt:lpstr>“How do I write data to a file using FileChannel?”</vt:lpstr>
      <vt:lpstr>“How do I write data to a file using FileChannel?”</vt:lpstr>
      <vt:lpstr>“How do I write data to a file using FileChannel?”</vt:lpstr>
      <vt:lpstr>“How do I write data to a file using FileChannel?”</vt:lpstr>
      <vt:lpstr>Research Questions</vt:lpstr>
      <vt:lpstr>Outline</vt:lpstr>
      <vt:lpstr>API Usage Mining from GitHub</vt:lpstr>
      <vt:lpstr>Insight 1: Mining a Large Code Corpus</vt:lpstr>
      <vt:lpstr>Insight 2: Removing Irrelevant Statements via Program Slicing</vt:lpstr>
      <vt:lpstr>PowerPoint Presentation</vt:lpstr>
      <vt:lpstr>PowerPoint Presentation</vt:lpstr>
      <vt:lpstr>PowerPoint Presentation</vt:lpstr>
      <vt:lpstr>Insight 3: Capture the Semantics of API Usage</vt:lpstr>
      <vt:lpstr>Insight 3: Capture the Semantics of API Usage</vt:lpstr>
      <vt:lpstr>Insight 3: Capture the Semantics of API Usage</vt:lpstr>
      <vt:lpstr>Insight 3: Capture the Semantics of API Usage</vt:lpstr>
      <vt:lpstr>Insight 3: Capture the Semantics of API Usage</vt:lpstr>
      <vt:lpstr>Insight 4: Variations in Guard Conditions</vt:lpstr>
      <vt:lpstr>Insight 4: Variations in Guard Conditions</vt:lpstr>
      <vt:lpstr>Insight 4: Variations in Guard Conditions</vt:lpstr>
      <vt:lpstr>Insight 4: Variations in Guard Conditions</vt:lpstr>
      <vt:lpstr>Insight 4: Variations in Guard Conditions</vt:lpstr>
      <vt:lpstr>Outline</vt:lpstr>
      <vt:lpstr>Data Set: API Usage Patterns</vt:lpstr>
      <vt:lpstr>Data Set: SO Posts</vt:lpstr>
      <vt:lpstr>Method of API Misuse Detection</vt:lpstr>
      <vt:lpstr>Method of API Misuse Detection</vt:lpstr>
      <vt:lpstr>Method of API Misuse Detection</vt:lpstr>
      <vt:lpstr>Method of API Misuse Detection</vt:lpstr>
      <vt:lpstr>Method of API Misuse Detection</vt:lpstr>
      <vt:lpstr>RQ1. Is API Misuse Prevalent on Stack Overflow?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RQ1. Is API Misuse Prevalent on Stack Overflow?</vt:lpstr>
      <vt:lpstr>RQ1. Is API Misuse Prevalent on Stack Overflow?</vt:lpstr>
      <vt:lpstr>RQ2. Are highly voted posts more reliable?</vt:lpstr>
      <vt:lpstr>RQ3. What are characteristics of API misuse?</vt:lpstr>
      <vt:lpstr>RQ3. What are characteristics of API misuse?</vt:lpstr>
      <vt:lpstr>RQ3. What are characteristics of API misuse?</vt:lpstr>
      <vt:lpstr>RQ3. What are characteristics of API misuse?</vt:lpstr>
      <vt:lpstr>ExampleCheck: Checking API Misuse in Stack Overflow using Patterns Mined from GitHub</vt:lpstr>
      <vt:lpstr>ExampleCheck: Checking API Misuse in Stack Overflow using Patterns Mined from GitHub</vt:lpstr>
      <vt:lpstr>Examplore: Visualizing API Usage Examples at Scale [CHI 2018]</vt:lpstr>
      <vt:lpstr>Our Contributions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Assessing Code Examples at Scale</dc:title>
  <dc:creator>Troy Zhang</dc:creator>
  <cp:lastModifiedBy>Nate Bachmeier</cp:lastModifiedBy>
  <cp:revision>2481</cp:revision>
  <dcterms:created xsi:type="dcterms:W3CDTF">2018-01-16T03:18:24Z</dcterms:created>
  <dcterms:modified xsi:type="dcterms:W3CDTF">2019-04-07T05:00:32Z</dcterms:modified>
</cp:coreProperties>
</file>