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3" r:id="rId1"/>
  </p:sldMasterIdLst>
  <p:sldIdLst>
    <p:sldId id="256" r:id="rId2"/>
  </p:sldIdLst>
  <p:sldSz cx="43891200" cy="43891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18" d="100"/>
          <a:sy n="18" d="100"/>
        </p:scale>
        <p:origin x="220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95273" y="5134717"/>
            <a:ext cx="26575930" cy="16265158"/>
          </a:xfrm>
        </p:spPr>
        <p:txBody>
          <a:bodyPr bIns="0" anchor="b">
            <a:normAutofit/>
          </a:bodyPr>
          <a:lstStyle>
            <a:lvl1pPr algn="l">
              <a:defRPr sz="25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95273" y="22599715"/>
            <a:ext cx="26575930" cy="6256774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7680" b="0" cap="all" baseline="0">
                <a:solidFill>
                  <a:schemeClr val="tx1"/>
                </a:solidFill>
              </a:defRPr>
            </a:lvl1pPr>
            <a:lvl2pPr marL="1645920" indent="0" algn="ctr">
              <a:buNone/>
              <a:defRPr sz="7200"/>
            </a:lvl2pPr>
            <a:lvl3pPr marL="3291840" indent="0" algn="ctr">
              <a:buNone/>
              <a:defRPr sz="6480"/>
            </a:lvl3pPr>
            <a:lvl4pPr marL="4937760" indent="0" algn="ctr">
              <a:buNone/>
              <a:defRPr sz="5760"/>
            </a:lvl4pPr>
            <a:lvl5pPr marL="6583680" indent="0" algn="ctr">
              <a:buNone/>
              <a:defRPr sz="5760"/>
            </a:lvl5pPr>
            <a:lvl6pPr marL="8229600" indent="0" algn="ctr">
              <a:buNone/>
              <a:defRPr sz="5760"/>
            </a:lvl6pPr>
            <a:lvl7pPr marL="9875520" indent="0" algn="ctr">
              <a:buNone/>
              <a:defRPr sz="5760"/>
            </a:lvl7pPr>
            <a:lvl8pPr marL="11521440" indent="0" algn="ctr">
              <a:buNone/>
              <a:defRPr sz="5760"/>
            </a:lvl8pPr>
            <a:lvl9pPr marL="13167360" indent="0" algn="ctr">
              <a:buNone/>
              <a:defRPr sz="57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DB8AA-75ED-41E3-8A2F-25302EC87F9A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895271" y="2107575"/>
            <a:ext cx="14421259" cy="1978886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86577" y="5113427"/>
            <a:ext cx="3849624" cy="3222899"/>
          </a:xfrm>
        </p:spPr>
        <p:txBody>
          <a:bodyPr/>
          <a:lstStyle/>
          <a:p>
            <a:fld id="{8C1EB672-6F7C-44AF-BE7F-3C6F2D7CEF6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1119267" y="5113430"/>
            <a:ext cx="0" cy="16286445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0958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DB8AA-75ED-41E3-8A2F-25302EC87F9A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EB672-6F7C-44AF-BE7F-3C6F2D7CEF6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584098" y="5113427"/>
            <a:ext cx="0" cy="6829875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327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3206537" y="5640121"/>
            <a:ext cx="5294530" cy="29296602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69985" y="5640121"/>
            <a:ext cx="25004030" cy="2929660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DB8AA-75ED-41E3-8A2F-25302EC87F9A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EB672-6F7C-44AF-BE7F-3C6F2D7CEF6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33206534" y="4603347"/>
            <a:ext cx="5264669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9498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DB8AA-75ED-41E3-8A2F-25302EC87F9A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EB672-6F7C-44AF-BE7F-3C6F2D7CEF6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584098" y="5113427"/>
            <a:ext cx="0" cy="6829875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3998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9975" y="11239232"/>
            <a:ext cx="26520389" cy="12082880"/>
          </a:xfrm>
        </p:spPr>
        <p:txBody>
          <a:bodyPr anchor="b">
            <a:normAutofit/>
          </a:bodyPr>
          <a:lstStyle>
            <a:lvl1pPr algn="l"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9980" y="24359657"/>
            <a:ext cx="26520389" cy="6482746"/>
          </a:xfrm>
        </p:spPr>
        <p:txBody>
          <a:bodyPr tIns="91440">
            <a:normAutofit/>
          </a:bodyPr>
          <a:lstStyle>
            <a:lvl1pPr marL="0" indent="0" algn="l">
              <a:buNone/>
              <a:defRPr sz="8640">
                <a:solidFill>
                  <a:schemeClr val="tx1"/>
                </a:solidFill>
              </a:defRPr>
            </a:lvl1pPr>
            <a:lvl2pPr marL="1645920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2pPr>
            <a:lvl3pPr marL="3291840" indent="0">
              <a:buNone/>
              <a:defRPr sz="6480">
                <a:solidFill>
                  <a:schemeClr val="tx1">
                    <a:tint val="75000"/>
                  </a:schemeClr>
                </a:solidFill>
              </a:defRPr>
            </a:lvl3pPr>
            <a:lvl4pPr marL="493776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4pPr>
            <a:lvl5pPr marL="658368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5pPr>
            <a:lvl6pPr marL="822960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6pPr>
            <a:lvl7pPr marL="987552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7pPr>
            <a:lvl8pPr marL="1152144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8pPr>
            <a:lvl9pPr marL="1316736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DB8AA-75ED-41E3-8A2F-25302EC87F9A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EB672-6F7C-44AF-BE7F-3C6F2D7CEF6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584098" y="5113430"/>
            <a:ext cx="0" cy="18208685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919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9985" y="5151299"/>
            <a:ext cx="31101221" cy="67795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69978" y="12889190"/>
            <a:ext cx="14782512" cy="220003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688686" y="12889193"/>
            <a:ext cx="14782512" cy="2200037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DB8AA-75ED-41E3-8A2F-25302EC87F9A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EB672-6F7C-44AF-BE7F-3C6F2D7CEF6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6584098" y="5113427"/>
            <a:ext cx="0" cy="6829875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8779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9982" y="5146653"/>
            <a:ext cx="31101226" cy="676044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9982" y="12925123"/>
            <a:ext cx="14782512" cy="5132435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0560" b="0" cap="all" baseline="0">
                <a:solidFill>
                  <a:schemeClr val="accent1"/>
                </a:solidFill>
              </a:defRPr>
            </a:lvl1pPr>
            <a:lvl2pPr marL="1645920" indent="0">
              <a:buNone/>
              <a:defRPr sz="7200" b="1"/>
            </a:lvl2pPr>
            <a:lvl3pPr marL="3291840" indent="0">
              <a:buNone/>
              <a:defRPr sz="6480" b="1"/>
            </a:lvl3pPr>
            <a:lvl4pPr marL="4937760" indent="0">
              <a:buNone/>
              <a:defRPr sz="5760" b="1"/>
            </a:lvl4pPr>
            <a:lvl5pPr marL="6583680" indent="0">
              <a:buNone/>
              <a:defRPr sz="5760" b="1"/>
            </a:lvl5pPr>
            <a:lvl6pPr marL="8229600" indent="0">
              <a:buNone/>
              <a:defRPr sz="5760" b="1"/>
            </a:lvl6pPr>
            <a:lvl7pPr marL="9875520" indent="0">
              <a:buNone/>
              <a:defRPr sz="5760" b="1"/>
            </a:lvl7pPr>
            <a:lvl8pPr marL="11521440" indent="0">
              <a:buNone/>
              <a:defRPr sz="5760" b="1"/>
            </a:lvl8pPr>
            <a:lvl9pPr marL="13167360" indent="0">
              <a:buNone/>
              <a:defRPr sz="57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69982" y="18075331"/>
            <a:ext cx="14782512" cy="169245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688684" y="12947229"/>
            <a:ext cx="14782517" cy="513431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0560" b="0" cap="all" baseline="0">
                <a:solidFill>
                  <a:schemeClr val="accent1"/>
                </a:solidFill>
              </a:defRPr>
            </a:lvl1pPr>
            <a:lvl2pPr marL="1645920" indent="0">
              <a:buNone/>
              <a:defRPr sz="7200" b="1"/>
            </a:lvl2pPr>
            <a:lvl3pPr marL="3291840" indent="0">
              <a:buNone/>
              <a:defRPr sz="6480" b="1"/>
            </a:lvl3pPr>
            <a:lvl4pPr marL="4937760" indent="0">
              <a:buNone/>
              <a:defRPr sz="5760" b="1"/>
            </a:lvl4pPr>
            <a:lvl5pPr marL="6583680" indent="0">
              <a:buNone/>
              <a:defRPr sz="5760" b="1"/>
            </a:lvl5pPr>
            <a:lvl6pPr marL="8229600" indent="0">
              <a:buNone/>
              <a:defRPr sz="5760" b="1"/>
            </a:lvl6pPr>
            <a:lvl7pPr marL="9875520" indent="0">
              <a:buNone/>
              <a:defRPr sz="5760" b="1"/>
            </a:lvl7pPr>
            <a:lvl8pPr marL="11521440" indent="0">
              <a:buNone/>
              <a:defRPr sz="5760" b="1"/>
            </a:lvl8pPr>
            <a:lvl9pPr marL="13167360" indent="0">
              <a:buNone/>
              <a:defRPr sz="57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688684" y="18057546"/>
            <a:ext cx="14782517" cy="1687917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DB8AA-75ED-41E3-8A2F-25302EC87F9A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EB672-6F7C-44AF-BE7F-3C6F2D7CEF67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6584098" y="5113427"/>
            <a:ext cx="0" cy="6829875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0448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DB8AA-75ED-41E3-8A2F-25302EC87F9A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EB672-6F7C-44AF-BE7F-3C6F2D7CEF67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6584098" y="5113427"/>
            <a:ext cx="0" cy="6829875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9609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DB8AA-75ED-41E3-8A2F-25302EC87F9A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EB672-6F7C-44AF-BE7F-3C6F2D7CE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599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9711" y="5113430"/>
            <a:ext cx="11182248" cy="14381549"/>
          </a:xfrm>
        </p:spPr>
        <p:txBody>
          <a:bodyPr anchor="b">
            <a:normAutofit/>
          </a:bodyPr>
          <a:lstStyle>
            <a:lvl1pPr algn="l">
              <a:defRPr sz="11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95949" y="5113434"/>
            <a:ext cx="18375254" cy="2981648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9983" y="20515152"/>
            <a:ext cx="11188790" cy="14388358"/>
          </a:xfrm>
        </p:spPr>
        <p:txBody>
          <a:bodyPr>
            <a:normAutofit/>
          </a:bodyPr>
          <a:lstStyle>
            <a:lvl1pPr marL="0" indent="0" algn="l">
              <a:buNone/>
              <a:defRPr sz="7680"/>
            </a:lvl1pPr>
            <a:lvl2pPr marL="1645920" indent="0">
              <a:buNone/>
              <a:defRPr sz="5040"/>
            </a:lvl2pPr>
            <a:lvl3pPr marL="3291840" indent="0">
              <a:buNone/>
              <a:defRPr sz="4320"/>
            </a:lvl3pPr>
            <a:lvl4pPr marL="4937760" indent="0">
              <a:buNone/>
              <a:defRPr sz="3600"/>
            </a:lvl4pPr>
            <a:lvl5pPr marL="6583680" indent="0">
              <a:buNone/>
              <a:defRPr sz="3600"/>
            </a:lvl5pPr>
            <a:lvl6pPr marL="8229600" indent="0">
              <a:buNone/>
              <a:defRPr sz="3600"/>
            </a:lvl6pPr>
            <a:lvl7pPr marL="9875520" indent="0">
              <a:buNone/>
              <a:defRPr sz="3600"/>
            </a:lvl7pPr>
            <a:lvl8pPr marL="11521440" indent="0">
              <a:buNone/>
              <a:defRPr sz="3600"/>
            </a:lvl8pPr>
            <a:lvl9pPr marL="13167360" indent="0">
              <a:buNone/>
              <a:defRPr sz="3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DB8AA-75ED-41E3-8A2F-25302EC87F9A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EB672-6F7C-44AF-BE7F-3C6F2D7CEF6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6584098" y="5113430"/>
            <a:ext cx="0" cy="14381549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2496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23983207" y="3085898"/>
            <a:ext cx="16854658" cy="32954246"/>
            <a:chOff x="4996501" y="482171"/>
            <a:chExt cx="3511387" cy="5149101"/>
          </a:xfrm>
        </p:grpSpPr>
        <p:sp>
          <p:nvSpPr>
            <p:cNvPr id="14" name="Rectangle 13"/>
            <p:cNvSpPr/>
            <p:nvPr/>
          </p:nvSpPr>
          <p:spPr>
            <a:xfrm>
              <a:off x="4996501" y="482171"/>
              <a:ext cx="3511387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5312152" y="812506"/>
              <a:ext cx="2883013" cy="4479361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73765" y="7228883"/>
            <a:ext cx="15133834" cy="11715738"/>
          </a:xfrm>
        </p:spPr>
        <p:txBody>
          <a:bodyPr anchor="b">
            <a:normAutofit/>
          </a:bodyPr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072615" y="7184278"/>
            <a:ext cx="10727990" cy="24744493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11520"/>
            </a:lvl1pPr>
            <a:lvl2pPr marL="1645920" indent="0">
              <a:buNone/>
              <a:defRPr sz="10080"/>
            </a:lvl2pPr>
            <a:lvl3pPr marL="3291840" indent="0">
              <a:buNone/>
              <a:defRPr sz="8640"/>
            </a:lvl3pPr>
            <a:lvl4pPr marL="4937760" indent="0">
              <a:buNone/>
              <a:defRPr sz="7200"/>
            </a:lvl4pPr>
            <a:lvl5pPr marL="6583680" indent="0">
              <a:buNone/>
              <a:defRPr sz="7200"/>
            </a:lvl5pPr>
            <a:lvl6pPr marL="8229600" indent="0">
              <a:buNone/>
              <a:defRPr sz="7200"/>
            </a:lvl6pPr>
            <a:lvl7pPr marL="9875520" indent="0">
              <a:buNone/>
              <a:defRPr sz="7200"/>
            </a:lvl7pPr>
            <a:lvl8pPr marL="11521440" indent="0">
              <a:buNone/>
              <a:defRPr sz="7200"/>
            </a:lvl8pPr>
            <a:lvl9pPr marL="13167360" indent="0">
              <a:buNone/>
              <a:defRPr sz="7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9980" y="20134349"/>
            <a:ext cx="15112152" cy="12823949"/>
          </a:xfrm>
        </p:spPr>
        <p:txBody>
          <a:bodyPr>
            <a:normAutofit/>
          </a:bodyPr>
          <a:lstStyle>
            <a:lvl1pPr marL="0" indent="0" algn="l">
              <a:buNone/>
              <a:defRPr sz="8640"/>
            </a:lvl1pPr>
            <a:lvl2pPr marL="1645920" indent="0">
              <a:buNone/>
              <a:defRPr sz="5040"/>
            </a:lvl2pPr>
            <a:lvl3pPr marL="3291840" indent="0">
              <a:buNone/>
              <a:defRPr sz="4320"/>
            </a:lvl3pPr>
            <a:lvl4pPr marL="4937760" indent="0">
              <a:buNone/>
              <a:defRPr sz="3600"/>
            </a:lvl4pPr>
            <a:lvl5pPr marL="6583680" indent="0">
              <a:buNone/>
              <a:defRPr sz="3600"/>
            </a:lvl5pPr>
            <a:lvl6pPr marL="8229600" indent="0">
              <a:buNone/>
              <a:defRPr sz="3600"/>
            </a:lvl6pPr>
            <a:lvl7pPr marL="9875520" indent="0">
              <a:buNone/>
              <a:defRPr sz="3600"/>
            </a:lvl7pPr>
            <a:lvl8pPr marL="11521440" indent="0">
              <a:buNone/>
              <a:defRPr sz="3600"/>
            </a:lvl8pPr>
            <a:lvl9pPr marL="13167360" indent="0">
              <a:buNone/>
              <a:defRPr sz="3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69977" y="35007088"/>
            <a:ext cx="15137626" cy="2048787"/>
          </a:xfrm>
        </p:spPr>
        <p:txBody>
          <a:bodyPr/>
          <a:lstStyle>
            <a:lvl1pPr algn="l">
              <a:defRPr/>
            </a:lvl1pPr>
          </a:lstStyle>
          <a:p>
            <a:fld id="{51FDB8AA-75ED-41E3-8A2F-25302EC87F9A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374012" y="2039306"/>
            <a:ext cx="15133589" cy="2053958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EB672-6F7C-44AF-BE7F-3C6F2D7CEF67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6584098" y="5113427"/>
            <a:ext cx="0" cy="1383119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3381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900698"/>
            <a:ext cx="43891200" cy="2654286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873" b="-2873"/>
          <a:stretch/>
        </p:blipFill>
        <p:spPr>
          <a:xfrm>
            <a:off x="0" y="39443558"/>
            <a:ext cx="43891200" cy="457921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69985" y="5148931"/>
            <a:ext cx="31101221" cy="67151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9985" y="12900695"/>
            <a:ext cx="31101221" cy="220839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103401" y="2114371"/>
            <a:ext cx="11367802" cy="19788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FDB8AA-75ED-41E3-8A2F-25302EC87F9A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69982" y="2107575"/>
            <a:ext cx="18921994" cy="19788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41080" y="5113427"/>
            <a:ext cx="3819581" cy="32228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3440">
                <a:solidFill>
                  <a:schemeClr val="accent1"/>
                </a:solidFill>
              </a:defRPr>
            </a:lvl1pPr>
          </a:lstStyle>
          <a:p>
            <a:fld id="{8C1EB672-6F7C-44AF-BE7F-3C6F2D7CEF67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39496141"/>
            <a:ext cx="438912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7962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  <p:sldLayoutId id="2147483818" r:id="rId5"/>
    <p:sldLayoutId id="2147483819" r:id="rId6"/>
    <p:sldLayoutId id="2147483820" r:id="rId7"/>
    <p:sldLayoutId id="2147483821" r:id="rId8"/>
    <p:sldLayoutId id="2147483822" r:id="rId9"/>
    <p:sldLayoutId id="2147483823" r:id="rId10"/>
    <p:sldLayoutId id="2147483824" r:id="rId11"/>
  </p:sldLayoutIdLst>
  <p:txStyles>
    <p:titleStyle>
      <a:lvl1pPr algn="l" defTabSz="3291840" rtl="0" eaLnBrk="1" latinLnBrk="0" hangingPunct="1">
        <a:lnSpc>
          <a:spcPct val="90000"/>
        </a:lnSpc>
        <a:spcBef>
          <a:spcPct val="0"/>
        </a:spcBef>
        <a:buNone/>
        <a:defRPr sz="1536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1097280" indent="-1097280" algn="l" defTabSz="3291840" rtl="0" eaLnBrk="1" latinLnBrk="0" hangingPunct="1">
        <a:lnSpc>
          <a:spcPct val="120000"/>
        </a:lnSpc>
        <a:spcBef>
          <a:spcPts val="48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3291840" indent="-1097280" algn="l" defTabSz="3291840" rtl="0" eaLnBrk="1" latinLnBrk="0" hangingPunct="1">
        <a:lnSpc>
          <a:spcPct val="120000"/>
        </a:lnSpc>
        <a:spcBef>
          <a:spcPts val="24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768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5486400" indent="-1097280" algn="l" defTabSz="3291840" rtl="0" eaLnBrk="1" latinLnBrk="0" hangingPunct="1">
        <a:lnSpc>
          <a:spcPct val="120000"/>
        </a:lnSpc>
        <a:spcBef>
          <a:spcPts val="24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768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7680960" indent="-1097280" algn="l" defTabSz="3291840" rtl="0" eaLnBrk="1" latinLnBrk="0" hangingPunct="1">
        <a:lnSpc>
          <a:spcPct val="120000"/>
        </a:lnSpc>
        <a:spcBef>
          <a:spcPts val="24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672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9875520" indent="-1097280" algn="l" defTabSz="3291840" rtl="0" eaLnBrk="1" latinLnBrk="0" hangingPunct="1">
        <a:lnSpc>
          <a:spcPct val="120000"/>
        </a:lnSpc>
        <a:spcBef>
          <a:spcPts val="24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576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120000"/>
        </a:lnSpc>
        <a:spcBef>
          <a:spcPts val="24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576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120000"/>
        </a:lnSpc>
        <a:spcBef>
          <a:spcPts val="24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576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120000"/>
        </a:lnSpc>
        <a:spcBef>
          <a:spcPts val="24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576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120000"/>
        </a:lnSpc>
        <a:spcBef>
          <a:spcPts val="24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576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1pPr>
      <a:lvl2pPr marL="164592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2pPr>
      <a:lvl3pPr marL="329184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3pPr>
      <a:lvl4pPr marL="493776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4pPr>
      <a:lvl5pPr marL="658368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5pPr>
      <a:lvl6pPr marL="822960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6pPr>
      <a:lvl7pPr marL="987552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7pPr>
      <a:lvl8pPr marL="1152144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8pPr>
      <a:lvl9pPr marL="1316736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B00FAB2-27BD-4814-8F4E-D88EF5F9B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9646048" cy="4908174"/>
          </a:xfrm>
        </p:spPr>
        <p:txBody>
          <a:bodyPr/>
          <a:lstStyle/>
          <a:p>
            <a:pPr algn="ctr"/>
            <a:r>
              <a:rPr lang="en-US" b="1" dirty="0"/>
              <a:t>5G: Emerging Technology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EF0D9BB-5047-4A45-9EA2-D7D8EBD4A9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2081692" y="17928501"/>
            <a:ext cx="16293225" cy="1861537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7200" b="1" dirty="0">
                <a:latin typeface="Helvetica" panose="020B0604020202020204" pitchFamily="34" charset="0"/>
                <a:cs typeface="Helvetica" panose="020B0604020202020204" pitchFamily="34" charset="0"/>
              </a:rPr>
              <a:t>Share device resources</a:t>
            </a:r>
          </a:p>
          <a:p>
            <a:pPr marL="0" indent="0">
              <a:buNone/>
            </a:pPr>
            <a:r>
              <a:rPr lang="en-US" sz="7200" dirty="0">
                <a:latin typeface="Helvetica" panose="020B0604020202020204" pitchFamily="34" charset="0"/>
                <a:cs typeface="Helvetica" panose="020B0604020202020204" pitchFamily="34" charset="0"/>
              </a:rPr>
              <a:t>Tap into remote memory and accelerator cards– at comparable speeds to local resources.</a:t>
            </a:r>
          </a:p>
          <a:p>
            <a:pPr marL="0" indent="0">
              <a:buNone/>
            </a:pPr>
            <a:r>
              <a:rPr lang="en-US" sz="7200" dirty="0">
                <a:latin typeface="Helvetica" panose="020B0604020202020204" pitchFamily="34" charset="0"/>
                <a:cs typeface="Helvetica" panose="020B0604020202020204" pitchFamily="34" charset="0"/>
              </a:rPr>
              <a:t>Expanding device capabilities to virtually unlimited in size.</a:t>
            </a:r>
          </a:p>
          <a:p>
            <a:pPr marL="0" indent="0">
              <a:buNone/>
            </a:pPr>
            <a:r>
              <a:rPr lang="en-US" sz="7200" dirty="0">
                <a:latin typeface="Helvetica" panose="020B0604020202020204" pitchFamily="34" charset="0"/>
                <a:cs typeface="Helvetica" panose="020B0604020202020204" pitchFamily="34" charset="0"/>
              </a:rPr>
              <a:t>Consume dozens of GPUs to generate photorealistic real time graphics for gaming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652D71-28AB-4113-A8F8-C039F587F9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61580" y="15988008"/>
            <a:ext cx="16811005" cy="1861537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How Does 5G Work?</a:t>
            </a:r>
            <a:endParaRPr lang="en-US" sz="72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buNone/>
            </a:pPr>
            <a:r>
              <a:rPr lang="en-US" sz="7200" dirty="0">
                <a:latin typeface="Helvetica" panose="020B0604020202020204" pitchFamily="34" charset="0"/>
                <a:cs typeface="Helvetica" panose="020B0604020202020204" pitchFamily="34" charset="0"/>
              </a:rPr>
              <a:t>1. The frequency range is increased to support billions of simultaneous devices</a:t>
            </a:r>
          </a:p>
          <a:p>
            <a:pPr marL="0" indent="0">
              <a:buNone/>
            </a:pPr>
            <a:r>
              <a:rPr lang="en-US" sz="7200" dirty="0">
                <a:latin typeface="Helvetica" panose="020B0604020202020204" pitchFamily="34" charset="0"/>
                <a:cs typeface="Helvetica" panose="020B0604020202020204" pitchFamily="34" charset="0"/>
              </a:rPr>
              <a:t>2. MM waves are fragile over long distances, lots of small repeating stations are deployed</a:t>
            </a:r>
          </a:p>
          <a:p>
            <a:pPr marL="0" indent="0">
              <a:buNone/>
            </a:pPr>
            <a:r>
              <a:rPr lang="en-US" sz="7200" dirty="0">
                <a:latin typeface="Helvetica" panose="020B0604020202020204" pitchFamily="34" charset="0"/>
                <a:cs typeface="Helvetica" panose="020B0604020202020204" pitchFamily="34" charset="0"/>
              </a:rPr>
              <a:t>3. Base stations use MIMO to increase from 12 to 100 antennas</a:t>
            </a:r>
          </a:p>
          <a:p>
            <a:pPr marL="0" indent="0">
              <a:buNone/>
            </a:pPr>
            <a:r>
              <a:rPr lang="en-US" sz="7200" dirty="0">
                <a:latin typeface="Helvetica" panose="020B0604020202020204" pitchFamily="34" charset="0"/>
                <a:cs typeface="Helvetica" panose="020B0604020202020204" pitchFamily="34" charset="0"/>
              </a:rPr>
              <a:t>4. Many antennas broadcasting in all directions leads to interference – thus beam directly at the device</a:t>
            </a:r>
          </a:p>
          <a:p>
            <a:pPr marL="0" indent="0">
              <a:buNone/>
            </a:pPr>
            <a:r>
              <a:rPr lang="en-US" sz="7200" dirty="0">
                <a:latin typeface="Helvetica" panose="020B0604020202020204" pitchFamily="34" charset="0"/>
                <a:cs typeface="Helvetica" panose="020B0604020202020204" pitchFamily="34" charset="0"/>
              </a:rPr>
              <a:t>5. Communication channels are full duplex for improved efficiency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9CE961D-8297-413F-AEFC-41EF066847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273" y="35501194"/>
            <a:ext cx="20822419" cy="5744116"/>
          </a:xfrm>
          <a:prstGeom prst="rect">
            <a:avLst/>
          </a:prstGeom>
        </p:spPr>
      </p:pic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0AB841A5-2B01-4D03-ACC7-A66AC7B5E059}"/>
              </a:ext>
            </a:extLst>
          </p:cNvPr>
          <p:cNvSpPr txBox="1">
            <a:spLocks/>
          </p:cNvSpPr>
          <p:nvPr/>
        </p:nvSpPr>
        <p:spPr>
          <a:xfrm>
            <a:off x="20466796" y="6264510"/>
            <a:ext cx="19608800" cy="24830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097280" indent="-1097280" algn="l" defTabSz="4389120" rtl="0" eaLnBrk="1" latinLnBrk="0" hangingPunct="1">
              <a:lnSpc>
                <a:spcPct val="90000"/>
              </a:lnSpc>
              <a:spcBef>
                <a:spcPts val="4800"/>
              </a:spcBef>
              <a:buFont typeface="Arial" panose="020B0604020202020204" pitchFamily="34" charset="0"/>
              <a:buChar char="•"/>
              <a:defRPr sz="134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9184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11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68096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87552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26464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45920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65376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9200" b="1" dirty="0"/>
              <a:t>What would you do with </a:t>
            </a:r>
            <a:br>
              <a:rPr lang="en-US" sz="9200" b="1" dirty="0"/>
            </a:br>
            <a:r>
              <a:rPr lang="en-US" sz="9200" b="1" dirty="0"/>
              <a:t>1 </a:t>
            </a:r>
            <a:r>
              <a:rPr lang="en-US" sz="9200" b="1" dirty="0" err="1"/>
              <a:t>TiB</a:t>
            </a:r>
            <a:r>
              <a:rPr lang="en-US" sz="9200" b="1" dirty="0"/>
              <a:t>/s connectivity?</a:t>
            </a:r>
          </a:p>
          <a:p>
            <a:pPr marL="0" indent="0">
              <a:buNone/>
            </a:pPr>
            <a:endParaRPr lang="en-US" sz="9200" dirty="0"/>
          </a:p>
          <a:p>
            <a:pPr marL="2194560" lvl="1" indent="0">
              <a:buNone/>
            </a:pPr>
            <a:endParaRPr lang="en-US" sz="92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80D3730-27F2-43EB-B7FE-32094AB638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41648" y="29262832"/>
            <a:ext cx="10233948" cy="12476724"/>
          </a:xfrm>
          <a:prstGeom prst="rect">
            <a:avLst/>
          </a:prstGeom>
        </p:spPr>
      </p:pic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8A4952C5-9939-4DF4-9821-2D9C89FA580E}"/>
              </a:ext>
            </a:extLst>
          </p:cNvPr>
          <p:cNvSpPr txBox="1">
            <a:spLocks/>
          </p:cNvSpPr>
          <p:nvPr/>
        </p:nvSpPr>
        <p:spPr>
          <a:xfrm>
            <a:off x="19823024" y="9727654"/>
            <a:ext cx="23068553" cy="73578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097280" indent="-1097280" algn="l" defTabSz="4389120" rtl="0" eaLnBrk="1" latinLnBrk="0" hangingPunct="1">
              <a:lnSpc>
                <a:spcPct val="90000"/>
              </a:lnSpc>
              <a:spcBef>
                <a:spcPts val="4800"/>
              </a:spcBef>
              <a:buFont typeface="Arial" panose="020B0604020202020204" pitchFamily="34" charset="0"/>
              <a:buChar char="•"/>
              <a:defRPr sz="134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9184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11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68096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87552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26464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45920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65376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7200" b="1" dirty="0">
                <a:latin typeface="Helvetica" panose="020B0604020202020204" pitchFamily="34" charset="0"/>
                <a:cs typeface="Helvetica" panose="020B0604020202020204" pitchFamily="34" charset="0"/>
              </a:rPr>
              <a:t>IoT and Autonomous Vehicles</a:t>
            </a:r>
          </a:p>
          <a:p>
            <a:pPr marL="0" indent="0">
              <a:buNone/>
            </a:pPr>
            <a:r>
              <a:rPr lang="en-US" sz="7200" dirty="0">
                <a:latin typeface="Helvetica" panose="020B0604020202020204" pitchFamily="34" charset="0"/>
                <a:cs typeface="Helvetica" panose="020B0604020202020204" pitchFamily="34" charset="0"/>
              </a:rPr>
              <a:t>- Broadcast safety information to other meshed peers</a:t>
            </a:r>
          </a:p>
          <a:p>
            <a:pPr marL="0" indent="0">
              <a:buNone/>
            </a:pPr>
            <a:r>
              <a:rPr lang="en-US" sz="7200" dirty="0">
                <a:latin typeface="Helvetica" panose="020B0604020202020204" pitchFamily="34" charset="0"/>
                <a:cs typeface="Helvetica" panose="020B0604020202020204" pitchFamily="34" charset="0"/>
              </a:rPr>
              <a:t>- Enrich local sensor information with rich web services</a:t>
            </a:r>
          </a:p>
          <a:p>
            <a:pPr marL="0" indent="0">
              <a:buNone/>
            </a:pPr>
            <a:r>
              <a:rPr lang="en-US" sz="7200" dirty="0">
                <a:latin typeface="Helvetica" panose="020B0604020202020204" pitchFamily="34" charset="0"/>
                <a:cs typeface="Helvetica" panose="020B0604020202020204" pitchFamily="34" charset="0"/>
              </a:rPr>
              <a:t>- Enhance supply chain efficiency with troves of metrics</a:t>
            </a:r>
          </a:p>
          <a:p>
            <a:pPr marL="0" indent="0">
              <a:buNone/>
            </a:pPr>
            <a:endParaRPr lang="en-US" sz="72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004E0AA4-C1CF-4CFF-B0CC-0F44D361F051}"/>
              </a:ext>
            </a:extLst>
          </p:cNvPr>
          <p:cNvSpPr txBox="1">
            <a:spLocks/>
          </p:cNvSpPr>
          <p:nvPr/>
        </p:nvSpPr>
        <p:spPr>
          <a:xfrm>
            <a:off x="2336800" y="6741947"/>
            <a:ext cx="9789459" cy="17616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097280" indent="-1097280" algn="l" defTabSz="4389120" rtl="0" eaLnBrk="1" latinLnBrk="0" hangingPunct="1">
              <a:lnSpc>
                <a:spcPct val="90000"/>
              </a:lnSpc>
              <a:spcBef>
                <a:spcPts val="4800"/>
              </a:spcBef>
              <a:buFont typeface="Arial" panose="020B0604020202020204" pitchFamily="34" charset="0"/>
              <a:buChar char="•"/>
              <a:defRPr sz="134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9184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11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68096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87552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26464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45920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65376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9200" b="1" dirty="0"/>
              <a:t>What is 5G?</a:t>
            </a:r>
            <a:endParaRPr lang="en-US" sz="9200" dirty="0"/>
          </a:p>
        </p:txBody>
      </p: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78D75164-BAF5-4E97-9EB1-5F2E335D584A}"/>
              </a:ext>
            </a:extLst>
          </p:cNvPr>
          <p:cNvSpPr txBox="1">
            <a:spLocks/>
          </p:cNvSpPr>
          <p:nvPr/>
        </p:nvSpPr>
        <p:spPr>
          <a:xfrm>
            <a:off x="2336800" y="8390006"/>
            <a:ext cx="16811004" cy="81229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097280" indent="-1097280" algn="l" defTabSz="4389120" rtl="0" eaLnBrk="1" latinLnBrk="0" hangingPunct="1">
              <a:lnSpc>
                <a:spcPct val="90000"/>
              </a:lnSpc>
              <a:spcBef>
                <a:spcPts val="4800"/>
              </a:spcBef>
              <a:buFont typeface="Arial" panose="020B0604020202020204" pitchFamily="34" charset="0"/>
              <a:buChar char="•"/>
              <a:defRPr sz="134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9184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11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68096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87552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26464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45920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65376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7200" dirty="0">
                <a:latin typeface="Helvetica" panose="020B0604020202020204" pitchFamily="34" charset="0"/>
                <a:cs typeface="Helvetica" panose="020B0604020202020204" pitchFamily="34" charset="0"/>
              </a:rPr>
              <a:t>The fifth generation of wireless technology brings the capabilities for billions of devices to access network speeds of 1TiB/s. </a:t>
            </a:r>
          </a:p>
          <a:p>
            <a:pPr marL="0" indent="0">
              <a:buNone/>
            </a:pPr>
            <a:r>
              <a:rPr lang="en-US" sz="7200" dirty="0">
                <a:latin typeface="Helvetica" panose="020B0604020202020204" pitchFamily="34" charset="0"/>
                <a:cs typeface="Helvetica" panose="020B0604020202020204" pitchFamily="34" charset="0"/>
              </a:rPr>
              <a:t>It will enable smart ubiquitous connectivity and networking.</a:t>
            </a:r>
          </a:p>
        </p:txBody>
      </p:sp>
    </p:spTree>
    <p:extLst>
      <p:ext uri="{BB962C8B-B14F-4D97-AF65-F5344CB8AC3E}">
        <p14:creationId xmlns:p14="http://schemas.microsoft.com/office/powerpoint/2010/main" val="262798893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Gallery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AC464412-510E-4F2B-8947-A0DDBD0289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118</TotalTime>
  <Words>189</Words>
  <Application>Microsoft Office PowerPoint</Application>
  <PresentationFormat>Custom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Helvetica</vt:lpstr>
      <vt:lpstr>Palatino Linotype</vt:lpstr>
      <vt:lpstr>Gallery</vt:lpstr>
      <vt:lpstr>5G: Emerging Technology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5G: Emerging Technology</dc:title>
  <dc:creator>Nate Bachmeier</dc:creator>
  <cp:lastModifiedBy>Nate Bachmeier</cp:lastModifiedBy>
  <cp:revision>20</cp:revision>
  <dcterms:created xsi:type="dcterms:W3CDTF">2019-03-10T21:52:22Z</dcterms:created>
  <dcterms:modified xsi:type="dcterms:W3CDTF">2019-03-10T23:50:27Z</dcterms:modified>
</cp:coreProperties>
</file>