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6" r:id="rId3"/>
    <p:sldId id="257" r:id="rId4"/>
    <p:sldId id="258" r:id="rId5"/>
    <p:sldId id="259" r:id="rId6"/>
    <p:sldId id="261" r:id="rId7"/>
    <p:sldId id="265" r:id="rId8"/>
    <p:sldId id="260" r:id="rId9"/>
    <p:sldId id="263"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448" autoAdjust="0"/>
  </p:normalViewPr>
  <p:slideViewPr>
    <p:cSldViewPr snapToGrid="0">
      <p:cViewPr varScale="1">
        <p:scale>
          <a:sx n="79" d="100"/>
          <a:sy n="79" d="100"/>
        </p:scale>
        <p:origin x="17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3"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Sheet1!$A$2:$A$14</cx:f>
        <cx:lvl ptCount="13">
          <cx:pt idx="0">Under 5 years</cx:pt>
          <cx:pt idx="1">5 to 9 years</cx:pt>
          <cx:pt idx="2">10 to 14 years</cx:pt>
          <cx:pt idx="3">15 to 19 years</cx:pt>
          <cx:pt idx="4">20 to 24 years</cx:pt>
          <cx:pt idx="5">25 to 34 years</cx:pt>
          <cx:pt idx="6">35 to 44 years</cx:pt>
          <cx:pt idx="7">45 to 54 years</cx:pt>
          <cx:pt idx="8">55 to 59 years</cx:pt>
          <cx:pt idx="9">60 to 64 years</cx:pt>
          <cx:pt idx="10">65 to 74 years</cx:pt>
          <cx:pt idx="11">75 to 84 years</cx:pt>
          <cx:pt idx="12">85 years and over</cx:pt>
        </cx:lvl>
      </cx:strDim>
      <cx:numDim type="val">
        <cx:f>Sheet1!$C$2:$C$14</cx:f>
        <cx:lvl ptCount="13" formatCode="General">
          <cx:pt idx="0">6.7999999999999998</cx:pt>
          <cx:pt idx="1">7.2999999999999998</cx:pt>
          <cx:pt idx="2">7.2999999999999998</cx:pt>
          <cx:pt idx="3">7.2000000000000002</cx:pt>
          <cx:pt idx="4">6.7000000000000002</cx:pt>
          <cx:pt idx="5">14.199999999999999</cx:pt>
          <cx:pt idx="6">16</cx:pt>
          <cx:pt idx="7">13.4</cx:pt>
          <cx:pt idx="8">4.7999999999999998</cx:pt>
          <cx:pt idx="9">3.7999999999999998</cx:pt>
          <cx:pt idx="10">6.5</cx:pt>
          <cx:pt idx="11">4.4000000000000004</cx:pt>
          <cx:pt idx="12">1.5</cx:pt>
        </cx:lvl>
      </cx:numDim>
    </cx:data>
  </cx:chartData>
  <cx:chart>
    <cx:title pos="t" align="ctr" overlay="0">
      <cx:tx>
        <cx:txData>
          <cx:v>US Age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US Age Distribution</a:t>
          </a:r>
        </a:p>
      </cx:txPr>
    </cx:title>
    <cx:plotArea>
      <cx:plotAreaRegion>
        <cx:series layoutId="funnel" uniqueId="{7D9DD0BD-79DF-4A0D-90E4-FB03F1CCC0D6}">
          <cx:tx>
            <cx:txData>
              <cx:f>Sheet1!$C$1</cx:f>
              <cx:v>Percent</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763FC-9155-49F0-A9F9-83BFF2DA4ABB}"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0B835-FD5B-48D9-AD8A-5FC15D131614}" type="slidenum">
              <a:rPr lang="en-US" smtClean="0"/>
              <a:t>‹#›</a:t>
            </a:fld>
            <a:endParaRPr lang="en-US"/>
          </a:p>
        </p:txBody>
      </p:sp>
    </p:spTree>
    <p:extLst>
      <p:ext uri="{BB962C8B-B14F-4D97-AF65-F5344CB8AC3E}">
        <p14:creationId xmlns:p14="http://schemas.microsoft.com/office/powerpoint/2010/main" val="177482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world has become fixated on the Corona Virus Disease 2019 (COVID-19), as it continues to spread in a global pandemic.  There is much uncertainty about how the disease will impact the general public leading to city-wide curfews, grocery stores emptied, and the end of the bull market.  One of the drivers of the mass panic comes from the media’s reporting of the mortality rates without enough context.  For instance, original estimates put the likelihood of death at roughly 1% and have since risen as high as 7%.  However, these figures treat all entities as homogeneous, despite critical physical distinctions.  Consider the differences between the immune systems of teenagers versus senior citizens, and how that changes their level from illness.  Other features, such as pre-existing medical conditions and organ deterioration from cigarette smoking, influence the mortality calculus.</a:t>
            </a:r>
            <a:endParaRPr lang="en-US" dirty="0"/>
          </a:p>
        </p:txBody>
      </p:sp>
      <p:sp>
        <p:nvSpPr>
          <p:cNvPr id="4" name="Slide Number Placeholder 3"/>
          <p:cNvSpPr>
            <a:spLocks noGrp="1"/>
          </p:cNvSpPr>
          <p:nvPr>
            <p:ph type="sldNum" sz="quarter" idx="5"/>
          </p:nvPr>
        </p:nvSpPr>
        <p:spPr/>
        <p:txBody>
          <a:bodyPr/>
          <a:lstStyle/>
          <a:p>
            <a:fld id="{CAB0B835-FD5B-48D9-AD8A-5FC15D131614}" type="slidenum">
              <a:rPr lang="en-US" smtClean="0"/>
              <a:t>2</a:t>
            </a:fld>
            <a:endParaRPr lang="en-US"/>
          </a:p>
        </p:txBody>
      </p:sp>
    </p:spTree>
    <p:extLst>
      <p:ext uri="{BB962C8B-B14F-4D97-AF65-F5344CB8AC3E}">
        <p14:creationId xmlns:p14="http://schemas.microsoft.com/office/powerpoint/2010/main" val="55851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name novel coronavirus disease 2019 incorporates several artifacts, starting with ‘novel’ meaning new.  Corona, meaning crown, refers to the spikes that protrude out of the protein envelope.  What makes this instance unique is its ability to infect humans, versus most coronavirus, are lethal to birds and mammals, particularly across the farming industries (Schoeman &amp; Fielding, 2016).  Both Severe Respiratory </a:t>
            </a:r>
            <a:r>
              <a:rPr lang="en-US" sz="1200" kern="1200" dirty="0" err="1">
                <a:solidFill>
                  <a:schemeClr val="tx1"/>
                </a:solidFill>
                <a:effectLst/>
                <a:latin typeface="+mn-lt"/>
                <a:ea typeface="+mn-ea"/>
                <a:cs typeface="+mn-cs"/>
              </a:rPr>
              <a:t>Syndrom</a:t>
            </a:r>
            <a:r>
              <a:rPr lang="en-US" sz="1200" kern="1200" dirty="0">
                <a:solidFill>
                  <a:schemeClr val="tx1"/>
                </a:solidFill>
                <a:effectLst/>
                <a:latin typeface="+mn-lt"/>
                <a:ea typeface="+mn-ea"/>
                <a:cs typeface="+mn-cs"/>
              </a:rPr>
              <a:t> (SARs) of 2003 and Middle Eastern Respiratory </a:t>
            </a:r>
            <a:r>
              <a:rPr lang="en-US" sz="1200" kern="1200" dirty="0" err="1">
                <a:solidFill>
                  <a:schemeClr val="tx1"/>
                </a:solidFill>
                <a:effectLst/>
                <a:latin typeface="+mn-lt"/>
                <a:ea typeface="+mn-ea"/>
                <a:cs typeface="+mn-cs"/>
              </a:rPr>
              <a:t>Syndrom</a:t>
            </a:r>
            <a:r>
              <a:rPr lang="en-US" sz="1200" kern="1200" dirty="0">
                <a:solidFill>
                  <a:schemeClr val="tx1"/>
                </a:solidFill>
                <a:effectLst/>
                <a:latin typeface="+mn-lt"/>
                <a:ea typeface="+mn-ea"/>
                <a:cs typeface="+mn-cs"/>
              </a:rPr>
              <a:t> (MERS) of 2012, are recent COVID outbreaks.  These diseases target the respiratory system and create symptoms ranging from a cold to pneumonia.  Doctors can prescribe medication for these symptoms, but not for the underlying condition.  A COVID protein exists as a single-stranded RNA genome that requires host cells to assist with its replication.  Some medical professionals believe stopping that process, similar </a:t>
            </a:r>
            <a:r>
              <a:rPr lang="en-US" sz="1200" kern="1200" dirty="0" err="1">
                <a:solidFill>
                  <a:schemeClr val="tx1"/>
                </a:solidFill>
                <a:effectLst/>
                <a:latin typeface="+mn-lt"/>
                <a:ea typeface="+mn-ea"/>
                <a:cs typeface="+mn-cs"/>
              </a:rPr>
              <a:t>Remdesivir</a:t>
            </a:r>
            <a:r>
              <a:rPr lang="en-US" sz="1200" kern="1200" dirty="0">
                <a:solidFill>
                  <a:schemeClr val="tx1"/>
                </a:solidFill>
                <a:effectLst/>
                <a:latin typeface="+mn-lt"/>
                <a:ea typeface="+mn-ea"/>
                <a:cs typeface="+mn-cs"/>
              </a:rPr>
              <a:t> for Human Immunodeficiency Virus (HIV) patients, holds the solution (Cara, 2020).  However, even if these existing drugs are successful, it can take years to gain approval from the Food and Drug Administration (FDA).  Without the availability of medical science to timely produce a cure, the world needs to rely on ‘toughening it out.’  That does not install confidence across the broad audience as it leads to more questions than answers.</a:t>
            </a:r>
          </a:p>
          <a:p>
            <a:endParaRPr lang="en-US" dirty="0"/>
          </a:p>
        </p:txBody>
      </p:sp>
      <p:sp>
        <p:nvSpPr>
          <p:cNvPr id="4" name="Slide Number Placeholder 3"/>
          <p:cNvSpPr>
            <a:spLocks noGrp="1"/>
          </p:cNvSpPr>
          <p:nvPr>
            <p:ph type="sldNum" sz="quarter" idx="5"/>
          </p:nvPr>
        </p:nvSpPr>
        <p:spPr/>
        <p:txBody>
          <a:bodyPr/>
          <a:lstStyle/>
          <a:p>
            <a:fld id="{CAB0B835-FD5B-48D9-AD8A-5FC15D131614}" type="slidenum">
              <a:rPr lang="en-US" smtClean="0"/>
              <a:t>3</a:t>
            </a:fld>
            <a:endParaRPr lang="en-US"/>
          </a:p>
        </p:txBody>
      </p:sp>
    </p:spTree>
    <p:extLst>
      <p:ext uri="{BB962C8B-B14F-4D97-AF65-F5344CB8AC3E}">
        <p14:creationId xmlns:p14="http://schemas.microsoft.com/office/powerpoint/2010/main" val="45222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heightened sense of fear exists as people do not understand their real risk of mortality.  These challenges stem from media outlets taking a raw average of deaths divided by reported cases.  Instead, the communities need preprocessing to cluster and classify members based on physical and demographic features.  Kaiser Family Foundation (2016) states that West Virginia (36%), Mississippi (34%), and Kentucky (33%) have the highest rates of pre-existing conditions for nonelderly adults in the country.  The number of deaths per thousand should naturally be higher in these states due to the impaired state.  Another critical factor is the age of the population, with senior citizens having the highest risk.  Perhaps the diversity of the community influences infection rates, such as homogeneous areas in Wyoming, that are unlikely to encounter international tourism.  The population density of a city changes how people commute and the volume of interactions that transact every day.  Each of these dimensions changes the probabilities of dying, along with the criticality of healthy individuals remaining so.  Understanding these risks can increase targeted awareness and, in turn, save lives.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AB0B835-FD5B-48D9-AD8A-5FC15D131614}" type="slidenum">
              <a:rPr lang="en-US" smtClean="0"/>
              <a:t>4</a:t>
            </a:fld>
            <a:endParaRPr lang="en-US"/>
          </a:p>
        </p:txBody>
      </p:sp>
    </p:spTree>
    <p:extLst>
      <p:ext uri="{BB962C8B-B14F-4D97-AF65-F5344CB8AC3E}">
        <p14:creationId xmlns:p14="http://schemas.microsoft.com/office/powerpoint/2010/main" val="321770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BDAC-28AB-46CB-B938-153A6E276A72}"/>
              </a:ext>
            </a:extLst>
          </p:cNvPr>
          <p:cNvSpPr>
            <a:spLocks noGrp="1"/>
          </p:cNvSpPr>
          <p:nvPr>
            <p:ph type="ctrTitle"/>
          </p:nvPr>
        </p:nvSpPr>
        <p:spPr/>
        <p:txBody>
          <a:bodyPr/>
          <a:lstStyle/>
          <a:p>
            <a:r>
              <a:rPr lang="en-US" dirty="0"/>
              <a:t>Coronavirus</a:t>
            </a:r>
          </a:p>
        </p:txBody>
      </p:sp>
      <p:sp>
        <p:nvSpPr>
          <p:cNvPr id="3" name="Subtitle 2">
            <a:extLst>
              <a:ext uri="{FF2B5EF4-FFF2-40B4-BE49-F238E27FC236}">
                <a16:creationId xmlns:a16="http://schemas.microsoft.com/office/drawing/2014/main" id="{7EB14EB2-CDED-40CD-97F8-211FBBE2C16C}"/>
              </a:ext>
            </a:extLst>
          </p:cNvPr>
          <p:cNvSpPr>
            <a:spLocks noGrp="1"/>
          </p:cNvSpPr>
          <p:nvPr>
            <p:ph type="subTitle" idx="1"/>
          </p:nvPr>
        </p:nvSpPr>
        <p:spPr/>
        <p:txBody>
          <a:bodyPr/>
          <a:lstStyle/>
          <a:p>
            <a:r>
              <a:rPr lang="en-US" dirty="0"/>
              <a:t>Nate Bachmeier</a:t>
            </a:r>
            <a:br>
              <a:rPr lang="en-US" dirty="0"/>
            </a:br>
            <a:r>
              <a:rPr lang="en-US" dirty="0"/>
              <a:t>TIM-8130: Data Mining</a:t>
            </a:r>
          </a:p>
          <a:p>
            <a:r>
              <a:rPr lang="en-US" dirty="0"/>
              <a:t>Section 3: Week 6: March 15</a:t>
            </a:r>
            <a:r>
              <a:rPr lang="en-US" baseline="30000" dirty="0"/>
              <a:t>th</a:t>
            </a:r>
            <a:r>
              <a:rPr lang="en-US" dirty="0"/>
              <a:t>, 2020</a:t>
            </a:r>
          </a:p>
        </p:txBody>
      </p:sp>
    </p:spTree>
    <p:extLst>
      <p:ext uri="{BB962C8B-B14F-4D97-AF65-F5344CB8AC3E}">
        <p14:creationId xmlns:p14="http://schemas.microsoft.com/office/powerpoint/2010/main" val="259279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1F18-337D-48C4-AF09-BA4588DD79B0}"/>
              </a:ext>
            </a:extLst>
          </p:cNvPr>
          <p:cNvSpPr>
            <a:spLocks noGrp="1"/>
          </p:cNvSpPr>
          <p:nvPr>
            <p:ph type="title"/>
          </p:nvPr>
        </p:nvSpPr>
        <p:spPr/>
        <p:txBody>
          <a:bodyPr/>
          <a:lstStyle/>
          <a:p>
            <a:r>
              <a:rPr lang="en-US" dirty="0"/>
              <a:t>Challenges and limitations</a:t>
            </a:r>
          </a:p>
        </p:txBody>
      </p:sp>
      <p:sp>
        <p:nvSpPr>
          <p:cNvPr id="3" name="Content Placeholder 2">
            <a:extLst>
              <a:ext uri="{FF2B5EF4-FFF2-40B4-BE49-F238E27FC236}">
                <a16:creationId xmlns:a16="http://schemas.microsoft.com/office/drawing/2014/main" id="{C050F78B-2BD7-45DC-8E43-41B1485586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965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054A-7CAC-4B3D-BFF6-DE2A3A53BF44}"/>
              </a:ext>
            </a:extLst>
          </p:cNvPr>
          <p:cNvSpPr>
            <a:spLocks noGrp="1"/>
          </p:cNvSpPr>
          <p:nvPr>
            <p:ph type="title"/>
          </p:nvPr>
        </p:nvSpPr>
        <p:spPr/>
        <p:txBody>
          <a:bodyPr/>
          <a:lstStyle/>
          <a:p>
            <a:r>
              <a:rPr lang="en-US" dirty="0"/>
              <a:t>Overcoming those issues…</a:t>
            </a:r>
          </a:p>
        </p:txBody>
      </p:sp>
      <p:sp>
        <p:nvSpPr>
          <p:cNvPr id="3" name="Content Placeholder 2">
            <a:extLst>
              <a:ext uri="{FF2B5EF4-FFF2-40B4-BE49-F238E27FC236}">
                <a16:creationId xmlns:a16="http://schemas.microsoft.com/office/drawing/2014/main" id="{E6793B4A-11FA-4248-B275-83E6E604B8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091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4473D5C9-0EAD-413E-B962-AD4B27954A89}"/>
              </a:ext>
            </a:extLst>
          </p:cNvPr>
          <p:cNvPicPr>
            <a:picLocks noChangeAspect="1"/>
          </p:cNvPicPr>
          <p:nvPr/>
        </p:nvPicPr>
        <p:blipFill rotWithShape="1">
          <a:blip r:embed="rId3"/>
          <a:srcRect l="18257" r="711" b="1"/>
          <a:stretch/>
        </p:blipFill>
        <p:spPr>
          <a:xfrm>
            <a:off x="1" y="10"/>
            <a:ext cx="7574440" cy="6857990"/>
          </a:xfrm>
          <a:prstGeom prst="rect">
            <a:avLst/>
          </a:prstGeom>
        </p:spPr>
      </p:pic>
      <p:sp>
        <p:nvSpPr>
          <p:cNvPr id="16"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BBCA3A9-327E-4F72-9D32-8C99ABFA36CF}"/>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a:solidFill>
                  <a:srgbClr val="FEFFFF"/>
                </a:solidFill>
              </a:rPr>
              <a:t>Why is everyone talking about Coronavirus</a:t>
            </a:r>
          </a:p>
        </p:txBody>
      </p:sp>
      <p:sp>
        <p:nvSpPr>
          <p:cNvPr id="3" name="Content Placeholder 2">
            <a:extLst>
              <a:ext uri="{FF2B5EF4-FFF2-40B4-BE49-F238E27FC236}">
                <a16:creationId xmlns:a16="http://schemas.microsoft.com/office/drawing/2014/main" id="{7B794035-C4B3-470C-A289-77071C70577A}"/>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Corona Virus Disease 2019</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Uncertainty drives panic</a:t>
            </a:r>
          </a:p>
          <a:p>
            <a:pPr lvl="1"/>
            <a:r>
              <a:rPr lang="en-US" dirty="0">
                <a:solidFill>
                  <a:schemeClr val="tx1">
                    <a:lumMod val="95000"/>
                    <a:lumOff val="5000"/>
                  </a:schemeClr>
                </a:solidFill>
              </a:rPr>
              <a:t>City-Wide Curfews</a:t>
            </a:r>
          </a:p>
          <a:p>
            <a:pPr lvl="1"/>
            <a:r>
              <a:rPr lang="en-US" dirty="0">
                <a:solidFill>
                  <a:schemeClr val="tx1">
                    <a:lumMod val="95000"/>
                    <a:lumOff val="5000"/>
                  </a:schemeClr>
                </a:solidFill>
              </a:rPr>
              <a:t>Grocery Stores Emptied</a:t>
            </a:r>
          </a:p>
          <a:p>
            <a:pPr lvl="1"/>
            <a:r>
              <a:rPr lang="en-US" dirty="0">
                <a:solidFill>
                  <a:schemeClr val="tx1">
                    <a:lumMod val="95000"/>
                    <a:lumOff val="5000"/>
                  </a:schemeClr>
                </a:solidFill>
              </a:rPr>
              <a:t>Global Recession</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Mortality Rates lack context</a:t>
            </a:r>
          </a:p>
          <a:p>
            <a:pPr lvl="1"/>
            <a:r>
              <a:rPr lang="en-US" dirty="0">
                <a:solidFill>
                  <a:schemeClr val="tx1">
                    <a:lumMod val="95000"/>
                    <a:lumOff val="5000"/>
                  </a:schemeClr>
                </a:solidFill>
              </a:rPr>
              <a:t>Incorrect use of average</a:t>
            </a:r>
          </a:p>
          <a:p>
            <a:pPr lvl="1"/>
            <a:r>
              <a:rPr lang="en-US" dirty="0">
                <a:solidFill>
                  <a:schemeClr val="tx1">
                    <a:lumMod val="95000"/>
                    <a:lumOff val="5000"/>
                  </a:schemeClr>
                </a:solidFill>
              </a:rPr>
              <a:t>Rates lack context</a:t>
            </a:r>
          </a:p>
        </p:txBody>
      </p:sp>
    </p:spTree>
    <p:extLst>
      <p:ext uri="{BB962C8B-B14F-4D97-AF65-F5344CB8AC3E}">
        <p14:creationId xmlns:p14="http://schemas.microsoft.com/office/powerpoint/2010/main" val="43373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70EBE-4BD4-4D99-B413-D817EB019D12}"/>
              </a:ext>
            </a:extLst>
          </p:cNvPr>
          <p:cNvSpPr>
            <a:spLocks noGrp="1"/>
          </p:cNvSpPr>
          <p:nvPr>
            <p:ph type="title"/>
          </p:nvPr>
        </p:nvSpPr>
        <p:spPr>
          <a:xfrm>
            <a:off x="649224" y="645106"/>
            <a:ext cx="4608576" cy="1259894"/>
          </a:xfrm>
        </p:spPr>
        <p:txBody>
          <a:bodyPr>
            <a:normAutofit/>
          </a:bodyPr>
          <a:lstStyle/>
          <a:p>
            <a:r>
              <a:rPr lang="en-US" dirty="0"/>
              <a:t>What is COVID-19</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EA56EE-967B-4BE6-B459-9DD960810C14}"/>
              </a:ext>
            </a:extLst>
          </p:cNvPr>
          <p:cNvSpPr>
            <a:spLocks noGrp="1"/>
          </p:cNvSpPr>
          <p:nvPr>
            <p:ph idx="1"/>
          </p:nvPr>
        </p:nvSpPr>
        <p:spPr>
          <a:xfrm>
            <a:off x="649224" y="1636528"/>
            <a:ext cx="5446776" cy="4134195"/>
          </a:xfrm>
        </p:spPr>
        <p:txBody>
          <a:bodyPr>
            <a:normAutofit/>
          </a:bodyPr>
          <a:lstStyle/>
          <a:p>
            <a:r>
              <a:rPr lang="en-US" dirty="0"/>
              <a:t>New Respiratory Infection</a:t>
            </a:r>
          </a:p>
          <a:p>
            <a:pPr lvl="1"/>
            <a:r>
              <a:rPr lang="en-US" dirty="0"/>
              <a:t>Some experience a cold</a:t>
            </a:r>
          </a:p>
          <a:p>
            <a:pPr lvl="1"/>
            <a:r>
              <a:rPr lang="en-US" dirty="0"/>
              <a:t>Others experience pneumonia</a:t>
            </a:r>
            <a:br>
              <a:rPr lang="en-US" dirty="0"/>
            </a:br>
            <a:endParaRPr lang="en-US" dirty="0"/>
          </a:p>
          <a:p>
            <a:r>
              <a:rPr lang="en-US" dirty="0"/>
              <a:t>Previous Outbreaks include</a:t>
            </a:r>
          </a:p>
          <a:p>
            <a:pPr lvl="1"/>
            <a:r>
              <a:rPr lang="en-US" dirty="0"/>
              <a:t>SARS of 2003</a:t>
            </a:r>
          </a:p>
          <a:p>
            <a:pPr lvl="1"/>
            <a:r>
              <a:rPr lang="en-US" dirty="0"/>
              <a:t>MERS of 2012</a:t>
            </a:r>
            <a:br>
              <a:rPr lang="en-US" dirty="0"/>
            </a:br>
            <a:endParaRPr lang="en-US" dirty="0"/>
          </a:p>
          <a:p>
            <a:r>
              <a:rPr lang="en-US" dirty="0"/>
              <a:t>Medication exists for the symptoms</a:t>
            </a:r>
          </a:p>
          <a:p>
            <a:pPr lvl="1"/>
            <a:r>
              <a:rPr lang="en-US" dirty="0"/>
              <a:t>Research won’t have near term solution</a:t>
            </a:r>
          </a:p>
          <a:p>
            <a:pPr lvl="1"/>
            <a:r>
              <a:rPr lang="en-US" dirty="0"/>
              <a:t>FDA approval further delays </a:t>
            </a:r>
          </a:p>
        </p:txBody>
      </p:sp>
      <p:pic>
        <p:nvPicPr>
          <p:cNvPr id="4" name="Picture 3">
            <a:extLst>
              <a:ext uri="{FF2B5EF4-FFF2-40B4-BE49-F238E27FC236}">
                <a16:creationId xmlns:a16="http://schemas.microsoft.com/office/drawing/2014/main" id="{55823773-7798-421E-9A3B-E27A182717D4}"/>
              </a:ext>
            </a:extLst>
          </p:cNvPr>
          <p:cNvPicPr>
            <a:picLocks noChangeAspect="1"/>
          </p:cNvPicPr>
          <p:nvPr/>
        </p:nvPicPr>
        <p:blipFill>
          <a:blip r:embed="rId3"/>
          <a:stretch>
            <a:fillRect/>
          </a:stretch>
        </p:blipFill>
        <p:spPr>
          <a:xfrm>
            <a:off x="7094133" y="1636528"/>
            <a:ext cx="4661867" cy="358494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8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D85D-0A45-4AE2-BD7A-6425F91CB68F}"/>
              </a:ext>
            </a:extLst>
          </p:cNvPr>
          <p:cNvSpPr>
            <a:spLocks noGrp="1"/>
          </p:cNvSpPr>
          <p:nvPr>
            <p:ph type="title"/>
          </p:nvPr>
        </p:nvSpPr>
        <p:spPr>
          <a:xfrm>
            <a:off x="1687669" y="624110"/>
            <a:ext cx="9698198" cy="1280890"/>
          </a:xfrm>
        </p:spPr>
        <p:txBody>
          <a:bodyPr>
            <a:normAutofit/>
          </a:bodyPr>
          <a:lstStyle/>
          <a:p>
            <a:pPr>
              <a:lnSpc>
                <a:spcPct val="90000"/>
              </a:lnSpc>
            </a:pPr>
            <a:r>
              <a:rPr lang="en-US" sz="2700" dirty="0"/>
              <a:t>Hypothesis:  A model can more accurately predict mortality rates</a:t>
            </a:r>
          </a:p>
        </p:txBody>
      </p:sp>
      <p:sp>
        <p:nvSpPr>
          <p:cNvPr id="3" name="Content Placeholder 2">
            <a:extLst>
              <a:ext uri="{FF2B5EF4-FFF2-40B4-BE49-F238E27FC236}">
                <a16:creationId xmlns:a16="http://schemas.microsoft.com/office/drawing/2014/main" id="{12A888FA-44ED-432F-BB9A-A4220697C0C9}"/>
              </a:ext>
            </a:extLst>
          </p:cNvPr>
          <p:cNvSpPr>
            <a:spLocks noGrp="1"/>
          </p:cNvSpPr>
          <p:nvPr>
            <p:ph idx="1"/>
          </p:nvPr>
        </p:nvSpPr>
        <p:spPr>
          <a:xfrm>
            <a:off x="1683956" y="2133600"/>
            <a:ext cx="5680012" cy="4419232"/>
          </a:xfrm>
        </p:spPr>
        <p:txBody>
          <a:bodyPr>
            <a:normAutofit/>
          </a:bodyPr>
          <a:lstStyle/>
          <a:p>
            <a:r>
              <a:rPr lang="en-US" dirty="0">
                <a:solidFill>
                  <a:srgbClr val="000000"/>
                </a:solidFill>
              </a:rPr>
              <a:t>Current Mortally Reporting uses</a:t>
            </a:r>
            <a:br>
              <a:rPr lang="en-US" dirty="0">
                <a:solidFill>
                  <a:srgbClr val="000000"/>
                </a:solidFill>
              </a:rPr>
            </a:br>
            <a:br>
              <a:rPr lang="en-US" dirty="0">
                <a:solidFill>
                  <a:srgbClr val="000000"/>
                </a:solidFill>
              </a:rPr>
            </a:br>
            <a:r>
              <a:rPr lang="en-US" dirty="0">
                <a:solidFill>
                  <a:srgbClr val="000000"/>
                </a:solidFill>
              </a:rPr>
              <a:t>	Population Deaths</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Population Cases</a:t>
            </a:r>
            <a:br>
              <a:rPr lang="en-US" dirty="0">
                <a:solidFill>
                  <a:srgbClr val="000000"/>
                </a:solidFill>
              </a:rPr>
            </a:br>
            <a:endParaRPr lang="en-US" dirty="0">
              <a:solidFill>
                <a:srgbClr val="000000"/>
              </a:solidFill>
            </a:endParaRPr>
          </a:p>
          <a:p>
            <a:r>
              <a:rPr lang="en-US" dirty="0">
                <a:solidFill>
                  <a:srgbClr val="000000"/>
                </a:solidFill>
              </a:rPr>
              <a:t>However, the population is not uniform</a:t>
            </a:r>
          </a:p>
          <a:p>
            <a:pPr lvl="1"/>
            <a:r>
              <a:rPr lang="en-US" dirty="0">
                <a:solidFill>
                  <a:srgbClr val="000000"/>
                </a:solidFill>
              </a:rPr>
              <a:t>Age Distributions</a:t>
            </a:r>
          </a:p>
          <a:p>
            <a:pPr lvl="1"/>
            <a:r>
              <a:rPr lang="en-US" dirty="0">
                <a:solidFill>
                  <a:srgbClr val="000000"/>
                </a:solidFill>
              </a:rPr>
              <a:t>Demographic Shapes</a:t>
            </a:r>
          </a:p>
          <a:p>
            <a:pPr lvl="1"/>
            <a:r>
              <a:rPr lang="en-US" dirty="0">
                <a:solidFill>
                  <a:srgbClr val="000000"/>
                </a:solidFill>
              </a:rPr>
              <a:t>Existing Condition Rates</a:t>
            </a:r>
          </a:p>
        </p:txBody>
      </p:sp>
      <p:pic>
        <p:nvPicPr>
          <p:cNvPr id="4" name="Picture 3">
            <a:extLst>
              <a:ext uri="{FF2B5EF4-FFF2-40B4-BE49-F238E27FC236}">
                <a16:creationId xmlns:a16="http://schemas.microsoft.com/office/drawing/2014/main" id="{09705994-C468-4D89-AB75-F77BB636D83B}"/>
              </a:ext>
            </a:extLst>
          </p:cNvPr>
          <p:cNvPicPr>
            <a:picLocks noChangeAspect="1"/>
          </p:cNvPicPr>
          <p:nvPr/>
        </p:nvPicPr>
        <p:blipFill>
          <a:blip r:embed="rId3"/>
          <a:stretch>
            <a:fillRect/>
          </a:stretch>
        </p:blipFill>
        <p:spPr>
          <a:xfrm>
            <a:off x="7783590" y="2133600"/>
            <a:ext cx="3602277" cy="1810144"/>
          </a:xfrm>
          <a:prstGeom prst="rect">
            <a:avLst/>
          </a:prstGeom>
        </p:spPr>
      </p:pic>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70BBA425-5090-4262-81A3-36314107B034}"/>
                  </a:ext>
                </a:extLst>
              </p:cNvPr>
              <p:cNvGraphicFramePr/>
              <p:nvPr>
                <p:extLst>
                  <p:ext uri="{D42A27DB-BD31-4B8C-83A1-F6EECF244321}">
                    <p14:modId xmlns:p14="http://schemas.microsoft.com/office/powerpoint/2010/main" val="48830462"/>
                  </p:ext>
                </p:extLst>
              </p:nvPr>
            </p:nvGraphicFramePr>
            <p:xfrm>
              <a:off x="7783590" y="4120896"/>
              <a:ext cx="3602277" cy="2431936"/>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70BBA425-5090-4262-81A3-36314107B034}"/>
                  </a:ext>
                </a:extLst>
              </p:cNvPr>
              <p:cNvPicPr>
                <a:picLocks noGrp="1" noRot="1" noChangeAspect="1" noMove="1" noResize="1" noEditPoints="1" noAdjustHandles="1" noChangeArrowheads="1" noChangeShapeType="1"/>
              </p:cNvPicPr>
              <p:nvPr/>
            </p:nvPicPr>
            <p:blipFill>
              <a:blip r:embed="rId5"/>
              <a:stretch>
                <a:fillRect/>
              </a:stretch>
            </p:blipFill>
            <p:spPr>
              <a:xfrm>
                <a:off x="7783590" y="4120896"/>
                <a:ext cx="3602277" cy="2431936"/>
              </a:xfrm>
              <a:prstGeom prst="rect">
                <a:avLst/>
              </a:prstGeom>
            </p:spPr>
          </p:pic>
        </mc:Fallback>
      </mc:AlternateContent>
    </p:spTree>
    <p:extLst>
      <p:ext uri="{BB962C8B-B14F-4D97-AF65-F5344CB8AC3E}">
        <p14:creationId xmlns:p14="http://schemas.microsoft.com/office/powerpoint/2010/main" val="8675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6342-6E98-43D3-A532-83B83EFAB855}"/>
              </a:ext>
            </a:extLst>
          </p:cNvPr>
          <p:cNvSpPr>
            <a:spLocks noGrp="1"/>
          </p:cNvSpPr>
          <p:nvPr>
            <p:ph type="title"/>
          </p:nvPr>
        </p:nvSpPr>
        <p:spPr/>
        <p:txBody>
          <a:bodyPr/>
          <a:lstStyle/>
          <a:p>
            <a:r>
              <a:rPr lang="en-US" dirty="0"/>
              <a:t>Features and Characteristics of the model</a:t>
            </a:r>
          </a:p>
        </p:txBody>
      </p:sp>
      <p:sp>
        <p:nvSpPr>
          <p:cNvPr id="3" name="Content Placeholder 2">
            <a:extLst>
              <a:ext uri="{FF2B5EF4-FFF2-40B4-BE49-F238E27FC236}">
                <a16:creationId xmlns:a16="http://schemas.microsoft.com/office/drawing/2014/main" id="{590F9E8C-5267-419A-948C-57CB97B1C3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705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FF91-4614-4F2E-985F-004A8ABBA3D0}"/>
              </a:ext>
            </a:extLst>
          </p:cNvPr>
          <p:cNvSpPr>
            <a:spLocks noGrp="1"/>
          </p:cNvSpPr>
          <p:nvPr>
            <p:ph type="title"/>
          </p:nvPr>
        </p:nvSpPr>
        <p:spPr/>
        <p:txBody>
          <a:bodyPr/>
          <a:lstStyle/>
          <a:p>
            <a:r>
              <a:rPr lang="en-US" dirty="0"/>
              <a:t>Data Sources for building the model </a:t>
            </a:r>
          </a:p>
        </p:txBody>
      </p:sp>
      <p:sp>
        <p:nvSpPr>
          <p:cNvPr id="3" name="Content Placeholder 2">
            <a:extLst>
              <a:ext uri="{FF2B5EF4-FFF2-40B4-BE49-F238E27FC236}">
                <a16:creationId xmlns:a16="http://schemas.microsoft.com/office/drawing/2014/main" id="{AD6C168D-7CFA-4FC9-B4B0-1676DF573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12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D88C-9904-4A34-BC04-88887326E58F}"/>
              </a:ext>
            </a:extLst>
          </p:cNvPr>
          <p:cNvSpPr>
            <a:spLocks noGrp="1"/>
          </p:cNvSpPr>
          <p:nvPr>
            <p:ph type="title"/>
          </p:nvPr>
        </p:nvSpPr>
        <p:spPr/>
        <p:txBody>
          <a:bodyPr/>
          <a:lstStyle/>
          <a:p>
            <a:r>
              <a:rPr lang="en-US" dirty="0"/>
              <a:t>Usefulness of Statistical Based Mining</a:t>
            </a:r>
          </a:p>
        </p:txBody>
      </p:sp>
      <p:sp>
        <p:nvSpPr>
          <p:cNvPr id="3" name="Content Placeholder 2">
            <a:extLst>
              <a:ext uri="{FF2B5EF4-FFF2-40B4-BE49-F238E27FC236}">
                <a16:creationId xmlns:a16="http://schemas.microsoft.com/office/drawing/2014/main" id="{24D76505-FD13-4313-99A5-48B77950A5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790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7687-914F-48AA-8C4B-FD4058108670}"/>
              </a:ext>
            </a:extLst>
          </p:cNvPr>
          <p:cNvSpPr>
            <a:spLocks noGrp="1"/>
          </p:cNvSpPr>
          <p:nvPr>
            <p:ph type="title"/>
          </p:nvPr>
        </p:nvSpPr>
        <p:spPr/>
        <p:txBody>
          <a:bodyPr/>
          <a:lstStyle/>
          <a:p>
            <a:r>
              <a:rPr lang="en-US" dirty="0"/>
              <a:t>Statistical Functions and Evaluation Strategies</a:t>
            </a:r>
          </a:p>
        </p:txBody>
      </p:sp>
      <p:sp>
        <p:nvSpPr>
          <p:cNvPr id="3" name="Content Placeholder 2">
            <a:extLst>
              <a:ext uri="{FF2B5EF4-FFF2-40B4-BE49-F238E27FC236}">
                <a16:creationId xmlns:a16="http://schemas.microsoft.com/office/drawing/2014/main" id="{CE0FDCDE-4956-4EE8-8ADC-A74BD515C9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37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F3E6-E753-4D95-92C5-2FAFAACA5EA7}"/>
              </a:ext>
            </a:extLst>
          </p:cNvPr>
          <p:cNvSpPr>
            <a:spLocks noGrp="1"/>
          </p:cNvSpPr>
          <p:nvPr>
            <p:ph type="title"/>
          </p:nvPr>
        </p:nvSpPr>
        <p:spPr/>
        <p:txBody>
          <a:bodyPr/>
          <a:lstStyle/>
          <a:p>
            <a:r>
              <a:rPr lang="en-US" dirty="0"/>
              <a:t>Analysis and Results</a:t>
            </a:r>
          </a:p>
        </p:txBody>
      </p:sp>
      <p:sp>
        <p:nvSpPr>
          <p:cNvPr id="3" name="Content Placeholder 2">
            <a:extLst>
              <a:ext uri="{FF2B5EF4-FFF2-40B4-BE49-F238E27FC236}">
                <a16:creationId xmlns:a16="http://schemas.microsoft.com/office/drawing/2014/main" id="{3D16D826-3754-4E72-826A-24C4008038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34572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768</Words>
  <Application>Microsoft Office PowerPoint</Application>
  <PresentationFormat>Widescreen</PresentationFormat>
  <Paragraphs>42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Coronavirus</vt:lpstr>
      <vt:lpstr>Why is everyone talking about Coronavirus</vt:lpstr>
      <vt:lpstr>What is COVID-19</vt:lpstr>
      <vt:lpstr>Hypothesis:  A model can more accurately predict mortality rates</vt:lpstr>
      <vt:lpstr>Features and Characteristics of the model</vt:lpstr>
      <vt:lpstr>Data Sources for building the model </vt:lpstr>
      <vt:lpstr>Usefulness of Statistical Based Mining</vt:lpstr>
      <vt:lpstr>Statistical Functions and Evaluation Strategies</vt:lpstr>
      <vt:lpstr>Analysis and Results</vt:lpstr>
      <vt:lpstr>Challenges and limitations</vt:lpstr>
      <vt:lpstr>Overcoming those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dc:title>
  <dc:creator>Nate Bachmeier</dc:creator>
  <cp:lastModifiedBy>Nate Bachmeier</cp:lastModifiedBy>
  <cp:revision>3</cp:revision>
  <dcterms:created xsi:type="dcterms:W3CDTF">2020-03-15T18:55:56Z</dcterms:created>
  <dcterms:modified xsi:type="dcterms:W3CDTF">2020-03-15T19:29:50Z</dcterms:modified>
</cp:coreProperties>
</file>