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6" r:id="rId3"/>
    <p:sldId id="257" r:id="rId4"/>
    <p:sldId id="258" r:id="rId5"/>
    <p:sldId id="259" r:id="rId6"/>
    <p:sldId id="265" r:id="rId7"/>
    <p:sldId id="260" r:id="rId8"/>
    <p:sldId id="261" r:id="rId9"/>
    <p:sldId id="263"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448" autoAdjust="0"/>
  </p:normalViewPr>
  <p:slideViewPr>
    <p:cSldViewPr snapToGrid="0">
      <p:cViewPr varScale="1">
        <p:scale>
          <a:sx n="79" d="100"/>
          <a:sy n="79" d="100"/>
        </p:scale>
        <p:origin x="17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3"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Lethal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Sheet2!$D$22</c:f>
              <c:strCache>
                <c:ptCount val="1"/>
                <c:pt idx="0">
                  <c:v>Italy</c:v>
                </c:pt>
              </c:strCache>
            </c:strRef>
          </c:tx>
          <c:spPr>
            <a:solidFill>
              <a:schemeClr val="accent1"/>
            </a:solidFill>
            <a:ln>
              <a:noFill/>
            </a:ln>
            <a:effectLst/>
          </c:spPr>
          <c:invertIfNegative val="0"/>
          <c:cat>
            <c:strRef>
              <c:f>Sheet2!$C$23:$C$28</c:f>
              <c:strCache>
                <c:ptCount val="6"/>
                <c:pt idx="0">
                  <c:v>Above 80</c:v>
                </c:pt>
                <c:pt idx="1">
                  <c:v>70–79</c:v>
                </c:pt>
                <c:pt idx="2">
                  <c:v>60–69</c:v>
                </c:pt>
                <c:pt idx="3">
                  <c:v>50–59</c:v>
                </c:pt>
                <c:pt idx="4">
                  <c:v>40–49</c:v>
                </c:pt>
                <c:pt idx="5">
                  <c:v>Below 40</c:v>
                </c:pt>
              </c:strCache>
            </c:strRef>
          </c:cat>
          <c:val>
            <c:numRef>
              <c:f>Sheet2!$D$23:$D$28</c:f>
              <c:numCache>
                <c:formatCode>General</c:formatCode>
                <c:ptCount val="6"/>
                <c:pt idx="0">
                  <c:v>13.2</c:v>
                </c:pt>
                <c:pt idx="1">
                  <c:v>6.4</c:v>
                </c:pt>
                <c:pt idx="2">
                  <c:v>2.5</c:v>
                </c:pt>
                <c:pt idx="3">
                  <c:v>0.2</c:v>
                </c:pt>
                <c:pt idx="4">
                  <c:v>0.1</c:v>
                </c:pt>
                <c:pt idx="5">
                  <c:v>0</c:v>
                </c:pt>
              </c:numCache>
            </c:numRef>
          </c:val>
          <c:extLst>
            <c:ext xmlns:c16="http://schemas.microsoft.com/office/drawing/2014/chart" uri="{C3380CC4-5D6E-409C-BE32-E72D297353CC}">
              <c16:uniqueId val="{00000000-5B04-4236-8523-BAB67DEDC44B}"/>
            </c:ext>
          </c:extLst>
        </c:ser>
        <c:ser>
          <c:idx val="1"/>
          <c:order val="1"/>
          <c:tx>
            <c:strRef>
              <c:f>Sheet2!$E$22</c:f>
              <c:strCache>
                <c:ptCount val="1"/>
                <c:pt idx="0">
                  <c:v>China</c:v>
                </c:pt>
              </c:strCache>
            </c:strRef>
          </c:tx>
          <c:spPr>
            <a:solidFill>
              <a:schemeClr val="accent2"/>
            </a:solidFill>
            <a:ln>
              <a:noFill/>
            </a:ln>
            <a:effectLst/>
          </c:spPr>
          <c:invertIfNegative val="0"/>
          <c:cat>
            <c:strRef>
              <c:f>Sheet2!$C$23:$C$28</c:f>
              <c:strCache>
                <c:ptCount val="6"/>
                <c:pt idx="0">
                  <c:v>Above 80</c:v>
                </c:pt>
                <c:pt idx="1">
                  <c:v>70–79</c:v>
                </c:pt>
                <c:pt idx="2">
                  <c:v>60–69</c:v>
                </c:pt>
                <c:pt idx="3">
                  <c:v>50–59</c:v>
                </c:pt>
                <c:pt idx="4">
                  <c:v>40–49</c:v>
                </c:pt>
                <c:pt idx="5">
                  <c:v>Below 40</c:v>
                </c:pt>
              </c:strCache>
            </c:strRef>
          </c:cat>
          <c:val>
            <c:numRef>
              <c:f>Sheet2!$E$23:$E$28</c:f>
              <c:numCache>
                <c:formatCode>General</c:formatCode>
                <c:ptCount val="6"/>
                <c:pt idx="0">
                  <c:v>14.8</c:v>
                </c:pt>
                <c:pt idx="1">
                  <c:v>8</c:v>
                </c:pt>
                <c:pt idx="2">
                  <c:v>3.6</c:v>
                </c:pt>
                <c:pt idx="3">
                  <c:v>1.3</c:v>
                </c:pt>
                <c:pt idx="4">
                  <c:v>0.4</c:v>
                </c:pt>
                <c:pt idx="5">
                  <c:v>0.2</c:v>
                </c:pt>
              </c:numCache>
            </c:numRef>
          </c:val>
          <c:extLst>
            <c:ext xmlns:c16="http://schemas.microsoft.com/office/drawing/2014/chart" uri="{C3380CC4-5D6E-409C-BE32-E72D297353CC}">
              <c16:uniqueId val="{00000001-5B04-4236-8523-BAB67DEDC44B}"/>
            </c:ext>
          </c:extLst>
        </c:ser>
        <c:ser>
          <c:idx val="2"/>
          <c:order val="2"/>
          <c:tx>
            <c:strRef>
              <c:f>Sheet2!$F$22</c:f>
              <c:strCache>
                <c:ptCount val="1"/>
                <c:pt idx="0">
                  <c:v>South Korea</c:v>
                </c:pt>
              </c:strCache>
            </c:strRef>
          </c:tx>
          <c:spPr>
            <a:solidFill>
              <a:schemeClr val="accent3"/>
            </a:solidFill>
            <a:ln>
              <a:noFill/>
            </a:ln>
            <a:effectLst/>
          </c:spPr>
          <c:invertIfNegative val="0"/>
          <c:cat>
            <c:strRef>
              <c:f>Sheet2!$C$23:$C$28</c:f>
              <c:strCache>
                <c:ptCount val="6"/>
                <c:pt idx="0">
                  <c:v>Above 80</c:v>
                </c:pt>
                <c:pt idx="1">
                  <c:v>70–79</c:v>
                </c:pt>
                <c:pt idx="2">
                  <c:v>60–69</c:v>
                </c:pt>
                <c:pt idx="3">
                  <c:v>50–59</c:v>
                </c:pt>
                <c:pt idx="4">
                  <c:v>40–49</c:v>
                </c:pt>
                <c:pt idx="5">
                  <c:v>Below 40</c:v>
                </c:pt>
              </c:strCache>
            </c:strRef>
          </c:cat>
          <c:val>
            <c:numRef>
              <c:f>Sheet2!$F$23:$F$28</c:f>
              <c:numCache>
                <c:formatCode>General</c:formatCode>
                <c:ptCount val="6"/>
                <c:pt idx="0">
                  <c:v>7.2</c:v>
                </c:pt>
                <c:pt idx="1">
                  <c:v>4.3</c:v>
                </c:pt>
                <c:pt idx="2">
                  <c:v>1.5</c:v>
                </c:pt>
                <c:pt idx="3">
                  <c:v>0.4</c:v>
                </c:pt>
                <c:pt idx="4">
                  <c:v>0.1</c:v>
                </c:pt>
                <c:pt idx="5">
                  <c:v>0.1</c:v>
                </c:pt>
              </c:numCache>
            </c:numRef>
          </c:val>
          <c:extLst>
            <c:ext xmlns:c16="http://schemas.microsoft.com/office/drawing/2014/chart" uri="{C3380CC4-5D6E-409C-BE32-E72D297353CC}">
              <c16:uniqueId val="{00000002-5B04-4236-8523-BAB67DEDC44B}"/>
            </c:ext>
          </c:extLst>
        </c:ser>
        <c:dLbls>
          <c:showLegendKey val="0"/>
          <c:showVal val="0"/>
          <c:showCatName val="0"/>
          <c:showSerName val="0"/>
          <c:showPercent val="0"/>
          <c:showBubbleSize val="0"/>
        </c:dLbls>
        <c:gapWidth val="219"/>
        <c:overlap val="-27"/>
        <c:axId val="76485248"/>
        <c:axId val="1997574384"/>
      </c:barChart>
      <c:catAx>
        <c:axId val="764852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Group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7574384"/>
        <c:crosses val="autoZero"/>
        <c:auto val="1"/>
        <c:lblAlgn val="ctr"/>
        <c:lblOffset val="100"/>
        <c:noMultiLvlLbl val="0"/>
      </c:catAx>
      <c:valAx>
        <c:axId val="199757438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85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Sheet1!$A$2:$A$14</cx:f>
        <cx:lvl ptCount="13">
          <cx:pt idx="0">Under 5 years</cx:pt>
          <cx:pt idx="1">5 to 9 years</cx:pt>
          <cx:pt idx="2">10 to 14 years</cx:pt>
          <cx:pt idx="3">15 to 19 years</cx:pt>
          <cx:pt idx="4">20 to 24 years</cx:pt>
          <cx:pt idx="5">25 to 34 years</cx:pt>
          <cx:pt idx="6">35 to 44 years</cx:pt>
          <cx:pt idx="7">45 to 54 years</cx:pt>
          <cx:pt idx="8">55 to 59 years</cx:pt>
          <cx:pt idx="9">60 to 64 years</cx:pt>
          <cx:pt idx="10">65 to 74 years</cx:pt>
          <cx:pt idx="11">75 to 84 years</cx:pt>
          <cx:pt idx="12">85 years and over</cx:pt>
        </cx:lvl>
      </cx:strDim>
      <cx:numDim type="val">
        <cx:f>Sheet1!$C$2:$C$14</cx:f>
        <cx:lvl ptCount="13" formatCode="General">
          <cx:pt idx="0">6.7999999999999998</cx:pt>
          <cx:pt idx="1">7.2999999999999998</cx:pt>
          <cx:pt idx="2">7.2999999999999998</cx:pt>
          <cx:pt idx="3">7.2000000000000002</cx:pt>
          <cx:pt idx="4">6.7000000000000002</cx:pt>
          <cx:pt idx="5">14.199999999999999</cx:pt>
          <cx:pt idx="6">16</cx:pt>
          <cx:pt idx="7">13.4</cx:pt>
          <cx:pt idx="8">4.7999999999999998</cx:pt>
          <cx:pt idx="9">3.7999999999999998</cx:pt>
          <cx:pt idx="10">6.5</cx:pt>
          <cx:pt idx="11">4.4000000000000004</cx:pt>
          <cx:pt idx="12">1.5</cx:pt>
        </cx:lvl>
      </cx:numDim>
    </cx:data>
  </cx:chartData>
  <cx:chart>
    <cx:title pos="t" align="ctr" overlay="0">
      <cx:tx>
        <cx:txData>
          <cx:v>US Age Distribution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US Age Distribution</a:t>
          </a:r>
        </a:p>
      </cx:txPr>
    </cx:title>
    <cx:plotArea>
      <cx:plotAreaRegion>
        <cx:series layoutId="funnel" uniqueId="{7D9DD0BD-79DF-4A0D-90E4-FB03F1CCC0D6}">
          <cx:tx>
            <cx:txData>
              <cx:f>Sheet1!$C$1</cx:f>
              <cx:v>Percent</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0EFBF5-448E-4662-B9FD-20235A46137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5B43F26-9618-4C11-B97C-EBCD463BD0F6}">
      <dgm:prSet/>
      <dgm:spPr/>
      <dgm:t>
        <a:bodyPr/>
        <a:lstStyle/>
        <a:p>
          <a:r>
            <a:rPr lang="en-US" dirty="0"/>
            <a:t>How lethal is this virus?</a:t>
          </a:r>
          <a:br>
            <a:rPr lang="en-US" dirty="0"/>
          </a:br>
          <a:endParaRPr lang="en-US" dirty="0"/>
        </a:p>
      </dgm:t>
    </dgm:pt>
    <dgm:pt modelId="{E2AA5234-876E-45CE-8BE5-1CC4955B7070}" type="parTrans" cxnId="{02210B79-4F50-429F-AC34-5B674A9F1397}">
      <dgm:prSet/>
      <dgm:spPr/>
      <dgm:t>
        <a:bodyPr/>
        <a:lstStyle/>
        <a:p>
          <a:endParaRPr lang="en-US"/>
        </a:p>
      </dgm:t>
    </dgm:pt>
    <dgm:pt modelId="{1FCD1589-3553-436D-BEA5-DCC44AF3C807}" type="sibTrans" cxnId="{02210B79-4F50-429F-AC34-5B674A9F1397}">
      <dgm:prSet/>
      <dgm:spPr/>
      <dgm:t>
        <a:bodyPr/>
        <a:lstStyle/>
        <a:p>
          <a:endParaRPr lang="en-US"/>
        </a:p>
      </dgm:t>
    </dgm:pt>
    <dgm:pt modelId="{73F48C46-A5BA-45D5-AA37-7092C19643A2}">
      <dgm:prSet/>
      <dgm:spPr/>
      <dgm:t>
        <a:bodyPr/>
        <a:lstStyle/>
        <a:p>
          <a:r>
            <a:rPr lang="en-US" dirty="0"/>
            <a:t>Are specific counties at higher risk?</a:t>
          </a:r>
        </a:p>
      </dgm:t>
    </dgm:pt>
    <dgm:pt modelId="{2C997E33-CC55-4A38-B612-A84C8B1B70D5}" type="parTrans" cxnId="{B1565E7D-331D-4DB0-B4B5-C0C7BA91C564}">
      <dgm:prSet/>
      <dgm:spPr/>
      <dgm:t>
        <a:bodyPr/>
        <a:lstStyle/>
        <a:p>
          <a:endParaRPr lang="en-US"/>
        </a:p>
      </dgm:t>
    </dgm:pt>
    <dgm:pt modelId="{711C887E-8C88-4EE9-A722-544FDD266399}" type="sibTrans" cxnId="{B1565E7D-331D-4DB0-B4B5-C0C7BA91C564}">
      <dgm:prSet/>
      <dgm:spPr/>
      <dgm:t>
        <a:bodyPr/>
        <a:lstStyle/>
        <a:p>
          <a:endParaRPr lang="en-US"/>
        </a:p>
      </dgm:t>
    </dgm:pt>
    <dgm:pt modelId="{83EFC210-66C3-4E58-893D-A8E4F339621A}">
      <dgm:prSet/>
      <dgm:spPr/>
      <dgm:t>
        <a:bodyPr/>
        <a:lstStyle/>
        <a:p>
          <a:r>
            <a:rPr lang="en-US" dirty="0"/>
            <a:t>How can we maximize results while minimizing costs?</a:t>
          </a:r>
        </a:p>
      </dgm:t>
    </dgm:pt>
    <dgm:pt modelId="{67C5DA00-00CE-4E8C-A79A-A41D7A0EDB07}" type="parTrans" cxnId="{768D8BFF-5642-4773-8113-B3527FA41DB3}">
      <dgm:prSet/>
      <dgm:spPr/>
    </dgm:pt>
    <dgm:pt modelId="{D7765FA0-22DF-488E-9192-A47A2D290AE9}" type="sibTrans" cxnId="{768D8BFF-5642-4773-8113-B3527FA41DB3}">
      <dgm:prSet/>
      <dgm:spPr/>
    </dgm:pt>
    <dgm:pt modelId="{92CF40A1-D3E5-4543-B357-0377DC8D7D63}" type="pres">
      <dgm:prSet presAssocID="{920EFBF5-448E-4662-B9FD-20235A461372}" presName="linear" presStyleCnt="0">
        <dgm:presLayoutVars>
          <dgm:animLvl val="lvl"/>
          <dgm:resizeHandles val="exact"/>
        </dgm:presLayoutVars>
      </dgm:prSet>
      <dgm:spPr/>
    </dgm:pt>
    <dgm:pt modelId="{F9A1A55C-2BEB-4644-9308-5D5D5548F01A}" type="pres">
      <dgm:prSet presAssocID="{75B43F26-9618-4C11-B97C-EBCD463BD0F6}" presName="parentText" presStyleLbl="node1" presStyleIdx="0" presStyleCnt="3">
        <dgm:presLayoutVars>
          <dgm:chMax val="0"/>
          <dgm:bulletEnabled val="1"/>
        </dgm:presLayoutVars>
      </dgm:prSet>
      <dgm:spPr/>
    </dgm:pt>
    <dgm:pt modelId="{EA170A9A-801C-4E17-B0CD-E7F13AD13637}" type="pres">
      <dgm:prSet presAssocID="{1FCD1589-3553-436D-BEA5-DCC44AF3C807}" presName="spacer" presStyleCnt="0"/>
      <dgm:spPr/>
    </dgm:pt>
    <dgm:pt modelId="{20BB3304-9E8A-44C3-87E9-554FD5F18EB2}" type="pres">
      <dgm:prSet presAssocID="{73F48C46-A5BA-45D5-AA37-7092C19643A2}" presName="parentText" presStyleLbl="node1" presStyleIdx="1" presStyleCnt="3">
        <dgm:presLayoutVars>
          <dgm:chMax val="0"/>
          <dgm:bulletEnabled val="1"/>
        </dgm:presLayoutVars>
      </dgm:prSet>
      <dgm:spPr/>
    </dgm:pt>
    <dgm:pt modelId="{F81C2985-C98C-4DDC-A990-FBF363B17669}" type="pres">
      <dgm:prSet presAssocID="{711C887E-8C88-4EE9-A722-544FDD266399}" presName="spacer" presStyleCnt="0"/>
      <dgm:spPr/>
    </dgm:pt>
    <dgm:pt modelId="{7EFEE9C1-8D35-4C22-A147-F0DF4840B921}" type="pres">
      <dgm:prSet presAssocID="{83EFC210-66C3-4E58-893D-A8E4F339621A}" presName="parentText" presStyleLbl="node1" presStyleIdx="2" presStyleCnt="3">
        <dgm:presLayoutVars>
          <dgm:chMax val="0"/>
          <dgm:bulletEnabled val="1"/>
        </dgm:presLayoutVars>
      </dgm:prSet>
      <dgm:spPr/>
    </dgm:pt>
  </dgm:ptLst>
  <dgm:cxnLst>
    <dgm:cxn modelId="{02210B79-4F50-429F-AC34-5B674A9F1397}" srcId="{920EFBF5-448E-4662-B9FD-20235A461372}" destId="{75B43F26-9618-4C11-B97C-EBCD463BD0F6}" srcOrd="0" destOrd="0" parTransId="{E2AA5234-876E-45CE-8BE5-1CC4955B7070}" sibTransId="{1FCD1589-3553-436D-BEA5-DCC44AF3C807}"/>
    <dgm:cxn modelId="{B1565E7D-331D-4DB0-B4B5-C0C7BA91C564}" srcId="{920EFBF5-448E-4662-B9FD-20235A461372}" destId="{73F48C46-A5BA-45D5-AA37-7092C19643A2}" srcOrd="1" destOrd="0" parTransId="{2C997E33-CC55-4A38-B612-A84C8B1B70D5}" sibTransId="{711C887E-8C88-4EE9-A722-544FDD266399}"/>
    <dgm:cxn modelId="{17B844B0-8217-4893-BAFB-87DBE1FB5DCA}" type="presOf" srcId="{75B43F26-9618-4C11-B97C-EBCD463BD0F6}" destId="{F9A1A55C-2BEB-4644-9308-5D5D5548F01A}" srcOrd="0" destOrd="0" presId="urn:microsoft.com/office/officeart/2005/8/layout/vList2"/>
    <dgm:cxn modelId="{D9BECEB1-3493-4466-96FD-AEAD02254AEF}" type="presOf" srcId="{83EFC210-66C3-4E58-893D-A8E4F339621A}" destId="{7EFEE9C1-8D35-4C22-A147-F0DF4840B921}" srcOrd="0" destOrd="0" presId="urn:microsoft.com/office/officeart/2005/8/layout/vList2"/>
    <dgm:cxn modelId="{D444FAD5-8C62-4C8C-A8F7-8CA1020F36AD}" type="presOf" srcId="{920EFBF5-448E-4662-B9FD-20235A461372}" destId="{92CF40A1-D3E5-4543-B357-0377DC8D7D63}" srcOrd="0" destOrd="0" presId="urn:microsoft.com/office/officeart/2005/8/layout/vList2"/>
    <dgm:cxn modelId="{E52C54DC-C3B2-4E56-895B-8B4FE6A9FFAB}" type="presOf" srcId="{73F48C46-A5BA-45D5-AA37-7092C19643A2}" destId="{20BB3304-9E8A-44C3-87E9-554FD5F18EB2}" srcOrd="0" destOrd="0" presId="urn:microsoft.com/office/officeart/2005/8/layout/vList2"/>
    <dgm:cxn modelId="{768D8BFF-5642-4773-8113-B3527FA41DB3}" srcId="{920EFBF5-448E-4662-B9FD-20235A461372}" destId="{83EFC210-66C3-4E58-893D-A8E4F339621A}" srcOrd="2" destOrd="0" parTransId="{67C5DA00-00CE-4E8C-A79A-A41D7A0EDB07}" sibTransId="{D7765FA0-22DF-488E-9192-A47A2D290AE9}"/>
    <dgm:cxn modelId="{348F3965-7CE9-46E1-BEFA-BBC2D44879AE}" type="presParOf" srcId="{92CF40A1-D3E5-4543-B357-0377DC8D7D63}" destId="{F9A1A55C-2BEB-4644-9308-5D5D5548F01A}" srcOrd="0" destOrd="0" presId="urn:microsoft.com/office/officeart/2005/8/layout/vList2"/>
    <dgm:cxn modelId="{EF7A4401-F452-4EB5-93E2-241B05CD3BE7}" type="presParOf" srcId="{92CF40A1-D3E5-4543-B357-0377DC8D7D63}" destId="{EA170A9A-801C-4E17-B0CD-E7F13AD13637}" srcOrd="1" destOrd="0" presId="urn:microsoft.com/office/officeart/2005/8/layout/vList2"/>
    <dgm:cxn modelId="{F8A4ECD8-3E1B-4E73-9998-C2F4BE8D2660}" type="presParOf" srcId="{92CF40A1-D3E5-4543-B357-0377DC8D7D63}" destId="{20BB3304-9E8A-44C3-87E9-554FD5F18EB2}" srcOrd="2" destOrd="0" presId="urn:microsoft.com/office/officeart/2005/8/layout/vList2"/>
    <dgm:cxn modelId="{FD2FDFEA-A44A-4169-99B7-DBC3C51A4016}" type="presParOf" srcId="{92CF40A1-D3E5-4543-B357-0377DC8D7D63}" destId="{F81C2985-C98C-4DDC-A990-FBF363B17669}" srcOrd="3" destOrd="0" presId="urn:microsoft.com/office/officeart/2005/8/layout/vList2"/>
    <dgm:cxn modelId="{926E6EF4-12FC-4E13-A201-48E3DFA1E696}" type="presParOf" srcId="{92CF40A1-D3E5-4543-B357-0377DC8D7D63}" destId="{7EFEE9C1-8D35-4C22-A147-F0DF4840B92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6CB6FF-079D-49F5-A1D7-3154FC6E2F0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1E1663-79F9-4680-96F5-01C1D8D2FEC8}">
      <dgm:prSet/>
      <dgm:spPr/>
      <dgm:t>
        <a:bodyPr/>
        <a:lstStyle/>
        <a:p>
          <a:pPr>
            <a:lnSpc>
              <a:spcPct val="100000"/>
            </a:lnSpc>
          </a:pPr>
          <a:r>
            <a:rPr lang="en-US" dirty="0"/>
            <a:t>Quickly estimate the general ballpark</a:t>
          </a:r>
          <a:br>
            <a:rPr lang="en-US" dirty="0"/>
          </a:br>
          <a:endParaRPr lang="en-US" dirty="0"/>
        </a:p>
      </dgm:t>
    </dgm:pt>
    <dgm:pt modelId="{39FBDC17-0EF7-4BDF-90E3-E1D91FF6D94D}" type="parTrans" cxnId="{F33475C2-0148-4D01-86BB-96D470A54AD9}">
      <dgm:prSet/>
      <dgm:spPr/>
      <dgm:t>
        <a:bodyPr/>
        <a:lstStyle/>
        <a:p>
          <a:endParaRPr lang="en-US"/>
        </a:p>
      </dgm:t>
    </dgm:pt>
    <dgm:pt modelId="{024E5EBE-4A35-4E0C-A902-7D638C8A13AA}" type="sibTrans" cxnId="{F33475C2-0148-4D01-86BB-96D470A54AD9}">
      <dgm:prSet/>
      <dgm:spPr/>
      <dgm:t>
        <a:bodyPr/>
        <a:lstStyle/>
        <a:p>
          <a:endParaRPr lang="en-US"/>
        </a:p>
      </dgm:t>
    </dgm:pt>
    <dgm:pt modelId="{ADE8AE0A-CC3F-4D21-B2DC-9F8FFC44CF75}">
      <dgm:prSet/>
      <dgm:spPr/>
      <dgm:t>
        <a:bodyPr/>
        <a:lstStyle/>
        <a:p>
          <a:pPr>
            <a:lnSpc>
              <a:spcPct val="100000"/>
            </a:lnSpc>
          </a:pPr>
          <a:r>
            <a:rPr lang="en-US"/>
            <a:t>Reduces project risk through less upfront investments</a:t>
          </a:r>
          <a:br>
            <a:rPr lang="en-US"/>
          </a:br>
          <a:endParaRPr lang="en-US"/>
        </a:p>
      </dgm:t>
    </dgm:pt>
    <dgm:pt modelId="{11A724E5-8173-4937-BA3F-C3ED805844C6}" type="parTrans" cxnId="{CEB69333-6D76-4004-8685-B749DE335909}">
      <dgm:prSet/>
      <dgm:spPr/>
      <dgm:t>
        <a:bodyPr/>
        <a:lstStyle/>
        <a:p>
          <a:endParaRPr lang="en-US"/>
        </a:p>
      </dgm:t>
    </dgm:pt>
    <dgm:pt modelId="{56B34A7C-1448-4F26-8157-6D475FA6F956}" type="sibTrans" cxnId="{CEB69333-6D76-4004-8685-B749DE335909}">
      <dgm:prSet/>
      <dgm:spPr/>
      <dgm:t>
        <a:bodyPr/>
        <a:lstStyle/>
        <a:p>
          <a:endParaRPr lang="en-US"/>
        </a:p>
      </dgm:t>
    </dgm:pt>
    <dgm:pt modelId="{29B1324B-D4E7-42DA-8759-5A2FB0ED4FC1}">
      <dgm:prSet/>
      <dgm:spPr/>
      <dgm:t>
        <a:bodyPr/>
        <a:lstStyle/>
        <a:p>
          <a:pPr>
            <a:lnSpc>
              <a:spcPct val="100000"/>
            </a:lnSpc>
          </a:pPr>
          <a:r>
            <a:rPr lang="en-US" dirty="0"/>
            <a:t>Descriptive statistics tell the shape of the data set</a:t>
          </a:r>
        </a:p>
      </dgm:t>
    </dgm:pt>
    <dgm:pt modelId="{1DB7349A-4091-4D8B-8B77-05DEC9569F01}" type="parTrans" cxnId="{0EEAF4E4-C05A-4154-BB20-0FC441303AD3}">
      <dgm:prSet/>
      <dgm:spPr/>
      <dgm:t>
        <a:bodyPr/>
        <a:lstStyle/>
        <a:p>
          <a:endParaRPr lang="en-US"/>
        </a:p>
      </dgm:t>
    </dgm:pt>
    <dgm:pt modelId="{BCA678DD-BA1C-47A3-AB3A-38BC9591DDFC}" type="sibTrans" cxnId="{0EEAF4E4-C05A-4154-BB20-0FC441303AD3}">
      <dgm:prSet/>
      <dgm:spPr/>
      <dgm:t>
        <a:bodyPr/>
        <a:lstStyle/>
        <a:p>
          <a:endParaRPr lang="en-US"/>
        </a:p>
      </dgm:t>
    </dgm:pt>
    <dgm:pt modelId="{2DD19004-A761-4D9F-89F0-13499570EDB5}" type="pres">
      <dgm:prSet presAssocID="{616CB6FF-079D-49F5-A1D7-3154FC6E2F07}" presName="root" presStyleCnt="0">
        <dgm:presLayoutVars>
          <dgm:dir/>
          <dgm:resizeHandles val="exact"/>
        </dgm:presLayoutVars>
      </dgm:prSet>
      <dgm:spPr/>
    </dgm:pt>
    <dgm:pt modelId="{1D3A4D51-7FAE-4B05-8480-CB0098E3CCCA}" type="pres">
      <dgm:prSet presAssocID="{981E1663-79F9-4680-96F5-01C1D8D2FEC8}" presName="compNode" presStyleCnt="0"/>
      <dgm:spPr/>
    </dgm:pt>
    <dgm:pt modelId="{218EF59E-BE2E-46A7-A652-9F7E8860AD45}" type="pres">
      <dgm:prSet presAssocID="{981E1663-79F9-4680-96F5-01C1D8D2FE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0A0CBC27-ED1A-4FAD-8047-56BC33696D4D}" type="pres">
      <dgm:prSet presAssocID="{981E1663-79F9-4680-96F5-01C1D8D2FEC8}" presName="spaceRect" presStyleCnt="0"/>
      <dgm:spPr/>
    </dgm:pt>
    <dgm:pt modelId="{232A6EB0-57AC-4C45-AD18-AEE6742CDF13}" type="pres">
      <dgm:prSet presAssocID="{981E1663-79F9-4680-96F5-01C1D8D2FEC8}" presName="textRect" presStyleLbl="revTx" presStyleIdx="0" presStyleCnt="3">
        <dgm:presLayoutVars>
          <dgm:chMax val="1"/>
          <dgm:chPref val="1"/>
        </dgm:presLayoutVars>
      </dgm:prSet>
      <dgm:spPr/>
    </dgm:pt>
    <dgm:pt modelId="{5EC0758F-62BA-417D-9EC6-37D6610BC167}" type="pres">
      <dgm:prSet presAssocID="{024E5EBE-4A35-4E0C-A902-7D638C8A13AA}" presName="sibTrans" presStyleCnt="0"/>
      <dgm:spPr/>
    </dgm:pt>
    <dgm:pt modelId="{54E63BBB-4731-44BA-984C-2BE717280C12}" type="pres">
      <dgm:prSet presAssocID="{ADE8AE0A-CC3F-4D21-B2DC-9F8FFC44CF75}" presName="compNode" presStyleCnt="0"/>
      <dgm:spPr/>
    </dgm:pt>
    <dgm:pt modelId="{54D90359-C28D-4A9F-921F-19CC06694038}" type="pres">
      <dgm:prSet presAssocID="{ADE8AE0A-CC3F-4D21-B2DC-9F8FFC44CF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A43E7ED-5124-4221-AF68-5D805085E162}" type="pres">
      <dgm:prSet presAssocID="{ADE8AE0A-CC3F-4D21-B2DC-9F8FFC44CF75}" presName="spaceRect" presStyleCnt="0"/>
      <dgm:spPr/>
    </dgm:pt>
    <dgm:pt modelId="{45B848D0-C8E0-4A68-B91E-5A1E5485415C}" type="pres">
      <dgm:prSet presAssocID="{ADE8AE0A-CC3F-4D21-B2DC-9F8FFC44CF75}" presName="textRect" presStyleLbl="revTx" presStyleIdx="1" presStyleCnt="3">
        <dgm:presLayoutVars>
          <dgm:chMax val="1"/>
          <dgm:chPref val="1"/>
        </dgm:presLayoutVars>
      </dgm:prSet>
      <dgm:spPr/>
    </dgm:pt>
    <dgm:pt modelId="{0FF03A05-C4F7-459A-A151-C748D0480D4B}" type="pres">
      <dgm:prSet presAssocID="{56B34A7C-1448-4F26-8157-6D475FA6F956}" presName="sibTrans" presStyleCnt="0"/>
      <dgm:spPr/>
    </dgm:pt>
    <dgm:pt modelId="{735DDA60-7003-4FC2-87FA-067C01177525}" type="pres">
      <dgm:prSet presAssocID="{29B1324B-D4E7-42DA-8759-5A2FB0ED4FC1}" presName="compNode" presStyleCnt="0"/>
      <dgm:spPr/>
    </dgm:pt>
    <dgm:pt modelId="{EF86375C-A71F-47C3-B727-28143BDBFADD}" type="pres">
      <dgm:prSet presAssocID="{29B1324B-D4E7-42DA-8759-5A2FB0ED4F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93757D7-7EAE-47B5-B030-BEC1C2616D88}" type="pres">
      <dgm:prSet presAssocID="{29B1324B-D4E7-42DA-8759-5A2FB0ED4FC1}" presName="spaceRect" presStyleCnt="0"/>
      <dgm:spPr/>
    </dgm:pt>
    <dgm:pt modelId="{03974FD5-89CA-4DBC-ADA8-94BC026F84D8}" type="pres">
      <dgm:prSet presAssocID="{29B1324B-D4E7-42DA-8759-5A2FB0ED4FC1}" presName="textRect" presStyleLbl="revTx" presStyleIdx="2" presStyleCnt="3">
        <dgm:presLayoutVars>
          <dgm:chMax val="1"/>
          <dgm:chPref val="1"/>
        </dgm:presLayoutVars>
      </dgm:prSet>
      <dgm:spPr/>
    </dgm:pt>
  </dgm:ptLst>
  <dgm:cxnLst>
    <dgm:cxn modelId="{07039928-8543-4DC8-9202-0B7216DFFA93}" type="presOf" srcId="{ADE8AE0A-CC3F-4D21-B2DC-9F8FFC44CF75}" destId="{45B848D0-C8E0-4A68-B91E-5A1E5485415C}" srcOrd="0" destOrd="0" presId="urn:microsoft.com/office/officeart/2018/2/layout/IconLabelList"/>
    <dgm:cxn modelId="{CEB69333-6D76-4004-8685-B749DE335909}" srcId="{616CB6FF-079D-49F5-A1D7-3154FC6E2F07}" destId="{ADE8AE0A-CC3F-4D21-B2DC-9F8FFC44CF75}" srcOrd="1" destOrd="0" parTransId="{11A724E5-8173-4937-BA3F-C3ED805844C6}" sibTransId="{56B34A7C-1448-4F26-8157-6D475FA6F956}"/>
    <dgm:cxn modelId="{23ED1E57-46C2-432C-B2F1-693CC4BECBD4}" type="presOf" srcId="{616CB6FF-079D-49F5-A1D7-3154FC6E2F07}" destId="{2DD19004-A761-4D9F-89F0-13499570EDB5}" srcOrd="0" destOrd="0" presId="urn:microsoft.com/office/officeart/2018/2/layout/IconLabelList"/>
    <dgm:cxn modelId="{C503C9B4-2874-434E-BC7C-3CB54E8BA488}" type="presOf" srcId="{29B1324B-D4E7-42DA-8759-5A2FB0ED4FC1}" destId="{03974FD5-89CA-4DBC-ADA8-94BC026F84D8}" srcOrd="0" destOrd="0" presId="urn:microsoft.com/office/officeart/2018/2/layout/IconLabelList"/>
    <dgm:cxn modelId="{F33475C2-0148-4D01-86BB-96D470A54AD9}" srcId="{616CB6FF-079D-49F5-A1D7-3154FC6E2F07}" destId="{981E1663-79F9-4680-96F5-01C1D8D2FEC8}" srcOrd="0" destOrd="0" parTransId="{39FBDC17-0EF7-4BDF-90E3-E1D91FF6D94D}" sibTransId="{024E5EBE-4A35-4E0C-A902-7D638C8A13AA}"/>
    <dgm:cxn modelId="{D695B0C6-C46F-4088-A820-6C81AC387F3E}" type="presOf" srcId="{981E1663-79F9-4680-96F5-01C1D8D2FEC8}" destId="{232A6EB0-57AC-4C45-AD18-AEE6742CDF13}" srcOrd="0" destOrd="0" presId="urn:microsoft.com/office/officeart/2018/2/layout/IconLabelList"/>
    <dgm:cxn modelId="{0EEAF4E4-C05A-4154-BB20-0FC441303AD3}" srcId="{616CB6FF-079D-49F5-A1D7-3154FC6E2F07}" destId="{29B1324B-D4E7-42DA-8759-5A2FB0ED4FC1}" srcOrd="2" destOrd="0" parTransId="{1DB7349A-4091-4D8B-8B77-05DEC9569F01}" sibTransId="{BCA678DD-BA1C-47A3-AB3A-38BC9591DDFC}"/>
    <dgm:cxn modelId="{9D685B69-04A3-4692-88CE-8C7BC2D902B3}" type="presParOf" srcId="{2DD19004-A761-4D9F-89F0-13499570EDB5}" destId="{1D3A4D51-7FAE-4B05-8480-CB0098E3CCCA}" srcOrd="0" destOrd="0" presId="urn:microsoft.com/office/officeart/2018/2/layout/IconLabelList"/>
    <dgm:cxn modelId="{BC022396-F4DD-45F6-A9F7-3B570FD54717}" type="presParOf" srcId="{1D3A4D51-7FAE-4B05-8480-CB0098E3CCCA}" destId="{218EF59E-BE2E-46A7-A652-9F7E8860AD45}" srcOrd="0" destOrd="0" presId="urn:microsoft.com/office/officeart/2018/2/layout/IconLabelList"/>
    <dgm:cxn modelId="{717E6D04-8F8F-428A-8D20-A69B747B98F1}" type="presParOf" srcId="{1D3A4D51-7FAE-4B05-8480-CB0098E3CCCA}" destId="{0A0CBC27-ED1A-4FAD-8047-56BC33696D4D}" srcOrd="1" destOrd="0" presId="urn:microsoft.com/office/officeart/2018/2/layout/IconLabelList"/>
    <dgm:cxn modelId="{E3ADA61D-A5D2-4C42-8764-FD23BE678ADD}" type="presParOf" srcId="{1D3A4D51-7FAE-4B05-8480-CB0098E3CCCA}" destId="{232A6EB0-57AC-4C45-AD18-AEE6742CDF13}" srcOrd="2" destOrd="0" presId="urn:microsoft.com/office/officeart/2018/2/layout/IconLabelList"/>
    <dgm:cxn modelId="{929CBAF1-B229-4A62-9966-3994ED010F41}" type="presParOf" srcId="{2DD19004-A761-4D9F-89F0-13499570EDB5}" destId="{5EC0758F-62BA-417D-9EC6-37D6610BC167}" srcOrd="1" destOrd="0" presId="urn:microsoft.com/office/officeart/2018/2/layout/IconLabelList"/>
    <dgm:cxn modelId="{99D305D5-4689-4D49-8EB0-1D09CD6E6897}" type="presParOf" srcId="{2DD19004-A761-4D9F-89F0-13499570EDB5}" destId="{54E63BBB-4731-44BA-984C-2BE717280C12}" srcOrd="2" destOrd="0" presId="urn:microsoft.com/office/officeart/2018/2/layout/IconLabelList"/>
    <dgm:cxn modelId="{FC3F4580-85D4-458B-8583-A5EEBD6947D6}" type="presParOf" srcId="{54E63BBB-4731-44BA-984C-2BE717280C12}" destId="{54D90359-C28D-4A9F-921F-19CC06694038}" srcOrd="0" destOrd="0" presId="urn:microsoft.com/office/officeart/2018/2/layout/IconLabelList"/>
    <dgm:cxn modelId="{A2A8F991-720D-456E-A592-EB27799BAA89}" type="presParOf" srcId="{54E63BBB-4731-44BA-984C-2BE717280C12}" destId="{BA43E7ED-5124-4221-AF68-5D805085E162}" srcOrd="1" destOrd="0" presId="urn:microsoft.com/office/officeart/2018/2/layout/IconLabelList"/>
    <dgm:cxn modelId="{ED79EDDE-3876-4B23-81AD-9212E14D8B94}" type="presParOf" srcId="{54E63BBB-4731-44BA-984C-2BE717280C12}" destId="{45B848D0-C8E0-4A68-B91E-5A1E5485415C}" srcOrd="2" destOrd="0" presId="urn:microsoft.com/office/officeart/2018/2/layout/IconLabelList"/>
    <dgm:cxn modelId="{CDB87F19-A61B-44D5-ACE6-FB11C4A99EF9}" type="presParOf" srcId="{2DD19004-A761-4D9F-89F0-13499570EDB5}" destId="{0FF03A05-C4F7-459A-A151-C748D0480D4B}" srcOrd="3" destOrd="0" presId="urn:microsoft.com/office/officeart/2018/2/layout/IconLabelList"/>
    <dgm:cxn modelId="{02F02B91-48B0-4BD4-A4AF-48A7078DF433}" type="presParOf" srcId="{2DD19004-A761-4D9F-89F0-13499570EDB5}" destId="{735DDA60-7003-4FC2-87FA-067C01177525}" srcOrd="4" destOrd="0" presId="urn:microsoft.com/office/officeart/2018/2/layout/IconLabelList"/>
    <dgm:cxn modelId="{D2066215-A659-4931-B6C1-C56C0F3F59D9}" type="presParOf" srcId="{735DDA60-7003-4FC2-87FA-067C01177525}" destId="{EF86375C-A71F-47C3-B727-28143BDBFADD}" srcOrd="0" destOrd="0" presId="urn:microsoft.com/office/officeart/2018/2/layout/IconLabelList"/>
    <dgm:cxn modelId="{18DC6584-9513-406F-BF73-C3F2104F2221}" type="presParOf" srcId="{735DDA60-7003-4FC2-87FA-067C01177525}" destId="{F93757D7-7EAE-47B5-B030-BEC1C2616D88}" srcOrd="1" destOrd="0" presId="urn:microsoft.com/office/officeart/2018/2/layout/IconLabelList"/>
    <dgm:cxn modelId="{E6B1E6CB-FB5E-4184-B1A6-54E5A4E3CDBC}" type="presParOf" srcId="{735DDA60-7003-4FC2-87FA-067C01177525}" destId="{03974FD5-89CA-4DBC-ADA8-94BC026F84D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06279F-F363-42F2-9BE7-8EDF45ACB0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66A0E2-7488-48C6-8124-CB1269567F73}">
      <dgm:prSet/>
      <dgm:spPr/>
      <dgm:t>
        <a:bodyPr/>
        <a:lstStyle/>
        <a:p>
          <a:r>
            <a:rPr lang="en-US"/>
            <a:t>Global cases are not usable due to inconsistent accounting</a:t>
          </a:r>
          <a:br>
            <a:rPr lang="en-US"/>
          </a:br>
          <a:endParaRPr lang="en-US"/>
        </a:p>
      </dgm:t>
    </dgm:pt>
    <dgm:pt modelId="{0EB17B58-B203-4F67-8D5B-A40D5573F8EA}" type="parTrans" cxnId="{36E6C3CC-92C0-4C71-BD51-097D31F169FA}">
      <dgm:prSet/>
      <dgm:spPr/>
      <dgm:t>
        <a:bodyPr/>
        <a:lstStyle/>
        <a:p>
          <a:endParaRPr lang="en-US"/>
        </a:p>
      </dgm:t>
    </dgm:pt>
    <dgm:pt modelId="{52B80CB2-FFD5-438B-80AA-322CDE82FE7E}" type="sibTrans" cxnId="{36E6C3CC-92C0-4C71-BD51-097D31F169FA}">
      <dgm:prSet/>
      <dgm:spPr/>
      <dgm:t>
        <a:bodyPr/>
        <a:lstStyle/>
        <a:p>
          <a:endParaRPr lang="en-US"/>
        </a:p>
      </dgm:t>
    </dgm:pt>
    <dgm:pt modelId="{8BA0B7D7-4DBE-42C1-98AD-B3383AA0BD59}">
      <dgm:prSet/>
      <dgm:spPr/>
      <dgm:t>
        <a:bodyPr/>
        <a:lstStyle/>
        <a:p>
          <a:r>
            <a:rPr lang="en-US" dirty="0"/>
            <a:t>Differences in political, cultural, and medical priorities</a:t>
          </a:r>
          <a:br>
            <a:rPr lang="en-US" dirty="0"/>
          </a:br>
          <a:endParaRPr lang="en-US" dirty="0"/>
        </a:p>
      </dgm:t>
    </dgm:pt>
    <dgm:pt modelId="{ADEA15F8-0387-4C61-843D-7F05E6C78563}" type="parTrans" cxnId="{A9807E31-4AB2-4A24-BC99-9F9B1527F6C5}">
      <dgm:prSet/>
      <dgm:spPr/>
      <dgm:t>
        <a:bodyPr/>
        <a:lstStyle/>
        <a:p>
          <a:endParaRPr lang="en-US"/>
        </a:p>
      </dgm:t>
    </dgm:pt>
    <dgm:pt modelId="{9F1E0E4F-8379-4E2A-8A01-C0B989426E11}" type="sibTrans" cxnId="{A9807E31-4AB2-4A24-BC99-9F9B1527F6C5}">
      <dgm:prSet/>
      <dgm:spPr/>
      <dgm:t>
        <a:bodyPr/>
        <a:lstStyle/>
        <a:p>
          <a:endParaRPr lang="en-US"/>
        </a:p>
      </dgm:t>
    </dgm:pt>
    <dgm:pt modelId="{BDEA4677-D6F8-4024-A010-FF626A3D00D9}">
      <dgm:prSet/>
      <dgm:spPr/>
      <dgm:t>
        <a:bodyPr/>
        <a:lstStyle/>
        <a:p>
          <a:r>
            <a:rPr lang="en-US"/>
            <a:t>Minimal investigation into the under 40s group</a:t>
          </a:r>
        </a:p>
      </dgm:t>
    </dgm:pt>
    <dgm:pt modelId="{00A65F19-9252-4EB4-8403-4C101A160BB9}" type="parTrans" cxnId="{EC968CB6-A090-4F14-B145-2502F7E4AE65}">
      <dgm:prSet/>
      <dgm:spPr/>
      <dgm:t>
        <a:bodyPr/>
        <a:lstStyle/>
        <a:p>
          <a:endParaRPr lang="en-US"/>
        </a:p>
      </dgm:t>
    </dgm:pt>
    <dgm:pt modelId="{F82F9B52-4C67-4EB4-9B59-5FD2F7B10F97}" type="sibTrans" cxnId="{EC968CB6-A090-4F14-B145-2502F7E4AE65}">
      <dgm:prSet/>
      <dgm:spPr/>
      <dgm:t>
        <a:bodyPr/>
        <a:lstStyle/>
        <a:p>
          <a:endParaRPr lang="en-US"/>
        </a:p>
      </dgm:t>
    </dgm:pt>
    <dgm:pt modelId="{0B0F4D00-9443-4202-B2D7-557536EF7D66}" type="pres">
      <dgm:prSet presAssocID="{8406279F-F363-42F2-9BE7-8EDF45ACB074}" presName="root" presStyleCnt="0">
        <dgm:presLayoutVars>
          <dgm:dir/>
          <dgm:resizeHandles val="exact"/>
        </dgm:presLayoutVars>
      </dgm:prSet>
      <dgm:spPr/>
    </dgm:pt>
    <dgm:pt modelId="{4BD2B47E-CF6A-47F8-BA0A-77AF3CA85818}" type="pres">
      <dgm:prSet presAssocID="{D966A0E2-7488-48C6-8124-CB1269567F73}" presName="compNode" presStyleCnt="0"/>
      <dgm:spPr/>
    </dgm:pt>
    <dgm:pt modelId="{101F4765-B1F3-4B53-99F5-941487B36540}" type="pres">
      <dgm:prSet presAssocID="{D966A0E2-7488-48C6-8124-CB1269567F73}" presName="bgRect" presStyleLbl="bgShp" presStyleIdx="0" presStyleCnt="3"/>
      <dgm:spPr/>
    </dgm:pt>
    <dgm:pt modelId="{DD88F615-F3DA-4C4E-A1FD-90852D66AE3C}" type="pres">
      <dgm:prSet presAssocID="{D966A0E2-7488-48C6-8124-CB1269567F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E4BBD86-A2B4-4F9A-B037-83B00AC068C1}" type="pres">
      <dgm:prSet presAssocID="{D966A0E2-7488-48C6-8124-CB1269567F73}" presName="spaceRect" presStyleCnt="0"/>
      <dgm:spPr/>
    </dgm:pt>
    <dgm:pt modelId="{68A56B49-FEC5-4E61-8B15-AB823E2008CC}" type="pres">
      <dgm:prSet presAssocID="{D966A0E2-7488-48C6-8124-CB1269567F73}" presName="parTx" presStyleLbl="revTx" presStyleIdx="0" presStyleCnt="3">
        <dgm:presLayoutVars>
          <dgm:chMax val="0"/>
          <dgm:chPref val="0"/>
        </dgm:presLayoutVars>
      </dgm:prSet>
      <dgm:spPr/>
    </dgm:pt>
    <dgm:pt modelId="{B707E19B-C7DE-4039-84DF-4A7AC2CDCECF}" type="pres">
      <dgm:prSet presAssocID="{52B80CB2-FFD5-438B-80AA-322CDE82FE7E}" presName="sibTrans" presStyleCnt="0"/>
      <dgm:spPr/>
    </dgm:pt>
    <dgm:pt modelId="{44701244-F1B6-4AF7-BF67-C1CD7FAEA68B}" type="pres">
      <dgm:prSet presAssocID="{8BA0B7D7-4DBE-42C1-98AD-B3383AA0BD59}" presName="compNode" presStyleCnt="0"/>
      <dgm:spPr/>
    </dgm:pt>
    <dgm:pt modelId="{78A08DC0-7244-495D-B590-256FB0A6FDA5}" type="pres">
      <dgm:prSet presAssocID="{8BA0B7D7-4DBE-42C1-98AD-B3383AA0BD59}" presName="bgRect" presStyleLbl="bgShp" presStyleIdx="1" presStyleCnt="3"/>
      <dgm:spPr/>
    </dgm:pt>
    <dgm:pt modelId="{42318963-8F05-43A9-B6CC-9B8C94611B90}" type="pres">
      <dgm:prSet presAssocID="{8BA0B7D7-4DBE-42C1-98AD-B3383AA0BD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21B3043F-7B96-4DFF-B6E7-99A0EAC649C3}" type="pres">
      <dgm:prSet presAssocID="{8BA0B7D7-4DBE-42C1-98AD-B3383AA0BD59}" presName="spaceRect" presStyleCnt="0"/>
      <dgm:spPr/>
    </dgm:pt>
    <dgm:pt modelId="{47EE0F08-65A9-4354-A255-12FE990CAD9C}" type="pres">
      <dgm:prSet presAssocID="{8BA0B7D7-4DBE-42C1-98AD-B3383AA0BD59}" presName="parTx" presStyleLbl="revTx" presStyleIdx="1" presStyleCnt="3">
        <dgm:presLayoutVars>
          <dgm:chMax val="0"/>
          <dgm:chPref val="0"/>
        </dgm:presLayoutVars>
      </dgm:prSet>
      <dgm:spPr/>
    </dgm:pt>
    <dgm:pt modelId="{713928B4-A64E-4393-B8EF-A9DD88C0CAAC}" type="pres">
      <dgm:prSet presAssocID="{9F1E0E4F-8379-4E2A-8A01-C0B989426E11}" presName="sibTrans" presStyleCnt="0"/>
      <dgm:spPr/>
    </dgm:pt>
    <dgm:pt modelId="{13A2112F-9A95-4566-BE5B-BC1143F4329E}" type="pres">
      <dgm:prSet presAssocID="{BDEA4677-D6F8-4024-A010-FF626A3D00D9}" presName="compNode" presStyleCnt="0"/>
      <dgm:spPr/>
    </dgm:pt>
    <dgm:pt modelId="{C2953E9D-FFF6-4F71-AECA-0B4321BB551F}" type="pres">
      <dgm:prSet presAssocID="{BDEA4677-D6F8-4024-A010-FF626A3D00D9}" presName="bgRect" presStyleLbl="bgShp" presStyleIdx="2" presStyleCnt="3"/>
      <dgm:spPr/>
    </dgm:pt>
    <dgm:pt modelId="{B5B84D0F-F787-4687-AD48-8C23257410F3}" type="pres">
      <dgm:prSet presAssocID="{BDEA4677-D6F8-4024-A010-FF626A3D00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1089804-9171-45B5-AC34-15E32F2E5D25}" type="pres">
      <dgm:prSet presAssocID="{BDEA4677-D6F8-4024-A010-FF626A3D00D9}" presName="spaceRect" presStyleCnt="0"/>
      <dgm:spPr/>
    </dgm:pt>
    <dgm:pt modelId="{55D3E977-3CB9-4515-9414-5731CB9BC14E}" type="pres">
      <dgm:prSet presAssocID="{BDEA4677-D6F8-4024-A010-FF626A3D00D9}" presName="parTx" presStyleLbl="revTx" presStyleIdx="2" presStyleCnt="3">
        <dgm:presLayoutVars>
          <dgm:chMax val="0"/>
          <dgm:chPref val="0"/>
        </dgm:presLayoutVars>
      </dgm:prSet>
      <dgm:spPr/>
    </dgm:pt>
  </dgm:ptLst>
  <dgm:cxnLst>
    <dgm:cxn modelId="{13150826-73EF-48AB-93E4-2760231A5361}" type="presOf" srcId="{BDEA4677-D6F8-4024-A010-FF626A3D00D9}" destId="{55D3E977-3CB9-4515-9414-5731CB9BC14E}" srcOrd="0" destOrd="0" presId="urn:microsoft.com/office/officeart/2018/2/layout/IconVerticalSolidList"/>
    <dgm:cxn modelId="{A9807E31-4AB2-4A24-BC99-9F9B1527F6C5}" srcId="{8406279F-F363-42F2-9BE7-8EDF45ACB074}" destId="{8BA0B7D7-4DBE-42C1-98AD-B3383AA0BD59}" srcOrd="1" destOrd="0" parTransId="{ADEA15F8-0387-4C61-843D-7F05E6C78563}" sibTransId="{9F1E0E4F-8379-4E2A-8A01-C0B989426E11}"/>
    <dgm:cxn modelId="{37728A4A-5BE0-4181-AE48-C8D290FBE190}" type="presOf" srcId="{8406279F-F363-42F2-9BE7-8EDF45ACB074}" destId="{0B0F4D00-9443-4202-B2D7-557536EF7D66}" srcOrd="0" destOrd="0" presId="urn:microsoft.com/office/officeart/2018/2/layout/IconVerticalSolidList"/>
    <dgm:cxn modelId="{F47B584C-153A-4DA0-82CD-2809EB7EB20A}" type="presOf" srcId="{8BA0B7D7-4DBE-42C1-98AD-B3383AA0BD59}" destId="{47EE0F08-65A9-4354-A255-12FE990CAD9C}" srcOrd="0" destOrd="0" presId="urn:microsoft.com/office/officeart/2018/2/layout/IconVerticalSolidList"/>
    <dgm:cxn modelId="{EC968CB6-A090-4F14-B145-2502F7E4AE65}" srcId="{8406279F-F363-42F2-9BE7-8EDF45ACB074}" destId="{BDEA4677-D6F8-4024-A010-FF626A3D00D9}" srcOrd="2" destOrd="0" parTransId="{00A65F19-9252-4EB4-8403-4C101A160BB9}" sibTransId="{F82F9B52-4C67-4EB4-9B59-5FD2F7B10F97}"/>
    <dgm:cxn modelId="{734075BF-7499-4A16-B2B2-BC8537A83AF5}" type="presOf" srcId="{D966A0E2-7488-48C6-8124-CB1269567F73}" destId="{68A56B49-FEC5-4E61-8B15-AB823E2008CC}" srcOrd="0" destOrd="0" presId="urn:microsoft.com/office/officeart/2018/2/layout/IconVerticalSolidList"/>
    <dgm:cxn modelId="{36E6C3CC-92C0-4C71-BD51-097D31F169FA}" srcId="{8406279F-F363-42F2-9BE7-8EDF45ACB074}" destId="{D966A0E2-7488-48C6-8124-CB1269567F73}" srcOrd="0" destOrd="0" parTransId="{0EB17B58-B203-4F67-8D5B-A40D5573F8EA}" sibTransId="{52B80CB2-FFD5-438B-80AA-322CDE82FE7E}"/>
    <dgm:cxn modelId="{63122704-C2CA-4500-9750-2FB2FF5BEB75}" type="presParOf" srcId="{0B0F4D00-9443-4202-B2D7-557536EF7D66}" destId="{4BD2B47E-CF6A-47F8-BA0A-77AF3CA85818}" srcOrd="0" destOrd="0" presId="urn:microsoft.com/office/officeart/2018/2/layout/IconVerticalSolidList"/>
    <dgm:cxn modelId="{BDE36FBB-A06D-46FD-9B0E-F55D05350662}" type="presParOf" srcId="{4BD2B47E-CF6A-47F8-BA0A-77AF3CA85818}" destId="{101F4765-B1F3-4B53-99F5-941487B36540}" srcOrd="0" destOrd="0" presId="urn:microsoft.com/office/officeart/2018/2/layout/IconVerticalSolidList"/>
    <dgm:cxn modelId="{6EC4E72D-A69F-4781-AC54-C00E5971B086}" type="presParOf" srcId="{4BD2B47E-CF6A-47F8-BA0A-77AF3CA85818}" destId="{DD88F615-F3DA-4C4E-A1FD-90852D66AE3C}" srcOrd="1" destOrd="0" presId="urn:microsoft.com/office/officeart/2018/2/layout/IconVerticalSolidList"/>
    <dgm:cxn modelId="{64389031-5C3A-4E4B-A055-BBB7C981CD8D}" type="presParOf" srcId="{4BD2B47E-CF6A-47F8-BA0A-77AF3CA85818}" destId="{9E4BBD86-A2B4-4F9A-B037-83B00AC068C1}" srcOrd="2" destOrd="0" presId="urn:microsoft.com/office/officeart/2018/2/layout/IconVerticalSolidList"/>
    <dgm:cxn modelId="{3B3746BA-8FAA-4211-AF42-4F51978B8D88}" type="presParOf" srcId="{4BD2B47E-CF6A-47F8-BA0A-77AF3CA85818}" destId="{68A56B49-FEC5-4E61-8B15-AB823E2008CC}" srcOrd="3" destOrd="0" presId="urn:microsoft.com/office/officeart/2018/2/layout/IconVerticalSolidList"/>
    <dgm:cxn modelId="{BFCF2CBF-7864-45FF-A222-9C680DC8E2D3}" type="presParOf" srcId="{0B0F4D00-9443-4202-B2D7-557536EF7D66}" destId="{B707E19B-C7DE-4039-84DF-4A7AC2CDCECF}" srcOrd="1" destOrd="0" presId="urn:microsoft.com/office/officeart/2018/2/layout/IconVerticalSolidList"/>
    <dgm:cxn modelId="{042125B0-949E-4DB7-87F2-695C1D692AFC}" type="presParOf" srcId="{0B0F4D00-9443-4202-B2D7-557536EF7D66}" destId="{44701244-F1B6-4AF7-BF67-C1CD7FAEA68B}" srcOrd="2" destOrd="0" presId="urn:microsoft.com/office/officeart/2018/2/layout/IconVerticalSolidList"/>
    <dgm:cxn modelId="{17BBD62D-3746-49E5-914D-989F6CF76BEE}" type="presParOf" srcId="{44701244-F1B6-4AF7-BF67-C1CD7FAEA68B}" destId="{78A08DC0-7244-495D-B590-256FB0A6FDA5}" srcOrd="0" destOrd="0" presId="urn:microsoft.com/office/officeart/2018/2/layout/IconVerticalSolidList"/>
    <dgm:cxn modelId="{DD18F0E3-76F3-42E8-8BCA-E971EDC3668F}" type="presParOf" srcId="{44701244-F1B6-4AF7-BF67-C1CD7FAEA68B}" destId="{42318963-8F05-43A9-B6CC-9B8C94611B90}" srcOrd="1" destOrd="0" presId="urn:microsoft.com/office/officeart/2018/2/layout/IconVerticalSolidList"/>
    <dgm:cxn modelId="{24C16056-0D1D-407D-B02F-8410D26D4EBF}" type="presParOf" srcId="{44701244-F1B6-4AF7-BF67-C1CD7FAEA68B}" destId="{21B3043F-7B96-4DFF-B6E7-99A0EAC649C3}" srcOrd="2" destOrd="0" presId="urn:microsoft.com/office/officeart/2018/2/layout/IconVerticalSolidList"/>
    <dgm:cxn modelId="{23EC312C-B3AA-44C1-B301-5C589955C5D9}" type="presParOf" srcId="{44701244-F1B6-4AF7-BF67-C1CD7FAEA68B}" destId="{47EE0F08-65A9-4354-A255-12FE990CAD9C}" srcOrd="3" destOrd="0" presId="urn:microsoft.com/office/officeart/2018/2/layout/IconVerticalSolidList"/>
    <dgm:cxn modelId="{A11B7F6D-B779-4B35-A9C1-C3E1ACCDE0BD}" type="presParOf" srcId="{0B0F4D00-9443-4202-B2D7-557536EF7D66}" destId="{713928B4-A64E-4393-B8EF-A9DD88C0CAAC}" srcOrd="3" destOrd="0" presId="urn:microsoft.com/office/officeart/2018/2/layout/IconVerticalSolidList"/>
    <dgm:cxn modelId="{CC0BAB7F-9EE0-4641-B923-BEB7E76CA3EE}" type="presParOf" srcId="{0B0F4D00-9443-4202-B2D7-557536EF7D66}" destId="{13A2112F-9A95-4566-BE5B-BC1143F4329E}" srcOrd="4" destOrd="0" presId="urn:microsoft.com/office/officeart/2018/2/layout/IconVerticalSolidList"/>
    <dgm:cxn modelId="{8D404DAE-06C7-49F5-919E-DE01FA861C74}" type="presParOf" srcId="{13A2112F-9A95-4566-BE5B-BC1143F4329E}" destId="{C2953E9D-FFF6-4F71-AECA-0B4321BB551F}" srcOrd="0" destOrd="0" presId="urn:microsoft.com/office/officeart/2018/2/layout/IconVerticalSolidList"/>
    <dgm:cxn modelId="{65C2AECE-750B-4CF3-8ACC-52273A8CBF1D}" type="presParOf" srcId="{13A2112F-9A95-4566-BE5B-BC1143F4329E}" destId="{B5B84D0F-F787-4687-AD48-8C23257410F3}" srcOrd="1" destOrd="0" presId="urn:microsoft.com/office/officeart/2018/2/layout/IconVerticalSolidList"/>
    <dgm:cxn modelId="{7D500348-32FC-46CE-81C9-4E3C2FE10CC6}" type="presParOf" srcId="{13A2112F-9A95-4566-BE5B-BC1143F4329E}" destId="{D1089804-9171-45B5-AC34-15E32F2E5D25}" srcOrd="2" destOrd="0" presId="urn:microsoft.com/office/officeart/2018/2/layout/IconVerticalSolidList"/>
    <dgm:cxn modelId="{2BA5CA2F-9F7F-4471-96C8-3C5E3F17C987}" type="presParOf" srcId="{13A2112F-9A95-4566-BE5B-BC1143F4329E}" destId="{55D3E977-3CB9-4515-9414-5731CB9BC14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0C21E4-F56E-437C-BA0A-995DEF61E46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1E32744-C8BD-4258-89E6-6E77B54040EB}">
      <dgm:prSet/>
      <dgm:spPr/>
      <dgm:t>
        <a:bodyPr/>
        <a:lstStyle/>
        <a:p>
          <a:r>
            <a:rPr lang="en-US" b="0" i="0" baseline="0"/>
            <a:t>Bendix, A. (2020, March 5). </a:t>
          </a:r>
          <a:r>
            <a:rPr lang="en-US" b="0" i="1" baseline="0"/>
            <a:t>South Korea has tested 140,000 people for the coronavirus. That could explain why its death rate is just 0.6% — far lower than in China or the US.</a:t>
          </a:r>
          <a:r>
            <a:rPr lang="en-US" b="0" i="0" baseline="0"/>
            <a:t> Retrieved from Business Insider: https://www.businessinsider.com/south-korea-coronavirus-testing-death-rate-2020-3</a:t>
          </a:r>
          <a:endParaRPr lang="en-US"/>
        </a:p>
      </dgm:t>
    </dgm:pt>
    <dgm:pt modelId="{90338063-BAFA-4A06-B926-C2997968E9F7}" type="parTrans" cxnId="{7C4DA530-48B6-4DAB-B0D2-E40D1763BD36}">
      <dgm:prSet/>
      <dgm:spPr/>
      <dgm:t>
        <a:bodyPr/>
        <a:lstStyle/>
        <a:p>
          <a:endParaRPr lang="en-US"/>
        </a:p>
      </dgm:t>
    </dgm:pt>
    <dgm:pt modelId="{CF8B32FE-F60A-459A-A4F5-5DBFB2E1AFDD}" type="sibTrans" cxnId="{7C4DA530-48B6-4DAB-B0D2-E40D1763BD36}">
      <dgm:prSet/>
      <dgm:spPr/>
      <dgm:t>
        <a:bodyPr/>
        <a:lstStyle/>
        <a:p>
          <a:endParaRPr lang="en-US"/>
        </a:p>
      </dgm:t>
    </dgm:pt>
    <dgm:pt modelId="{ECBD413C-E5AE-41B4-8581-198471D01ACB}">
      <dgm:prSet/>
      <dgm:spPr/>
      <dgm:t>
        <a:bodyPr/>
        <a:lstStyle/>
        <a:p>
          <a:r>
            <a:rPr lang="en-US" b="0" i="0" baseline="0"/>
            <a:t>Cara, E. (2020, February 18). </a:t>
          </a:r>
          <a:r>
            <a:rPr lang="en-US" b="0" i="1" baseline="0"/>
            <a:t>Why Are HIV Drugs Being Used to Treat the New Coronavirus?</a:t>
          </a:r>
          <a:r>
            <a:rPr lang="en-US" b="0" i="0" baseline="0"/>
            <a:t> Retrieved from Gizmodo: https://gizmodo.com/why-are-hiv-drugs-being-used-to-treat-the-new-coronavir-1841770027</a:t>
          </a:r>
          <a:endParaRPr lang="en-US"/>
        </a:p>
      </dgm:t>
    </dgm:pt>
    <dgm:pt modelId="{E57BD5E7-A169-47BA-A8E0-AB044538AD67}" type="parTrans" cxnId="{B22CC98D-77ED-47CE-9B2D-451CFBECD072}">
      <dgm:prSet/>
      <dgm:spPr/>
      <dgm:t>
        <a:bodyPr/>
        <a:lstStyle/>
        <a:p>
          <a:endParaRPr lang="en-US"/>
        </a:p>
      </dgm:t>
    </dgm:pt>
    <dgm:pt modelId="{96E360B3-FA6B-409C-B491-01C167DE29B0}" type="sibTrans" cxnId="{B22CC98D-77ED-47CE-9B2D-451CFBECD072}">
      <dgm:prSet/>
      <dgm:spPr/>
      <dgm:t>
        <a:bodyPr/>
        <a:lstStyle/>
        <a:p>
          <a:endParaRPr lang="en-US"/>
        </a:p>
      </dgm:t>
    </dgm:pt>
    <dgm:pt modelId="{70542E19-D1D0-43D3-8811-690AC47D43B6}">
      <dgm:prSet/>
      <dgm:spPr/>
      <dgm:t>
        <a:bodyPr/>
        <a:lstStyle/>
        <a:p>
          <a:r>
            <a:rPr lang="en-US" b="0" i="0" baseline="0"/>
            <a:t>CCDC. (2020, February 20). </a:t>
          </a:r>
          <a:r>
            <a:rPr lang="en-US" b="0" i="1" baseline="0"/>
            <a:t>The Epidemiological Characteristics of an Outbreak of 2019 Novel Coronavirus Diseases (COVID-19)</a:t>
          </a:r>
          <a:r>
            <a:rPr lang="en-US" b="0" i="0" baseline="0"/>
            <a:t>. Retrieved from China CDC: http://www.ourphn.org.au/wp-content/uploads/20200225-Article-COVID-19.pdf</a:t>
          </a:r>
          <a:endParaRPr lang="en-US"/>
        </a:p>
      </dgm:t>
    </dgm:pt>
    <dgm:pt modelId="{94479AC4-3B6D-4508-91E6-E9A20AD4AE8B}" type="parTrans" cxnId="{7851D81F-C48B-4596-BE68-3F71984828FB}">
      <dgm:prSet/>
      <dgm:spPr/>
      <dgm:t>
        <a:bodyPr/>
        <a:lstStyle/>
        <a:p>
          <a:endParaRPr lang="en-US"/>
        </a:p>
      </dgm:t>
    </dgm:pt>
    <dgm:pt modelId="{6D531246-EA5E-4A00-90A8-45F878828D1F}" type="sibTrans" cxnId="{7851D81F-C48B-4596-BE68-3F71984828FB}">
      <dgm:prSet/>
      <dgm:spPr/>
      <dgm:t>
        <a:bodyPr/>
        <a:lstStyle/>
        <a:p>
          <a:endParaRPr lang="en-US"/>
        </a:p>
      </dgm:t>
    </dgm:pt>
    <dgm:pt modelId="{3C99BD50-327C-49FB-9B01-51480C94E2CC}">
      <dgm:prSet/>
      <dgm:spPr/>
      <dgm:t>
        <a:bodyPr/>
        <a:lstStyle/>
        <a:p>
          <a:r>
            <a:rPr lang="en-US" b="0" i="0" baseline="0"/>
            <a:t>ISS. (2020, March 9). </a:t>
          </a:r>
          <a:r>
            <a:rPr lang="en-US" b="0" i="1" baseline="0"/>
            <a:t>Confirmed COVID-19 cases in Italy by age</a:t>
          </a:r>
          <a:r>
            <a:rPr lang="en-US" b="0" i="0" baseline="0"/>
            <a:t>. Retrieved from Wikipedia: https://en.wikipedia.org/wiki/2020_coronavirus_pandemic_in_Italy</a:t>
          </a:r>
          <a:endParaRPr lang="en-US"/>
        </a:p>
      </dgm:t>
    </dgm:pt>
    <dgm:pt modelId="{E3EA149B-2532-4CAC-B2CF-56A98856C25F}" type="parTrans" cxnId="{CF6C8242-C1C0-4972-8883-ACA94EAD73A7}">
      <dgm:prSet/>
      <dgm:spPr/>
      <dgm:t>
        <a:bodyPr/>
        <a:lstStyle/>
        <a:p>
          <a:endParaRPr lang="en-US"/>
        </a:p>
      </dgm:t>
    </dgm:pt>
    <dgm:pt modelId="{59D4F0DF-4427-40C3-B52E-E1CB5C8F1AD5}" type="sibTrans" cxnId="{CF6C8242-C1C0-4972-8883-ACA94EAD73A7}">
      <dgm:prSet/>
      <dgm:spPr/>
      <dgm:t>
        <a:bodyPr/>
        <a:lstStyle/>
        <a:p>
          <a:endParaRPr lang="en-US"/>
        </a:p>
      </dgm:t>
    </dgm:pt>
    <dgm:pt modelId="{756A00D0-6891-41CD-9228-E678ED432EAD}">
      <dgm:prSet/>
      <dgm:spPr/>
      <dgm:t>
        <a:bodyPr/>
        <a:lstStyle/>
        <a:p>
          <a:r>
            <a:rPr lang="en-US" b="0" i="0" baseline="0"/>
            <a:t>KFF. (2016, December 12). </a:t>
          </a:r>
          <a:r>
            <a:rPr lang="en-US" b="0" i="1" baseline="0"/>
            <a:t>An Estimated 52 Million Adults Have Pre-Existing Conditions That Would Make Them Uninsurable Pre-Obamacare</a:t>
          </a:r>
          <a:r>
            <a:rPr lang="en-US" b="0" i="0" baseline="0"/>
            <a:t>. Retrieved from Kaiser Family Foundation: https://www.kff.org/health-reform/press-release/an-estimated-52-million-adults-have-pre-existing-conditions-that-would-make-them-uninsurable-pre-obamacare/</a:t>
          </a:r>
          <a:endParaRPr lang="en-US"/>
        </a:p>
      </dgm:t>
    </dgm:pt>
    <dgm:pt modelId="{991CB924-1706-4129-A900-321693DE9C0D}" type="parTrans" cxnId="{F0A6D88C-2D7B-4BD3-BE72-0718090ED546}">
      <dgm:prSet/>
      <dgm:spPr/>
      <dgm:t>
        <a:bodyPr/>
        <a:lstStyle/>
        <a:p>
          <a:endParaRPr lang="en-US"/>
        </a:p>
      </dgm:t>
    </dgm:pt>
    <dgm:pt modelId="{4888A08D-73A2-440A-8AC9-D61613B927AD}" type="sibTrans" cxnId="{F0A6D88C-2D7B-4BD3-BE72-0718090ED546}">
      <dgm:prSet/>
      <dgm:spPr/>
      <dgm:t>
        <a:bodyPr/>
        <a:lstStyle/>
        <a:p>
          <a:endParaRPr lang="en-US"/>
        </a:p>
      </dgm:t>
    </dgm:pt>
    <dgm:pt modelId="{CBAD0EEB-C0D6-4D9A-B4E0-49853EAA958C}">
      <dgm:prSet/>
      <dgm:spPr/>
      <dgm:t>
        <a:bodyPr/>
        <a:lstStyle/>
        <a:p>
          <a:r>
            <a:rPr lang="en-US" b="0" i="0" baseline="0"/>
            <a:t>Schoeman, D., &amp; Fielding, C. (2016). Coronavirus envelope protein: current knowledge. </a:t>
          </a:r>
          <a:r>
            <a:rPr lang="en-US" b="0" i="1" baseline="0"/>
            <a:t>Virology Jounal Volume 16 Issue 69</a:t>
          </a:r>
          <a:r>
            <a:rPr lang="en-US" b="0" i="0" baseline="0"/>
            <a:t>, 1-22.</a:t>
          </a:r>
          <a:endParaRPr lang="en-US"/>
        </a:p>
      </dgm:t>
    </dgm:pt>
    <dgm:pt modelId="{ABF7913F-F208-46E3-9D5C-35D634AB2A1A}" type="parTrans" cxnId="{CC6C3BC3-50E2-44A2-B2C6-FE1C6123D6E3}">
      <dgm:prSet/>
      <dgm:spPr/>
      <dgm:t>
        <a:bodyPr/>
        <a:lstStyle/>
        <a:p>
          <a:endParaRPr lang="en-US"/>
        </a:p>
      </dgm:t>
    </dgm:pt>
    <dgm:pt modelId="{C80BA77F-786A-4C0A-AFAF-377EC0745526}" type="sibTrans" cxnId="{CC6C3BC3-50E2-44A2-B2C6-FE1C6123D6E3}">
      <dgm:prSet/>
      <dgm:spPr/>
      <dgm:t>
        <a:bodyPr/>
        <a:lstStyle/>
        <a:p>
          <a:endParaRPr lang="en-US"/>
        </a:p>
      </dgm:t>
    </dgm:pt>
    <dgm:pt modelId="{725F5FEF-6E65-4D7B-8D03-14F1D3CD7755}">
      <dgm:prSet/>
      <dgm:spPr/>
      <dgm:t>
        <a:bodyPr/>
        <a:lstStyle/>
        <a:p>
          <a:r>
            <a:rPr lang="en-US" b="0" i="0" baseline="0"/>
            <a:t>US Census. (2013). </a:t>
          </a:r>
          <a:r>
            <a:rPr lang="en-US" b="0" i="1" baseline="0"/>
            <a:t>Population by Age and Sex for China.</a:t>
          </a:r>
          <a:r>
            <a:rPr lang="en-US" b="0" i="0" baseline="0"/>
            <a:t> International Data Base.</a:t>
          </a:r>
          <a:endParaRPr lang="en-US"/>
        </a:p>
      </dgm:t>
    </dgm:pt>
    <dgm:pt modelId="{81D814E7-EDDD-41B8-BB23-B25B699E74C9}" type="parTrans" cxnId="{66672B20-7BCB-489E-8592-5AC6D5A9C696}">
      <dgm:prSet/>
      <dgm:spPr/>
      <dgm:t>
        <a:bodyPr/>
        <a:lstStyle/>
        <a:p>
          <a:endParaRPr lang="en-US"/>
        </a:p>
      </dgm:t>
    </dgm:pt>
    <dgm:pt modelId="{BC51DF29-7DB1-4D77-889C-6F3E4C74029B}" type="sibTrans" cxnId="{66672B20-7BCB-489E-8592-5AC6D5A9C696}">
      <dgm:prSet/>
      <dgm:spPr/>
      <dgm:t>
        <a:bodyPr/>
        <a:lstStyle/>
        <a:p>
          <a:endParaRPr lang="en-US"/>
        </a:p>
      </dgm:t>
    </dgm:pt>
    <dgm:pt modelId="{1BD06AF6-B48D-4CC7-8A25-3928C899F967}">
      <dgm:prSet/>
      <dgm:spPr/>
      <dgm:t>
        <a:bodyPr/>
        <a:lstStyle/>
        <a:p>
          <a:r>
            <a:rPr lang="en-US" b="0" i="0" baseline="0"/>
            <a:t>Wikipedia. (2020). </a:t>
          </a:r>
          <a:r>
            <a:rPr lang="en-US" b="0" i="1" baseline="0"/>
            <a:t>Demographics of Italy</a:t>
          </a:r>
          <a:r>
            <a:rPr lang="en-US" b="0" i="0" baseline="0"/>
            <a:t>. Retrieved from Wikipedia: https://en.wikipedia.org/wiki/Demographics_of_Italy</a:t>
          </a:r>
          <a:endParaRPr lang="en-US"/>
        </a:p>
      </dgm:t>
    </dgm:pt>
    <dgm:pt modelId="{C56B4B97-1221-443C-986D-9878B9869A39}" type="parTrans" cxnId="{E7B96DBE-F0DA-461F-8B09-0F475EEAF790}">
      <dgm:prSet/>
      <dgm:spPr/>
      <dgm:t>
        <a:bodyPr/>
        <a:lstStyle/>
        <a:p>
          <a:endParaRPr lang="en-US"/>
        </a:p>
      </dgm:t>
    </dgm:pt>
    <dgm:pt modelId="{8DAB9DA4-20FA-4909-9147-8783E9D8DA16}" type="sibTrans" cxnId="{E7B96DBE-F0DA-461F-8B09-0F475EEAF790}">
      <dgm:prSet/>
      <dgm:spPr/>
      <dgm:t>
        <a:bodyPr/>
        <a:lstStyle/>
        <a:p>
          <a:endParaRPr lang="en-US"/>
        </a:p>
      </dgm:t>
    </dgm:pt>
    <dgm:pt modelId="{15363B1B-80EE-44E4-AD6D-E5ACD9C6957B}" type="pres">
      <dgm:prSet presAssocID="{4D0C21E4-F56E-437C-BA0A-995DEF61E462}" presName="linear" presStyleCnt="0">
        <dgm:presLayoutVars>
          <dgm:animLvl val="lvl"/>
          <dgm:resizeHandles val="exact"/>
        </dgm:presLayoutVars>
      </dgm:prSet>
      <dgm:spPr/>
    </dgm:pt>
    <dgm:pt modelId="{7F26E983-B350-44B8-8D62-6C5D61A8DB49}" type="pres">
      <dgm:prSet presAssocID="{71E32744-C8BD-4258-89E6-6E77B54040EB}" presName="parentText" presStyleLbl="node1" presStyleIdx="0" presStyleCnt="8">
        <dgm:presLayoutVars>
          <dgm:chMax val="0"/>
          <dgm:bulletEnabled val="1"/>
        </dgm:presLayoutVars>
      </dgm:prSet>
      <dgm:spPr/>
    </dgm:pt>
    <dgm:pt modelId="{073B6044-3047-4288-B433-4B991D22A0FF}" type="pres">
      <dgm:prSet presAssocID="{CF8B32FE-F60A-459A-A4F5-5DBFB2E1AFDD}" presName="spacer" presStyleCnt="0"/>
      <dgm:spPr/>
    </dgm:pt>
    <dgm:pt modelId="{32321135-0E21-4AE1-9AE3-AF0F7964F263}" type="pres">
      <dgm:prSet presAssocID="{ECBD413C-E5AE-41B4-8581-198471D01ACB}" presName="parentText" presStyleLbl="node1" presStyleIdx="1" presStyleCnt="8">
        <dgm:presLayoutVars>
          <dgm:chMax val="0"/>
          <dgm:bulletEnabled val="1"/>
        </dgm:presLayoutVars>
      </dgm:prSet>
      <dgm:spPr/>
    </dgm:pt>
    <dgm:pt modelId="{A157CF91-350E-438D-960B-0B3D1CBF60F1}" type="pres">
      <dgm:prSet presAssocID="{96E360B3-FA6B-409C-B491-01C167DE29B0}" presName="spacer" presStyleCnt="0"/>
      <dgm:spPr/>
    </dgm:pt>
    <dgm:pt modelId="{20C077F3-3CE5-4A4C-8E82-94624A31753A}" type="pres">
      <dgm:prSet presAssocID="{70542E19-D1D0-43D3-8811-690AC47D43B6}" presName="parentText" presStyleLbl="node1" presStyleIdx="2" presStyleCnt="8">
        <dgm:presLayoutVars>
          <dgm:chMax val="0"/>
          <dgm:bulletEnabled val="1"/>
        </dgm:presLayoutVars>
      </dgm:prSet>
      <dgm:spPr/>
    </dgm:pt>
    <dgm:pt modelId="{1DB03185-C4FC-4164-8E52-F159244F9D43}" type="pres">
      <dgm:prSet presAssocID="{6D531246-EA5E-4A00-90A8-45F878828D1F}" presName="spacer" presStyleCnt="0"/>
      <dgm:spPr/>
    </dgm:pt>
    <dgm:pt modelId="{56F2DDAD-02B5-4E0F-8577-4D4C16986811}" type="pres">
      <dgm:prSet presAssocID="{3C99BD50-327C-49FB-9B01-51480C94E2CC}" presName="parentText" presStyleLbl="node1" presStyleIdx="3" presStyleCnt="8">
        <dgm:presLayoutVars>
          <dgm:chMax val="0"/>
          <dgm:bulletEnabled val="1"/>
        </dgm:presLayoutVars>
      </dgm:prSet>
      <dgm:spPr/>
    </dgm:pt>
    <dgm:pt modelId="{C6325FC4-2CC8-47B4-9387-7FA2DB8D3DAF}" type="pres">
      <dgm:prSet presAssocID="{59D4F0DF-4427-40C3-B52E-E1CB5C8F1AD5}" presName="spacer" presStyleCnt="0"/>
      <dgm:spPr/>
    </dgm:pt>
    <dgm:pt modelId="{2DE519BD-5091-4FA0-98ED-C1269D7E4941}" type="pres">
      <dgm:prSet presAssocID="{756A00D0-6891-41CD-9228-E678ED432EAD}" presName="parentText" presStyleLbl="node1" presStyleIdx="4" presStyleCnt="8">
        <dgm:presLayoutVars>
          <dgm:chMax val="0"/>
          <dgm:bulletEnabled val="1"/>
        </dgm:presLayoutVars>
      </dgm:prSet>
      <dgm:spPr/>
    </dgm:pt>
    <dgm:pt modelId="{C7DBD3C2-098B-4FBD-9EB7-9D7A6653583A}" type="pres">
      <dgm:prSet presAssocID="{4888A08D-73A2-440A-8AC9-D61613B927AD}" presName="spacer" presStyleCnt="0"/>
      <dgm:spPr/>
    </dgm:pt>
    <dgm:pt modelId="{4D2328D3-6A86-4E00-B3B0-8676589DB769}" type="pres">
      <dgm:prSet presAssocID="{CBAD0EEB-C0D6-4D9A-B4E0-49853EAA958C}" presName="parentText" presStyleLbl="node1" presStyleIdx="5" presStyleCnt="8">
        <dgm:presLayoutVars>
          <dgm:chMax val="0"/>
          <dgm:bulletEnabled val="1"/>
        </dgm:presLayoutVars>
      </dgm:prSet>
      <dgm:spPr/>
    </dgm:pt>
    <dgm:pt modelId="{368B3DE1-CF6B-4631-9C6A-51C2AAB90422}" type="pres">
      <dgm:prSet presAssocID="{C80BA77F-786A-4C0A-AFAF-377EC0745526}" presName="spacer" presStyleCnt="0"/>
      <dgm:spPr/>
    </dgm:pt>
    <dgm:pt modelId="{A9FE79A5-AEF5-40F2-8F1B-34CADD0A1AE5}" type="pres">
      <dgm:prSet presAssocID="{725F5FEF-6E65-4D7B-8D03-14F1D3CD7755}" presName="parentText" presStyleLbl="node1" presStyleIdx="6" presStyleCnt="8">
        <dgm:presLayoutVars>
          <dgm:chMax val="0"/>
          <dgm:bulletEnabled val="1"/>
        </dgm:presLayoutVars>
      </dgm:prSet>
      <dgm:spPr/>
    </dgm:pt>
    <dgm:pt modelId="{676F42A1-1940-4DA7-9017-83F3D85FD4FD}" type="pres">
      <dgm:prSet presAssocID="{BC51DF29-7DB1-4D77-889C-6F3E4C74029B}" presName="spacer" presStyleCnt="0"/>
      <dgm:spPr/>
    </dgm:pt>
    <dgm:pt modelId="{6032C47A-763F-44AF-B2F2-F4721DB9C16F}" type="pres">
      <dgm:prSet presAssocID="{1BD06AF6-B48D-4CC7-8A25-3928C899F967}" presName="parentText" presStyleLbl="node1" presStyleIdx="7" presStyleCnt="8">
        <dgm:presLayoutVars>
          <dgm:chMax val="0"/>
          <dgm:bulletEnabled val="1"/>
        </dgm:presLayoutVars>
      </dgm:prSet>
      <dgm:spPr/>
    </dgm:pt>
  </dgm:ptLst>
  <dgm:cxnLst>
    <dgm:cxn modelId="{E913C50B-423C-4066-861A-E584A58F8F59}" type="presOf" srcId="{CBAD0EEB-C0D6-4D9A-B4E0-49853EAA958C}" destId="{4D2328D3-6A86-4E00-B3B0-8676589DB769}" srcOrd="0" destOrd="0" presId="urn:microsoft.com/office/officeart/2005/8/layout/vList2"/>
    <dgm:cxn modelId="{11B52D19-D175-4970-ABEF-2ED82EA32CCF}" type="presOf" srcId="{1BD06AF6-B48D-4CC7-8A25-3928C899F967}" destId="{6032C47A-763F-44AF-B2F2-F4721DB9C16F}" srcOrd="0" destOrd="0" presId="urn:microsoft.com/office/officeart/2005/8/layout/vList2"/>
    <dgm:cxn modelId="{7851D81F-C48B-4596-BE68-3F71984828FB}" srcId="{4D0C21E4-F56E-437C-BA0A-995DEF61E462}" destId="{70542E19-D1D0-43D3-8811-690AC47D43B6}" srcOrd="2" destOrd="0" parTransId="{94479AC4-3B6D-4508-91E6-E9A20AD4AE8B}" sibTransId="{6D531246-EA5E-4A00-90A8-45F878828D1F}"/>
    <dgm:cxn modelId="{66672B20-7BCB-489E-8592-5AC6D5A9C696}" srcId="{4D0C21E4-F56E-437C-BA0A-995DEF61E462}" destId="{725F5FEF-6E65-4D7B-8D03-14F1D3CD7755}" srcOrd="6" destOrd="0" parTransId="{81D814E7-EDDD-41B8-BB23-B25B699E74C9}" sibTransId="{BC51DF29-7DB1-4D77-889C-6F3E4C74029B}"/>
    <dgm:cxn modelId="{7C4DA530-48B6-4DAB-B0D2-E40D1763BD36}" srcId="{4D0C21E4-F56E-437C-BA0A-995DEF61E462}" destId="{71E32744-C8BD-4258-89E6-6E77B54040EB}" srcOrd="0" destOrd="0" parTransId="{90338063-BAFA-4A06-B926-C2997968E9F7}" sibTransId="{CF8B32FE-F60A-459A-A4F5-5DBFB2E1AFDD}"/>
    <dgm:cxn modelId="{3EC14F33-CC38-47C8-9484-8582961B18AA}" type="presOf" srcId="{4D0C21E4-F56E-437C-BA0A-995DEF61E462}" destId="{15363B1B-80EE-44E4-AD6D-E5ACD9C6957B}" srcOrd="0" destOrd="0" presId="urn:microsoft.com/office/officeart/2005/8/layout/vList2"/>
    <dgm:cxn modelId="{CF6C8242-C1C0-4972-8883-ACA94EAD73A7}" srcId="{4D0C21E4-F56E-437C-BA0A-995DEF61E462}" destId="{3C99BD50-327C-49FB-9B01-51480C94E2CC}" srcOrd="3" destOrd="0" parTransId="{E3EA149B-2532-4CAC-B2CF-56A98856C25F}" sibTransId="{59D4F0DF-4427-40C3-B52E-E1CB5C8F1AD5}"/>
    <dgm:cxn modelId="{1C233B4B-C43D-4A01-ADB2-B8381B4BC211}" type="presOf" srcId="{725F5FEF-6E65-4D7B-8D03-14F1D3CD7755}" destId="{A9FE79A5-AEF5-40F2-8F1B-34CADD0A1AE5}" srcOrd="0" destOrd="0" presId="urn:microsoft.com/office/officeart/2005/8/layout/vList2"/>
    <dgm:cxn modelId="{0172EE84-7D65-404A-8A1C-D7316CE10826}" type="presOf" srcId="{71E32744-C8BD-4258-89E6-6E77B54040EB}" destId="{7F26E983-B350-44B8-8D62-6C5D61A8DB49}" srcOrd="0" destOrd="0" presId="urn:microsoft.com/office/officeart/2005/8/layout/vList2"/>
    <dgm:cxn modelId="{F0A6D88C-2D7B-4BD3-BE72-0718090ED546}" srcId="{4D0C21E4-F56E-437C-BA0A-995DEF61E462}" destId="{756A00D0-6891-41CD-9228-E678ED432EAD}" srcOrd="4" destOrd="0" parTransId="{991CB924-1706-4129-A900-321693DE9C0D}" sibTransId="{4888A08D-73A2-440A-8AC9-D61613B927AD}"/>
    <dgm:cxn modelId="{B22CC98D-77ED-47CE-9B2D-451CFBECD072}" srcId="{4D0C21E4-F56E-437C-BA0A-995DEF61E462}" destId="{ECBD413C-E5AE-41B4-8581-198471D01ACB}" srcOrd="1" destOrd="0" parTransId="{E57BD5E7-A169-47BA-A8E0-AB044538AD67}" sibTransId="{96E360B3-FA6B-409C-B491-01C167DE29B0}"/>
    <dgm:cxn modelId="{7C3D49AD-EE01-468C-966E-AAF7AE2EF268}" type="presOf" srcId="{756A00D0-6891-41CD-9228-E678ED432EAD}" destId="{2DE519BD-5091-4FA0-98ED-C1269D7E4941}" srcOrd="0" destOrd="0" presId="urn:microsoft.com/office/officeart/2005/8/layout/vList2"/>
    <dgm:cxn modelId="{702361B2-428A-4990-BA1C-05383C6E446A}" type="presOf" srcId="{3C99BD50-327C-49FB-9B01-51480C94E2CC}" destId="{56F2DDAD-02B5-4E0F-8577-4D4C16986811}" srcOrd="0" destOrd="0" presId="urn:microsoft.com/office/officeart/2005/8/layout/vList2"/>
    <dgm:cxn modelId="{E7B96DBE-F0DA-461F-8B09-0F475EEAF790}" srcId="{4D0C21E4-F56E-437C-BA0A-995DEF61E462}" destId="{1BD06AF6-B48D-4CC7-8A25-3928C899F967}" srcOrd="7" destOrd="0" parTransId="{C56B4B97-1221-443C-986D-9878B9869A39}" sibTransId="{8DAB9DA4-20FA-4909-9147-8783E9D8DA16}"/>
    <dgm:cxn modelId="{CC6C3BC3-50E2-44A2-B2C6-FE1C6123D6E3}" srcId="{4D0C21E4-F56E-437C-BA0A-995DEF61E462}" destId="{CBAD0EEB-C0D6-4D9A-B4E0-49853EAA958C}" srcOrd="5" destOrd="0" parTransId="{ABF7913F-F208-46E3-9D5C-35D634AB2A1A}" sibTransId="{C80BA77F-786A-4C0A-AFAF-377EC0745526}"/>
    <dgm:cxn modelId="{9F3130D4-A9A2-4B38-8D4E-C380755FF3B2}" type="presOf" srcId="{70542E19-D1D0-43D3-8811-690AC47D43B6}" destId="{20C077F3-3CE5-4A4C-8E82-94624A31753A}" srcOrd="0" destOrd="0" presId="urn:microsoft.com/office/officeart/2005/8/layout/vList2"/>
    <dgm:cxn modelId="{7BE3EAD8-11C8-4CAA-84E2-8C2B85A9761A}" type="presOf" srcId="{ECBD413C-E5AE-41B4-8581-198471D01ACB}" destId="{32321135-0E21-4AE1-9AE3-AF0F7964F263}" srcOrd="0" destOrd="0" presId="urn:microsoft.com/office/officeart/2005/8/layout/vList2"/>
    <dgm:cxn modelId="{03BED4E3-542E-486D-84B7-F4DBBB7ECD1D}" type="presParOf" srcId="{15363B1B-80EE-44E4-AD6D-E5ACD9C6957B}" destId="{7F26E983-B350-44B8-8D62-6C5D61A8DB49}" srcOrd="0" destOrd="0" presId="urn:microsoft.com/office/officeart/2005/8/layout/vList2"/>
    <dgm:cxn modelId="{2A176464-0195-4968-8CCC-2E4FDE9057A0}" type="presParOf" srcId="{15363B1B-80EE-44E4-AD6D-E5ACD9C6957B}" destId="{073B6044-3047-4288-B433-4B991D22A0FF}" srcOrd="1" destOrd="0" presId="urn:microsoft.com/office/officeart/2005/8/layout/vList2"/>
    <dgm:cxn modelId="{8623EE8E-BE81-4EF7-8367-B94D12A00D4E}" type="presParOf" srcId="{15363B1B-80EE-44E4-AD6D-E5ACD9C6957B}" destId="{32321135-0E21-4AE1-9AE3-AF0F7964F263}" srcOrd="2" destOrd="0" presId="urn:microsoft.com/office/officeart/2005/8/layout/vList2"/>
    <dgm:cxn modelId="{77AA0D01-97C2-4749-8F6E-287062772716}" type="presParOf" srcId="{15363B1B-80EE-44E4-AD6D-E5ACD9C6957B}" destId="{A157CF91-350E-438D-960B-0B3D1CBF60F1}" srcOrd="3" destOrd="0" presId="urn:microsoft.com/office/officeart/2005/8/layout/vList2"/>
    <dgm:cxn modelId="{D632BD4F-523D-4D42-9F75-0190F83B2270}" type="presParOf" srcId="{15363B1B-80EE-44E4-AD6D-E5ACD9C6957B}" destId="{20C077F3-3CE5-4A4C-8E82-94624A31753A}" srcOrd="4" destOrd="0" presId="urn:microsoft.com/office/officeart/2005/8/layout/vList2"/>
    <dgm:cxn modelId="{57C9792A-A992-440C-B4AC-17DCA6398C25}" type="presParOf" srcId="{15363B1B-80EE-44E4-AD6D-E5ACD9C6957B}" destId="{1DB03185-C4FC-4164-8E52-F159244F9D43}" srcOrd="5" destOrd="0" presId="urn:microsoft.com/office/officeart/2005/8/layout/vList2"/>
    <dgm:cxn modelId="{88A3CC53-8223-4D16-8C60-415E1B06688D}" type="presParOf" srcId="{15363B1B-80EE-44E4-AD6D-E5ACD9C6957B}" destId="{56F2DDAD-02B5-4E0F-8577-4D4C16986811}" srcOrd="6" destOrd="0" presId="urn:microsoft.com/office/officeart/2005/8/layout/vList2"/>
    <dgm:cxn modelId="{067EEB30-06A0-4162-9B3D-4C7D03EB0E7B}" type="presParOf" srcId="{15363B1B-80EE-44E4-AD6D-E5ACD9C6957B}" destId="{C6325FC4-2CC8-47B4-9387-7FA2DB8D3DAF}" srcOrd="7" destOrd="0" presId="urn:microsoft.com/office/officeart/2005/8/layout/vList2"/>
    <dgm:cxn modelId="{50ADE815-AC1B-4687-8F91-121D3B51E101}" type="presParOf" srcId="{15363B1B-80EE-44E4-AD6D-E5ACD9C6957B}" destId="{2DE519BD-5091-4FA0-98ED-C1269D7E4941}" srcOrd="8" destOrd="0" presId="urn:microsoft.com/office/officeart/2005/8/layout/vList2"/>
    <dgm:cxn modelId="{0207D3F4-A10E-4303-A77C-C9893E36CD1A}" type="presParOf" srcId="{15363B1B-80EE-44E4-AD6D-E5ACD9C6957B}" destId="{C7DBD3C2-098B-4FBD-9EB7-9D7A6653583A}" srcOrd="9" destOrd="0" presId="urn:microsoft.com/office/officeart/2005/8/layout/vList2"/>
    <dgm:cxn modelId="{ADC9311A-67A1-4851-B6CE-0B47A05DEA9D}" type="presParOf" srcId="{15363B1B-80EE-44E4-AD6D-E5ACD9C6957B}" destId="{4D2328D3-6A86-4E00-B3B0-8676589DB769}" srcOrd="10" destOrd="0" presId="urn:microsoft.com/office/officeart/2005/8/layout/vList2"/>
    <dgm:cxn modelId="{F6CC9DF1-74A3-4776-95AF-8970AB5C66A1}" type="presParOf" srcId="{15363B1B-80EE-44E4-AD6D-E5ACD9C6957B}" destId="{368B3DE1-CF6B-4631-9C6A-51C2AAB90422}" srcOrd="11" destOrd="0" presId="urn:microsoft.com/office/officeart/2005/8/layout/vList2"/>
    <dgm:cxn modelId="{89A6B426-620B-45EC-9A21-6B7F2B5F0500}" type="presParOf" srcId="{15363B1B-80EE-44E4-AD6D-E5ACD9C6957B}" destId="{A9FE79A5-AEF5-40F2-8F1B-34CADD0A1AE5}" srcOrd="12" destOrd="0" presId="urn:microsoft.com/office/officeart/2005/8/layout/vList2"/>
    <dgm:cxn modelId="{7657AAB3-BDF8-4525-B3EB-D0D4540E1F1A}" type="presParOf" srcId="{15363B1B-80EE-44E4-AD6D-E5ACD9C6957B}" destId="{676F42A1-1940-4DA7-9017-83F3D85FD4FD}" srcOrd="13" destOrd="0" presId="urn:microsoft.com/office/officeart/2005/8/layout/vList2"/>
    <dgm:cxn modelId="{250229AC-1A6A-4467-8D8D-77ED66B7CAC0}" type="presParOf" srcId="{15363B1B-80EE-44E4-AD6D-E5ACD9C6957B}" destId="{6032C47A-763F-44AF-B2F2-F4721DB9C16F}"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1A55C-2BEB-4644-9308-5D5D5548F01A}">
      <dsp:nvSpPr>
        <dsp:cNvPr id="0" name=""/>
        <dsp:cNvSpPr/>
      </dsp:nvSpPr>
      <dsp:spPr>
        <a:xfrm>
          <a:off x="0" y="443139"/>
          <a:ext cx="6832212" cy="139229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How lethal is this virus?</a:t>
          </a:r>
          <a:br>
            <a:rPr lang="en-US" sz="3500" kern="1200" dirty="0"/>
          </a:br>
          <a:endParaRPr lang="en-US" sz="3500" kern="1200" dirty="0"/>
        </a:p>
      </dsp:txBody>
      <dsp:txXfrm>
        <a:off x="67966" y="511105"/>
        <a:ext cx="6696280" cy="1256367"/>
      </dsp:txXfrm>
    </dsp:sp>
    <dsp:sp modelId="{20BB3304-9E8A-44C3-87E9-554FD5F18EB2}">
      <dsp:nvSpPr>
        <dsp:cNvPr id="0" name=""/>
        <dsp:cNvSpPr/>
      </dsp:nvSpPr>
      <dsp:spPr>
        <a:xfrm>
          <a:off x="0" y="1936239"/>
          <a:ext cx="6832212" cy="1392299"/>
        </a:xfrm>
        <a:prstGeom prst="round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Are specific counties at higher risk?</a:t>
          </a:r>
        </a:p>
      </dsp:txBody>
      <dsp:txXfrm>
        <a:off x="67966" y="2004205"/>
        <a:ext cx="6696280" cy="1256367"/>
      </dsp:txXfrm>
    </dsp:sp>
    <dsp:sp modelId="{7EFEE9C1-8D35-4C22-A147-F0DF4840B921}">
      <dsp:nvSpPr>
        <dsp:cNvPr id="0" name=""/>
        <dsp:cNvSpPr/>
      </dsp:nvSpPr>
      <dsp:spPr>
        <a:xfrm>
          <a:off x="0" y="3429339"/>
          <a:ext cx="6832212" cy="1392299"/>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How can we maximize results while minimizing costs?</a:t>
          </a:r>
        </a:p>
      </dsp:txBody>
      <dsp:txXfrm>
        <a:off x="67966" y="3497305"/>
        <a:ext cx="6696280" cy="1256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EF59E-BE2E-46A7-A652-9F7E8860AD45}">
      <dsp:nvSpPr>
        <dsp:cNvPr id="0" name=""/>
        <dsp:cNvSpPr/>
      </dsp:nvSpPr>
      <dsp:spPr>
        <a:xfrm>
          <a:off x="1131380" y="300872"/>
          <a:ext cx="1286200" cy="12862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2A6EB0-57AC-4C45-AD18-AEE6742CDF13}">
      <dsp:nvSpPr>
        <dsp:cNvPr id="0" name=""/>
        <dsp:cNvSpPr/>
      </dsp:nvSpPr>
      <dsp:spPr>
        <a:xfrm>
          <a:off x="345369"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Quickly estimate the general ballpark</a:t>
          </a:r>
          <a:br>
            <a:rPr lang="en-US" sz="1500" kern="1200" dirty="0"/>
          </a:br>
          <a:endParaRPr lang="en-US" sz="1500" kern="1200" dirty="0"/>
        </a:p>
      </dsp:txBody>
      <dsp:txXfrm>
        <a:off x="345369" y="1941123"/>
        <a:ext cx="2858223" cy="720000"/>
      </dsp:txXfrm>
    </dsp:sp>
    <dsp:sp modelId="{54D90359-C28D-4A9F-921F-19CC06694038}">
      <dsp:nvSpPr>
        <dsp:cNvPr id="0" name=""/>
        <dsp:cNvSpPr/>
      </dsp:nvSpPr>
      <dsp:spPr>
        <a:xfrm>
          <a:off x="4489792" y="300872"/>
          <a:ext cx="1286200" cy="12862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B848D0-C8E0-4A68-B91E-5A1E5485415C}">
      <dsp:nvSpPr>
        <dsp:cNvPr id="0" name=""/>
        <dsp:cNvSpPr/>
      </dsp:nvSpPr>
      <dsp:spPr>
        <a:xfrm>
          <a:off x="3703781"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Reduces project risk through less upfront investments</a:t>
          </a:r>
          <a:br>
            <a:rPr lang="en-US" sz="1500" kern="1200"/>
          </a:br>
          <a:endParaRPr lang="en-US" sz="1500" kern="1200"/>
        </a:p>
      </dsp:txBody>
      <dsp:txXfrm>
        <a:off x="3703781" y="1941123"/>
        <a:ext cx="2858223" cy="720000"/>
      </dsp:txXfrm>
    </dsp:sp>
    <dsp:sp modelId="{EF86375C-A71F-47C3-B727-28143BDBFADD}">
      <dsp:nvSpPr>
        <dsp:cNvPr id="0" name=""/>
        <dsp:cNvSpPr/>
      </dsp:nvSpPr>
      <dsp:spPr>
        <a:xfrm>
          <a:off x="7848205" y="300872"/>
          <a:ext cx="1286200" cy="12862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974FD5-89CA-4DBC-ADA8-94BC026F84D8}">
      <dsp:nvSpPr>
        <dsp:cNvPr id="0" name=""/>
        <dsp:cNvSpPr/>
      </dsp:nvSpPr>
      <dsp:spPr>
        <a:xfrm>
          <a:off x="7062193"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Descriptive statistics tell the shape of the data set</a:t>
          </a:r>
        </a:p>
      </dsp:txBody>
      <dsp:txXfrm>
        <a:off x="7062193" y="1941123"/>
        <a:ext cx="2858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F4765-B1F3-4B53-99F5-941487B36540}">
      <dsp:nvSpPr>
        <dsp:cNvPr id="0" name=""/>
        <dsp:cNvSpPr/>
      </dsp:nvSpPr>
      <dsp:spPr>
        <a:xfrm>
          <a:off x="0" y="446"/>
          <a:ext cx="8987404" cy="1043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8F615-F3DA-4C4E-A1FD-90852D66AE3C}">
      <dsp:nvSpPr>
        <dsp:cNvPr id="0" name=""/>
        <dsp:cNvSpPr/>
      </dsp:nvSpPr>
      <dsp:spPr>
        <a:xfrm>
          <a:off x="315727" y="235284"/>
          <a:ext cx="574050" cy="574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A56B49-FEC5-4E61-8B15-AB823E2008CC}">
      <dsp:nvSpPr>
        <dsp:cNvPr id="0" name=""/>
        <dsp:cNvSpPr/>
      </dsp:nvSpPr>
      <dsp:spPr>
        <a:xfrm>
          <a:off x="1205506" y="44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89000">
            <a:lnSpc>
              <a:spcPct val="90000"/>
            </a:lnSpc>
            <a:spcBef>
              <a:spcPct val="0"/>
            </a:spcBef>
            <a:spcAft>
              <a:spcPct val="35000"/>
            </a:spcAft>
            <a:buNone/>
          </a:pPr>
          <a:r>
            <a:rPr lang="en-US" sz="2000" kern="1200"/>
            <a:t>Global cases are not usable due to inconsistent accounting</a:t>
          </a:r>
          <a:br>
            <a:rPr lang="en-US" sz="2000" kern="1200"/>
          </a:br>
          <a:endParaRPr lang="en-US" sz="2000" kern="1200"/>
        </a:p>
      </dsp:txBody>
      <dsp:txXfrm>
        <a:off x="1205506" y="446"/>
        <a:ext cx="7781897" cy="1043728"/>
      </dsp:txXfrm>
    </dsp:sp>
    <dsp:sp modelId="{78A08DC0-7244-495D-B590-256FB0A6FDA5}">
      <dsp:nvSpPr>
        <dsp:cNvPr id="0" name=""/>
        <dsp:cNvSpPr/>
      </dsp:nvSpPr>
      <dsp:spPr>
        <a:xfrm>
          <a:off x="0" y="1305106"/>
          <a:ext cx="8987404" cy="1043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18963-8F05-43A9-B6CC-9B8C94611B90}">
      <dsp:nvSpPr>
        <dsp:cNvPr id="0" name=""/>
        <dsp:cNvSpPr/>
      </dsp:nvSpPr>
      <dsp:spPr>
        <a:xfrm>
          <a:off x="315727" y="1539945"/>
          <a:ext cx="574050" cy="574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EE0F08-65A9-4354-A255-12FE990CAD9C}">
      <dsp:nvSpPr>
        <dsp:cNvPr id="0" name=""/>
        <dsp:cNvSpPr/>
      </dsp:nvSpPr>
      <dsp:spPr>
        <a:xfrm>
          <a:off x="1205506" y="130510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89000">
            <a:lnSpc>
              <a:spcPct val="90000"/>
            </a:lnSpc>
            <a:spcBef>
              <a:spcPct val="0"/>
            </a:spcBef>
            <a:spcAft>
              <a:spcPct val="35000"/>
            </a:spcAft>
            <a:buNone/>
          </a:pPr>
          <a:r>
            <a:rPr lang="en-US" sz="2000" kern="1200" dirty="0"/>
            <a:t>Differences in political, cultural, and medical priorities</a:t>
          </a:r>
          <a:br>
            <a:rPr lang="en-US" sz="2000" kern="1200" dirty="0"/>
          </a:br>
          <a:endParaRPr lang="en-US" sz="2000" kern="1200" dirty="0"/>
        </a:p>
      </dsp:txBody>
      <dsp:txXfrm>
        <a:off x="1205506" y="1305106"/>
        <a:ext cx="7781897" cy="1043728"/>
      </dsp:txXfrm>
    </dsp:sp>
    <dsp:sp modelId="{C2953E9D-FFF6-4F71-AECA-0B4321BB551F}">
      <dsp:nvSpPr>
        <dsp:cNvPr id="0" name=""/>
        <dsp:cNvSpPr/>
      </dsp:nvSpPr>
      <dsp:spPr>
        <a:xfrm>
          <a:off x="0" y="2609766"/>
          <a:ext cx="8987404" cy="1043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84D0F-F787-4687-AD48-8C23257410F3}">
      <dsp:nvSpPr>
        <dsp:cNvPr id="0" name=""/>
        <dsp:cNvSpPr/>
      </dsp:nvSpPr>
      <dsp:spPr>
        <a:xfrm>
          <a:off x="315727" y="2844605"/>
          <a:ext cx="574050" cy="574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D3E977-3CB9-4515-9414-5731CB9BC14E}">
      <dsp:nvSpPr>
        <dsp:cNvPr id="0" name=""/>
        <dsp:cNvSpPr/>
      </dsp:nvSpPr>
      <dsp:spPr>
        <a:xfrm>
          <a:off x="1205506" y="260976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89000">
            <a:lnSpc>
              <a:spcPct val="90000"/>
            </a:lnSpc>
            <a:spcBef>
              <a:spcPct val="0"/>
            </a:spcBef>
            <a:spcAft>
              <a:spcPct val="35000"/>
            </a:spcAft>
            <a:buNone/>
          </a:pPr>
          <a:r>
            <a:rPr lang="en-US" sz="2000" kern="1200"/>
            <a:t>Minimal investigation into the under 40s group</a:t>
          </a:r>
        </a:p>
      </dsp:txBody>
      <dsp:txXfrm>
        <a:off x="1205506" y="2609766"/>
        <a:ext cx="7781897" cy="10437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6E983-B350-44B8-8D62-6C5D61A8DB49}">
      <dsp:nvSpPr>
        <dsp:cNvPr id="0" name=""/>
        <dsp:cNvSpPr/>
      </dsp:nvSpPr>
      <dsp:spPr>
        <a:xfrm>
          <a:off x="0" y="519909"/>
          <a:ext cx="6832212" cy="50544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Bendix, A. (2020, March 5). </a:t>
          </a:r>
          <a:r>
            <a:rPr lang="en-US" sz="900" b="0" i="1" kern="1200" baseline="0"/>
            <a:t>South Korea has tested 140,000 people for the coronavirus. That could explain why its death rate is just 0.6% — far lower than in China or the US.</a:t>
          </a:r>
          <a:r>
            <a:rPr lang="en-US" sz="900" b="0" i="0" kern="1200" baseline="0"/>
            <a:t> Retrieved from Business Insider: https://www.businessinsider.com/south-korea-coronavirus-testing-death-rate-2020-3</a:t>
          </a:r>
          <a:endParaRPr lang="en-US" sz="900" kern="1200"/>
        </a:p>
      </dsp:txBody>
      <dsp:txXfrm>
        <a:off x="24674" y="544583"/>
        <a:ext cx="6782864" cy="456092"/>
      </dsp:txXfrm>
    </dsp:sp>
    <dsp:sp modelId="{32321135-0E21-4AE1-9AE3-AF0F7964F263}">
      <dsp:nvSpPr>
        <dsp:cNvPr id="0" name=""/>
        <dsp:cNvSpPr/>
      </dsp:nvSpPr>
      <dsp:spPr>
        <a:xfrm>
          <a:off x="0" y="1051269"/>
          <a:ext cx="6832212" cy="505440"/>
        </a:xfrm>
        <a:prstGeom prst="roundRect">
          <a:avLst/>
        </a:prstGeom>
        <a:gradFill rotWithShape="0">
          <a:gsLst>
            <a:gs pos="0">
              <a:schemeClr val="accent2">
                <a:hueOff val="64738"/>
                <a:satOff val="-6856"/>
                <a:lumOff val="-168"/>
                <a:alphaOff val="0"/>
                <a:tint val="96000"/>
                <a:lumMod val="104000"/>
              </a:schemeClr>
            </a:gs>
            <a:gs pos="100000">
              <a:schemeClr val="accent2">
                <a:hueOff val="64738"/>
                <a:satOff val="-6856"/>
                <a:lumOff val="-16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Cara, E. (2020, February 18). </a:t>
          </a:r>
          <a:r>
            <a:rPr lang="en-US" sz="900" b="0" i="1" kern="1200" baseline="0"/>
            <a:t>Why Are HIV Drugs Being Used to Treat the New Coronavirus?</a:t>
          </a:r>
          <a:r>
            <a:rPr lang="en-US" sz="900" b="0" i="0" kern="1200" baseline="0"/>
            <a:t> Retrieved from Gizmodo: https://gizmodo.com/why-are-hiv-drugs-being-used-to-treat-the-new-coronavir-1841770027</a:t>
          </a:r>
          <a:endParaRPr lang="en-US" sz="900" kern="1200"/>
        </a:p>
      </dsp:txBody>
      <dsp:txXfrm>
        <a:off x="24674" y="1075943"/>
        <a:ext cx="6782864" cy="456092"/>
      </dsp:txXfrm>
    </dsp:sp>
    <dsp:sp modelId="{20C077F3-3CE5-4A4C-8E82-94624A31753A}">
      <dsp:nvSpPr>
        <dsp:cNvPr id="0" name=""/>
        <dsp:cNvSpPr/>
      </dsp:nvSpPr>
      <dsp:spPr>
        <a:xfrm>
          <a:off x="0" y="1582629"/>
          <a:ext cx="6832212" cy="505440"/>
        </a:xfrm>
        <a:prstGeom prst="roundRect">
          <a:avLst/>
        </a:prstGeom>
        <a:gradFill rotWithShape="0">
          <a:gsLst>
            <a:gs pos="0">
              <a:schemeClr val="accent2">
                <a:hueOff val="129476"/>
                <a:satOff val="-13712"/>
                <a:lumOff val="-336"/>
                <a:alphaOff val="0"/>
                <a:tint val="96000"/>
                <a:lumMod val="104000"/>
              </a:schemeClr>
            </a:gs>
            <a:gs pos="100000">
              <a:schemeClr val="accent2">
                <a:hueOff val="129476"/>
                <a:satOff val="-13712"/>
                <a:lumOff val="-33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CCDC. (2020, February 20). </a:t>
          </a:r>
          <a:r>
            <a:rPr lang="en-US" sz="900" b="0" i="1" kern="1200" baseline="0"/>
            <a:t>The Epidemiological Characteristics of an Outbreak of 2019 Novel Coronavirus Diseases (COVID-19)</a:t>
          </a:r>
          <a:r>
            <a:rPr lang="en-US" sz="900" b="0" i="0" kern="1200" baseline="0"/>
            <a:t>. Retrieved from China CDC: http://www.ourphn.org.au/wp-content/uploads/20200225-Article-COVID-19.pdf</a:t>
          </a:r>
          <a:endParaRPr lang="en-US" sz="900" kern="1200"/>
        </a:p>
      </dsp:txBody>
      <dsp:txXfrm>
        <a:off x="24674" y="1607303"/>
        <a:ext cx="6782864" cy="456092"/>
      </dsp:txXfrm>
    </dsp:sp>
    <dsp:sp modelId="{56F2DDAD-02B5-4E0F-8577-4D4C16986811}">
      <dsp:nvSpPr>
        <dsp:cNvPr id="0" name=""/>
        <dsp:cNvSpPr/>
      </dsp:nvSpPr>
      <dsp:spPr>
        <a:xfrm>
          <a:off x="0" y="2113989"/>
          <a:ext cx="6832212" cy="505440"/>
        </a:xfrm>
        <a:prstGeom prst="roundRect">
          <a:avLst/>
        </a:prstGeom>
        <a:gradFill rotWithShape="0">
          <a:gsLst>
            <a:gs pos="0">
              <a:schemeClr val="accent2">
                <a:hueOff val="194214"/>
                <a:satOff val="-20568"/>
                <a:lumOff val="-504"/>
                <a:alphaOff val="0"/>
                <a:tint val="96000"/>
                <a:lumMod val="104000"/>
              </a:schemeClr>
            </a:gs>
            <a:gs pos="100000">
              <a:schemeClr val="accent2">
                <a:hueOff val="194214"/>
                <a:satOff val="-20568"/>
                <a:lumOff val="-50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ISS. (2020, March 9). </a:t>
          </a:r>
          <a:r>
            <a:rPr lang="en-US" sz="900" b="0" i="1" kern="1200" baseline="0"/>
            <a:t>Confirmed COVID-19 cases in Italy by age</a:t>
          </a:r>
          <a:r>
            <a:rPr lang="en-US" sz="900" b="0" i="0" kern="1200" baseline="0"/>
            <a:t>. Retrieved from Wikipedia: https://en.wikipedia.org/wiki/2020_coronavirus_pandemic_in_Italy</a:t>
          </a:r>
          <a:endParaRPr lang="en-US" sz="900" kern="1200"/>
        </a:p>
      </dsp:txBody>
      <dsp:txXfrm>
        <a:off x="24674" y="2138663"/>
        <a:ext cx="6782864" cy="456092"/>
      </dsp:txXfrm>
    </dsp:sp>
    <dsp:sp modelId="{2DE519BD-5091-4FA0-98ED-C1269D7E4941}">
      <dsp:nvSpPr>
        <dsp:cNvPr id="0" name=""/>
        <dsp:cNvSpPr/>
      </dsp:nvSpPr>
      <dsp:spPr>
        <a:xfrm>
          <a:off x="0" y="2645349"/>
          <a:ext cx="6832212" cy="505440"/>
        </a:xfrm>
        <a:prstGeom prst="roundRect">
          <a:avLst/>
        </a:prstGeom>
        <a:gradFill rotWithShape="0">
          <a:gsLst>
            <a:gs pos="0">
              <a:schemeClr val="accent2">
                <a:hueOff val="258951"/>
                <a:satOff val="-27425"/>
                <a:lumOff val="-672"/>
                <a:alphaOff val="0"/>
                <a:tint val="96000"/>
                <a:lumMod val="104000"/>
              </a:schemeClr>
            </a:gs>
            <a:gs pos="100000">
              <a:schemeClr val="accent2">
                <a:hueOff val="258951"/>
                <a:satOff val="-27425"/>
                <a:lumOff val="-67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KFF. (2016, December 12). </a:t>
          </a:r>
          <a:r>
            <a:rPr lang="en-US" sz="900" b="0" i="1" kern="1200" baseline="0"/>
            <a:t>An Estimated 52 Million Adults Have Pre-Existing Conditions That Would Make Them Uninsurable Pre-Obamacare</a:t>
          </a:r>
          <a:r>
            <a:rPr lang="en-US" sz="900" b="0" i="0" kern="1200" baseline="0"/>
            <a:t>. Retrieved from Kaiser Family Foundation: https://www.kff.org/health-reform/press-release/an-estimated-52-million-adults-have-pre-existing-conditions-that-would-make-them-uninsurable-pre-obamacare/</a:t>
          </a:r>
          <a:endParaRPr lang="en-US" sz="900" kern="1200"/>
        </a:p>
      </dsp:txBody>
      <dsp:txXfrm>
        <a:off x="24674" y="2670023"/>
        <a:ext cx="6782864" cy="456092"/>
      </dsp:txXfrm>
    </dsp:sp>
    <dsp:sp modelId="{4D2328D3-6A86-4E00-B3B0-8676589DB769}">
      <dsp:nvSpPr>
        <dsp:cNvPr id="0" name=""/>
        <dsp:cNvSpPr/>
      </dsp:nvSpPr>
      <dsp:spPr>
        <a:xfrm>
          <a:off x="0" y="3176709"/>
          <a:ext cx="6832212" cy="505440"/>
        </a:xfrm>
        <a:prstGeom prst="roundRect">
          <a:avLst/>
        </a:prstGeom>
        <a:gradFill rotWithShape="0">
          <a:gsLst>
            <a:gs pos="0">
              <a:schemeClr val="accent2">
                <a:hueOff val="323689"/>
                <a:satOff val="-34281"/>
                <a:lumOff val="-840"/>
                <a:alphaOff val="0"/>
                <a:tint val="96000"/>
                <a:lumMod val="104000"/>
              </a:schemeClr>
            </a:gs>
            <a:gs pos="100000">
              <a:schemeClr val="accent2">
                <a:hueOff val="323689"/>
                <a:satOff val="-34281"/>
                <a:lumOff val="-84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Schoeman, D., &amp; Fielding, C. (2016). Coronavirus envelope protein: current knowledge. </a:t>
          </a:r>
          <a:r>
            <a:rPr lang="en-US" sz="900" b="0" i="1" kern="1200" baseline="0"/>
            <a:t>Virology Jounal Volume 16 Issue 69</a:t>
          </a:r>
          <a:r>
            <a:rPr lang="en-US" sz="900" b="0" i="0" kern="1200" baseline="0"/>
            <a:t>, 1-22.</a:t>
          </a:r>
          <a:endParaRPr lang="en-US" sz="900" kern="1200"/>
        </a:p>
      </dsp:txBody>
      <dsp:txXfrm>
        <a:off x="24674" y="3201383"/>
        <a:ext cx="6782864" cy="456092"/>
      </dsp:txXfrm>
    </dsp:sp>
    <dsp:sp modelId="{A9FE79A5-AEF5-40F2-8F1B-34CADD0A1AE5}">
      <dsp:nvSpPr>
        <dsp:cNvPr id="0" name=""/>
        <dsp:cNvSpPr/>
      </dsp:nvSpPr>
      <dsp:spPr>
        <a:xfrm>
          <a:off x="0" y="3708069"/>
          <a:ext cx="6832212" cy="505440"/>
        </a:xfrm>
        <a:prstGeom prst="roundRect">
          <a:avLst/>
        </a:prstGeom>
        <a:gradFill rotWithShape="0">
          <a:gsLst>
            <a:gs pos="0">
              <a:schemeClr val="accent2">
                <a:hueOff val="388427"/>
                <a:satOff val="-41137"/>
                <a:lumOff val="-1008"/>
                <a:alphaOff val="0"/>
                <a:tint val="96000"/>
                <a:lumMod val="104000"/>
              </a:schemeClr>
            </a:gs>
            <a:gs pos="100000">
              <a:schemeClr val="accent2">
                <a:hueOff val="388427"/>
                <a:satOff val="-41137"/>
                <a:lumOff val="-100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US Census. (2013). </a:t>
          </a:r>
          <a:r>
            <a:rPr lang="en-US" sz="900" b="0" i="1" kern="1200" baseline="0"/>
            <a:t>Population by Age and Sex for China.</a:t>
          </a:r>
          <a:r>
            <a:rPr lang="en-US" sz="900" b="0" i="0" kern="1200" baseline="0"/>
            <a:t> International Data Base.</a:t>
          </a:r>
          <a:endParaRPr lang="en-US" sz="900" kern="1200"/>
        </a:p>
      </dsp:txBody>
      <dsp:txXfrm>
        <a:off x="24674" y="3732743"/>
        <a:ext cx="6782864" cy="456092"/>
      </dsp:txXfrm>
    </dsp:sp>
    <dsp:sp modelId="{6032C47A-763F-44AF-B2F2-F4721DB9C16F}">
      <dsp:nvSpPr>
        <dsp:cNvPr id="0" name=""/>
        <dsp:cNvSpPr/>
      </dsp:nvSpPr>
      <dsp:spPr>
        <a:xfrm>
          <a:off x="0" y="4239429"/>
          <a:ext cx="6832212" cy="50544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Wikipedia. (2020). </a:t>
          </a:r>
          <a:r>
            <a:rPr lang="en-US" sz="900" b="0" i="1" kern="1200" baseline="0"/>
            <a:t>Demographics of Italy</a:t>
          </a:r>
          <a:r>
            <a:rPr lang="en-US" sz="900" b="0" i="0" kern="1200" baseline="0"/>
            <a:t>. Retrieved from Wikipedia: https://en.wikipedia.org/wiki/Demographics_of_Italy</a:t>
          </a:r>
          <a:endParaRPr lang="en-US" sz="900" kern="1200"/>
        </a:p>
      </dsp:txBody>
      <dsp:txXfrm>
        <a:off x="24674" y="4264103"/>
        <a:ext cx="6782864" cy="4560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763FC-9155-49F0-A9F9-83BFF2DA4ABB}" type="datetimeFigureOut">
              <a:rPr lang="en-US" smtClean="0"/>
              <a:t>3/16/2020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0B835-FD5B-48D9-AD8A-5FC15D131614}" type="slidenum">
              <a:rPr lang="en-US" smtClean="0"/>
              <a:t>‹#›</a:t>
            </a:fld>
            <a:endParaRPr lang="en-US"/>
          </a:p>
        </p:txBody>
      </p:sp>
    </p:spTree>
    <p:extLst>
      <p:ext uri="{BB962C8B-B14F-4D97-AF65-F5344CB8AC3E}">
        <p14:creationId xmlns:p14="http://schemas.microsoft.com/office/powerpoint/2010/main" val="177482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world has become fixated on the Corona Virus Disease 2019 (COVID-19), as it continues to spread in a global pandemic.  There is much uncertainty about how the disease will impact the general public leading to city-wide curfews, emptying of grocery stores, and the end of the bull market.  One of the drivers of the mass panic comes from the media’s reporting of the mortality rates without sufficient context.  For instance, original estimates put the likelihood of death at roughly 1% and have since risen as high as 7% (Wikipedia, 2020).  However, these figures treat all entities as homogeneous, despite critical physical distinctions.  Consider the differences between the immune systems of teenagers versus senior citizens, and how that changes their ability to cope with illness.  Other features, such as pre-existing medical conditions and organ deterioration from cigarette smoking, influence the mortality calculus.</a:t>
            </a:r>
          </a:p>
        </p:txBody>
      </p:sp>
      <p:sp>
        <p:nvSpPr>
          <p:cNvPr id="4" name="Slide Number Placeholder 3"/>
          <p:cNvSpPr>
            <a:spLocks noGrp="1"/>
          </p:cNvSpPr>
          <p:nvPr>
            <p:ph type="sldNum" sz="quarter" idx="5"/>
          </p:nvPr>
        </p:nvSpPr>
        <p:spPr/>
        <p:txBody>
          <a:bodyPr/>
          <a:lstStyle/>
          <a:p>
            <a:fld id="{CAB0B835-FD5B-48D9-AD8A-5FC15D131614}" type="slidenum">
              <a:rPr lang="en-US" smtClean="0"/>
              <a:t>2</a:t>
            </a:fld>
            <a:endParaRPr lang="en-US"/>
          </a:p>
        </p:txBody>
      </p:sp>
    </p:spTree>
    <p:extLst>
      <p:ext uri="{BB962C8B-B14F-4D97-AF65-F5344CB8AC3E}">
        <p14:creationId xmlns:p14="http://schemas.microsoft.com/office/powerpoint/2010/main" val="558515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B0B835-FD5B-48D9-AD8A-5FC15D131614}" type="slidenum">
              <a:rPr lang="en-US" smtClean="0"/>
              <a:t>11</a:t>
            </a:fld>
            <a:endParaRPr lang="en-US"/>
          </a:p>
        </p:txBody>
      </p:sp>
    </p:spTree>
    <p:extLst>
      <p:ext uri="{BB962C8B-B14F-4D97-AF65-F5344CB8AC3E}">
        <p14:creationId xmlns:p14="http://schemas.microsoft.com/office/powerpoint/2010/main" val="330876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name novel coronavirus disease 2019 incorporates several artifacts, starting with ‘novel’ meaning new.  Corona, meaning crown, refers to the spikes that protrude out of the protein envelope.  What makes this instance unique is its ability to infect humans, versus most coronavirus, are lethal to birds and mammals, particularly across the farming industries (Schoeman &amp; Fielding, 2016).  Both Severe Respiratory </a:t>
            </a:r>
            <a:r>
              <a:rPr lang="en-US" sz="1200" kern="1200" dirty="0" err="1">
                <a:solidFill>
                  <a:schemeClr val="tx1"/>
                </a:solidFill>
                <a:effectLst/>
                <a:latin typeface="+mn-lt"/>
                <a:ea typeface="+mn-ea"/>
                <a:cs typeface="+mn-cs"/>
              </a:rPr>
              <a:t>Syndrom</a:t>
            </a:r>
            <a:r>
              <a:rPr lang="en-US" sz="1200" kern="1200" dirty="0">
                <a:solidFill>
                  <a:schemeClr val="tx1"/>
                </a:solidFill>
                <a:effectLst/>
                <a:latin typeface="+mn-lt"/>
                <a:ea typeface="+mn-ea"/>
                <a:cs typeface="+mn-cs"/>
              </a:rPr>
              <a:t> (SARs) of 2003 and Middle Eastern Respiratory </a:t>
            </a:r>
            <a:r>
              <a:rPr lang="en-US" sz="1200" kern="1200" dirty="0" err="1">
                <a:solidFill>
                  <a:schemeClr val="tx1"/>
                </a:solidFill>
                <a:effectLst/>
                <a:latin typeface="+mn-lt"/>
                <a:ea typeface="+mn-ea"/>
                <a:cs typeface="+mn-cs"/>
              </a:rPr>
              <a:t>Syndrom</a:t>
            </a:r>
            <a:r>
              <a:rPr lang="en-US" sz="1200" kern="1200" dirty="0">
                <a:solidFill>
                  <a:schemeClr val="tx1"/>
                </a:solidFill>
                <a:effectLst/>
                <a:latin typeface="+mn-lt"/>
                <a:ea typeface="+mn-ea"/>
                <a:cs typeface="+mn-cs"/>
              </a:rPr>
              <a:t> (MERS) of 2012 are recent COVID outbreaks.  These diseases target the respiratory system and create symptoms ranging from a cold to pneumonia.  Doctors can prescribe medication for these symptoms, but not for the underlying condition.  A COVID protein exists as a single-stranded RNA genome that requires host cells to assist with its replication.  Some medical professionals believe stopping that process, similar </a:t>
            </a:r>
            <a:r>
              <a:rPr lang="en-US" sz="1200" kern="1200" dirty="0" err="1">
                <a:solidFill>
                  <a:schemeClr val="tx1"/>
                </a:solidFill>
                <a:effectLst/>
                <a:latin typeface="+mn-lt"/>
                <a:ea typeface="+mn-ea"/>
                <a:cs typeface="+mn-cs"/>
              </a:rPr>
              <a:t>Remdesivir</a:t>
            </a:r>
            <a:r>
              <a:rPr lang="en-US" sz="1200" kern="1200" dirty="0">
                <a:solidFill>
                  <a:schemeClr val="tx1"/>
                </a:solidFill>
                <a:effectLst/>
                <a:latin typeface="+mn-lt"/>
                <a:ea typeface="+mn-ea"/>
                <a:cs typeface="+mn-cs"/>
              </a:rPr>
              <a:t> for Human Immunodeficiency Virus (HIV) patients, holds the solution (Cara, 2020).  However, even if these existing drugs are successful, it can take years to gain approval from the Food and Drug Administration (FDA).  Without a solution for medical science to produce a timely cure, the world needs to rely on ‘toughening it out.’  That does not install confidence across broad audiences as it leads to more questions than answers.</a:t>
            </a:r>
          </a:p>
        </p:txBody>
      </p:sp>
      <p:sp>
        <p:nvSpPr>
          <p:cNvPr id="4" name="Slide Number Placeholder 3"/>
          <p:cNvSpPr>
            <a:spLocks noGrp="1"/>
          </p:cNvSpPr>
          <p:nvPr>
            <p:ph type="sldNum" sz="quarter" idx="5"/>
          </p:nvPr>
        </p:nvSpPr>
        <p:spPr/>
        <p:txBody>
          <a:bodyPr/>
          <a:lstStyle/>
          <a:p>
            <a:fld id="{CAB0B835-FD5B-48D9-AD8A-5FC15D131614}" type="slidenum">
              <a:rPr lang="en-US" smtClean="0"/>
              <a:t>3</a:t>
            </a:fld>
            <a:endParaRPr lang="en-US"/>
          </a:p>
        </p:txBody>
      </p:sp>
    </p:spTree>
    <p:extLst>
      <p:ext uri="{BB962C8B-B14F-4D97-AF65-F5344CB8AC3E}">
        <p14:creationId xmlns:p14="http://schemas.microsoft.com/office/powerpoint/2010/main" val="45222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heightened sense of fear exists as people do not understand their real risk of mortality.  These challenges stem from media outlets taking a raw average of deaths divided by reported cases.  Instead, the communities need preprocessing to cluster and classify members based on physical and demographic features.  Kaiser Family Foundation (2016) states that West Virginia (36%), Mississippi (34%), and Kentucky (33%) have the highest rates of pre-existing conditions for nonelderly adults in the country.  The number of deaths per thousand should naturally be higher in these states due to the impaired state.  Another critical factor is the age of the population, with senior citizens having the highest risk.  Perhaps the diversity of the community influences infection rates, such as homogeneous areas in Wyoming, that are unlikely to encounter international tourism.  The population density of a city changes how people commute and the volume of interactions that transact every day.  Each of these dimensions changes the probabilities of dying, along with the criticality of healthy individuals remaining so. </a:t>
            </a:r>
          </a:p>
        </p:txBody>
      </p:sp>
      <p:sp>
        <p:nvSpPr>
          <p:cNvPr id="4" name="Slide Number Placeholder 3"/>
          <p:cNvSpPr>
            <a:spLocks noGrp="1"/>
          </p:cNvSpPr>
          <p:nvPr>
            <p:ph type="sldNum" sz="quarter" idx="5"/>
          </p:nvPr>
        </p:nvSpPr>
        <p:spPr/>
        <p:txBody>
          <a:bodyPr/>
          <a:lstStyle/>
          <a:p>
            <a:fld id="{CAB0B835-FD5B-48D9-AD8A-5FC15D131614}" type="slidenum">
              <a:rPr lang="en-US" smtClean="0"/>
              <a:t>4</a:t>
            </a:fld>
            <a:endParaRPr lang="en-US"/>
          </a:p>
        </p:txBody>
      </p:sp>
    </p:spTree>
    <p:extLst>
      <p:ext uri="{BB962C8B-B14F-4D97-AF65-F5344CB8AC3E}">
        <p14:creationId xmlns:p14="http://schemas.microsoft.com/office/powerpoint/2010/main" val="3217705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Having a specific research question is a prerequisite to delivering quality results.   A core question that has frozen the country is understanding how lethal is this virus?  Previous attempts from both mainstream and social media only consider the population, despite the significance of age.  This dependency drives the need for a demographically adjusted average.  Once a mechanism for approximating this value exists, a second objective is to discover specific communities within the United States that are at higher risk.  For instance, Florida and Arizona are frequent retirement destinations with substantial senior populations.  If the data allows for getting more granular, then discovering specific cities before the crisis occurs, can ensure resources are strategically provisioned.  Since it is not economically feasible for support to cover the entire nation, these placement efficiencies minimize costs while maximizing aid.  That directly translates into lives saved.</a:t>
            </a:r>
          </a:p>
        </p:txBody>
      </p:sp>
      <p:sp>
        <p:nvSpPr>
          <p:cNvPr id="4" name="Slide Number Placeholder 3"/>
          <p:cNvSpPr>
            <a:spLocks noGrp="1"/>
          </p:cNvSpPr>
          <p:nvPr>
            <p:ph type="sldNum" sz="quarter" idx="5"/>
          </p:nvPr>
        </p:nvSpPr>
        <p:spPr/>
        <p:txBody>
          <a:bodyPr/>
          <a:lstStyle/>
          <a:p>
            <a:fld id="{CAB0B835-FD5B-48D9-AD8A-5FC15D131614}" type="slidenum">
              <a:rPr lang="en-US" smtClean="0"/>
              <a:t>5</a:t>
            </a:fld>
            <a:endParaRPr lang="en-US"/>
          </a:p>
        </p:txBody>
      </p:sp>
    </p:spTree>
    <p:extLst>
      <p:ext uri="{BB962C8B-B14F-4D97-AF65-F5344CB8AC3E}">
        <p14:creationId xmlns:p14="http://schemas.microsoft.com/office/powerpoint/2010/main" val="337399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can be tempting to begin data exploration with advanced mining algorithms that discover autocorrelations and use optimization theory to predict future values.  Instead, starting with simple statistics can be a faster alternative to generate a back of the napkin model.  For example, to predict how lethal COVID-19 will become could use an ensemble of classification and regression analysis to devise an estimate that includes all known data points.  However, finding and normalizing these disjointed data sources would be tedious and require substantial amounts of effort.  This approach also comes with additional risks to the research project because of the initial investment before it could fail fast.  A better approach uses high-level correlation information to infer how things might play out.  These quick statistical models might not be exact, but it will be in the ballpark.  After having these initial insights, the business can more easily justify making more investments to improve accuracy.  Descriptive statistics can also be useful for mining as it communicates the shape of the data set and any outliers.</a:t>
            </a:r>
          </a:p>
        </p:txBody>
      </p:sp>
      <p:sp>
        <p:nvSpPr>
          <p:cNvPr id="4" name="Slide Number Placeholder 3"/>
          <p:cNvSpPr>
            <a:spLocks noGrp="1"/>
          </p:cNvSpPr>
          <p:nvPr>
            <p:ph type="sldNum" sz="quarter" idx="5"/>
          </p:nvPr>
        </p:nvSpPr>
        <p:spPr/>
        <p:txBody>
          <a:bodyPr/>
          <a:lstStyle/>
          <a:p>
            <a:fld id="{CAB0B835-FD5B-48D9-AD8A-5FC15D131614}" type="slidenum">
              <a:rPr lang="en-US" smtClean="0"/>
              <a:t>6</a:t>
            </a:fld>
            <a:endParaRPr lang="en-US"/>
          </a:p>
        </p:txBody>
      </p:sp>
    </p:spTree>
    <p:extLst>
      <p:ext uri="{BB962C8B-B14F-4D97-AF65-F5344CB8AC3E}">
        <p14:creationId xmlns:p14="http://schemas.microsoft.com/office/powerpoint/2010/main" val="349744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Statistical analysis uses correlations and variance to model the probability that some action will occur.  For instance, when a person becomes sick and contagious, they spread the illness to others.  A model can describe this interaction with Markov chains and Monte Carlo simulations to estimate the population size that becomes impacted.  Researchers need to be careful that their model has a basis in science.  Given one hundred random time series, a portion of them will correlate by chance.  After confirming the premise is sound, the accuracy of the model needs to consider the likelihood that its prediction would happen.  A standard solution is to look at the value distribution, and then see if the z-score (population) or t-score (sample) is within an acceptable multiple of the standard deviation.  However, these simple evaluation methods rely on all data points being independent, which is not the case for many real-world scenarios that model time or nature.</a:t>
            </a:r>
          </a:p>
        </p:txBody>
      </p:sp>
      <p:sp>
        <p:nvSpPr>
          <p:cNvPr id="4" name="Slide Number Placeholder 3"/>
          <p:cNvSpPr>
            <a:spLocks noGrp="1"/>
          </p:cNvSpPr>
          <p:nvPr>
            <p:ph type="sldNum" sz="quarter" idx="5"/>
          </p:nvPr>
        </p:nvSpPr>
        <p:spPr/>
        <p:txBody>
          <a:bodyPr/>
          <a:lstStyle/>
          <a:p>
            <a:fld id="{CAB0B835-FD5B-48D9-AD8A-5FC15D131614}" type="slidenum">
              <a:rPr lang="en-US" smtClean="0"/>
              <a:t>7</a:t>
            </a:fld>
            <a:endParaRPr lang="en-US"/>
          </a:p>
        </p:txBody>
      </p:sp>
    </p:spTree>
    <p:extLst>
      <p:ext uri="{BB962C8B-B14F-4D97-AF65-F5344CB8AC3E}">
        <p14:creationId xmlns:p14="http://schemas.microsoft.com/office/powerpoint/2010/main" val="3403611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Without a crystal ball to predict the future, the next best alternative is to find correlated systems.  China, South Korea, and Italy are at different stages of battling the outbreak and have reports of the macro trends across their countries.  While Italy and China have comparable death rates for each age group, South Korea is almost half as high.  Bendix (2020) notes that 140,000 Koreans have been tested, and attributes the lower death rate to prevention.  An alternative analysis might conclude that more tests increased the denominator by accounting for more mild cases.  These data sets feed into four weighted models, one per country and a final that uses the mean rate for each group.  The 2018 US Census data contains state and county-level demographics at an age group resolution of 5-year intervals.  That information was pivoted and regrouped into ranges of below 40s, 40s, 50s, 60s, 70s, and above 80 on a per county basis.  </a:t>
            </a:r>
          </a:p>
        </p:txBody>
      </p:sp>
      <p:sp>
        <p:nvSpPr>
          <p:cNvPr id="4" name="Slide Number Placeholder 3"/>
          <p:cNvSpPr>
            <a:spLocks noGrp="1"/>
          </p:cNvSpPr>
          <p:nvPr>
            <p:ph type="sldNum" sz="quarter" idx="5"/>
          </p:nvPr>
        </p:nvSpPr>
        <p:spPr/>
        <p:txBody>
          <a:bodyPr/>
          <a:lstStyle/>
          <a:p>
            <a:fld id="{CAB0B835-FD5B-48D9-AD8A-5FC15D131614}" type="slidenum">
              <a:rPr lang="en-US" smtClean="0"/>
              <a:t>8</a:t>
            </a:fld>
            <a:endParaRPr lang="en-US"/>
          </a:p>
        </p:txBody>
      </p:sp>
    </p:spTree>
    <p:extLst>
      <p:ext uri="{BB962C8B-B14F-4D97-AF65-F5344CB8AC3E}">
        <p14:creationId xmlns:p14="http://schemas.microsoft.com/office/powerpoint/2010/main" val="4002395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transformation combines the census age groups with the correlated mortality models to predict the death rates.  For example, California has 80M people with 5M in their 50s, 4M in 60s, 2.5M in 70s, and 1.4M older than 79.  Based on the statistical information from Korea, Italy, and China, that suggests 5,022 Californians would die per one percent infection rate.  Assuming the worst-case scenario, that everyone in the state becomes infected, between 290 to 760 thousand residents would die.  The Golden State would have the most deaths because of its enormous population.  A normalization process divides the total death rates by the state population, and then by one hundred to approximate a single percentage change.  This linear approximation does not account for the exponential curve that would exist as spreading the disease accelerates the population infection.  If COVID-19 contaminated everyone in the United States, then between 2.6 to 6.7 million total people would die.  These population losses would be uneven across the country, with Florida losing 1.72% of its population versus Utah only 1%.</a:t>
            </a:r>
          </a:p>
        </p:txBody>
      </p:sp>
      <p:sp>
        <p:nvSpPr>
          <p:cNvPr id="4" name="Slide Number Placeholder 3"/>
          <p:cNvSpPr>
            <a:spLocks noGrp="1"/>
          </p:cNvSpPr>
          <p:nvPr>
            <p:ph type="sldNum" sz="quarter" idx="5"/>
          </p:nvPr>
        </p:nvSpPr>
        <p:spPr/>
        <p:txBody>
          <a:bodyPr/>
          <a:lstStyle/>
          <a:p>
            <a:fld id="{CAB0B835-FD5B-48D9-AD8A-5FC15D131614}" type="slidenum">
              <a:rPr lang="en-US" smtClean="0"/>
              <a:t>9</a:t>
            </a:fld>
            <a:endParaRPr lang="en-US"/>
          </a:p>
        </p:txBody>
      </p:sp>
    </p:spTree>
    <p:extLst>
      <p:ext uri="{BB962C8B-B14F-4D97-AF65-F5344CB8AC3E}">
        <p14:creationId xmlns:p14="http://schemas.microsoft.com/office/powerpoint/2010/main" val="3128872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South Korea, China, and Italy operate differently than America in terms of their political and medical priorities.  These distinctions might limit the applicability of their statistics directly to the US Census data.  Another concern comes with different accounting methods between the countries, which is partially mitigated by only reviewing the lethal percentages.  Despite the availability of other global statistics, such as the number of cases, those figures are less reliable due to economic restrictions that prevent mild cases from being reported.  This model does not strongly consider people under forty, as their death rate is below 0.2%.  However, the inclusion of more data sources, such as pre-existing conditions, could surface those people.  While the results generally align with the hypothesis, a direct evaluation strategy does not exist and, through governmental intervention, unfold differently.  Regardless of how the spread progresses, it is unlikely to be uniform and align perfectly with these predictions.</a:t>
            </a:r>
          </a:p>
        </p:txBody>
      </p:sp>
      <p:sp>
        <p:nvSpPr>
          <p:cNvPr id="4" name="Slide Number Placeholder 3"/>
          <p:cNvSpPr>
            <a:spLocks noGrp="1"/>
          </p:cNvSpPr>
          <p:nvPr>
            <p:ph type="sldNum" sz="quarter" idx="5"/>
          </p:nvPr>
        </p:nvSpPr>
        <p:spPr/>
        <p:txBody>
          <a:bodyPr/>
          <a:lstStyle/>
          <a:p>
            <a:fld id="{CAB0B835-FD5B-48D9-AD8A-5FC15D131614}" type="slidenum">
              <a:rPr lang="en-US" smtClean="0"/>
              <a:t>10</a:t>
            </a:fld>
            <a:endParaRPr lang="en-US"/>
          </a:p>
        </p:txBody>
      </p:sp>
    </p:spTree>
    <p:extLst>
      <p:ext uri="{BB962C8B-B14F-4D97-AF65-F5344CB8AC3E}">
        <p14:creationId xmlns:p14="http://schemas.microsoft.com/office/powerpoint/2010/main" val="4428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BDAC-28AB-46CB-B938-153A6E276A72}"/>
              </a:ext>
            </a:extLst>
          </p:cNvPr>
          <p:cNvSpPr>
            <a:spLocks noGrp="1"/>
          </p:cNvSpPr>
          <p:nvPr>
            <p:ph type="ctrTitle"/>
          </p:nvPr>
        </p:nvSpPr>
        <p:spPr/>
        <p:txBody>
          <a:bodyPr/>
          <a:lstStyle/>
          <a:p>
            <a:r>
              <a:rPr lang="en-US" dirty="0"/>
              <a:t>Coronavirus</a:t>
            </a:r>
          </a:p>
        </p:txBody>
      </p:sp>
      <p:sp>
        <p:nvSpPr>
          <p:cNvPr id="3" name="Subtitle 2">
            <a:extLst>
              <a:ext uri="{FF2B5EF4-FFF2-40B4-BE49-F238E27FC236}">
                <a16:creationId xmlns:a16="http://schemas.microsoft.com/office/drawing/2014/main" id="{7EB14EB2-CDED-40CD-97F8-211FBBE2C16C}"/>
              </a:ext>
            </a:extLst>
          </p:cNvPr>
          <p:cNvSpPr>
            <a:spLocks noGrp="1"/>
          </p:cNvSpPr>
          <p:nvPr>
            <p:ph type="subTitle" idx="1"/>
          </p:nvPr>
        </p:nvSpPr>
        <p:spPr/>
        <p:txBody>
          <a:bodyPr/>
          <a:lstStyle/>
          <a:p>
            <a:r>
              <a:rPr lang="en-US" dirty="0"/>
              <a:t>Nate Bachmeier</a:t>
            </a:r>
            <a:br>
              <a:rPr lang="en-US" dirty="0"/>
            </a:br>
            <a:r>
              <a:rPr lang="en-US" dirty="0"/>
              <a:t>TIM-8130: Data Mining</a:t>
            </a:r>
          </a:p>
          <a:p>
            <a:r>
              <a:rPr lang="en-US" dirty="0"/>
              <a:t>Section 3: Week 6: March 15</a:t>
            </a:r>
            <a:r>
              <a:rPr lang="en-US" baseline="30000" dirty="0"/>
              <a:t>th</a:t>
            </a:r>
            <a:r>
              <a:rPr lang="en-US" dirty="0"/>
              <a:t>, 2020</a:t>
            </a:r>
          </a:p>
        </p:txBody>
      </p:sp>
    </p:spTree>
    <p:extLst>
      <p:ext uri="{BB962C8B-B14F-4D97-AF65-F5344CB8AC3E}">
        <p14:creationId xmlns:p14="http://schemas.microsoft.com/office/powerpoint/2010/main" val="259279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6C1F18-337D-48C4-AF09-BA4588DD79B0}"/>
              </a:ext>
            </a:extLst>
          </p:cNvPr>
          <p:cNvSpPr>
            <a:spLocks noGrp="1"/>
          </p:cNvSpPr>
          <p:nvPr>
            <p:ph type="title"/>
          </p:nvPr>
        </p:nvSpPr>
        <p:spPr>
          <a:xfrm>
            <a:off x="1794897" y="624110"/>
            <a:ext cx="9712998" cy="1280890"/>
          </a:xfrm>
        </p:spPr>
        <p:txBody>
          <a:bodyPr>
            <a:normAutofit/>
          </a:bodyPr>
          <a:lstStyle/>
          <a:p>
            <a:r>
              <a:rPr lang="en-US"/>
              <a:t>Challenges and limitations</a:t>
            </a:r>
          </a:p>
        </p:txBody>
      </p:sp>
      <p:sp>
        <p:nvSpPr>
          <p:cNvPr id="21" name="Rectangle 2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BDEC8B7F-BE6A-4B47-ABB0-196B60DFFC6B}"/>
              </a:ext>
            </a:extLst>
          </p:cNvPr>
          <p:cNvGraphicFramePr>
            <a:graphicFrameLocks noGrp="1"/>
          </p:cNvGraphicFramePr>
          <p:nvPr>
            <p:ph idx="1"/>
            <p:extLst>
              <p:ext uri="{D42A27DB-BD31-4B8C-83A1-F6EECF244321}">
                <p14:modId xmlns:p14="http://schemas.microsoft.com/office/powerpoint/2010/main" val="331744028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965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BF417-C79D-4376-A005-194A15474C81}"/>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References</a:t>
            </a:r>
          </a:p>
        </p:txBody>
      </p:sp>
      <p:sp>
        <p:nvSpPr>
          <p:cNvPr id="1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5" name="Rectangle 1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4765B1F6-FD8D-4A20-ADAF-AF56F482CC2D}"/>
              </a:ext>
            </a:extLst>
          </p:cNvPr>
          <p:cNvGraphicFramePr>
            <a:graphicFrameLocks noGrp="1"/>
          </p:cNvGraphicFramePr>
          <p:nvPr>
            <p:ph idx="1"/>
            <p:extLst>
              <p:ext uri="{D42A27DB-BD31-4B8C-83A1-F6EECF244321}">
                <p14:modId xmlns:p14="http://schemas.microsoft.com/office/powerpoint/2010/main" val="95442244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5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4473D5C9-0EAD-413E-B962-AD4B27954A89}"/>
              </a:ext>
            </a:extLst>
          </p:cNvPr>
          <p:cNvPicPr>
            <a:picLocks noChangeAspect="1"/>
          </p:cNvPicPr>
          <p:nvPr/>
        </p:nvPicPr>
        <p:blipFill rotWithShape="1">
          <a:blip r:embed="rId3"/>
          <a:srcRect l="18257" r="711" b="1"/>
          <a:stretch/>
        </p:blipFill>
        <p:spPr>
          <a:xfrm>
            <a:off x="1" y="10"/>
            <a:ext cx="7574440" cy="6857990"/>
          </a:xfrm>
          <a:prstGeom prst="rect">
            <a:avLst/>
          </a:prstGeom>
        </p:spPr>
      </p:pic>
      <p:sp>
        <p:nvSpPr>
          <p:cNvPr id="16"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BBCA3A9-327E-4F72-9D32-8C99ABFA36CF}"/>
              </a:ext>
            </a:extLst>
          </p:cNvPr>
          <p:cNvSpPr>
            <a:spLocks noGrp="1"/>
          </p:cNvSpPr>
          <p:nvPr>
            <p:ph type="title"/>
          </p:nvPr>
        </p:nvSpPr>
        <p:spPr>
          <a:xfrm>
            <a:off x="541867" y="787400"/>
            <a:ext cx="7145866" cy="778933"/>
          </a:xfrm>
        </p:spPr>
        <p:txBody>
          <a:bodyPr anchor="ctr">
            <a:normAutofit/>
          </a:bodyPr>
          <a:lstStyle/>
          <a:p>
            <a:pPr>
              <a:lnSpc>
                <a:spcPct val="90000"/>
              </a:lnSpc>
            </a:pPr>
            <a:r>
              <a:rPr lang="en-US" sz="2500">
                <a:solidFill>
                  <a:srgbClr val="FEFFFF"/>
                </a:solidFill>
              </a:rPr>
              <a:t>Why is everyone talking about Coronavirus</a:t>
            </a:r>
          </a:p>
        </p:txBody>
      </p:sp>
      <p:sp>
        <p:nvSpPr>
          <p:cNvPr id="3" name="Content Placeholder 2">
            <a:extLst>
              <a:ext uri="{FF2B5EF4-FFF2-40B4-BE49-F238E27FC236}">
                <a16:creationId xmlns:a16="http://schemas.microsoft.com/office/drawing/2014/main" id="{7B794035-C4B3-470C-A289-77071C70577A}"/>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Corona Virus Disease 2019</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Uncertainty drives panic</a:t>
            </a:r>
          </a:p>
          <a:p>
            <a:pPr lvl="1"/>
            <a:r>
              <a:rPr lang="en-US" dirty="0">
                <a:solidFill>
                  <a:schemeClr val="tx1">
                    <a:lumMod val="95000"/>
                    <a:lumOff val="5000"/>
                  </a:schemeClr>
                </a:solidFill>
              </a:rPr>
              <a:t>City-Wide Curfews</a:t>
            </a:r>
          </a:p>
          <a:p>
            <a:pPr lvl="1"/>
            <a:r>
              <a:rPr lang="en-US" dirty="0">
                <a:solidFill>
                  <a:schemeClr val="tx1">
                    <a:lumMod val="95000"/>
                    <a:lumOff val="5000"/>
                  </a:schemeClr>
                </a:solidFill>
              </a:rPr>
              <a:t>Grocery Stores Emptied</a:t>
            </a:r>
          </a:p>
          <a:p>
            <a:pPr lvl="1"/>
            <a:r>
              <a:rPr lang="en-US" dirty="0">
                <a:solidFill>
                  <a:schemeClr val="tx1">
                    <a:lumMod val="95000"/>
                    <a:lumOff val="5000"/>
                  </a:schemeClr>
                </a:solidFill>
              </a:rPr>
              <a:t>Global Recession</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Mortality Rates lack context</a:t>
            </a:r>
          </a:p>
          <a:p>
            <a:pPr lvl="1"/>
            <a:r>
              <a:rPr lang="en-US" dirty="0">
                <a:solidFill>
                  <a:schemeClr val="tx1">
                    <a:lumMod val="95000"/>
                    <a:lumOff val="5000"/>
                  </a:schemeClr>
                </a:solidFill>
              </a:rPr>
              <a:t>Incorrect use of average</a:t>
            </a:r>
          </a:p>
          <a:p>
            <a:pPr lvl="1"/>
            <a:r>
              <a:rPr lang="en-US" dirty="0">
                <a:solidFill>
                  <a:schemeClr val="tx1">
                    <a:lumMod val="95000"/>
                    <a:lumOff val="5000"/>
                  </a:schemeClr>
                </a:solidFill>
              </a:rPr>
              <a:t>Rates lack context</a:t>
            </a:r>
          </a:p>
        </p:txBody>
      </p:sp>
    </p:spTree>
    <p:extLst>
      <p:ext uri="{BB962C8B-B14F-4D97-AF65-F5344CB8AC3E}">
        <p14:creationId xmlns:p14="http://schemas.microsoft.com/office/powerpoint/2010/main" val="43373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70EBE-4BD4-4D99-B413-D817EB019D12}"/>
              </a:ext>
            </a:extLst>
          </p:cNvPr>
          <p:cNvSpPr>
            <a:spLocks noGrp="1"/>
          </p:cNvSpPr>
          <p:nvPr>
            <p:ph type="title"/>
          </p:nvPr>
        </p:nvSpPr>
        <p:spPr>
          <a:xfrm>
            <a:off x="649224" y="645106"/>
            <a:ext cx="4608576" cy="1259894"/>
          </a:xfrm>
        </p:spPr>
        <p:txBody>
          <a:bodyPr>
            <a:normAutofit/>
          </a:bodyPr>
          <a:lstStyle/>
          <a:p>
            <a:r>
              <a:rPr lang="en-US" dirty="0"/>
              <a:t>What is COVID-19</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4EA56EE-967B-4BE6-B459-9DD960810C14}"/>
              </a:ext>
            </a:extLst>
          </p:cNvPr>
          <p:cNvSpPr>
            <a:spLocks noGrp="1"/>
          </p:cNvSpPr>
          <p:nvPr>
            <p:ph idx="1"/>
          </p:nvPr>
        </p:nvSpPr>
        <p:spPr>
          <a:xfrm>
            <a:off x="649224" y="1636528"/>
            <a:ext cx="5446776" cy="4134195"/>
          </a:xfrm>
        </p:spPr>
        <p:txBody>
          <a:bodyPr>
            <a:normAutofit/>
          </a:bodyPr>
          <a:lstStyle/>
          <a:p>
            <a:r>
              <a:rPr lang="en-US" dirty="0"/>
              <a:t>New Respiratory Infection</a:t>
            </a:r>
          </a:p>
          <a:p>
            <a:pPr lvl="1"/>
            <a:r>
              <a:rPr lang="en-US" dirty="0"/>
              <a:t>Some experience a cold</a:t>
            </a:r>
          </a:p>
          <a:p>
            <a:pPr lvl="1"/>
            <a:r>
              <a:rPr lang="en-US" dirty="0"/>
              <a:t>Others experience pneumonia</a:t>
            </a:r>
            <a:br>
              <a:rPr lang="en-US" dirty="0"/>
            </a:br>
            <a:endParaRPr lang="en-US" dirty="0"/>
          </a:p>
          <a:p>
            <a:r>
              <a:rPr lang="en-US" dirty="0"/>
              <a:t>Previous Outbreaks include</a:t>
            </a:r>
          </a:p>
          <a:p>
            <a:pPr lvl="1"/>
            <a:r>
              <a:rPr lang="en-US" dirty="0"/>
              <a:t>SARS of 2003</a:t>
            </a:r>
          </a:p>
          <a:p>
            <a:pPr lvl="1"/>
            <a:r>
              <a:rPr lang="en-US" dirty="0"/>
              <a:t>MERS of 2012</a:t>
            </a:r>
            <a:br>
              <a:rPr lang="en-US" dirty="0"/>
            </a:br>
            <a:endParaRPr lang="en-US" dirty="0"/>
          </a:p>
          <a:p>
            <a:r>
              <a:rPr lang="en-US" dirty="0"/>
              <a:t>Medication exists for the symptoms</a:t>
            </a:r>
          </a:p>
          <a:p>
            <a:pPr lvl="1"/>
            <a:r>
              <a:rPr lang="en-US" dirty="0"/>
              <a:t>Research won’t have near term solution</a:t>
            </a:r>
          </a:p>
          <a:p>
            <a:pPr lvl="1"/>
            <a:r>
              <a:rPr lang="en-US" dirty="0"/>
              <a:t>FDA approval further delays </a:t>
            </a:r>
          </a:p>
        </p:txBody>
      </p:sp>
      <p:pic>
        <p:nvPicPr>
          <p:cNvPr id="4" name="Picture 3">
            <a:extLst>
              <a:ext uri="{FF2B5EF4-FFF2-40B4-BE49-F238E27FC236}">
                <a16:creationId xmlns:a16="http://schemas.microsoft.com/office/drawing/2014/main" id="{55823773-7798-421E-9A3B-E27A182717D4}"/>
              </a:ext>
            </a:extLst>
          </p:cNvPr>
          <p:cNvPicPr>
            <a:picLocks noChangeAspect="1"/>
          </p:cNvPicPr>
          <p:nvPr/>
        </p:nvPicPr>
        <p:blipFill>
          <a:blip r:embed="rId3"/>
          <a:stretch>
            <a:fillRect/>
          </a:stretch>
        </p:blipFill>
        <p:spPr>
          <a:xfrm>
            <a:off x="7094133" y="1636528"/>
            <a:ext cx="4661867" cy="3584943"/>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8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D85D-0A45-4AE2-BD7A-6425F91CB68F}"/>
              </a:ext>
            </a:extLst>
          </p:cNvPr>
          <p:cNvSpPr>
            <a:spLocks noGrp="1"/>
          </p:cNvSpPr>
          <p:nvPr>
            <p:ph type="title"/>
          </p:nvPr>
        </p:nvSpPr>
        <p:spPr>
          <a:xfrm>
            <a:off x="1687669" y="624110"/>
            <a:ext cx="9698198" cy="1280890"/>
          </a:xfrm>
        </p:spPr>
        <p:txBody>
          <a:bodyPr>
            <a:normAutofit/>
          </a:bodyPr>
          <a:lstStyle/>
          <a:p>
            <a:pPr>
              <a:lnSpc>
                <a:spcPct val="90000"/>
              </a:lnSpc>
            </a:pPr>
            <a:r>
              <a:rPr lang="en-US" sz="2700" dirty="0"/>
              <a:t>Hypothesis:  A model can more accurately predict mortality rates</a:t>
            </a:r>
          </a:p>
        </p:txBody>
      </p:sp>
      <p:sp>
        <p:nvSpPr>
          <p:cNvPr id="3" name="Content Placeholder 2">
            <a:extLst>
              <a:ext uri="{FF2B5EF4-FFF2-40B4-BE49-F238E27FC236}">
                <a16:creationId xmlns:a16="http://schemas.microsoft.com/office/drawing/2014/main" id="{12A888FA-44ED-432F-BB9A-A4220697C0C9}"/>
              </a:ext>
            </a:extLst>
          </p:cNvPr>
          <p:cNvSpPr>
            <a:spLocks noGrp="1"/>
          </p:cNvSpPr>
          <p:nvPr>
            <p:ph idx="1"/>
          </p:nvPr>
        </p:nvSpPr>
        <p:spPr>
          <a:xfrm>
            <a:off x="1683956" y="2133600"/>
            <a:ext cx="5680012" cy="4419232"/>
          </a:xfrm>
        </p:spPr>
        <p:txBody>
          <a:bodyPr>
            <a:normAutofit/>
          </a:bodyPr>
          <a:lstStyle/>
          <a:p>
            <a:r>
              <a:rPr lang="en-US" dirty="0">
                <a:solidFill>
                  <a:srgbClr val="000000"/>
                </a:solidFill>
              </a:rPr>
              <a:t>Current Mortally Reporting uses</a:t>
            </a:r>
            <a:br>
              <a:rPr lang="en-US" dirty="0">
                <a:solidFill>
                  <a:srgbClr val="000000"/>
                </a:solidFill>
              </a:rPr>
            </a:br>
            <a:br>
              <a:rPr lang="en-US" dirty="0">
                <a:solidFill>
                  <a:srgbClr val="000000"/>
                </a:solidFill>
              </a:rPr>
            </a:br>
            <a:r>
              <a:rPr lang="en-US" dirty="0">
                <a:solidFill>
                  <a:srgbClr val="000000"/>
                </a:solidFill>
              </a:rPr>
              <a:t>	Population Deaths</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Population Cases</a:t>
            </a:r>
            <a:br>
              <a:rPr lang="en-US" dirty="0">
                <a:solidFill>
                  <a:srgbClr val="000000"/>
                </a:solidFill>
              </a:rPr>
            </a:br>
            <a:endParaRPr lang="en-US" dirty="0">
              <a:solidFill>
                <a:srgbClr val="000000"/>
              </a:solidFill>
            </a:endParaRPr>
          </a:p>
          <a:p>
            <a:r>
              <a:rPr lang="en-US" dirty="0">
                <a:solidFill>
                  <a:srgbClr val="000000"/>
                </a:solidFill>
              </a:rPr>
              <a:t>However, the population is not uniform</a:t>
            </a:r>
          </a:p>
          <a:p>
            <a:pPr lvl="1"/>
            <a:r>
              <a:rPr lang="en-US" dirty="0">
                <a:solidFill>
                  <a:srgbClr val="000000"/>
                </a:solidFill>
              </a:rPr>
              <a:t>Age Distributions</a:t>
            </a:r>
          </a:p>
          <a:p>
            <a:pPr lvl="1"/>
            <a:r>
              <a:rPr lang="en-US" dirty="0">
                <a:solidFill>
                  <a:srgbClr val="000000"/>
                </a:solidFill>
              </a:rPr>
              <a:t>Demographic Shapes</a:t>
            </a:r>
          </a:p>
          <a:p>
            <a:pPr lvl="1"/>
            <a:r>
              <a:rPr lang="en-US" dirty="0">
                <a:solidFill>
                  <a:srgbClr val="000000"/>
                </a:solidFill>
              </a:rPr>
              <a:t>Existing Condition Rates</a:t>
            </a:r>
          </a:p>
        </p:txBody>
      </p:sp>
      <p:pic>
        <p:nvPicPr>
          <p:cNvPr id="4" name="Picture 3">
            <a:extLst>
              <a:ext uri="{FF2B5EF4-FFF2-40B4-BE49-F238E27FC236}">
                <a16:creationId xmlns:a16="http://schemas.microsoft.com/office/drawing/2014/main" id="{09705994-C468-4D89-AB75-F77BB636D83B}"/>
              </a:ext>
            </a:extLst>
          </p:cNvPr>
          <p:cNvPicPr>
            <a:picLocks noChangeAspect="1"/>
          </p:cNvPicPr>
          <p:nvPr/>
        </p:nvPicPr>
        <p:blipFill>
          <a:blip r:embed="rId3"/>
          <a:stretch>
            <a:fillRect/>
          </a:stretch>
        </p:blipFill>
        <p:spPr>
          <a:xfrm>
            <a:off x="7783590" y="2133600"/>
            <a:ext cx="3602277" cy="1810144"/>
          </a:xfrm>
          <a:prstGeom prst="rect">
            <a:avLst/>
          </a:prstGeom>
        </p:spPr>
      </p:pic>
      <mc:AlternateContent xmlns:mc="http://schemas.openxmlformats.org/markup-compatibility/2006" xmlns:cx2="http://schemas.microsoft.com/office/drawing/2015/10/21/chartex">
        <mc:Choice Requires="cx2">
          <p:graphicFrame>
            <p:nvGraphicFramePr>
              <p:cNvPr id="5" name="Chart 4">
                <a:extLst>
                  <a:ext uri="{FF2B5EF4-FFF2-40B4-BE49-F238E27FC236}">
                    <a16:creationId xmlns:a16="http://schemas.microsoft.com/office/drawing/2014/main" id="{70BBA425-5090-4262-81A3-36314107B034}"/>
                  </a:ext>
                </a:extLst>
              </p:cNvPr>
              <p:cNvGraphicFramePr/>
              <p:nvPr>
                <p:extLst>
                  <p:ext uri="{D42A27DB-BD31-4B8C-83A1-F6EECF244321}">
                    <p14:modId xmlns:p14="http://schemas.microsoft.com/office/powerpoint/2010/main" val="3497834106"/>
                  </p:ext>
                </p:extLst>
              </p:nvPr>
            </p:nvGraphicFramePr>
            <p:xfrm>
              <a:off x="7783590" y="4120896"/>
              <a:ext cx="3602277" cy="243193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70BBA425-5090-4262-81A3-36314107B034}"/>
                  </a:ext>
                </a:extLst>
              </p:cNvPr>
              <p:cNvPicPr>
                <a:picLocks noGrp="1" noRot="1" noChangeAspect="1" noMove="1" noResize="1" noEditPoints="1" noAdjustHandles="1" noChangeArrowheads="1" noChangeShapeType="1"/>
              </p:cNvPicPr>
              <p:nvPr/>
            </p:nvPicPr>
            <p:blipFill>
              <a:blip r:embed="rId5"/>
              <a:stretch>
                <a:fillRect/>
              </a:stretch>
            </p:blipFill>
            <p:spPr>
              <a:xfrm>
                <a:off x="7783590" y="4120896"/>
                <a:ext cx="3602277" cy="2431936"/>
              </a:xfrm>
              <a:prstGeom prst="rect">
                <a:avLst/>
              </a:prstGeom>
            </p:spPr>
          </p:pic>
        </mc:Fallback>
      </mc:AlternateContent>
    </p:spTree>
    <p:extLst>
      <p:ext uri="{BB962C8B-B14F-4D97-AF65-F5344CB8AC3E}">
        <p14:creationId xmlns:p14="http://schemas.microsoft.com/office/powerpoint/2010/main" val="8675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26342-6E98-43D3-A532-83B83EFAB855}"/>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Research Questions</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CBC31B-CB15-493F-AAD3-C48C54C2A4D6}"/>
              </a:ext>
            </a:extLst>
          </p:cNvPr>
          <p:cNvGraphicFramePr>
            <a:graphicFrameLocks noGrp="1"/>
          </p:cNvGraphicFramePr>
          <p:nvPr>
            <p:ph idx="1"/>
            <p:extLst>
              <p:ext uri="{D42A27DB-BD31-4B8C-83A1-F6EECF244321}">
                <p14:modId xmlns:p14="http://schemas.microsoft.com/office/powerpoint/2010/main" val="28337236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05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91D88C-9904-4A34-BC04-88887326E58F}"/>
              </a:ext>
            </a:extLst>
          </p:cNvPr>
          <p:cNvSpPr>
            <a:spLocks noGrp="1"/>
          </p:cNvSpPr>
          <p:nvPr>
            <p:ph type="title"/>
          </p:nvPr>
        </p:nvSpPr>
        <p:spPr>
          <a:xfrm>
            <a:off x="1843391" y="624110"/>
            <a:ext cx="9383408" cy="1280890"/>
          </a:xfrm>
        </p:spPr>
        <p:txBody>
          <a:bodyPr>
            <a:normAutofit/>
          </a:bodyPr>
          <a:lstStyle/>
          <a:p>
            <a:r>
              <a:rPr lang="en-US">
                <a:solidFill>
                  <a:schemeClr val="bg1"/>
                </a:solidFill>
              </a:rPr>
              <a:t>Usefulness of Statistical Based Mining</a:t>
            </a:r>
          </a:p>
        </p:txBody>
      </p:sp>
      <p:sp>
        <p:nvSpPr>
          <p:cNvPr id="2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C22A6CD8-DDFF-47A5-AEC0-B413E605734C}"/>
              </a:ext>
            </a:extLst>
          </p:cNvPr>
          <p:cNvGraphicFramePr>
            <a:graphicFrameLocks noGrp="1"/>
          </p:cNvGraphicFramePr>
          <p:nvPr>
            <p:ph idx="1"/>
            <p:extLst>
              <p:ext uri="{D42A27DB-BD31-4B8C-83A1-F6EECF244321}">
                <p14:modId xmlns:p14="http://schemas.microsoft.com/office/powerpoint/2010/main" val="405082485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790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67687-914F-48AA-8C4B-FD4058108670}"/>
              </a:ext>
            </a:extLst>
          </p:cNvPr>
          <p:cNvSpPr>
            <a:spLocks noGrp="1"/>
          </p:cNvSpPr>
          <p:nvPr>
            <p:ph type="title"/>
          </p:nvPr>
        </p:nvSpPr>
        <p:spPr>
          <a:xfrm>
            <a:off x="3373062" y="624110"/>
            <a:ext cx="8131550" cy="1280890"/>
          </a:xfrm>
        </p:spPr>
        <p:txBody>
          <a:bodyPr>
            <a:normAutofit/>
          </a:bodyPr>
          <a:lstStyle/>
          <a:p>
            <a:r>
              <a:rPr lang="en-US"/>
              <a:t>Statistical Functions and Evaluation Strategies</a:t>
            </a:r>
            <a:endParaRPr lang="en-US" dirty="0"/>
          </a:p>
        </p:txBody>
      </p:sp>
      <p:sp>
        <p:nvSpPr>
          <p:cNvPr id="57"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9" name="Content Placeholder 2">
            <a:extLst>
              <a:ext uri="{FF2B5EF4-FFF2-40B4-BE49-F238E27FC236}">
                <a16:creationId xmlns:a16="http://schemas.microsoft.com/office/drawing/2014/main" id="{CE0FDCDE-4956-4EE8-8ADC-A74BD515C96E}"/>
              </a:ext>
            </a:extLst>
          </p:cNvPr>
          <p:cNvSpPr>
            <a:spLocks noGrp="1"/>
          </p:cNvSpPr>
          <p:nvPr>
            <p:ph idx="1"/>
          </p:nvPr>
        </p:nvSpPr>
        <p:spPr>
          <a:xfrm>
            <a:off x="3373062" y="2133600"/>
            <a:ext cx="8131550" cy="3777622"/>
          </a:xfrm>
        </p:spPr>
        <p:txBody>
          <a:bodyPr>
            <a:normAutofit/>
          </a:bodyPr>
          <a:lstStyle/>
          <a:p>
            <a:r>
              <a:rPr lang="en-US"/>
              <a:t>Correlation: When one goes up, so does the other</a:t>
            </a:r>
            <a:br>
              <a:rPr lang="en-US"/>
            </a:br>
            <a:endParaRPr lang="en-US"/>
          </a:p>
          <a:p>
            <a:r>
              <a:rPr lang="en-US"/>
              <a:t>Variance: How consistent are the values (relative to the mean)</a:t>
            </a:r>
            <a:br>
              <a:rPr lang="en-US"/>
            </a:br>
            <a:endParaRPr lang="en-US"/>
          </a:p>
          <a:p>
            <a:r>
              <a:rPr lang="en-US"/>
              <a:t>Distribution: The range of values and their probability of occurring</a:t>
            </a:r>
            <a:br>
              <a:rPr lang="en-US"/>
            </a:br>
            <a:endParaRPr lang="en-US"/>
          </a:p>
          <a:p>
            <a:r>
              <a:rPr lang="en-US"/>
              <a:t>Evaluation Methods</a:t>
            </a:r>
          </a:p>
          <a:p>
            <a:pPr lvl="1"/>
            <a:r>
              <a:rPr lang="en-US"/>
              <a:t>Z-score: Count of standard distributions for a population</a:t>
            </a:r>
          </a:p>
          <a:p>
            <a:pPr lvl="1"/>
            <a:r>
              <a:rPr lang="en-US"/>
              <a:t>T-score: Count of standard distributions for a sample</a:t>
            </a:r>
          </a:p>
        </p:txBody>
      </p:sp>
    </p:spTree>
    <p:extLst>
      <p:ext uri="{BB962C8B-B14F-4D97-AF65-F5344CB8AC3E}">
        <p14:creationId xmlns:p14="http://schemas.microsoft.com/office/powerpoint/2010/main" val="35237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FF91-4614-4F2E-985F-004A8ABBA3D0}"/>
              </a:ext>
            </a:extLst>
          </p:cNvPr>
          <p:cNvSpPr>
            <a:spLocks noGrp="1"/>
          </p:cNvSpPr>
          <p:nvPr>
            <p:ph type="title"/>
          </p:nvPr>
        </p:nvSpPr>
        <p:spPr>
          <a:xfrm>
            <a:off x="2592926" y="624110"/>
            <a:ext cx="4633466" cy="1280890"/>
          </a:xfrm>
        </p:spPr>
        <p:txBody>
          <a:bodyPr>
            <a:normAutofit/>
          </a:bodyPr>
          <a:lstStyle/>
          <a:p>
            <a:r>
              <a:rPr lang="en-US" dirty="0"/>
              <a:t>Data Sources for building the model </a:t>
            </a:r>
          </a:p>
        </p:txBody>
      </p:sp>
      <p:sp>
        <p:nvSpPr>
          <p:cNvPr id="3" name="Content Placeholder 2">
            <a:extLst>
              <a:ext uri="{FF2B5EF4-FFF2-40B4-BE49-F238E27FC236}">
                <a16:creationId xmlns:a16="http://schemas.microsoft.com/office/drawing/2014/main" id="{AD6C168D-7CFA-4FC9-B4B0-1676DF5736DC}"/>
              </a:ext>
            </a:extLst>
          </p:cNvPr>
          <p:cNvSpPr>
            <a:spLocks noGrp="1"/>
          </p:cNvSpPr>
          <p:nvPr>
            <p:ph idx="1"/>
          </p:nvPr>
        </p:nvSpPr>
        <p:spPr>
          <a:xfrm>
            <a:off x="2589213" y="2040468"/>
            <a:ext cx="4637179" cy="2912534"/>
          </a:xfrm>
        </p:spPr>
        <p:txBody>
          <a:bodyPr>
            <a:normAutofit/>
          </a:bodyPr>
          <a:lstStyle/>
          <a:p>
            <a:r>
              <a:rPr lang="en-US" dirty="0"/>
              <a:t>China CDC</a:t>
            </a:r>
            <a:br>
              <a:rPr lang="en-US" dirty="0"/>
            </a:br>
            <a:endParaRPr lang="en-US" dirty="0"/>
          </a:p>
          <a:p>
            <a:r>
              <a:rPr lang="en-US" dirty="0"/>
              <a:t>South Korean CDC</a:t>
            </a:r>
            <a:br>
              <a:rPr lang="en-US" dirty="0"/>
            </a:br>
            <a:endParaRPr lang="en-US" dirty="0"/>
          </a:p>
          <a:p>
            <a:r>
              <a:rPr lang="en-US" dirty="0" err="1"/>
              <a:t>Istituto</a:t>
            </a:r>
            <a:r>
              <a:rPr lang="en-US" dirty="0"/>
              <a:t> </a:t>
            </a:r>
            <a:r>
              <a:rPr lang="en-US" dirty="0" err="1"/>
              <a:t>Superiore</a:t>
            </a:r>
            <a:r>
              <a:rPr lang="en-US" dirty="0"/>
              <a:t> di </a:t>
            </a:r>
            <a:r>
              <a:rPr lang="en-US" dirty="0" err="1"/>
              <a:t>Sanità</a:t>
            </a:r>
            <a:r>
              <a:rPr lang="en-US" dirty="0"/>
              <a:t> </a:t>
            </a:r>
            <a:br>
              <a:rPr lang="en-US" dirty="0"/>
            </a:br>
            <a:endParaRPr lang="en-US" dirty="0"/>
          </a:p>
          <a:p>
            <a:r>
              <a:rPr lang="en-US" dirty="0"/>
              <a:t>US Census</a:t>
            </a:r>
          </a:p>
        </p:txBody>
      </p:sp>
      <p:graphicFrame>
        <p:nvGraphicFramePr>
          <p:cNvPr id="4" name="Chart 3">
            <a:extLst>
              <a:ext uri="{FF2B5EF4-FFF2-40B4-BE49-F238E27FC236}">
                <a16:creationId xmlns:a16="http://schemas.microsoft.com/office/drawing/2014/main" id="{1A244E1F-9BD9-481E-A92F-975676577728}"/>
              </a:ext>
            </a:extLst>
          </p:cNvPr>
          <p:cNvGraphicFramePr>
            <a:graphicFrameLocks/>
          </p:cNvGraphicFramePr>
          <p:nvPr>
            <p:extLst>
              <p:ext uri="{D42A27DB-BD31-4B8C-83A1-F6EECF244321}">
                <p14:modId xmlns:p14="http://schemas.microsoft.com/office/powerpoint/2010/main" val="3235509925"/>
              </p:ext>
            </p:extLst>
          </p:nvPr>
        </p:nvGraphicFramePr>
        <p:xfrm>
          <a:off x="7556410" y="640081"/>
          <a:ext cx="4001315" cy="52711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12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5F3E6-E753-4D95-92C5-2FAFAACA5EA7}"/>
              </a:ext>
            </a:extLst>
          </p:cNvPr>
          <p:cNvSpPr>
            <a:spLocks noGrp="1"/>
          </p:cNvSpPr>
          <p:nvPr>
            <p:ph type="title"/>
          </p:nvPr>
        </p:nvSpPr>
        <p:spPr>
          <a:xfrm>
            <a:off x="649224" y="645106"/>
            <a:ext cx="5849112" cy="1259894"/>
          </a:xfrm>
        </p:spPr>
        <p:txBody>
          <a:bodyPr>
            <a:normAutofit/>
          </a:bodyPr>
          <a:lstStyle/>
          <a:p>
            <a:r>
              <a:rPr lang="en-US" dirty="0"/>
              <a:t>Analysis and Results</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16D826-3754-4E72-826A-24C40080382D}"/>
              </a:ext>
            </a:extLst>
          </p:cNvPr>
          <p:cNvSpPr>
            <a:spLocks noGrp="1"/>
          </p:cNvSpPr>
          <p:nvPr>
            <p:ph idx="1"/>
          </p:nvPr>
        </p:nvSpPr>
        <p:spPr>
          <a:xfrm>
            <a:off x="649224" y="2133600"/>
            <a:ext cx="5260575" cy="3759253"/>
          </a:xfrm>
        </p:spPr>
        <p:txBody>
          <a:bodyPr>
            <a:normAutofit/>
          </a:bodyPr>
          <a:lstStyle/>
          <a:p>
            <a:r>
              <a:rPr lang="en-US" dirty="0"/>
              <a:t>Expected Death Rate, assuming</a:t>
            </a:r>
          </a:p>
          <a:p>
            <a:pPr lvl="1"/>
            <a:r>
              <a:rPr lang="en-US" dirty="0"/>
              <a:t>1% infection = 45,000</a:t>
            </a:r>
          </a:p>
          <a:p>
            <a:pPr lvl="1"/>
            <a:r>
              <a:rPr lang="en-US" dirty="0"/>
              <a:t>100% infection = 2.6 to 6.7M</a:t>
            </a:r>
            <a:br>
              <a:rPr lang="en-US" dirty="0"/>
            </a:br>
            <a:br>
              <a:rPr lang="en-US" dirty="0"/>
            </a:br>
            <a:endParaRPr lang="en-US" dirty="0"/>
          </a:p>
          <a:p>
            <a:r>
              <a:rPr lang="en-US" dirty="0"/>
              <a:t>Expected Population Loss (100% infection)</a:t>
            </a:r>
          </a:p>
          <a:p>
            <a:pPr lvl="1"/>
            <a:r>
              <a:rPr lang="en-US" dirty="0"/>
              <a:t>Florida 1.72%</a:t>
            </a:r>
          </a:p>
          <a:p>
            <a:pPr lvl="1"/>
            <a:r>
              <a:rPr lang="en-US"/>
              <a:t>Maine 1.71%</a:t>
            </a:r>
            <a:endParaRPr lang="en-US" dirty="0"/>
          </a:p>
          <a:p>
            <a:pPr lvl="1"/>
            <a:r>
              <a:rPr lang="en-US" dirty="0"/>
              <a:t>West Virginia 1.64%</a:t>
            </a:r>
          </a:p>
        </p:txBody>
      </p:sp>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5A619DA-3E9F-4963-83CD-8D785439A584}"/>
              </a:ext>
            </a:extLst>
          </p:cNvPr>
          <p:cNvPicPr>
            <a:picLocks noChangeAspect="1"/>
          </p:cNvPicPr>
          <p:nvPr/>
        </p:nvPicPr>
        <p:blipFill>
          <a:blip r:embed="rId3"/>
          <a:stretch>
            <a:fillRect/>
          </a:stretch>
        </p:blipFill>
        <p:spPr>
          <a:xfrm>
            <a:off x="6902304" y="1002030"/>
            <a:ext cx="4600575" cy="2781300"/>
          </a:xfrm>
          <a:prstGeom prst="rect">
            <a:avLst/>
          </a:prstGeom>
        </p:spPr>
      </p:pic>
      <p:pic>
        <p:nvPicPr>
          <p:cNvPr id="10" name="Picture 9">
            <a:extLst>
              <a:ext uri="{FF2B5EF4-FFF2-40B4-BE49-F238E27FC236}">
                <a16:creationId xmlns:a16="http://schemas.microsoft.com/office/drawing/2014/main" id="{EF184EA4-C590-4C36-8BE6-A615F0D3375F}"/>
              </a:ext>
            </a:extLst>
          </p:cNvPr>
          <p:cNvPicPr>
            <a:picLocks noChangeAspect="1"/>
          </p:cNvPicPr>
          <p:nvPr/>
        </p:nvPicPr>
        <p:blipFill>
          <a:blip r:embed="rId4"/>
          <a:stretch>
            <a:fillRect/>
          </a:stretch>
        </p:blipFill>
        <p:spPr>
          <a:xfrm>
            <a:off x="6902304" y="3976419"/>
            <a:ext cx="4600574" cy="2658493"/>
          </a:xfrm>
          <a:prstGeom prst="rect">
            <a:avLst/>
          </a:prstGeom>
        </p:spPr>
      </p:pic>
    </p:spTree>
    <p:extLst>
      <p:ext uri="{BB962C8B-B14F-4D97-AF65-F5344CB8AC3E}">
        <p14:creationId xmlns:p14="http://schemas.microsoft.com/office/powerpoint/2010/main" val="41534572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2295</Words>
  <Application>Microsoft Office PowerPoint</Application>
  <PresentationFormat>Widescreen</PresentationFormat>
  <Paragraphs>92</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Coronavirus</vt:lpstr>
      <vt:lpstr>Why is everyone talking about Coronavirus</vt:lpstr>
      <vt:lpstr>What is COVID-19</vt:lpstr>
      <vt:lpstr>Hypothesis:  A model can more accurately predict mortality rates</vt:lpstr>
      <vt:lpstr>Research Questions</vt:lpstr>
      <vt:lpstr>Usefulness of Statistical Based Mining</vt:lpstr>
      <vt:lpstr>Statistical Functions and Evaluation Strategies</vt:lpstr>
      <vt:lpstr>Data Sources for building the model </vt:lpstr>
      <vt:lpstr>Analysis and Results</vt:lpstr>
      <vt:lpstr>Challenges and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dc:title>
  <dc:creator>Nate Bachmeier</dc:creator>
  <cp:lastModifiedBy>Nate Bachmeier</cp:lastModifiedBy>
  <cp:revision>8</cp:revision>
  <dcterms:created xsi:type="dcterms:W3CDTF">2020-03-16T02:55:42Z</dcterms:created>
  <dcterms:modified xsi:type="dcterms:W3CDTF">2020-03-16T14:23:35Z</dcterms:modified>
</cp:coreProperties>
</file>