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71185" autoAdjust="0"/>
  </p:normalViewPr>
  <p:slideViewPr>
    <p:cSldViewPr snapToGrid="0">
      <p:cViewPr varScale="1">
        <p:scale>
          <a:sx n="48" d="100"/>
          <a:sy n="48" d="100"/>
        </p:scale>
        <p:origin x="136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D4450-3347-4905-854C-CBA81B4E97C7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129D8-DD59-42DC-A2A2-B5C5A49C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5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129D8-DD59-42DC-A2A2-B5C5A49C3C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5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05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128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35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01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62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13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4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1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2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0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2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5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1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97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42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4F61B-FF70-4459-BD65-9413D6839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10" r="-1" b="16630"/>
          <a:stretch/>
        </p:blipFill>
        <p:spPr>
          <a:xfrm>
            <a:off x="-1" y="-2"/>
            <a:ext cx="12198915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28264E-43F8-4339-BE92-AA6B94D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20681"/>
            <a:ext cx="12188952" cy="2637319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BC998-C077-4740-B45B-1A38A9DD2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Peo</a:t>
            </a:r>
            <a:r>
              <a:rPr lang="en-US" sz="4000" dirty="0"/>
              <a:t>ple and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5A045-9C9F-4984-A716-93E3F8BBA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 fontScale="47500" lnSpcReduction="20000"/>
          </a:bodyPr>
          <a:lstStyle/>
          <a:p>
            <a:endParaRPr lang="en-US" dirty="0">
              <a:solidFill>
                <a:srgbClr val="C69699"/>
              </a:solidFill>
            </a:endParaRPr>
          </a:p>
          <a:p>
            <a:pPr algn="l"/>
            <a:r>
              <a:rPr lang="en-US" dirty="0">
                <a:solidFill>
                  <a:srgbClr val="C69699"/>
                </a:solidFill>
              </a:rPr>
              <a:t>TIM-8301: Principals of Security</a:t>
            </a:r>
            <a:br>
              <a:rPr lang="en-US" dirty="0">
                <a:solidFill>
                  <a:srgbClr val="C69699"/>
                </a:solidFill>
              </a:rPr>
            </a:br>
            <a:r>
              <a:rPr lang="en-US" dirty="0">
                <a:solidFill>
                  <a:srgbClr val="C69699"/>
                </a:solidFill>
              </a:rPr>
              <a:t>Nate Bachmeier</a:t>
            </a:r>
          </a:p>
        </p:txBody>
      </p:sp>
    </p:spTree>
    <p:extLst>
      <p:ext uri="{BB962C8B-B14F-4D97-AF65-F5344CB8AC3E}">
        <p14:creationId xmlns:p14="http://schemas.microsoft.com/office/powerpoint/2010/main" val="346144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AC88-7899-4BD5-BEF4-62C3DB2C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Creating a security aware culture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43B6D-4AF0-4F79-A3F5-52ED5E4F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effectLst/>
              </a:rPr>
              <a:t>Security is about risk management protections</a:t>
            </a:r>
          </a:p>
          <a:p>
            <a:r>
              <a:rPr lang="en-US" sz="2200" dirty="0">
                <a:effectLst/>
              </a:rPr>
              <a:t>Be skeptical</a:t>
            </a:r>
          </a:p>
          <a:p>
            <a:r>
              <a:rPr lang="en-US" sz="2200" dirty="0">
                <a:effectLst/>
              </a:rPr>
              <a:t>Authenticate, authorize, and audit actions</a:t>
            </a:r>
          </a:p>
          <a:p>
            <a:r>
              <a:rPr lang="en-US" sz="2200" dirty="0">
                <a:effectLst/>
              </a:rPr>
              <a:t>Preventing negligence, how will this fail?</a:t>
            </a:r>
          </a:p>
          <a:p>
            <a:pPr lvl="1"/>
            <a:r>
              <a:rPr lang="en-US" sz="2000" dirty="0">
                <a:effectLst/>
              </a:rPr>
              <a:t>Think about quotas, fail-over, backup/recovery</a:t>
            </a:r>
          </a:p>
          <a:p>
            <a:r>
              <a:rPr lang="en-US" sz="2200" dirty="0">
                <a:effectLst/>
              </a:rPr>
              <a:t>Preventing maliciousness</a:t>
            </a:r>
          </a:p>
          <a:p>
            <a:pPr lvl="1"/>
            <a:r>
              <a:rPr lang="en-US" sz="2000" dirty="0">
                <a:effectLst/>
              </a:rPr>
              <a:t>Think about where data and commands become collide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1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C792-817F-4C81-B71E-C27508D4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Credential and Identity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81E7-3998-4138-9FBF-C77F4FBE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>
                <a:effectLst/>
              </a:rPr>
              <a:t>Influence of password policies</a:t>
            </a:r>
          </a:p>
          <a:p>
            <a:r>
              <a:rPr lang="en-US" sz="2200" dirty="0">
                <a:effectLst/>
              </a:rPr>
              <a:t>Influence of SSO/OAuth</a:t>
            </a:r>
          </a:p>
          <a:p>
            <a:r>
              <a:rPr lang="en-US" sz="2200" dirty="0">
                <a:effectLst/>
              </a:rPr>
              <a:t>Influence of MFA</a:t>
            </a:r>
          </a:p>
          <a:p>
            <a:pPr lvl="1"/>
            <a:r>
              <a:rPr lang="en-US" sz="2000" dirty="0">
                <a:effectLst/>
              </a:rPr>
              <a:t>Something you know</a:t>
            </a:r>
          </a:p>
          <a:p>
            <a:pPr lvl="1"/>
            <a:r>
              <a:rPr lang="en-US" sz="2000" dirty="0">
                <a:effectLst/>
              </a:rPr>
              <a:t>Something you have</a:t>
            </a:r>
          </a:p>
          <a:p>
            <a:pPr lvl="1"/>
            <a:r>
              <a:rPr lang="en-US" sz="2000" dirty="0">
                <a:effectLst/>
              </a:rPr>
              <a:t>Something you are</a:t>
            </a:r>
          </a:p>
          <a:p>
            <a:pPr lvl="1"/>
            <a:r>
              <a:rPr lang="en-US" sz="2000" dirty="0">
                <a:effectLst/>
              </a:rPr>
              <a:t>Somewhere you are</a:t>
            </a:r>
          </a:p>
          <a:p>
            <a:pPr lvl="1"/>
            <a:r>
              <a:rPr lang="en-US" sz="2000" dirty="0">
                <a:effectLst/>
              </a:rPr>
              <a:t>Something you do (gestures)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9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FF8A-6D4F-451E-895C-960032D7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Device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4619F-E4F7-4105-9072-4321D1AB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effectLst/>
              </a:rPr>
              <a:t>Software patches</a:t>
            </a:r>
          </a:p>
          <a:p>
            <a:r>
              <a:rPr lang="en-US" sz="2200" dirty="0">
                <a:effectLst/>
              </a:rPr>
              <a:t>Desired Configuration Policies</a:t>
            </a:r>
          </a:p>
          <a:p>
            <a:r>
              <a:rPr lang="en-US" sz="2200" dirty="0">
                <a:effectLst/>
              </a:rPr>
              <a:t>Malware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7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E47E-72C9-4E62-8C50-0895687A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Phishing 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2523-88F0-4E53-A64B-37B92606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effectLst/>
              </a:rPr>
              <a:t>Why do they work</a:t>
            </a:r>
          </a:p>
          <a:p>
            <a:r>
              <a:rPr lang="en-US" sz="2200" dirty="0">
                <a:effectLst/>
              </a:rPr>
              <a:t>Why do these protections fail?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01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27CC-EB8D-408E-85C1-659CA3A9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Doxing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7589-4AF3-4C71-A470-0493B83D8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effectLst/>
              </a:rPr>
              <a:t>Social networks</a:t>
            </a:r>
          </a:p>
          <a:p>
            <a:r>
              <a:rPr lang="en-US" sz="2200" dirty="0">
                <a:effectLst/>
              </a:rPr>
              <a:t>Publications</a:t>
            </a:r>
          </a:p>
          <a:p>
            <a:r>
              <a:rPr lang="en-US" sz="2200" dirty="0">
                <a:effectLst/>
              </a:rPr>
              <a:t>Public information</a:t>
            </a:r>
          </a:p>
          <a:p>
            <a:r>
              <a:rPr lang="en-US" sz="2200" dirty="0">
                <a:effectLst/>
              </a:rPr>
              <a:t>… resulting in advanced spear phishing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5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784B-C0FC-4C95-B7DF-847A2075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Untrusted networking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19B98-A3FD-4C44-9167-A7C8F8A9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effectLst/>
              </a:rPr>
              <a:t>The </a:t>
            </a:r>
            <a:r>
              <a:rPr lang="en-US" sz="2200" dirty="0" err="1">
                <a:effectLst/>
              </a:rPr>
              <a:t>starbucks</a:t>
            </a:r>
            <a:r>
              <a:rPr lang="en-US" sz="2200" dirty="0">
                <a:effectLst/>
              </a:rPr>
              <a:t> attack</a:t>
            </a:r>
          </a:p>
          <a:p>
            <a:r>
              <a:rPr lang="en-US" sz="2200" dirty="0">
                <a:effectLst/>
              </a:rPr>
              <a:t>DNS attacks</a:t>
            </a:r>
          </a:p>
          <a:p>
            <a:r>
              <a:rPr lang="en-US" sz="2200" dirty="0">
                <a:effectLst/>
              </a:rPr>
              <a:t>Discussing work issues outside of work</a:t>
            </a:r>
          </a:p>
          <a:p>
            <a:r>
              <a:rPr lang="en-US" sz="2200" dirty="0">
                <a:effectLst/>
              </a:rPr>
              <a:t>Unencrypted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2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6867-F1F3-4591-BEF5-B2CDFA07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Challenges with internationalization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A44B-E030-4BD8-B708-640C0EC68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effectLst/>
              </a:rPr>
              <a:t>GDRP</a:t>
            </a:r>
          </a:p>
          <a:p>
            <a:r>
              <a:rPr lang="en-US" sz="2200" dirty="0">
                <a:effectLst/>
              </a:rPr>
              <a:t>Chinese Cybersecurity Law</a:t>
            </a:r>
          </a:p>
          <a:p>
            <a:r>
              <a:rPr lang="en-US" sz="2200" dirty="0">
                <a:effectLst/>
              </a:rPr>
              <a:t>Notions of sovereignty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05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DCAB-D2E7-405F-B34C-5F9C0057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1A22-D61D-4277-8E5D-D4A7DA4B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52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3A18-5B8E-446F-8A44-52262A48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7179-6CD5-45E5-A669-0247D2872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D23C-2512-417E-8E8C-1AC2B82E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a Security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BBA93-2618-4C4A-9ABA-F2F44CD4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effectLst/>
              </a:rPr>
              <a:t>How should we approach security?</a:t>
            </a:r>
          </a:p>
          <a:p>
            <a:pPr lvl="1"/>
            <a:r>
              <a:rPr lang="en-US" sz="2000" dirty="0">
                <a:effectLst/>
              </a:rPr>
              <a:t>Its not the an after thought</a:t>
            </a:r>
          </a:p>
          <a:p>
            <a:pPr lvl="1"/>
            <a:r>
              <a:rPr lang="en-US" sz="2000" dirty="0">
                <a:effectLst/>
              </a:rPr>
              <a:t>Its not because “they” are specifically targeting “us”</a:t>
            </a:r>
          </a:p>
          <a:p>
            <a:pPr lvl="1"/>
            <a:r>
              <a:rPr lang="en-US" sz="2000" dirty="0">
                <a:effectLst/>
              </a:rPr>
              <a:t>Its not because crypto APIs and firewalls are awesome</a:t>
            </a:r>
            <a:br>
              <a:rPr lang="en-US" sz="2000" dirty="0">
                <a:effectLst/>
              </a:rPr>
            </a:br>
            <a:endParaRPr lang="en-US" sz="2000" dirty="0">
              <a:effectLst/>
            </a:endParaRPr>
          </a:p>
          <a:p>
            <a:r>
              <a:rPr lang="en-US" sz="2200" dirty="0">
                <a:effectLst/>
              </a:rPr>
              <a:t>Then what is it about? Why do I care?</a:t>
            </a:r>
          </a:p>
          <a:p>
            <a:pPr lvl="1"/>
            <a:r>
              <a:rPr lang="en-US" sz="2000" dirty="0">
                <a:effectLst/>
              </a:rPr>
              <a:t>Its not about “stopping hackers” … its about stopping Fat Finger Bob!</a:t>
            </a:r>
          </a:p>
          <a:p>
            <a:endParaRPr lang="en-US" sz="2200" dirty="0">
              <a:effectLst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6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C948-4BCF-4207-B581-CC6E87C8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the goal of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B5F7-0C17-4D43-8F9C-2DE34E689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 collection of processes that ensure availability, reliability, performance characteristics, and business continuity – even in the presence of erroneous behaviors.</a:t>
            </a:r>
          </a:p>
          <a:p>
            <a:r>
              <a:rPr lang="en-US" dirty="0">
                <a:effectLst/>
              </a:rPr>
              <a:t>It’s about preventing both </a:t>
            </a:r>
            <a:r>
              <a:rPr lang="en-US" i="1" dirty="0">
                <a:effectLst/>
              </a:rPr>
              <a:t>negligence</a:t>
            </a:r>
            <a:r>
              <a:rPr lang="en-US" dirty="0">
                <a:effectLst/>
              </a:rPr>
              <a:t> and maliciousness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2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063C-9EFA-4066-8A05-DB9B79AD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How has the perception evolved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6C89D-1B17-4919-8556-A51ADF7EF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effectLst/>
              </a:rPr>
              <a:t>Focus on individual attackers</a:t>
            </a:r>
          </a:p>
          <a:p>
            <a:r>
              <a:rPr lang="en-US" sz="2200" dirty="0">
                <a:effectLst/>
              </a:rPr>
              <a:t>Focus on technology</a:t>
            </a:r>
          </a:p>
          <a:p>
            <a:r>
              <a:rPr lang="en-US" sz="2200" dirty="0">
                <a:effectLst/>
              </a:rPr>
              <a:t>Focus on national states</a:t>
            </a:r>
          </a:p>
          <a:p>
            <a:r>
              <a:rPr lang="en-US" sz="2200" dirty="0">
                <a:effectLst/>
              </a:rPr>
              <a:t>Focus on assume breach</a:t>
            </a:r>
          </a:p>
          <a:p>
            <a:r>
              <a:rPr lang="en-US" sz="2200" dirty="0">
                <a:effectLst/>
              </a:rPr>
              <a:t>Focus on people</a:t>
            </a:r>
          </a:p>
        </p:txBody>
      </p:sp>
    </p:spTree>
    <p:extLst>
      <p:ext uri="{BB962C8B-B14F-4D97-AF65-F5344CB8AC3E}">
        <p14:creationId xmlns:p14="http://schemas.microsoft.com/office/powerpoint/2010/main" val="119430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EBF5-8F24-443D-84F4-09EF0CB3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Why are people now the focal 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1BC4-5410-4202-8519-46EE5EBDC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effectLst/>
              </a:rPr>
              <a:t>50% attacks are technology malicious</a:t>
            </a:r>
          </a:p>
          <a:p>
            <a:r>
              <a:rPr lang="en-US" sz="2200" dirty="0">
                <a:effectLst/>
              </a:rPr>
              <a:t>25% attacks are malicious against humans</a:t>
            </a:r>
          </a:p>
          <a:p>
            <a:r>
              <a:rPr lang="en-US" sz="2200" dirty="0">
                <a:effectLst/>
              </a:rPr>
              <a:t>25% attacks are human errors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4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9B69-D0FF-4BFB-BB22-C1D88A0B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Where do we need to protect humans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431B-5003-4F77-9DB6-8EC08E7C3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effectLst/>
              </a:rPr>
              <a:t>Network borders are abstract</a:t>
            </a:r>
          </a:p>
          <a:p>
            <a:r>
              <a:rPr lang="en-US" sz="2200" dirty="0">
                <a:effectLst/>
              </a:rPr>
              <a:t>Connections come across heterogeneous devices</a:t>
            </a:r>
          </a:p>
          <a:p>
            <a:r>
              <a:rPr lang="en-US" sz="2200" dirty="0">
                <a:effectLst/>
              </a:rPr>
              <a:t>Any communication/interaction could result in undesirable 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E04C-7361-4C07-B0D6-33DCAF81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Understanding STRIDE categorizations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86E9-ABD7-4999-A14C-D6CE0EBA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effectLst/>
              </a:rPr>
              <a:t>Spoofing</a:t>
            </a:r>
          </a:p>
          <a:p>
            <a:r>
              <a:rPr lang="en-US" sz="2200" dirty="0">
                <a:effectLst/>
              </a:rPr>
              <a:t>Tampering</a:t>
            </a:r>
          </a:p>
          <a:p>
            <a:r>
              <a:rPr lang="en-US" sz="2200" dirty="0">
                <a:effectLst/>
              </a:rPr>
              <a:t>Repudiation</a:t>
            </a:r>
          </a:p>
          <a:p>
            <a:r>
              <a:rPr lang="en-US" sz="2200" dirty="0">
                <a:effectLst/>
              </a:rPr>
              <a:t>Information Disclosure</a:t>
            </a:r>
          </a:p>
          <a:p>
            <a:r>
              <a:rPr lang="en-US" sz="2200" dirty="0">
                <a:effectLst/>
              </a:rPr>
              <a:t>Denial of Service</a:t>
            </a:r>
          </a:p>
          <a:p>
            <a:r>
              <a:rPr lang="en-US" sz="2200" dirty="0">
                <a:effectLst/>
              </a:rPr>
              <a:t>Elevation of Privileges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7EDB-892F-4AC2-8361-8EE90DA6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How do these apply to humans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9A34-5431-44DF-9647-CB6007411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Getting a free cup of coffee</a:t>
            </a:r>
          </a:p>
          <a:p>
            <a:pPr lvl="1"/>
            <a:r>
              <a:rPr lang="en-US" dirty="0"/>
              <a:t>Enumerate examples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3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131B-A4E5-45AF-A378-22B83C4C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How can we define the coffee in terms of threat 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5211-2AEA-4A9E-90CA-5B954367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Assets, endpoints, trust boundaries, protocols, and threats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75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3D3C22"/>
      </a:dk2>
      <a:lt2>
        <a:srgbClr val="E2E8E8"/>
      </a:lt2>
      <a:accent1>
        <a:srgbClr val="C69699"/>
      </a:accent1>
      <a:accent2>
        <a:srgbClr val="BA947F"/>
      </a:accent2>
      <a:accent3>
        <a:srgbClr val="ACA382"/>
      </a:accent3>
      <a:accent4>
        <a:srgbClr val="9EA973"/>
      </a:accent4>
      <a:accent5>
        <a:srgbClr val="92AB82"/>
      </a:accent5>
      <a:accent6>
        <a:srgbClr val="78B07A"/>
      </a:accent6>
      <a:hlink>
        <a:srgbClr val="568E8B"/>
      </a:hlink>
      <a:folHlink>
        <a:srgbClr val="848484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379</Words>
  <Application>Microsoft Office PowerPoint</Application>
  <PresentationFormat>Widescreen</PresentationFormat>
  <Paragraphs>80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Dubai</vt:lpstr>
      <vt:lpstr>Georgia Pro</vt:lpstr>
      <vt:lpstr>Wingdings 2</vt:lpstr>
      <vt:lpstr>SlateVTI</vt:lpstr>
      <vt:lpstr>People and Security</vt:lpstr>
      <vt:lpstr>Framing a Security Message</vt:lpstr>
      <vt:lpstr>What is the goal of Security</vt:lpstr>
      <vt:lpstr>How has the perception evolved</vt:lpstr>
      <vt:lpstr>Why are people now the focal point</vt:lpstr>
      <vt:lpstr>Where do we need to protect humans</vt:lpstr>
      <vt:lpstr>Understanding STRIDE categorizations</vt:lpstr>
      <vt:lpstr>How do these apply to humans</vt:lpstr>
      <vt:lpstr>How can we define the coffee in terms of threat modeling</vt:lpstr>
      <vt:lpstr>Creating a security aware culture</vt:lpstr>
      <vt:lpstr>Credential and Identity management</vt:lpstr>
      <vt:lpstr>Device Management</vt:lpstr>
      <vt:lpstr>Phishing sites</vt:lpstr>
      <vt:lpstr>Doxing</vt:lpstr>
      <vt:lpstr>Untrusted networking</vt:lpstr>
      <vt:lpstr>Challenges with internationalization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and Security</dc:title>
  <dc:creator>nate nate</dc:creator>
  <cp:lastModifiedBy>nate nate</cp:lastModifiedBy>
  <cp:revision>20</cp:revision>
  <dcterms:created xsi:type="dcterms:W3CDTF">2020-04-10T09:20:48Z</dcterms:created>
  <dcterms:modified xsi:type="dcterms:W3CDTF">2020-04-11T15:03:59Z</dcterms:modified>
</cp:coreProperties>
</file>