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59" r:id="rId2"/>
    <p:sldId id="260" r:id="rId3"/>
    <p:sldId id="262" r:id="rId4"/>
    <p:sldId id="263" r:id="rId5"/>
    <p:sldId id="267" r:id="rId6"/>
    <p:sldId id="268" r:id="rId7"/>
    <p:sldId id="264" r:id="rId8"/>
    <p:sldId id="257" r:id="rId9"/>
    <p:sldId id="258"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76122" autoAdjust="0"/>
  </p:normalViewPr>
  <p:slideViewPr>
    <p:cSldViewPr snapToGrid="0">
      <p:cViewPr varScale="1">
        <p:scale>
          <a:sx n="88" d="100"/>
          <a:sy n="88" d="100"/>
        </p:scale>
        <p:origin x="1476" y="96"/>
      </p:cViewPr>
      <p:guideLst>
        <p:guide orient="horz" pos="2160"/>
        <p:guide pos="3840"/>
      </p:guideLst>
    </p:cSldViewPr>
  </p:slideViewPr>
  <p:notesTextViewPr>
    <p:cViewPr>
      <p:scale>
        <a:sx n="1" d="1"/>
        <a:sy n="1" d="1"/>
      </p:scale>
      <p:origin x="0" y="0"/>
    </p:cViewPr>
  </p:notesTextViewPr>
  <p:notesViewPr>
    <p:cSldViewPr snapToGrid="0">
      <p:cViewPr varScale="1">
        <p:scale>
          <a:sx n="47" d="100"/>
          <a:sy n="47" d="100"/>
        </p:scale>
        <p:origin x="200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68DAB-9CA2-493E-ACD0-49FC26CDA04C}" type="datetimeFigureOut">
              <a:rPr lang="en-US" smtClean="0"/>
              <a:t>9/15/2014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01778-9ED4-4ACE-A2B1-5344F4017446}" type="slidenum">
              <a:rPr lang="en-US" smtClean="0"/>
              <a:t>‹#›</a:t>
            </a:fld>
            <a:endParaRPr lang="en-US"/>
          </a:p>
        </p:txBody>
      </p:sp>
    </p:spTree>
    <p:extLst>
      <p:ext uri="{BB962C8B-B14F-4D97-AF65-F5344CB8AC3E}">
        <p14:creationId xmlns:p14="http://schemas.microsoft.com/office/powerpoint/2010/main" val="367383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Physical Vulnerabilities</a:t>
            </a:r>
          </a:p>
          <a:p>
            <a:endParaRPr lang="en-US" b="1" dirty="0" smtClean="0"/>
          </a:p>
          <a:p>
            <a:r>
              <a:rPr lang="en-US" b="0" i="1" dirty="0" smtClean="0"/>
              <a:t>Common Threats</a:t>
            </a:r>
            <a:endParaRPr lang="en-US" b="0" i="0" dirty="0" smtClean="0"/>
          </a:p>
          <a:p>
            <a:r>
              <a:rPr lang="en-US" sz="1200" kern="1200" dirty="0" smtClean="0">
                <a:solidFill>
                  <a:schemeClr val="tx1"/>
                </a:solidFill>
                <a:effectLst/>
                <a:latin typeface="+mn-lt"/>
                <a:ea typeface="+mn-ea"/>
                <a:cs typeface="+mn-cs"/>
              </a:rPr>
              <a:t>A good approach to dealing with access to company data floors is to start from the street and work your way into the actual computer room. To fully protect the Riordan data, cameras should be present on the outside of the facility to oversee all entry points and exit points. Once inside the building, all employees should be mandated to wear a security badge that gives them clearance to whatever rooms or floors they need to be on. </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Why be Concerned</a:t>
            </a:r>
          </a:p>
          <a:p>
            <a:r>
              <a:rPr lang="en-US" sz="1200" b="0" i="0" kern="1200" dirty="0" smtClean="0">
                <a:solidFill>
                  <a:schemeClr val="tx1"/>
                </a:solidFill>
                <a:effectLst/>
                <a:latin typeface="+mn-lt"/>
                <a:ea typeface="+mn-ea"/>
                <a:cs typeface="+mn-cs"/>
              </a:rPr>
              <a:t>Riordan Manufacturing needs to be concerned with physical vulnerabilities because this is where people can get access to your physical</a:t>
            </a:r>
            <a:r>
              <a:rPr lang="en-US" sz="1200" b="0" i="0" kern="1200" baseline="0" dirty="0" smtClean="0">
                <a:solidFill>
                  <a:schemeClr val="tx1"/>
                </a:solidFill>
                <a:effectLst/>
                <a:latin typeface="+mn-lt"/>
                <a:ea typeface="+mn-ea"/>
                <a:cs typeface="+mn-cs"/>
              </a:rPr>
              <a:t> infrastructure. Making sure the areas are locked down and secure will allow Riordan to have complete control over their environments. </a:t>
            </a:r>
          </a:p>
          <a:p>
            <a:endParaRPr lang="en-US" sz="1200" b="0" i="0" kern="1200" baseline="0" dirty="0" smtClean="0">
              <a:solidFill>
                <a:schemeClr val="tx1"/>
              </a:solidFill>
              <a:effectLst/>
              <a:latin typeface="+mn-lt"/>
              <a:ea typeface="+mn-ea"/>
              <a:cs typeface="+mn-cs"/>
            </a:endParaRPr>
          </a:p>
          <a:p>
            <a:r>
              <a:rPr lang="en-US" sz="1200" b="0" i="1" kern="1200" baseline="0" dirty="0" smtClean="0">
                <a:solidFill>
                  <a:schemeClr val="tx1"/>
                </a:solidFill>
                <a:effectLst/>
                <a:latin typeface="+mn-lt"/>
                <a:ea typeface="+mn-ea"/>
                <a:cs typeface="+mn-cs"/>
              </a:rPr>
              <a:t>How to React</a:t>
            </a:r>
          </a:p>
          <a:p>
            <a:r>
              <a:rPr lang="en-US" sz="1200" b="0" i="0" kern="1200" baseline="0" dirty="0" smtClean="0">
                <a:solidFill>
                  <a:schemeClr val="tx1"/>
                </a:solidFill>
                <a:effectLst/>
                <a:latin typeface="+mn-lt"/>
                <a:ea typeface="+mn-ea"/>
                <a:cs typeface="+mn-cs"/>
              </a:rPr>
              <a:t>Reacting in a proactive manner will allow Riordan to be prepared for any physical threat it may encounter. Having security cameras in outside parking structures is one way to start dealing with physical threats. Computer room floors need to be secure with key access only that does not allow piggy backing onto the floor. Security guards and metal detectors will allow Riordan to have a safer environment for their employees. </a:t>
            </a:r>
            <a:endParaRPr lang="en-US" b="0" i="0" dirty="0" smtClean="0"/>
          </a:p>
        </p:txBody>
      </p:sp>
      <p:sp>
        <p:nvSpPr>
          <p:cNvPr id="4" name="Slide Number Placeholder 3"/>
          <p:cNvSpPr>
            <a:spLocks noGrp="1"/>
          </p:cNvSpPr>
          <p:nvPr>
            <p:ph type="sldNum" sz="quarter" idx="10"/>
          </p:nvPr>
        </p:nvSpPr>
        <p:spPr/>
        <p:txBody>
          <a:bodyPr/>
          <a:lstStyle/>
          <a:p>
            <a:fld id="{CA001778-9ED4-4ACE-A2B1-5344F4017446}" type="slidenum">
              <a:rPr lang="en-US" smtClean="0"/>
              <a:t>2</a:t>
            </a:fld>
            <a:endParaRPr lang="en-US"/>
          </a:p>
        </p:txBody>
      </p:sp>
    </p:spTree>
    <p:extLst>
      <p:ext uri="{BB962C8B-B14F-4D97-AF65-F5344CB8AC3E}">
        <p14:creationId xmlns:p14="http://schemas.microsoft.com/office/powerpoint/2010/main" val="361841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Logical Vulnerabilities</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everything is saved to the server in a company, so</a:t>
            </a:r>
            <a:r>
              <a:rPr lang="en-US" baseline="0" dirty="0" smtClean="0"/>
              <a:t> when an employee is able to obtain company equipment with valuable information, they put the state of the company in jeopardy. Depending on the information on the device, it could expose the company as a whole.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Today,</a:t>
            </a:r>
            <a:r>
              <a:rPr lang="en-US" baseline="0" dirty="0" smtClean="0"/>
              <a:t> </a:t>
            </a:r>
            <a:r>
              <a:rPr lang="en-US" dirty="0" smtClean="0"/>
              <a:t>with remote access to job sites, an employee does not have to be in the building to access the network. Not deactivating an ex-employee account gives them the right to have the ability to gain access to sensitive information within the organization. </a:t>
            </a:r>
          </a:p>
          <a:p>
            <a:endParaRPr lang="en-US" b="1" dirty="0"/>
          </a:p>
        </p:txBody>
      </p:sp>
      <p:sp>
        <p:nvSpPr>
          <p:cNvPr id="4" name="Slide Number Placeholder 3"/>
          <p:cNvSpPr>
            <a:spLocks noGrp="1"/>
          </p:cNvSpPr>
          <p:nvPr>
            <p:ph type="sldNum" sz="quarter" idx="10"/>
          </p:nvPr>
        </p:nvSpPr>
        <p:spPr/>
        <p:txBody>
          <a:bodyPr/>
          <a:lstStyle/>
          <a:p>
            <a:fld id="{CA001778-9ED4-4ACE-A2B1-5344F4017446}" type="slidenum">
              <a:rPr lang="en-US" smtClean="0"/>
              <a:t>3</a:t>
            </a:fld>
            <a:endParaRPr lang="en-US"/>
          </a:p>
        </p:txBody>
      </p:sp>
    </p:spTree>
    <p:extLst>
      <p:ext uri="{BB962C8B-B14F-4D97-AF65-F5344CB8AC3E}">
        <p14:creationId xmlns:p14="http://schemas.microsoft.com/office/powerpoint/2010/main" val="485671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Prevent Internal Threats</a:t>
            </a:r>
          </a:p>
          <a:p>
            <a:endParaRPr lang="en-US" b="1" dirty="0" smtClean="0"/>
          </a:p>
          <a:p>
            <a:r>
              <a:rPr lang="en-US" dirty="0" smtClean="0"/>
              <a:t>Write out a step by step process when terminating someone to assure they have no access to the company and they do not leave with any confidential information about the company.</a:t>
            </a:r>
          </a:p>
          <a:p>
            <a:endParaRPr lang="en-US" dirty="0" smtClean="0"/>
          </a:p>
          <a:p>
            <a:r>
              <a:rPr lang="en-US" dirty="0" smtClean="0"/>
              <a:t>Teaching upper</a:t>
            </a:r>
            <a:r>
              <a:rPr lang="en-US" baseline="0" dirty="0" smtClean="0"/>
              <a:t> management this new police through workshop and simulation will assure that they are able to properly terminate an employee and limit the chances that an employee leaves the organization still having access to </a:t>
            </a:r>
            <a:r>
              <a:rPr lang="en-US" baseline="0" smtClean="0"/>
              <a:t>the company.</a:t>
            </a:r>
            <a:endParaRPr lang="en-US" dirty="0" smtClean="0"/>
          </a:p>
          <a:p>
            <a:endParaRPr lang="en-US" b="0" dirty="0"/>
          </a:p>
        </p:txBody>
      </p:sp>
      <p:sp>
        <p:nvSpPr>
          <p:cNvPr id="4" name="Slide Number Placeholder 3"/>
          <p:cNvSpPr>
            <a:spLocks noGrp="1"/>
          </p:cNvSpPr>
          <p:nvPr>
            <p:ph type="sldNum" sz="quarter" idx="10"/>
          </p:nvPr>
        </p:nvSpPr>
        <p:spPr/>
        <p:txBody>
          <a:bodyPr/>
          <a:lstStyle/>
          <a:p>
            <a:fld id="{CA001778-9ED4-4ACE-A2B1-5344F4017446}" type="slidenum">
              <a:rPr lang="en-US" smtClean="0"/>
              <a:t>4</a:t>
            </a:fld>
            <a:endParaRPr lang="en-US"/>
          </a:p>
        </p:txBody>
      </p:sp>
    </p:spTree>
    <p:extLst>
      <p:ext uri="{BB962C8B-B14F-4D97-AF65-F5344CB8AC3E}">
        <p14:creationId xmlns:p14="http://schemas.microsoft.com/office/powerpoint/2010/main" val="284735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External Threats</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They are a couple</a:t>
            </a:r>
            <a:r>
              <a:rPr lang="en-US" baseline="0" dirty="0" smtClean="0"/>
              <a:t> types of external attacks that can affect a company but most of them enter the network with the accidental assistance of internal 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1)Trojan Horses are hard to detect because they hide within the system and start affecting the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2)Denial of Service involves the company losing access or their bandwidth being overloaded by an outside source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3)The zombie attacker is able to set up his or her own motives within the system, this</a:t>
            </a:r>
            <a:r>
              <a:rPr lang="en-US" baseline="0" dirty="0" smtClean="0"/>
              <a:t> leaves the system vulnerable and clients that trust abandon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fact the company has clients information within their system and clients are at times placing orders, it places not only the company in a vulnerable predicament, but also their clients as well. First</a:t>
            </a:r>
            <a:r>
              <a:rPr lang="en-US" baseline="0" dirty="0" smtClean="0"/>
              <a:t> step is building that stable security policy for access the network</a:t>
            </a:r>
            <a:endParaRPr lang="en-US" dirty="0" smtClean="0"/>
          </a:p>
          <a:p>
            <a:endParaRPr lang="en-US" b="0" dirty="0" smtClean="0"/>
          </a:p>
        </p:txBody>
      </p:sp>
      <p:sp>
        <p:nvSpPr>
          <p:cNvPr id="4" name="Slide Number Placeholder 3"/>
          <p:cNvSpPr>
            <a:spLocks noGrp="1"/>
          </p:cNvSpPr>
          <p:nvPr>
            <p:ph type="sldNum" sz="quarter" idx="10"/>
          </p:nvPr>
        </p:nvSpPr>
        <p:spPr/>
        <p:txBody>
          <a:bodyPr/>
          <a:lstStyle/>
          <a:p>
            <a:fld id="{CA001778-9ED4-4ACE-A2B1-5344F4017446}" type="slidenum">
              <a:rPr lang="en-US" smtClean="0"/>
              <a:t>5</a:t>
            </a:fld>
            <a:endParaRPr lang="en-US"/>
          </a:p>
        </p:txBody>
      </p:sp>
    </p:spTree>
    <p:extLst>
      <p:ext uri="{BB962C8B-B14F-4D97-AF65-F5344CB8AC3E}">
        <p14:creationId xmlns:p14="http://schemas.microsoft.com/office/powerpoint/2010/main" val="263406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Prevent External Threats</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prevent external</a:t>
            </a:r>
            <a:r>
              <a:rPr lang="en-US" baseline="0" dirty="0" smtClean="0"/>
              <a:t> viruses the company most install a policy as well as incorporate software to add onto the security of the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IT team will oversee the current state of the security policy to evaluate what part of the policy is effective and what can be done to improve the policy.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will layer the vulnerable area of the network and conduct workshops for new employees on how to proceed with their day-to-day task to assure that they are complying with the policy.</a:t>
            </a:r>
          </a:p>
        </p:txBody>
      </p:sp>
      <p:sp>
        <p:nvSpPr>
          <p:cNvPr id="4" name="Slide Number Placeholder 3"/>
          <p:cNvSpPr>
            <a:spLocks noGrp="1"/>
          </p:cNvSpPr>
          <p:nvPr>
            <p:ph type="sldNum" sz="quarter" idx="10"/>
          </p:nvPr>
        </p:nvSpPr>
        <p:spPr/>
        <p:txBody>
          <a:bodyPr/>
          <a:lstStyle/>
          <a:p>
            <a:fld id="{CA001778-9ED4-4ACE-A2B1-5344F4017446}" type="slidenum">
              <a:rPr lang="en-US" smtClean="0"/>
              <a:t>6</a:t>
            </a:fld>
            <a:endParaRPr lang="en-US"/>
          </a:p>
        </p:txBody>
      </p:sp>
    </p:spTree>
    <p:extLst>
      <p:ext uri="{BB962C8B-B14F-4D97-AF65-F5344CB8AC3E}">
        <p14:creationId xmlns:p14="http://schemas.microsoft.com/office/powerpoint/2010/main" val="2332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additional vulnerabilities</a:t>
            </a:r>
            <a:r>
              <a:rPr lang="en-US" baseline="0" dirty="0" smtClean="0"/>
              <a:t> that need to be protected in a large scale enterprise solution.</a:t>
            </a:r>
          </a:p>
          <a:p>
            <a:endParaRPr lang="en-US" baseline="0" dirty="0" smtClean="0"/>
          </a:p>
          <a:p>
            <a:r>
              <a:rPr lang="en-US" baseline="0" dirty="0" smtClean="0"/>
              <a:t>For instance isolation of all roles, groups, users, and artifacts is important. If proper isolation is not leveraged then security boundaries will not exist.</a:t>
            </a:r>
          </a:p>
          <a:p>
            <a:r>
              <a:rPr lang="en-US" baseline="0" dirty="0" smtClean="0"/>
              <a:t>This introduces many threats against the organization.  </a:t>
            </a:r>
          </a:p>
          <a:p>
            <a:endParaRPr lang="en-US" baseline="0" dirty="0" smtClean="0"/>
          </a:p>
          <a:p>
            <a:r>
              <a:rPr lang="en-US" baseline="0" dirty="0" smtClean="0"/>
              <a:t>Another area of where risk can be introduced is with incorrect deployments and configurations. An example might include using weak encryption, or not enabling an OS level protection.</a:t>
            </a:r>
          </a:p>
          <a:p>
            <a:endParaRPr lang="en-US" baseline="0" dirty="0" smtClean="0"/>
          </a:p>
          <a:p>
            <a:r>
              <a:rPr lang="en-US" baseline="0" dirty="0" smtClean="0"/>
              <a:t>Vulnerabilities can also appear in unexpected implementation flaws. An example might be a buffer overflow in a native component. These can be very difficult to find and remove.</a:t>
            </a:r>
          </a:p>
          <a:p>
            <a:r>
              <a:rPr lang="en-US" baseline="0" dirty="0" smtClean="0"/>
              <a:t>To help mitigate these risks OS level protections can be leveraged as well as low level system hooking, such as the case with EMET.</a:t>
            </a:r>
            <a:endParaRPr lang="en-US" dirty="0"/>
          </a:p>
        </p:txBody>
      </p:sp>
      <p:sp>
        <p:nvSpPr>
          <p:cNvPr id="4" name="Slide Number Placeholder 3"/>
          <p:cNvSpPr>
            <a:spLocks noGrp="1"/>
          </p:cNvSpPr>
          <p:nvPr>
            <p:ph type="sldNum" sz="quarter" idx="10"/>
          </p:nvPr>
        </p:nvSpPr>
        <p:spPr/>
        <p:txBody>
          <a:bodyPr/>
          <a:lstStyle/>
          <a:p>
            <a:fld id="{CA001778-9ED4-4ACE-A2B1-5344F4017446}" type="slidenum">
              <a:rPr lang="en-US" smtClean="0"/>
              <a:t>7</a:t>
            </a:fld>
            <a:endParaRPr lang="en-US"/>
          </a:p>
        </p:txBody>
      </p:sp>
    </p:spTree>
    <p:extLst>
      <p:ext uri="{BB962C8B-B14F-4D97-AF65-F5344CB8AC3E}">
        <p14:creationId xmlns:p14="http://schemas.microsoft.com/office/powerpoint/2010/main" val="345981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printer</a:t>
            </a:r>
            <a:r>
              <a:rPr lang="en-US" baseline="0" dirty="0" smtClean="0"/>
              <a:t> threshold:</a:t>
            </a:r>
          </a:p>
          <a:p>
            <a:pPr marL="171450" indent="-171450">
              <a:buFontTx/>
              <a:buChar char="-"/>
            </a:pPr>
            <a:r>
              <a:rPr lang="en-US" baseline="0" dirty="0" smtClean="0"/>
              <a:t>Causes overload to printer memory</a:t>
            </a:r>
          </a:p>
          <a:p>
            <a:pPr marL="171450" indent="-171450">
              <a:buFontTx/>
              <a:buChar char="-"/>
            </a:pPr>
            <a:r>
              <a:rPr lang="en-US" baseline="0" dirty="0" smtClean="0"/>
              <a:t>Caused by too many print jobs being executed simultaneously</a:t>
            </a:r>
          </a:p>
          <a:p>
            <a:pPr marL="171450" indent="-171450">
              <a:buFontTx/>
              <a:buChar char="-"/>
            </a:pPr>
            <a:r>
              <a:rPr lang="en-US" baseline="0" dirty="0" smtClean="0"/>
              <a:t>Creates a </a:t>
            </a:r>
            <a:r>
              <a:rPr lang="en-US" baseline="0" dirty="0" err="1" smtClean="0"/>
              <a:t>DoS</a:t>
            </a:r>
            <a:r>
              <a:rPr lang="en-US" baseline="0" dirty="0" smtClean="0"/>
              <a:t> attack</a:t>
            </a:r>
          </a:p>
          <a:p>
            <a:pPr marL="171450" indent="-171450">
              <a:buFontTx/>
              <a:buChar char="-"/>
            </a:pPr>
            <a:r>
              <a:rPr lang="en-US" baseline="0" dirty="0" smtClean="0"/>
              <a:t>Delays productivity</a:t>
            </a:r>
          </a:p>
          <a:p>
            <a:pPr marL="171450" indent="-171450">
              <a:buFontTx/>
              <a:buChar char="-"/>
            </a:pPr>
            <a:r>
              <a:rPr lang="en-US" baseline="0" dirty="0" smtClean="0"/>
              <a:t>Fix: Use authentication method by associating each print job with a username/password and store in company database</a:t>
            </a:r>
          </a:p>
          <a:p>
            <a:pPr marL="0" indent="0">
              <a:buFontTx/>
              <a:buNone/>
            </a:pPr>
            <a:r>
              <a:rPr lang="en-US" baseline="0" dirty="0" smtClean="0"/>
              <a:t>Web Server bugs:</a:t>
            </a:r>
          </a:p>
          <a:p>
            <a:pPr marL="0" indent="0">
              <a:buFontTx/>
              <a:buNone/>
            </a:pPr>
            <a:r>
              <a:rPr lang="en-US" baseline="0" dirty="0" smtClean="0"/>
              <a:t> - Bugs allow for cross-site request forgery (CSRF) or cross-site scripting (XSS) exploits</a:t>
            </a:r>
          </a:p>
          <a:p>
            <a:pPr marL="0" indent="0">
              <a:buFontTx/>
              <a:buNone/>
            </a:pPr>
            <a:r>
              <a:rPr lang="en-US" baseline="0" dirty="0" smtClean="0"/>
              <a:t> - Tricks system to think command source is trusted</a:t>
            </a:r>
          </a:p>
          <a:p>
            <a:pPr marL="0" indent="0">
              <a:buFontTx/>
              <a:buNone/>
            </a:pPr>
            <a:r>
              <a:rPr lang="en-US" baseline="0" dirty="0" smtClean="0"/>
              <a:t> - Causes website to need repairs</a:t>
            </a:r>
          </a:p>
          <a:p>
            <a:pPr marL="0" indent="0">
              <a:buFontTx/>
              <a:buNone/>
            </a:pPr>
            <a:r>
              <a:rPr lang="en-US" baseline="0" dirty="0" smtClean="0"/>
              <a:t> - Unstable website affects company’s reputation </a:t>
            </a:r>
          </a:p>
          <a:p>
            <a:pPr marL="0" indent="0">
              <a:buFontTx/>
              <a:buNone/>
            </a:pPr>
            <a:r>
              <a:rPr lang="en-US" baseline="0" dirty="0" smtClean="0"/>
              <a:t> - Fix: Perform validation techniques</a:t>
            </a:r>
          </a:p>
          <a:p>
            <a:pPr marL="0" indent="0">
              <a:buFontTx/>
              <a:buNone/>
            </a:pPr>
            <a:r>
              <a:rPr lang="en-US" baseline="0" dirty="0" smtClean="0"/>
              <a:t> - Fix: Most current software versions</a:t>
            </a:r>
          </a:p>
          <a:p>
            <a:pPr marL="0" indent="0">
              <a:buFontTx/>
              <a:buNone/>
            </a:pPr>
            <a:r>
              <a:rPr lang="en-US" baseline="0" dirty="0" smtClean="0"/>
              <a:t>Web server traffic limits:</a:t>
            </a:r>
          </a:p>
          <a:p>
            <a:pPr marL="0" indent="0">
              <a:buFontTx/>
              <a:buNone/>
            </a:pPr>
            <a:r>
              <a:rPr lang="en-US" baseline="0" dirty="0" smtClean="0"/>
              <a:t> - Adversely affected website functionality</a:t>
            </a:r>
          </a:p>
          <a:p>
            <a:pPr marL="0" indent="0">
              <a:buFontTx/>
              <a:buNone/>
            </a:pPr>
            <a:r>
              <a:rPr lang="en-US" baseline="0" dirty="0" smtClean="0"/>
              <a:t> - Unstable website affects company’s reputation/sales</a:t>
            </a:r>
          </a:p>
          <a:p>
            <a:pPr marL="0" indent="0">
              <a:buFontTx/>
              <a:buNone/>
            </a:pPr>
            <a:r>
              <a:rPr lang="en-US" baseline="0" dirty="0" smtClean="0"/>
              <a:t> - Fix: Use of </a:t>
            </a:r>
            <a:r>
              <a:rPr lang="en-US" baseline="0" dirty="0" err="1" smtClean="0"/>
              <a:t>QoS</a:t>
            </a:r>
            <a:r>
              <a:rPr lang="en-US" baseline="0" dirty="0" smtClean="0"/>
              <a:t> traffic/packet shapers</a:t>
            </a:r>
          </a:p>
          <a:p>
            <a:pPr marL="0" indent="0">
              <a:buFontTx/>
              <a:buNone/>
            </a:pPr>
            <a:r>
              <a:rPr lang="en-US" baseline="0" dirty="0" smtClean="0"/>
              <a:t>Weak database security:</a:t>
            </a:r>
          </a:p>
          <a:p>
            <a:pPr marL="0" indent="0">
              <a:buFontTx/>
              <a:buNone/>
            </a:pPr>
            <a:r>
              <a:rPr lang="en-US" baseline="0" dirty="0" smtClean="0"/>
              <a:t> - SQL injection attack</a:t>
            </a:r>
          </a:p>
          <a:p>
            <a:pPr marL="0" indent="0">
              <a:buFontTx/>
              <a:buNone/>
            </a:pPr>
            <a:r>
              <a:rPr lang="en-US" baseline="0" dirty="0" smtClean="0"/>
              <a:t> - Caused by inadequate/improper security measures being taken</a:t>
            </a:r>
          </a:p>
          <a:p>
            <a:pPr marL="0" indent="0">
              <a:buFontTx/>
              <a:buNone/>
            </a:pPr>
            <a:r>
              <a:rPr lang="en-US" baseline="0" dirty="0" smtClean="0"/>
              <a:t> - Unauthorized access to sensitive data</a:t>
            </a:r>
          </a:p>
          <a:p>
            <a:pPr marL="0" indent="0">
              <a:buFontTx/>
              <a:buNone/>
            </a:pPr>
            <a:r>
              <a:rPr lang="en-US" baseline="0" dirty="0" smtClean="0"/>
              <a:t> - Can cause large financial complications</a:t>
            </a:r>
          </a:p>
          <a:p>
            <a:pPr marL="0" indent="0">
              <a:buFontTx/>
              <a:buNone/>
            </a:pPr>
            <a:r>
              <a:rPr lang="en-US" baseline="0" dirty="0" smtClean="0"/>
              <a:t> - Potential client loss</a:t>
            </a:r>
          </a:p>
          <a:p>
            <a:pPr marL="0" indent="0">
              <a:buFontTx/>
              <a:buNone/>
            </a:pPr>
            <a:r>
              <a:rPr lang="en-US" baseline="0" dirty="0" smtClean="0"/>
              <a:t> - Fix: Use proper </a:t>
            </a:r>
            <a:r>
              <a:rPr lang="en-US" baseline="0" dirty="0" err="1" smtClean="0"/>
              <a:t>SoA</a:t>
            </a:r>
            <a:r>
              <a:rPr lang="en-US" baseline="0" dirty="0" smtClean="0"/>
              <a:t> architecture to ensure proper database security</a:t>
            </a:r>
          </a:p>
          <a:p>
            <a:pPr marL="0" indent="0">
              <a:buFontTx/>
              <a:buNone/>
            </a:pPr>
            <a:r>
              <a:rPr lang="en-US" baseline="0" dirty="0" smtClean="0"/>
              <a:t>Network congestion:</a:t>
            </a:r>
          </a:p>
          <a:p>
            <a:pPr marL="0" indent="0">
              <a:buFontTx/>
              <a:buNone/>
            </a:pPr>
            <a:r>
              <a:rPr lang="en-US" baseline="0" dirty="0" smtClean="0"/>
              <a:t> - Too many users communicating through the same router</a:t>
            </a:r>
          </a:p>
          <a:p>
            <a:pPr marL="0" indent="0">
              <a:buFontTx/>
              <a:buNone/>
            </a:pPr>
            <a:r>
              <a:rPr lang="en-US" baseline="0" dirty="0" smtClean="0"/>
              <a:t> - VoIP services adversely affected</a:t>
            </a:r>
          </a:p>
          <a:p>
            <a:pPr marL="0" indent="0">
              <a:buFontTx/>
              <a:buNone/>
            </a:pPr>
            <a:r>
              <a:rPr lang="en-US" baseline="0" dirty="0" smtClean="0"/>
              <a:t> - Router could have infinite buffers and no retransmission of lost packets</a:t>
            </a:r>
          </a:p>
          <a:p>
            <a:pPr marL="0" indent="0">
              <a:buFontTx/>
              <a:buNone/>
            </a:pPr>
            <a:r>
              <a:rPr lang="en-US" baseline="0" dirty="0" smtClean="0"/>
              <a:t> - Fix: Upgrade router configuration to allow for multiple users</a:t>
            </a:r>
          </a:p>
          <a:p>
            <a:pPr marL="0" indent="0">
              <a:buFontTx/>
              <a:buNone/>
            </a:pPr>
            <a:endParaRPr lang="en-US" dirty="0"/>
          </a:p>
        </p:txBody>
      </p:sp>
      <p:sp>
        <p:nvSpPr>
          <p:cNvPr id="4" name="Slide Number Placeholder 3"/>
          <p:cNvSpPr>
            <a:spLocks noGrp="1"/>
          </p:cNvSpPr>
          <p:nvPr>
            <p:ph type="sldNum" sz="quarter" idx="10"/>
          </p:nvPr>
        </p:nvSpPr>
        <p:spPr/>
        <p:txBody>
          <a:bodyPr/>
          <a:lstStyle/>
          <a:p>
            <a:fld id="{CA001778-9ED4-4ACE-A2B1-5344F4017446}" type="slidenum">
              <a:rPr lang="en-US" smtClean="0"/>
              <a:t>8</a:t>
            </a:fld>
            <a:endParaRPr lang="en-US"/>
          </a:p>
        </p:txBody>
      </p:sp>
    </p:spTree>
    <p:extLst>
      <p:ext uri="{BB962C8B-B14F-4D97-AF65-F5344CB8AC3E}">
        <p14:creationId xmlns:p14="http://schemas.microsoft.com/office/powerpoint/2010/main" val="215509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Mitigation can be accomplished</a:t>
            </a:r>
            <a:r>
              <a:rPr lang="en-US" baseline="0" dirty="0" smtClean="0"/>
              <a:t> for all vulnerabilities with a se</a:t>
            </a:r>
            <a:r>
              <a:rPr lang="en-US" dirty="0" smtClean="0"/>
              <a:t>curity method</a:t>
            </a:r>
            <a:r>
              <a:rPr lang="en-US" baseline="0" dirty="0" smtClean="0"/>
              <a:t> known as virtualization compliance</a:t>
            </a:r>
          </a:p>
          <a:p>
            <a:pPr marL="171450" indent="-171450">
              <a:buFontTx/>
              <a:buChar char="-"/>
            </a:pPr>
            <a:r>
              <a:rPr lang="en-US" dirty="0" smtClean="0"/>
              <a:t>Can</a:t>
            </a:r>
            <a:r>
              <a:rPr lang="en-US" baseline="0" dirty="0" smtClean="0"/>
              <a:t> be a list of known attacks and vulnerabilities and mitigation techniques.</a:t>
            </a:r>
          </a:p>
          <a:p>
            <a:pPr marL="171450" indent="-171450">
              <a:buFontTx/>
              <a:buChar char="-"/>
            </a:pPr>
            <a:r>
              <a:rPr lang="en-US" baseline="0" dirty="0" smtClean="0"/>
              <a:t>This list can be tailored to fit </a:t>
            </a:r>
            <a:r>
              <a:rPr lang="en-US" baseline="0" smtClean="0"/>
              <a:t>any organization</a:t>
            </a:r>
            <a:endParaRPr lang="en-US" dirty="0"/>
          </a:p>
        </p:txBody>
      </p:sp>
      <p:sp>
        <p:nvSpPr>
          <p:cNvPr id="4" name="Slide Number Placeholder 3"/>
          <p:cNvSpPr>
            <a:spLocks noGrp="1"/>
          </p:cNvSpPr>
          <p:nvPr>
            <p:ph type="sldNum" sz="quarter" idx="10"/>
          </p:nvPr>
        </p:nvSpPr>
        <p:spPr/>
        <p:txBody>
          <a:bodyPr/>
          <a:lstStyle/>
          <a:p>
            <a:fld id="{CA001778-9ED4-4ACE-A2B1-5344F4017446}" type="slidenum">
              <a:rPr lang="en-US" smtClean="0"/>
              <a:t>9</a:t>
            </a:fld>
            <a:endParaRPr lang="en-US"/>
          </a:p>
        </p:txBody>
      </p:sp>
    </p:spTree>
    <p:extLst>
      <p:ext uri="{BB962C8B-B14F-4D97-AF65-F5344CB8AC3E}">
        <p14:creationId xmlns:p14="http://schemas.microsoft.com/office/powerpoint/2010/main" val="117892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Conclusion:</a:t>
            </a:r>
          </a:p>
          <a:p>
            <a:endParaRPr lang="en-US" i="1" dirty="0" smtClean="0"/>
          </a:p>
          <a:p>
            <a:r>
              <a:rPr lang="en-US" b="1" i="0" dirty="0" smtClean="0"/>
              <a:t>Why</a:t>
            </a:r>
            <a:r>
              <a:rPr lang="en-US" b="1" i="0" baseline="0" dirty="0" smtClean="0"/>
              <a:t> have a Security Plan</a:t>
            </a:r>
          </a:p>
          <a:p>
            <a:r>
              <a:rPr lang="en-US" sz="1200" kern="1200" dirty="0" smtClean="0">
                <a:solidFill>
                  <a:schemeClr val="tx1"/>
                </a:solidFill>
                <a:effectLst/>
                <a:latin typeface="+mn-lt"/>
                <a:ea typeface="+mn-ea"/>
                <a:cs typeface="+mn-cs"/>
              </a:rPr>
              <a:t>Having a good security plan provides company with a backbone in the case of an emergency. This plan lays out what the security goals for a company are and how to follow them to best protect the assets of the company. These standards are created to protect the resources and assets Riordan Manufacturing provide to its customers. Without a security plan in place, companies leave themselves open for attacks on their physical infrastructure as well as their IT network.</a:t>
            </a:r>
            <a:r>
              <a:rPr lang="en-US" dirty="0" smtClean="0">
                <a:effectLst/>
              </a:rPr>
              <a:t> </a:t>
            </a:r>
          </a:p>
          <a:p>
            <a:endParaRPr lang="en-US" b="0" i="0" dirty="0" smtClean="0">
              <a:effectLst/>
            </a:endParaRPr>
          </a:p>
          <a:p>
            <a:r>
              <a:rPr lang="en-US" b="1" i="0" dirty="0" smtClean="0">
                <a:effectLst/>
              </a:rPr>
              <a:t>What a Good Plan</a:t>
            </a:r>
            <a:r>
              <a:rPr lang="en-US" b="1" i="0" baseline="0" dirty="0" smtClean="0">
                <a:effectLst/>
              </a:rPr>
              <a:t> Entails</a:t>
            </a:r>
          </a:p>
          <a:p>
            <a:r>
              <a:rPr lang="en-US" sz="1200" kern="1200" dirty="0" smtClean="0">
                <a:solidFill>
                  <a:schemeClr val="tx1"/>
                </a:solidFill>
                <a:effectLst/>
                <a:latin typeface="+mn-lt"/>
                <a:ea typeface="+mn-ea"/>
                <a:cs typeface="+mn-cs"/>
              </a:rPr>
              <a:t>Identifying the risks that Riordan will face gives the company a real look at the potential threats it may face. Making sure they know the importance of those risks and how they rank amongst the others provides the company with a good insight as to the severity of the risks provided. Knowing the fix techniques that will mitigate these risks to the best of the companies’ ability gives the Riordan the shell of their security plan and how to address the risks.</a:t>
            </a:r>
            <a:r>
              <a:rPr lang="en-US" dirty="0" smtClean="0">
                <a:effectLst/>
              </a:rPr>
              <a:t> </a:t>
            </a:r>
          </a:p>
          <a:p>
            <a:endParaRPr lang="en-US" b="0" i="0" dirty="0" smtClean="0">
              <a:effectLst/>
            </a:endParaRPr>
          </a:p>
          <a:p>
            <a:r>
              <a:rPr lang="en-US" b="1" i="0" dirty="0" smtClean="0">
                <a:effectLst/>
              </a:rPr>
              <a:t>Growing</a:t>
            </a:r>
            <a:r>
              <a:rPr lang="en-US" b="1" i="0" baseline="0" dirty="0" smtClean="0">
                <a:effectLst/>
              </a:rPr>
              <a:t> Document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plan for Riordan will need to be a working document that grows with the company. As new risks become apparent, new techniques and identification processes will be added and delivered within this security plan. As the assets change for Riordan Manufacturing, the need for the security plan to work and grow with</a:t>
            </a:r>
            <a:r>
              <a:rPr lang="en-US" sz="1200" kern="1200" baseline="0" dirty="0" smtClean="0">
                <a:solidFill>
                  <a:schemeClr val="tx1"/>
                </a:solidFill>
                <a:effectLst/>
                <a:latin typeface="+mn-lt"/>
                <a:ea typeface="+mn-ea"/>
                <a:cs typeface="+mn-cs"/>
              </a:rPr>
              <a:t> the company will become very important. </a:t>
            </a:r>
            <a:endParaRPr lang="en-US" sz="1200" kern="1200" dirty="0" smtClean="0">
              <a:solidFill>
                <a:schemeClr val="tx1"/>
              </a:solidFill>
              <a:effectLst/>
              <a:latin typeface="+mn-lt"/>
              <a:ea typeface="+mn-ea"/>
              <a:cs typeface="+mn-cs"/>
            </a:endParaRPr>
          </a:p>
          <a:p>
            <a:endParaRPr lang="en-US" b="0" i="0" dirty="0"/>
          </a:p>
        </p:txBody>
      </p:sp>
      <p:sp>
        <p:nvSpPr>
          <p:cNvPr id="4" name="Slide Number Placeholder 3"/>
          <p:cNvSpPr>
            <a:spLocks noGrp="1"/>
          </p:cNvSpPr>
          <p:nvPr>
            <p:ph type="sldNum" sz="quarter" idx="10"/>
          </p:nvPr>
        </p:nvSpPr>
        <p:spPr/>
        <p:txBody>
          <a:bodyPr/>
          <a:lstStyle/>
          <a:p>
            <a:fld id="{CA001778-9ED4-4ACE-A2B1-5344F4017446}" type="slidenum">
              <a:rPr lang="en-US" smtClean="0"/>
              <a:t>10</a:t>
            </a:fld>
            <a:endParaRPr lang="en-US"/>
          </a:p>
        </p:txBody>
      </p:sp>
    </p:spTree>
    <p:extLst>
      <p:ext uri="{BB962C8B-B14F-4D97-AF65-F5344CB8AC3E}">
        <p14:creationId xmlns:p14="http://schemas.microsoft.com/office/powerpoint/2010/main" val="293837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272029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161704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605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380037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094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504369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163964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375529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192654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C79649-5170-4CA2-BE72-7113942F00B2}" type="datetimeFigureOut">
              <a:rPr lang="en-US" smtClean="0"/>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263378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C79649-5170-4CA2-BE72-7113942F00B2}" type="datetimeFigureOut">
              <a:rPr lang="en-US" smtClean="0"/>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318662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C79649-5170-4CA2-BE72-7113942F00B2}" type="datetimeFigureOut">
              <a:rPr lang="en-US" smtClean="0"/>
              <a:t>9/15/2014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184908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C79649-5170-4CA2-BE72-7113942F00B2}" type="datetimeFigureOut">
              <a:rPr lang="en-US" smtClean="0"/>
              <a:t>9/15/2014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85955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79649-5170-4CA2-BE72-7113942F00B2}" type="datetimeFigureOut">
              <a:rPr lang="en-US" smtClean="0"/>
              <a:t>9/15/2014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271930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C79649-5170-4CA2-BE72-7113942F00B2}" type="datetimeFigureOut">
              <a:rPr lang="en-US" smtClean="0"/>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333389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C79649-5170-4CA2-BE72-7113942F00B2}" type="datetimeFigureOut">
              <a:rPr lang="en-US" smtClean="0"/>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3F080-2E7B-4E11-A3EC-69B2AFED2F7B}" type="slidenum">
              <a:rPr lang="en-US" smtClean="0"/>
              <a:t>‹#›</a:t>
            </a:fld>
            <a:endParaRPr lang="en-US"/>
          </a:p>
        </p:txBody>
      </p:sp>
    </p:spTree>
    <p:extLst>
      <p:ext uri="{BB962C8B-B14F-4D97-AF65-F5344CB8AC3E}">
        <p14:creationId xmlns:p14="http://schemas.microsoft.com/office/powerpoint/2010/main" val="131672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C79649-5170-4CA2-BE72-7113942F00B2}" type="datetimeFigureOut">
              <a:rPr lang="en-US" smtClean="0"/>
              <a:t>9/15/2014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A3F080-2E7B-4E11-A3EC-69B2AFED2F7B}" type="slidenum">
              <a:rPr lang="en-US" smtClean="0"/>
              <a:t>‹#›</a:t>
            </a:fld>
            <a:endParaRPr lang="en-US"/>
          </a:p>
        </p:txBody>
      </p:sp>
    </p:spTree>
    <p:extLst>
      <p:ext uri="{BB962C8B-B14F-4D97-AF65-F5344CB8AC3E}">
        <p14:creationId xmlns:p14="http://schemas.microsoft.com/office/powerpoint/2010/main" val="29135694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2771"/>
            <a:ext cx="8596668" cy="1320800"/>
          </a:xfrm>
        </p:spPr>
        <p:txBody>
          <a:bodyPr/>
          <a:lstStyle/>
          <a:p>
            <a:r>
              <a:rPr lang="en-US" dirty="0" smtClean="0"/>
              <a:t>Riordan Security Planning</a:t>
            </a:r>
            <a:endParaRPr lang="en-US" dirty="0"/>
          </a:p>
        </p:txBody>
      </p:sp>
      <p:sp>
        <p:nvSpPr>
          <p:cNvPr id="3" name="Content Placeholder 2"/>
          <p:cNvSpPr>
            <a:spLocks noGrp="1"/>
          </p:cNvSpPr>
          <p:nvPr>
            <p:ph idx="1"/>
          </p:nvPr>
        </p:nvSpPr>
        <p:spPr/>
        <p:txBody>
          <a:bodyPr/>
          <a:lstStyle/>
          <a:p>
            <a:pPr marL="0" indent="0">
              <a:buNone/>
            </a:pPr>
            <a:r>
              <a:rPr lang="en-US" dirty="0" smtClean="0"/>
              <a:t>Team C</a:t>
            </a:r>
            <a:br>
              <a:rPr lang="en-US" dirty="0" smtClean="0"/>
            </a:br>
            <a:r>
              <a:rPr lang="en-US" dirty="0" smtClean="0"/>
              <a:t/>
            </a:r>
            <a:br>
              <a:rPr lang="en-US" dirty="0" smtClean="0"/>
            </a:br>
            <a:r>
              <a:rPr lang="en-US" dirty="0" smtClean="0"/>
              <a:t>CMGT </a:t>
            </a:r>
            <a:r>
              <a:rPr lang="en-US" dirty="0"/>
              <a:t>430: Enterprise </a:t>
            </a:r>
            <a:r>
              <a:rPr lang="en-US" dirty="0" smtClean="0"/>
              <a:t>Security</a:t>
            </a:r>
            <a:br>
              <a:rPr lang="en-US" dirty="0" smtClean="0"/>
            </a:br>
            <a:r>
              <a:rPr lang="en-US" dirty="0" smtClean="0"/>
              <a:t>University </a:t>
            </a:r>
            <a:r>
              <a:rPr lang="en-US" dirty="0"/>
              <a:t>of </a:t>
            </a:r>
            <a:r>
              <a:rPr lang="en-US" dirty="0" smtClean="0"/>
              <a:t>Phoenix</a:t>
            </a:r>
            <a:br>
              <a:rPr lang="en-US" dirty="0" smtClean="0"/>
            </a:br>
            <a:r>
              <a:rPr lang="en-US" dirty="0" smtClean="0"/>
              <a:t>August 8</a:t>
            </a:r>
            <a:r>
              <a:rPr lang="en-US" baseline="30000" dirty="0" smtClean="0"/>
              <a:t>th</a:t>
            </a:r>
            <a:r>
              <a:rPr lang="en-US" dirty="0" smtClean="0"/>
              <a:t>, 2014</a:t>
            </a:r>
            <a:endParaRPr lang="en-US" dirty="0"/>
          </a:p>
        </p:txBody>
      </p:sp>
      <p:pic>
        <p:nvPicPr>
          <p:cNvPr id="4" name="Picture 3"/>
          <p:cNvPicPr>
            <a:picLocks noChangeAspect="1"/>
          </p:cNvPicPr>
          <p:nvPr/>
        </p:nvPicPr>
        <p:blipFill>
          <a:blip r:embed="rId2"/>
          <a:stretch>
            <a:fillRect/>
          </a:stretch>
        </p:blipFill>
        <p:spPr>
          <a:xfrm>
            <a:off x="1" y="0"/>
            <a:ext cx="9323294" cy="660400"/>
          </a:xfrm>
          <a:prstGeom prst="rect">
            <a:avLst/>
          </a:prstGeom>
        </p:spPr>
      </p:pic>
    </p:spTree>
    <p:extLst>
      <p:ext uri="{BB962C8B-B14F-4D97-AF65-F5344CB8AC3E}">
        <p14:creationId xmlns:p14="http://schemas.microsoft.com/office/powerpoint/2010/main" val="427390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677334" y="2369763"/>
            <a:ext cx="8596668" cy="3880773"/>
          </a:xfrm>
        </p:spPr>
        <p:txBody>
          <a:bodyPr/>
          <a:lstStyle/>
          <a:p>
            <a:r>
              <a:rPr lang="en-US" dirty="0" smtClean="0"/>
              <a:t>Why have a Security Plan</a:t>
            </a:r>
          </a:p>
          <a:p>
            <a:endParaRPr lang="en-US" dirty="0"/>
          </a:p>
          <a:p>
            <a:r>
              <a:rPr lang="en-US" dirty="0" smtClean="0"/>
              <a:t>What a Good Plan Entails</a:t>
            </a:r>
          </a:p>
          <a:p>
            <a:endParaRPr lang="en-US" dirty="0"/>
          </a:p>
          <a:p>
            <a:r>
              <a:rPr lang="en-US" dirty="0" smtClean="0"/>
              <a:t>Growing Document</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82928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Anley, C; Felix, J; Richarte, L. (2007).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Shellcoder's Handbook.</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Boneh, D. (2013).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Cryptography.</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Stanford Publishing.</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Clarke, M. W. (n.d.).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Today's Employee, Tomorrow's Defendant?</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Smith, Gambrell, &amp; Russell LLC: http://www.sgrlaw.com/resources/trust_the_leaders/leaders_issues/ttl17/827/</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Conklin, W., White, G., Williams, D., Davis, R., &amp; Cothren, C. (2012).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Principles of Computer Security: CompTIA Security+™ and Beyond (Exam SY0-301), Third Edition.</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McGraw-Hill Company.</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Cooper, D., &amp; al., e. (2005).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Risk Management Guidelines: Managing Risk in Large Projects and Complex Procurements.</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John Wiley &amp; Sons, Ltd.</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Erl, T., Carlyle, B., &amp; al., e. (2014).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SOA with REST: Prinicpals, Patterns, &amp; Constraints for Building Enterprise Solutions with REST.</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Peason Education.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Goleniewski, L., &amp; Jarrett, K. (2007).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Telecommunications Essentials. The Complete Global Source, Second Edition.</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Pearson Education.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Hernandez, S. (2012).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Official Guide to the CISSP CBK, Third Edition.</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Kreb On Security. (2013, June).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Windows Security 101 EMET 4.0</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Kreb On Security: http://krebsonsecurity.com/2013/06/windows-security-101-emet-4-0/</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Marchewka, J. (2012).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Information Technology Project Management. Providing Measurable Organizational Value, Fourth Edition.</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John Wiley &amp; Sons Inc.</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Morimoto, R. (2010).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Windows Server 2008 R2 Unleased, 1st Edition.</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Pearson Education, Inc.</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Silberschatz, A., Galvin, P., &amp; Gagne, G. (2012). </a:t>
            </a:r>
            <a:r>
              <a:rPr kumimoji="0" lang="en-US" altLang="en-US" sz="1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Operating System Concepts, Eighth Edition.</a:t>
            </a: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John Wiley &amp; Sons.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6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Vulnerabilities</a:t>
            </a:r>
            <a:endParaRPr lang="en-US" dirty="0"/>
          </a:p>
        </p:txBody>
      </p:sp>
      <p:pic>
        <p:nvPicPr>
          <p:cNvPr id="4" name="Content Placeholder 3" descr="images.jpeg"/>
          <p:cNvPicPr>
            <a:picLocks noGrp="1" noChangeAspect="1"/>
          </p:cNvPicPr>
          <p:nvPr>
            <p:ph idx="1"/>
          </p:nvPr>
        </p:nvPicPr>
        <p:blipFill>
          <a:blip r:embed="rId3">
            <a:extLst>
              <a:ext uri="{28A0092B-C50C-407E-A947-70E740481C1C}">
                <a14:useLocalDpi xmlns:a14="http://schemas.microsoft.com/office/drawing/2010/main" val="0"/>
              </a:ext>
            </a:extLst>
          </a:blip>
          <a:srcRect t="19860" b="19860"/>
          <a:stretch>
            <a:fillRect/>
          </a:stretch>
        </p:blipFill>
        <p:spPr>
          <a:xfrm>
            <a:off x="4183529" y="2196353"/>
            <a:ext cx="4870823" cy="3018118"/>
          </a:xfrm>
        </p:spPr>
      </p:pic>
      <p:sp>
        <p:nvSpPr>
          <p:cNvPr id="5" name="TextBox 4"/>
          <p:cNvSpPr txBox="1"/>
          <p:nvPr/>
        </p:nvSpPr>
        <p:spPr>
          <a:xfrm>
            <a:off x="1120588" y="2973288"/>
            <a:ext cx="3197412" cy="1477328"/>
          </a:xfrm>
          <a:prstGeom prst="rect">
            <a:avLst/>
          </a:prstGeom>
          <a:noFill/>
        </p:spPr>
        <p:txBody>
          <a:bodyPr wrap="square" rtlCol="0">
            <a:spAutoFit/>
          </a:bodyPr>
          <a:lstStyle/>
          <a:p>
            <a:pPr marL="285750" indent="-285750">
              <a:buFont typeface="Wingdings" charset="2"/>
              <a:buChar char="Ø"/>
            </a:pPr>
            <a:r>
              <a:rPr lang="en-US" dirty="0" smtClean="0"/>
              <a:t>Common Threats</a:t>
            </a:r>
          </a:p>
          <a:p>
            <a:pPr marL="285750" indent="-285750">
              <a:buFont typeface="Wingdings" charset="2"/>
              <a:buChar char="Ø"/>
            </a:pPr>
            <a:endParaRPr lang="en-US" dirty="0"/>
          </a:p>
          <a:p>
            <a:pPr marL="285750" indent="-285750">
              <a:buFont typeface="Wingdings" charset="2"/>
              <a:buChar char="Ø"/>
            </a:pPr>
            <a:r>
              <a:rPr lang="en-US" dirty="0" smtClean="0"/>
              <a:t>Why be Concerned</a:t>
            </a:r>
          </a:p>
          <a:p>
            <a:pPr marL="285750" indent="-285750">
              <a:buFont typeface="Wingdings" charset="2"/>
              <a:buChar char="Ø"/>
            </a:pPr>
            <a:endParaRPr lang="en-US" dirty="0"/>
          </a:p>
          <a:p>
            <a:pPr marL="285750" indent="-285750">
              <a:buFont typeface="Wingdings" charset="2"/>
              <a:buChar char="Ø"/>
            </a:pPr>
            <a:r>
              <a:rPr lang="en-US" dirty="0" smtClean="0"/>
              <a:t>How to React</a:t>
            </a:r>
            <a:endParaRPr lang="en-US" dirty="0"/>
          </a:p>
        </p:txBody>
      </p:sp>
    </p:spTree>
    <p:extLst>
      <p:ext uri="{BB962C8B-B14F-4D97-AF65-F5344CB8AC3E}">
        <p14:creationId xmlns:p14="http://schemas.microsoft.com/office/powerpoint/2010/main" val="3443542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Vulnerabilities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t="16776" b="16776"/>
          <a:stretch>
            <a:fillRect/>
          </a:stretch>
        </p:blipFill>
        <p:spPr>
          <a:xfrm>
            <a:off x="5378823" y="1802002"/>
            <a:ext cx="3940002" cy="2680352"/>
          </a:xfrm>
        </p:spPr>
      </p:pic>
      <p:sp>
        <p:nvSpPr>
          <p:cNvPr id="5" name="Rectangle 4"/>
          <p:cNvSpPr/>
          <p:nvPr/>
        </p:nvSpPr>
        <p:spPr>
          <a:xfrm>
            <a:off x="567790" y="1887551"/>
            <a:ext cx="6096000" cy="1754327"/>
          </a:xfrm>
          <a:prstGeom prst="rect">
            <a:avLst/>
          </a:prstGeom>
        </p:spPr>
        <p:txBody>
          <a:bodyPr>
            <a:spAutoFit/>
          </a:bodyPr>
          <a:lstStyle/>
          <a:p>
            <a:pPr marL="285750" indent="-285750">
              <a:buFont typeface="Wingdings" charset="2"/>
              <a:buChar char="Ø"/>
            </a:pPr>
            <a:r>
              <a:rPr lang="en-US" dirty="0"/>
              <a:t>Current employees leaking </a:t>
            </a:r>
            <a:r>
              <a:rPr lang="en-US" dirty="0" smtClean="0"/>
              <a:t>information</a:t>
            </a:r>
          </a:p>
          <a:p>
            <a:pPr marL="285750" indent="-285750">
              <a:buFont typeface="Wingdings" charset="2"/>
              <a:buChar char="Ø"/>
            </a:pPr>
            <a:endParaRPr lang="en-US" dirty="0"/>
          </a:p>
          <a:p>
            <a:pPr marL="285750" indent="-285750">
              <a:buFont typeface="Wingdings" charset="2"/>
              <a:buChar char="Ø"/>
            </a:pPr>
            <a:r>
              <a:rPr lang="en-US" dirty="0"/>
              <a:t>Ex </a:t>
            </a:r>
            <a:r>
              <a:rPr lang="en-US" dirty="0" smtClean="0"/>
              <a:t>employees</a:t>
            </a:r>
          </a:p>
          <a:p>
            <a:pPr marL="285750" indent="-285750">
              <a:buFont typeface="Wingdings" charset="2"/>
              <a:buChar char="Ø"/>
            </a:pPr>
            <a:endParaRPr lang="en-US" dirty="0"/>
          </a:p>
          <a:p>
            <a:pPr marL="800100" lvl="1" indent="-342900">
              <a:buFont typeface="+mj-lt"/>
              <a:buAutoNum type="arabicPeriod"/>
            </a:pPr>
            <a:r>
              <a:rPr lang="en-US" dirty="0"/>
              <a:t>Still have access to network</a:t>
            </a:r>
          </a:p>
          <a:p>
            <a:pPr marL="800100" lvl="1" indent="-342900">
              <a:buFont typeface="+mj-lt"/>
              <a:buAutoNum type="arabicPeriod"/>
            </a:pPr>
            <a:r>
              <a:rPr lang="en-US" dirty="0"/>
              <a:t>Stolen equipment</a:t>
            </a:r>
          </a:p>
        </p:txBody>
      </p:sp>
      <p:sp>
        <p:nvSpPr>
          <p:cNvPr id="6" name="Rectangle 5"/>
          <p:cNvSpPr/>
          <p:nvPr/>
        </p:nvSpPr>
        <p:spPr>
          <a:xfrm>
            <a:off x="1389533" y="4828080"/>
            <a:ext cx="4766235" cy="830997"/>
          </a:xfrm>
          <a:prstGeom prst="rect">
            <a:avLst/>
          </a:prstGeom>
        </p:spPr>
        <p:txBody>
          <a:bodyPr wrap="square">
            <a:spAutoFit/>
          </a:bodyPr>
          <a:lstStyle/>
          <a:p>
            <a:r>
              <a:rPr lang="en-US" sz="4800" dirty="0"/>
              <a:t>Internal threats</a:t>
            </a:r>
          </a:p>
        </p:txBody>
      </p:sp>
    </p:spTree>
    <p:extLst>
      <p:ext uri="{BB962C8B-B14F-4D97-AF65-F5344CB8AC3E}">
        <p14:creationId xmlns:p14="http://schemas.microsoft.com/office/powerpoint/2010/main" val="256237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 calcmode="lin" valueType="num">
                                      <p:cBhvr additive="base">
                                        <p:cTn id="2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 Internal Threats</a:t>
            </a:r>
            <a:endParaRPr lang="en-US" dirty="0"/>
          </a:p>
        </p:txBody>
      </p:sp>
      <p:sp>
        <p:nvSpPr>
          <p:cNvPr id="3" name="Content Placeholder 2"/>
          <p:cNvSpPr>
            <a:spLocks noGrp="1"/>
          </p:cNvSpPr>
          <p:nvPr>
            <p:ph idx="1"/>
          </p:nvPr>
        </p:nvSpPr>
        <p:spPr>
          <a:xfrm>
            <a:off x="677334" y="1846828"/>
            <a:ext cx="8596668" cy="3880773"/>
          </a:xfrm>
        </p:spPr>
        <p:txBody>
          <a:bodyPr/>
          <a:lstStyle/>
          <a:p>
            <a:pPr>
              <a:buFont typeface="Wingdings" charset="2"/>
              <a:buChar char="Ø"/>
            </a:pPr>
            <a:r>
              <a:rPr lang="en-US" dirty="0"/>
              <a:t>Install employee termination policy</a:t>
            </a:r>
          </a:p>
          <a:p>
            <a:pPr>
              <a:buFont typeface="Wingdings" charset="2"/>
              <a:buChar char="Ø"/>
            </a:pPr>
            <a:r>
              <a:rPr lang="en-US" dirty="0"/>
              <a:t>Workshop for upper management</a:t>
            </a:r>
          </a:p>
          <a:p>
            <a:pPr>
              <a:buFont typeface="Wingdings" charset="2"/>
              <a:buChar char="Ø"/>
            </a:pPr>
            <a:r>
              <a:rPr lang="en-US" dirty="0"/>
              <a:t>Incorporate simulation of process </a:t>
            </a:r>
          </a:p>
          <a:p>
            <a:endParaRPr lang="en-US" dirty="0" smtClean="0"/>
          </a:p>
          <a:p>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966883"/>
            <a:ext cx="9503735" cy="213990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427" y="3698512"/>
            <a:ext cx="3687725" cy="2514600"/>
          </a:xfrm>
          <a:prstGeom prst="rect">
            <a:avLst/>
          </a:prstGeom>
        </p:spPr>
      </p:pic>
    </p:spTree>
    <p:extLst>
      <p:ext uri="{BB962C8B-B14F-4D97-AF65-F5344CB8AC3E}">
        <p14:creationId xmlns:p14="http://schemas.microsoft.com/office/powerpoint/2010/main" val="1596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Threats</a:t>
            </a:r>
            <a:endParaRPr lang="en-US" dirty="0"/>
          </a:p>
        </p:txBody>
      </p:sp>
      <p:pic>
        <p:nvPicPr>
          <p:cNvPr id="4"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rcRect l="5706" r="5706"/>
          <a:stretch>
            <a:fillRect/>
          </a:stretch>
        </p:blipFill>
        <p:spPr>
          <a:xfrm>
            <a:off x="3944470" y="1628589"/>
            <a:ext cx="5329531" cy="4412774"/>
          </a:xfrm>
        </p:spPr>
      </p:pic>
      <p:sp>
        <p:nvSpPr>
          <p:cNvPr id="5" name="TextBox 4"/>
          <p:cNvSpPr txBox="1"/>
          <p:nvPr/>
        </p:nvSpPr>
        <p:spPr>
          <a:xfrm>
            <a:off x="806824" y="2883641"/>
            <a:ext cx="2749176" cy="1631216"/>
          </a:xfrm>
          <a:prstGeom prst="rect">
            <a:avLst/>
          </a:prstGeom>
          <a:noFill/>
        </p:spPr>
        <p:txBody>
          <a:bodyPr wrap="square" rtlCol="0">
            <a:spAutoFit/>
          </a:bodyPr>
          <a:lstStyle/>
          <a:p>
            <a:pPr marL="285750" indent="-285750">
              <a:buFont typeface="Wingdings" charset="2"/>
              <a:buChar char="Ø"/>
            </a:pPr>
            <a:r>
              <a:rPr lang="en-US" sz="2000" dirty="0"/>
              <a:t>Trojan </a:t>
            </a:r>
            <a:r>
              <a:rPr lang="en-US" sz="2000" dirty="0" smtClean="0"/>
              <a:t>Horse</a:t>
            </a:r>
          </a:p>
          <a:p>
            <a:pPr marL="285750" indent="-285750">
              <a:buFont typeface="Wingdings" charset="2"/>
              <a:buChar char="Ø"/>
            </a:pPr>
            <a:endParaRPr lang="en-US" sz="2000" dirty="0"/>
          </a:p>
          <a:p>
            <a:pPr marL="285750" indent="-285750">
              <a:buFont typeface="Wingdings" charset="2"/>
              <a:buChar char="Ø"/>
            </a:pPr>
            <a:r>
              <a:rPr lang="en-US" sz="2000" dirty="0"/>
              <a:t>Denial Of </a:t>
            </a:r>
            <a:r>
              <a:rPr lang="en-US" sz="2000" dirty="0" smtClean="0"/>
              <a:t>Service</a:t>
            </a:r>
          </a:p>
          <a:p>
            <a:pPr marL="285750" indent="-285750">
              <a:buFont typeface="Wingdings" charset="2"/>
              <a:buChar char="Ø"/>
            </a:pPr>
            <a:endParaRPr lang="en-US" sz="2000" dirty="0"/>
          </a:p>
          <a:p>
            <a:pPr marL="285750" indent="-285750">
              <a:buFont typeface="Wingdings" charset="2"/>
              <a:buChar char="Ø"/>
            </a:pPr>
            <a:r>
              <a:rPr lang="en-US" sz="2000" dirty="0"/>
              <a:t>Zombie attack</a:t>
            </a:r>
          </a:p>
        </p:txBody>
      </p:sp>
    </p:spTree>
    <p:extLst>
      <p:ext uri="{BB962C8B-B14F-4D97-AF65-F5344CB8AC3E}">
        <p14:creationId xmlns:p14="http://schemas.microsoft.com/office/powerpoint/2010/main" val="328939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 External Threats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t="26151" b="26151"/>
          <a:stretch>
            <a:fillRect/>
          </a:stretch>
        </p:blipFill>
        <p:spPr>
          <a:xfrm>
            <a:off x="5538529" y="2519915"/>
            <a:ext cx="4171775" cy="251526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30" y="1913965"/>
            <a:ext cx="4572000" cy="3429000"/>
          </a:xfrm>
          <a:prstGeom prst="rect">
            <a:avLst/>
          </a:prstGeom>
        </p:spPr>
      </p:pic>
    </p:spTree>
    <p:extLst>
      <p:ext uri="{BB962C8B-B14F-4D97-AF65-F5344CB8AC3E}">
        <p14:creationId xmlns:p14="http://schemas.microsoft.com/office/powerpoint/2010/main" val="3903287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Vulnerabilities/Threats</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Unpatched Systems</a:t>
            </a:r>
          </a:p>
          <a:p>
            <a:pPr>
              <a:buFont typeface="Wingdings" charset="2"/>
              <a:buChar char="Ø"/>
            </a:pPr>
            <a:r>
              <a:rPr lang="en-US" dirty="0" smtClean="0"/>
              <a:t>Implementation Flaws</a:t>
            </a:r>
            <a:endParaRPr lang="en-US" dirty="0"/>
          </a:p>
          <a:p>
            <a:pPr>
              <a:buFont typeface="Wingdings" charset="2"/>
              <a:buChar char="Ø"/>
            </a:pPr>
            <a:r>
              <a:rPr lang="en-US" dirty="0" smtClean="0"/>
              <a:t>Insecure deployments</a:t>
            </a:r>
          </a:p>
          <a:p>
            <a:pPr>
              <a:buFont typeface="Wingdings" charset="2"/>
              <a:buChar char="Ø"/>
            </a:pPr>
            <a:r>
              <a:rPr lang="en-US" dirty="0" smtClean="0"/>
              <a:t>Malware infected </a:t>
            </a:r>
            <a:r>
              <a:rPr lang="en-US" dirty="0" smtClean="0"/>
              <a:t>devices</a:t>
            </a:r>
          </a:p>
          <a:p>
            <a:pPr>
              <a:buFont typeface="Wingdings" charset="2"/>
              <a:buChar char="Ø"/>
            </a:pPr>
            <a:r>
              <a:rPr lang="en-US" dirty="0" smtClean="0"/>
              <a:t>Shared Context</a:t>
            </a:r>
            <a:endParaRPr lang="en-US" dirty="0"/>
          </a:p>
        </p:txBody>
      </p:sp>
    </p:spTree>
    <p:extLst>
      <p:ext uri="{BB962C8B-B14F-4D97-AF65-F5344CB8AC3E}">
        <p14:creationId xmlns:p14="http://schemas.microsoft.com/office/powerpoint/2010/main" val="86745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vulnerabilities and recommended mitigation techniques</a:t>
            </a:r>
            <a:endParaRPr lang="en-US" dirty="0"/>
          </a:p>
        </p:txBody>
      </p:sp>
      <p:sp>
        <p:nvSpPr>
          <p:cNvPr id="3" name="Content Placeholder 2"/>
          <p:cNvSpPr>
            <a:spLocks noGrp="1"/>
          </p:cNvSpPr>
          <p:nvPr>
            <p:ph idx="1"/>
          </p:nvPr>
        </p:nvSpPr>
        <p:spPr>
          <a:xfrm>
            <a:off x="0" y="1825625"/>
            <a:ext cx="3962400" cy="4351338"/>
          </a:xfrm>
        </p:spPr>
        <p:txBody>
          <a:bodyPr/>
          <a:lstStyle/>
          <a:p>
            <a:r>
              <a:rPr lang="en-US" dirty="0" smtClean="0"/>
              <a:t> Vulnerability</a:t>
            </a:r>
          </a:p>
          <a:p>
            <a:pPr lvl="1"/>
            <a:r>
              <a:rPr lang="en-US" dirty="0" smtClean="0"/>
              <a:t>No printer threshold</a:t>
            </a:r>
          </a:p>
          <a:p>
            <a:pPr lvl="1"/>
            <a:endParaRPr lang="en-US" dirty="0" smtClean="0"/>
          </a:p>
          <a:p>
            <a:pPr lvl="1"/>
            <a:endParaRPr lang="en-US" dirty="0" smtClean="0"/>
          </a:p>
          <a:p>
            <a:pPr lvl="1"/>
            <a:r>
              <a:rPr lang="en-US" dirty="0" smtClean="0"/>
              <a:t>Web server bugs</a:t>
            </a:r>
          </a:p>
          <a:p>
            <a:pPr lvl="1"/>
            <a:endParaRPr lang="en-US" dirty="0" smtClean="0"/>
          </a:p>
          <a:p>
            <a:pPr lvl="1"/>
            <a:endParaRPr lang="en-US" dirty="0" smtClean="0"/>
          </a:p>
          <a:p>
            <a:pPr lvl="1"/>
            <a:r>
              <a:rPr lang="en-US" dirty="0" smtClean="0"/>
              <a:t>Web server traffic limits</a:t>
            </a:r>
          </a:p>
          <a:p>
            <a:pPr lvl="1"/>
            <a:endParaRPr lang="en-US" dirty="0"/>
          </a:p>
        </p:txBody>
      </p:sp>
      <p:sp>
        <p:nvSpPr>
          <p:cNvPr id="11" name="Content Placeholder 2"/>
          <p:cNvSpPr txBox="1">
            <a:spLocks/>
          </p:cNvSpPr>
          <p:nvPr/>
        </p:nvSpPr>
        <p:spPr>
          <a:xfrm>
            <a:off x="3522815" y="1817053"/>
            <a:ext cx="3962400"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Risk</a:t>
            </a:r>
          </a:p>
          <a:p>
            <a:pPr lvl="1"/>
            <a:r>
              <a:rPr lang="en-US" dirty="0" smtClean="0"/>
              <a:t>Delayed productivity</a:t>
            </a:r>
          </a:p>
          <a:p>
            <a:pPr lvl="1"/>
            <a:endParaRPr lang="en-US" dirty="0" smtClean="0"/>
          </a:p>
          <a:p>
            <a:pPr lvl="1"/>
            <a:endParaRPr lang="en-US" dirty="0" smtClean="0"/>
          </a:p>
          <a:p>
            <a:pPr lvl="1"/>
            <a:r>
              <a:rPr lang="en-US" dirty="0" smtClean="0"/>
              <a:t>Website repairs/reputation risk</a:t>
            </a:r>
          </a:p>
          <a:p>
            <a:pPr lvl="1"/>
            <a:endParaRPr lang="en-US" dirty="0" smtClean="0"/>
          </a:p>
          <a:p>
            <a:pPr lvl="1"/>
            <a:endParaRPr lang="en-US" dirty="0" smtClean="0"/>
          </a:p>
          <a:p>
            <a:pPr lvl="1"/>
            <a:r>
              <a:rPr lang="en-US" dirty="0" smtClean="0"/>
              <a:t>Website repairs/reputational risk</a:t>
            </a:r>
          </a:p>
          <a:p>
            <a:pPr lvl="1"/>
            <a:endParaRPr lang="en-US" dirty="0"/>
          </a:p>
        </p:txBody>
      </p:sp>
      <p:sp>
        <p:nvSpPr>
          <p:cNvPr id="12" name="Content Placeholder 2"/>
          <p:cNvSpPr txBox="1">
            <a:spLocks/>
          </p:cNvSpPr>
          <p:nvPr/>
        </p:nvSpPr>
        <p:spPr>
          <a:xfrm>
            <a:off x="7970136" y="1825625"/>
            <a:ext cx="3962400" cy="12395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Mitigation Techn</a:t>
            </a:r>
            <a:r>
              <a:rPr lang="en-US" dirty="0" smtClean="0">
                <a:solidFill>
                  <a:schemeClr val="bg1"/>
                </a:solidFill>
              </a:rPr>
              <a:t>ique</a:t>
            </a:r>
          </a:p>
          <a:p>
            <a:pPr lvl="1"/>
            <a:r>
              <a:rPr lang="en-US" dirty="0" smtClean="0"/>
              <a:t>Authentication </a:t>
            </a:r>
            <a:r>
              <a:rPr lang="en-US" dirty="0" smtClean="0">
                <a:solidFill>
                  <a:schemeClr val="bg1"/>
                </a:solidFill>
              </a:rPr>
              <a:t>method including </a:t>
            </a:r>
            <a:r>
              <a:rPr lang="en-US" dirty="0" smtClean="0"/>
              <a:t>username/passw</a:t>
            </a:r>
            <a:r>
              <a:rPr lang="en-US" dirty="0" smtClean="0">
                <a:solidFill>
                  <a:schemeClr val="bg1"/>
                </a:solidFill>
              </a:rPr>
              <a:t>ord</a:t>
            </a:r>
          </a:p>
          <a:p>
            <a:pPr marL="457200" lvl="1" indent="0">
              <a:buNone/>
            </a:pPr>
            <a:endParaRPr lang="en-US" dirty="0" smtClean="0"/>
          </a:p>
          <a:p>
            <a:pPr marL="457200" lvl="1" indent="0">
              <a:buNone/>
            </a:pPr>
            <a:endParaRPr lang="en-US" dirty="0" smtClean="0"/>
          </a:p>
          <a:p>
            <a:pPr lvl="1"/>
            <a:endParaRPr lang="en-US" dirty="0" smtClean="0"/>
          </a:p>
          <a:p>
            <a:pPr lvl="1"/>
            <a:endParaRPr lang="en-US" dirty="0" smtClean="0"/>
          </a:p>
        </p:txBody>
      </p:sp>
      <p:sp>
        <p:nvSpPr>
          <p:cNvPr id="13" name="Content Placeholder 2"/>
          <p:cNvSpPr txBox="1">
            <a:spLocks/>
          </p:cNvSpPr>
          <p:nvPr/>
        </p:nvSpPr>
        <p:spPr>
          <a:xfrm>
            <a:off x="7970136" y="2931389"/>
            <a:ext cx="3962400" cy="1203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a:p>
            <a:pPr lvl="1"/>
            <a:r>
              <a:rPr lang="en-US" dirty="0" smtClean="0"/>
              <a:t>Validation and lates</a:t>
            </a:r>
            <a:r>
              <a:rPr lang="en-US" dirty="0" smtClean="0">
                <a:solidFill>
                  <a:schemeClr val="bg1"/>
                </a:solidFill>
              </a:rPr>
              <a:t>t</a:t>
            </a:r>
            <a:r>
              <a:rPr lang="en-US" dirty="0" smtClean="0"/>
              <a:t> </a:t>
            </a:r>
            <a:r>
              <a:rPr lang="en-US" dirty="0" smtClean="0">
                <a:solidFill>
                  <a:schemeClr val="bg1"/>
                </a:solidFill>
              </a:rPr>
              <a:t>software</a:t>
            </a:r>
            <a:r>
              <a:rPr lang="en-US" dirty="0" smtClean="0"/>
              <a:t> version</a:t>
            </a:r>
          </a:p>
        </p:txBody>
      </p:sp>
      <p:sp>
        <p:nvSpPr>
          <p:cNvPr id="14" name="Content Placeholder 2"/>
          <p:cNvSpPr txBox="1">
            <a:spLocks/>
          </p:cNvSpPr>
          <p:nvPr/>
        </p:nvSpPr>
        <p:spPr>
          <a:xfrm>
            <a:off x="7970136" y="4040567"/>
            <a:ext cx="3962400" cy="1203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a:p>
            <a:pPr lvl="1"/>
            <a:r>
              <a:rPr lang="en-US" dirty="0" err="1" smtClean="0"/>
              <a:t>QoS</a:t>
            </a:r>
            <a:r>
              <a:rPr lang="en-US" dirty="0" smtClean="0"/>
              <a:t> traffic/packet sha</a:t>
            </a:r>
            <a:r>
              <a:rPr lang="en-US" dirty="0" smtClean="0">
                <a:solidFill>
                  <a:schemeClr val="bg1"/>
                </a:solidFill>
              </a:rPr>
              <a:t>pers</a:t>
            </a:r>
          </a:p>
        </p:txBody>
      </p:sp>
      <p:sp>
        <p:nvSpPr>
          <p:cNvPr id="8" name="Content Placeholder 2"/>
          <p:cNvSpPr txBox="1">
            <a:spLocks/>
          </p:cNvSpPr>
          <p:nvPr/>
        </p:nvSpPr>
        <p:spPr>
          <a:xfrm>
            <a:off x="0" y="4965335"/>
            <a:ext cx="3962400" cy="1203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a:p>
            <a:pPr lvl="1"/>
            <a:r>
              <a:rPr lang="en-US" dirty="0" smtClean="0"/>
              <a:t>Weak database security</a:t>
            </a:r>
            <a:endParaRPr lang="en-US" dirty="0" smtClean="0">
              <a:solidFill>
                <a:schemeClr val="bg1"/>
              </a:solidFill>
            </a:endParaRPr>
          </a:p>
        </p:txBody>
      </p:sp>
      <p:sp>
        <p:nvSpPr>
          <p:cNvPr id="9" name="Content Placeholder 2"/>
          <p:cNvSpPr txBox="1">
            <a:spLocks/>
          </p:cNvSpPr>
          <p:nvPr/>
        </p:nvSpPr>
        <p:spPr>
          <a:xfrm>
            <a:off x="0" y="5903234"/>
            <a:ext cx="3962400" cy="1203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a:p>
            <a:pPr lvl="1"/>
            <a:r>
              <a:rPr lang="en-US" dirty="0" smtClean="0"/>
              <a:t>Network congestion</a:t>
            </a:r>
            <a:r>
              <a:rPr lang="en-US" dirty="0" smtClean="0">
                <a:solidFill>
                  <a:schemeClr val="bg1"/>
                </a:solidFill>
              </a:rPr>
              <a:t>s</a:t>
            </a:r>
          </a:p>
        </p:txBody>
      </p:sp>
      <p:sp>
        <p:nvSpPr>
          <p:cNvPr id="10" name="Content Placeholder 2"/>
          <p:cNvSpPr txBox="1">
            <a:spLocks/>
          </p:cNvSpPr>
          <p:nvPr/>
        </p:nvSpPr>
        <p:spPr>
          <a:xfrm>
            <a:off x="7970136" y="5001774"/>
            <a:ext cx="3962400" cy="1203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a:p>
            <a:pPr lvl="1"/>
            <a:r>
              <a:rPr lang="en-US" dirty="0" smtClean="0"/>
              <a:t>Proper </a:t>
            </a:r>
            <a:r>
              <a:rPr lang="en-US" dirty="0" err="1" smtClean="0"/>
              <a:t>SoA</a:t>
            </a:r>
            <a:r>
              <a:rPr lang="en-US" dirty="0" smtClean="0"/>
              <a:t> ar</a:t>
            </a:r>
            <a:r>
              <a:rPr lang="en-US" dirty="0" smtClean="0">
                <a:solidFill>
                  <a:schemeClr val="bg1"/>
                </a:solidFill>
              </a:rPr>
              <a:t>chitecture</a:t>
            </a:r>
          </a:p>
        </p:txBody>
      </p:sp>
      <p:sp>
        <p:nvSpPr>
          <p:cNvPr id="15" name="Content Placeholder 2"/>
          <p:cNvSpPr txBox="1">
            <a:spLocks/>
          </p:cNvSpPr>
          <p:nvPr/>
        </p:nvSpPr>
        <p:spPr>
          <a:xfrm>
            <a:off x="7970136" y="5849498"/>
            <a:ext cx="3962400" cy="1203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a:p>
            <a:pPr lvl="1"/>
            <a:r>
              <a:rPr lang="en-US" dirty="0" smtClean="0"/>
              <a:t>Upgra</a:t>
            </a:r>
            <a:r>
              <a:rPr lang="en-US" dirty="0" smtClean="0">
                <a:solidFill>
                  <a:schemeClr val="bg1"/>
                </a:solidFill>
              </a:rPr>
              <a:t>de router configuration</a:t>
            </a:r>
          </a:p>
        </p:txBody>
      </p:sp>
      <p:sp>
        <p:nvSpPr>
          <p:cNvPr id="16" name="Content Placeholder 2"/>
          <p:cNvSpPr txBox="1">
            <a:spLocks/>
          </p:cNvSpPr>
          <p:nvPr/>
        </p:nvSpPr>
        <p:spPr>
          <a:xfrm>
            <a:off x="3522815" y="5903234"/>
            <a:ext cx="3962400" cy="1203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a:p>
            <a:pPr lvl="1"/>
            <a:r>
              <a:rPr lang="en-US" dirty="0" smtClean="0"/>
              <a:t>Communication degradation</a:t>
            </a:r>
            <a:r>
              <a:rPr lang="en-US" dirty="0" smtClean="0">
                <a:solidFill>
                  <a:schemeClr val="bg1"/>
                </a:solidFill>
              </a:rPr>
              <a:t>s</a:t>
            </a:r>
          </a:p>
        </p:txBody>
      </p:sp>
      <p:sp>
        <p:nvSpPr>
          <p:cNvPr id="17" name="Content Placeholder 2"/>
          <p:cNvSpPr txBox="1">
            <a:spLocks/>
          </p:cNvSpPr>
          <p:nvPr/>
        </p:nvSpPr>
        <p:spPr>
          <a:xfrm>
            <a:off x="3522815" y="5001774"/>
            <a:ext cx="3962400" cy="1203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a:p>
            <a:pPr lvl="1"/>
            <a:r>
              <a:rPr lang="en-US" dirty="0" smtClean="0"/>
              <a:t>Unauthorized</a:t>
            </a:r>
            <a:r>
              <a:rPr lang="en-US" dirty="0" smtClean="0">
                <a:solidFill>
                  <a:schemeClr val="bg1"/>
                </a:solidFill>
              </a:rPr>
              <a:t> </a:t>
            </a:r>
            <a:r>
              <a:rPr lang="en-US" dirty="0" smtClean="0">
                <a:solidFill>
                  <a:schemeClr val="tx1"/>
                </a:solidFill>
              </a:rPr>
              <a:t>access to database</a:t>
            </a:r>
            <a:endParaRPr lang="en-US" dirty="0" smtClean="0">
              <a:solidFill>
                <a:schemeClr val="bg1"/>
              </a:solidFill>
            </a:endParaRPr>
          </a:p>
        </p:txBody>
      </p:sp>
    </p:spTree>
    <p:extLst>
      <p:ext uri="{BB962C8B-B14F-4D97-AF65-F5344CB8AC3E}">
        <p14:creationId xmlns:p14="http://schemas.microsoft.com/office/powerpoint/2010/main" val="22254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Compliance</a:t>
            </a:r>
            <a:endParaRPr lang="en-US" dirty="0"/>
          </a:p>
        </p:txBody>
      </p:sp>
      <p:sp>
        <p:nvSpPr>
          <p:cNvPr id="3" name="Content Placeholder 2"/>
          <p:cNvSpPr>
            <a:spLocks noGrp="1"/>
          </p:cNvSpPr>
          <p:nvPr>
            <p:ph sz="half" idx="1"/>
          </p:nvPr>
        </p:nvSpPr>
        <p:spPr/>
        <p:txBody>
          <a:bodyPr/>
          <a:lstStyle/>
          <a:p>
            <a:r>
              <a:rPr lang="en-US" dirty="0" smtClean="0"/>
              <a:t>Attack path analysis</a:t>
            </a:r>
          </a:p>
          <a:p>
            <a:r>
              <a:rPr lang="en-US" dirty="0" smtClean="0"/>
              <a:t>Compliance requirements check list</a:t>
            </a:r>
          </a:p>
          <a:p>
            <a:r>
              <a:rPr lang="en-US" dirty="0" smtClean="0"/>
              <a:t>Can custom-fit any organization</a:t>
            </a:r>
          </a:p>
          <a:p>
            <a:endParaRPr lang="en-US" dirty="0"/>
          </a:p>
        </p:txBody>
      </p:sp>
      <p:pic>
        <p:nvPicPr>
          <p:cNvPr id="5" name="Picture 4"/>
          <p:cNvPicPr>
            <a:picLocks noChangeAspect="1"/>
          </p:cNvPicPr>
          <p:nvPr/>
        </p:nvPicPr>
        <p:blipFill>
          <a:blip r:embed="rId3"/>
          <a:stretch>
            <a:fillRect/>
          </a:stretch>
        </p:blipFill>
        <p:spPr>
          <a:xfrm>
            <a:off x="5539572" y="2131040"/>
            <a:ext cx="6166751" cy="4675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5404260" y="1588968"/>
            <a:ext cx="6502101" cy="461665"/>
          </a:xfrm>
          <a:prstGeom prst="rect">
            <a:avLst/>
          </a:prstGeom>
          <a:noFill/>
        </p:spPr>
        <p:txBody>
          <a:bodyPr wrap="none" rtlCol="0">
            <a:spAutoFit/>
          </a:bodyPr>
          <a:lstStyle/>
          <a:p>
            <a:r>
              <a:rPr lang="en-US" sz="2400" dirty="0" smtClean="0"/>
              <a:t>Section 1 of attack paths for any </a:t>
            </a:r>
            <a:r>
              <a:rPr lang="en-US" sz="2400" dirty="0" smtClean="0">
                <a:solidFill>
                  <a:schemeClr val="bg1"/>
                </a:solidFill>
              </a:rPr>
              <a:t>organization</a:t>
            </a:r>
            <a:endParaRPr lang="en-US" sz="2400" dirty="0">
              <a:solidFill>
                <a:schemeClr val="bg1"/>
              </a:solidFill>
            </a:endParaRPr>
          </a:p>
        </p:txBody>
      </p:sp>
    </p:spTree>
    <p:extLst>
      <p:ext uri="{BB962C8B-B14F-4D97-AF65-F5344CB8AC3E}">
        <p14:creationId xmlns:p14="http://schemas.microsoft.com/office/powerpoint/2010/main" val="30922317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357</TotalTime>
  <Words>1757</Words>
  <Application>Microsoft Office PowerPoint</Application>
  <PresentationFormat>Widescreen</PresentationFormat>
  <Paragraphs>191</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Riordan Security Planning</vt:lpstr>
      <vt:lpstr>Physical Vulnerabilities</vt:lpstr>
      <vt:lpstr>Logical Vulnerabilities</vt:lpstr>
      <vt:lpstr>Prevent Internal Threats</vt:lpstr>
      <vt:lpstr>External Threats</vt:lpstr>
      <vt:lpstr>Prevent External Threats </vt:lpstr>
      <vt:lpstr>Other Vulnerabilities/Threats</vt:lpstr>
      <vt:lpstr>Critical vulnerabilities and recommended mitigation techniques</vt:lpstr>
      <vt:lpstr>Virtualization Compliance</vt:lpstr>
      <vt:lpstr>Conclusions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vulnerabilities and recommended mitigation techniques</dc:title>
  <dc:creator>Microsoft account</dc:creator>
  <cp:lastModifiedBy>nate nate</cp:lastModifiedBy>
  <cp:revision>46</cp:revision>
  <dcterms:created xsi:type="dcterms:W3CDTF">2014-09-07T01:17:52Z</dcterms:created>
  <dcterms:modified xsi:type="dcterms:W3CDTF">2014-09-16T02:15:54Z</dcterms:modified>
</cp:coreProperties>
</file>