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0" r:id="rId4"/>
    <p:sldId id="261" r:id="rId5"/>
    <p:sldId id="259"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95" d="100"/>
          <a:sy n="95" d="100"/>
        </p:scale>
        <p:origin x="11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E5BC6-58B6-46A3-8EAB-782328231266}" type="datetimeFigureOut">
              <a:rPr lang="en-US" smtClean="0"/>
              <a:t>6/14/2014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BC4AC-79C0-4F26-82E3-98577BEAE52B}" type="slidenum">
              <a:rPr lang="en-US" smtClean="0"/>
              <a:t>‹#›</a:t>
            </a:fld>
            <a:endParaRPr lang="en-US"/>
          </a:p>
        </p:txBody>
      </p:sp>
    </p:spTree>
    <p:extLst>
      <p:ext uri="{BB962C8B-B14F-4D97-AF65-F5344CB8AC3E}">
        <p14:creationId xmlns:p14="http://schemas.microsoft.com/office/powerpoint/2010/main" val="270105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http://www.businessbee.com/resources/technology/7-best-data-privacy-tools-for-your-business/</a:t>
            </a:r>
            <a:endParaRPr lang="en-US" dirty="0"/>
          </a:p>
        </p:txBody>
      </p:sp>
      <p:sp>
        <p:nvSpPr>
          <p:cNvPr id="4" name="Slide Number Placeholder 3"/>
          <p:cNvSpPr>
            <a:spLocks noGrp="1"/>
          </p:cNvSpPr>
          <p:nvPr>
            <p:ph type="sldNum" sz="quarter" idx="10"/>
          </p:nvPr>
        </p:nvSpPr>
        <p:spPr/>
        <p:txBody>
          <a:bodyPr/>
          <a:lstStyle/>
          <a:p>
            <a:fld id="{194BC4AC-79C0-4F26-82E3-98577BEAE52B}" type="slidenum">
              <a:rPr lang="en-US" smtClean="0"/>
              <a:t>2</a:t>
            </a:fld>
            <a:endParaRPr lang="en-US"/>
          </a:p>
        </p:txBody>
      </p:sp>
    </p:spTree>
    <p:extLst>
      <p:ext uri="{BB962C8B-B14F-4D97-AF65-F5344CB8AC3E}">
        <p14:creationId xmlns:p14="http://schemas.microsoft.com/office/powerpoint/2010/main" val="398397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CC2477-DC2F-4A33-AA77-6625A6A22D87}" type="datetimeFigureOut">
              <a:rPr lang="en-US" smtClean="0"/>
              <a:t>6/14/2014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353228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C2477-DC2F-4A33-AA77-6625A6A22D87}" type="datetimeFigureOut">
              <a:rPr lang="en-US" smtClean="0"/>
              <a:t>6/14/2014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2564916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C2477-DC2F-4A33-AA77-6625A6A22D87}" type="datetimeFigureOut">
              <a:rPr lang="en-US" smtClean="0"/>
              <a:t>6/14/2014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311C20-4146-4C50-9C76-4B46937B725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6943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8CC2477-DC2F-4A33-AA77-6625A6A22D87}" type="datetimeFigureOut">
              <a:rPr lang="en-US" smtClean="0"/>
              <a:t>6/14/2014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1824172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8CC2477-DC2F-4A33-AA77-6625A6A22D87}" type="datetimeFigureOut">
              <a:rPr lang="en-US" smtClean="0"/>
              <a:t>6/14/2014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311C20-4146-4C50-9C76-4B46937B725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16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8CC2477-DC2F-4A33-AA77-6625A6A22D87}" type="datetimeFigureOut">
              <a:rPr lang="en-US" smtClean="0"/>
              <a:t>6/14/2014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1293954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CC2477-DC2F-4A33-AA77-6625A6A22D87}" type="datetimeFigureOut">
              <a:rPr lang="en-US" smtClean="0"/>
              <a:t>6/14/2014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2427166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CC2477-DC2F-4A33-AA77-6625A6A22D87}" type="datetimeFigureOut">
              <a:rPr lang="en-US" smtClean="0"/>
              <a:t>6/14/2014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323044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CC2477-DC2F-4A33-AA77-6625A6A22D87}" type="datetimeFigureOut">
              <a:rPr lang="en-US" smtClean="0"/>
              <a:t>6/14/2014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265004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C2477-DC2F-4A33-AA77-6625A6A22D87}" type="datetimeFigureOut">
              <a:rPr lang="en-US" smtClean="0"/>
              <a:t>6/14/2014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6608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CC2477-DC2F-4A33-AA77-6625A6A22D87}" type="datetimeFigureOut">
              <a:rPr lang="en-US" smtClean="0"/>
              <a:t>6/14/2014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117413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CC2477-DC2F-4A33-AA77-6625A6A22D87}" type="datetimeFigureOut">
              <a:rPr lang="en-US" smtClean="0"/>
              <a:t>6/14/2014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133324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CC2477-DC2F-4A33-AA77-6625A6A22D87}" type="datetimeFigureOut">
              <a:rPr lang="en-US" smtClean="0"/>
              <a:t>6/14/2014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170553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C2477-DC2F-4A33-AA77-6625A6A22D87}" type="datetimeFigureOut">
              <a:rPr lang="en-US" smtClean="0"/>
              <a:t>6/14/2014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38912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C2477-DC2F-4A33-AA77-6625A6A22D87}" type="datetimeFigureOut">
              <a:rPr lang="en-US" smtClean="0"/>
              <a:t>6/14/2014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399794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C2477-DC2F-4A33-AA77-6625A6A22D87}" type="datetimeFigureOut">
              <a:rPr lang="en-US" smtClean="0"/>
              <a:t>6/14/2014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311C20-4146-4C50-9C76-4B46937B7251}" type="slidenum">
              <a:rPr lang="en-US" smtClean="0"/>
              <a:t>‹#›</a:t>
            </a:fld>
            <a:endParaRPr lang="en-US"/>
          </a:p>
        </p:txBody>
      </p:sp>
    </p:spTree>
    <p:extLst>
      <p:ext uri="{BB962C8B-B14F-4D97-AF65-F5344CB8AC3E}">
        <p14:creationId xmlns:p14="http://schemas.microsoft.com/office/powerpoint/2010/main" val="318318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CC2477-DC2F-4A33-AA77-6625A6A22D87}" type="datetimeFigureOut">
              <a:rPr lang="en-US" smtClean="0"/>
              <a:t>6/14/2014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311C20-4146-4C50-9C76-4B46937B7251}" type="slidenum">
              <a:rPr lang="en-US" smtClean="0"/>
              <a:t>‹#›</a:t>
            </a:fld>
            <a:endParaRPr lang="en-US"/>
          </a:p>
        </p:txBody>
      </p:sp>
    </p:spTree>
    <p:extLst>
      <p:ext uri="{BB962C8B-B14F-4D97-AF65-F5344CB8AC3E}">
        <p14:creationId xmlns:p14="http://schemas.microsoft.com/office/powerpoint/2010/main" val="3435917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953572"/>
          </a:xfrm>
        </p:spPr>
        <p:txBody>
          <a:bodyPr anchor="t"/>
          <a:lstStyle/>
          <a:p>
            <a:r>
              <a:rPr lang="en-US" dirty="0" smtClean="0"/>
              <a:t>Riordan Manufacturing </a:t>
            </a:r>
            <a:endParaRPr lang="en-US" dirty="0"/>
          </a:p>
        </p:txBody>
      </p:sp>
      <p:sp>
        <p:nvSpPr>
          <p:cNvPr id="5" name="Subtitle 4"/>
          <p:cNvSpPr>
            <a:spLocks noGrp="1"/>
          </p:cNvSpPr>
          <p:nvPr>
            <p:ph type="subTitle" idx="1"/>
          </p:nvPr>
        </p:nvSpPr>
        <p:spPr>
          <a:xfrm>
            <a:off x="1524000" y="2242798"/>
            <a:ext cx="9144000" cy="599261"/>
          </a:xfrm>
        </p:spPr>
        <p:txBody>
          <a:bodyPr/>
          <a:lstStyle/>
          <a:p>
            <a:pPr algn="ctr"/>
            <a:r>
              <a:rPr lang="en-US" b="1" dirty="0" smtClean="0"/>
              <a:t>SR-rm-013 Project</a:t>
            </a:r>
          </a:p>
        </p:txBody>
      </p:sp>
      <p:sp>
        <p:nvSpPr>
          <p:cNvPr id="9" name="TextBox 8"/>
          <p:cNvSpPr txBox="1"/>
          <p:nvPr/>
        </p:nvSpPr>
        <p:spPr>
          <a:xfrm>
            <a:off x="1804086" y="3336324"/>
            <a:ext cx="8081319" cy="2308324"/>
          </a:xfrm>
          <a:prstGeom prst="rect">
            <a:avLst/>
          </a:prstGeom>
          <a:noFill/>
        </p:spPr>
        <p:txBody>
          <a:bodyPr wrap="square" rtlCol="0">
            <a:spAutoFit/>
          </a:bodyPr>
          <a:lstStyle/>
          <a:p>
            <a:pPr algn="ctr" hangingPunct="0">
              <a:lnSpc>
                <a:spcPct val="200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rPr>
              <a:t>Bryce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Abdo</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Nathan Bachmeier,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Patrick </a:t>
            </a:r>
            <a:r>
              <a:rPr lang="en-US" dirty="0">
                <a:latin typeface="Calibri" panose="020F0502020204030204" pitchFamily="34" charset="0"/>
                <a:ea typeface="Calibri" panose="020F0502020204030204" pitchFamily="34" charset="0"/>
                <a:cs typeface="Times New Roman" panose="02020603050405020304" pitchFamily="18" charset="0"/>
              </a:rPr>
              <a:t>Kemp, Melissa Ramirez, </a:t>
            </a:r>
            <a:r>
              <a:rPr lang="en-US" dirty="0" smtClean="0">
                <a:latin typeface="Calibri" panose="020F0502020204030204" pitchFamily="34" charset="0"/>
                <a:ea typeface="Calibri" panose="020F0502020204030204" pitchFamily="34" charset="0"/>
                <a:cs typeface="Times New Roman" panose="02020603050405020304" pitchFamily="18" charset="0"/>
              </a:rPr>
              <a:t>Jeffrey Suarez</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hangingPunct="0">
              <a:lnSpc>
                <a:spcPct val="200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rPr>
              <a:t>CMGT/441</a:t>
            </a:r>
          </a:p>
          <a:p>
            <a:pPr algn="ctr" hangingPunct="0">
              <a:lnSpc>
                <a:spcPct val="200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rPr>
              <a:t>June 16, 2014</a:t>
            </a:r>
          </a:p>
          <a:p>
            <a:pPr algn="ctr" hangingPunct="0">
              <a:lnSpc>
                <a:spcPct val="200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Alexander Pons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852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359018"/>
            <a:ext cx="10515600" cy="1136258"/>
          </a:xfrm>
        </p:spPr>
        <p:txBody>
          <a:bodyPr>
            <a:normAutofit/>
          </a:bodyPr>
          <a:lstStyle/>
          <a:p>
            <a:pPr algn="ctr"/>
            <a:r>
              <a:rPr lang="en-US" sz="2800" b="1" dirty="0" smtClean="0"/>
              <a:t> Data security issues and concerns present at each Riordan plant</a:t>
            </a:r>
            <a:endParaRPr lang="en-US" sz="2800" b="1" dirty="0"/>
          </a:p>
        </p:txBody>
      </p:sp>
      <p:pic>
        <p:nvPicPr>
          <p:cNvPr id="4" name="Picture 3"/>
          <p:cNvPicPr>
            <a:picLocks noChangeAspect="1"/>
          </p:cNvPicPr>
          <p:nvPr/>
        </p:nvPicPr>
        <p:blipFill>
          <a:blip r:embed="rId3"/>
          <a:stretch>
            <a:fillRect/>
          </a:stretch>
        </p:blipFill>
        <p:spPr>
          <a:xfrm>
            <a:off x="970944" y="237952"/>
            <a:ext cx="9144793" cy="16033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860" y="3606294"/>
            <a:ext cx="2581635" cy="2429214"/>
          </a:xfrm>
          <a:prstGeom prst="rect">
            <a:avLst/>
          </a:prstGeom>
        </p:spPr>
      </p:pic>
      <p:sp>
        <p:nvSpPr>
          <p:cNvPr id="6" name="TextBox 5"/>
          <p:cNvSpPr txBox="1"/>
          <p:nvPr/>
        </p:nvSpPr>
        <p:spPr>
          <a:xfrm>
            <a:off x="3838470" y="3408712"/>
            <a:ext cx="8550739" cy="3139321"/>
          </a:xfrm>
          <a:prstGeom prst="rect">
            <a:avLst/>
          </a:prstGeom>
          <a:noFill/>
        </p:spPr>
        <p:txBody>
          <a:bodyPr wrap="none" rtlCol="0">
            <a:spAutoFit/>
          </a:bodyPr>
          <a:lstStyle/>
          <a:p>
            <a:r>
              <a:rPr lang="en-US" dirty="0" smtClean="0"/>
              <a:t>No network can ever be 100% protected against online threats.</a:t>
            </a:r>
          </a:p>
          <a:p>
            <a:r>
              <a:rPr lang="en-US" dirty="0" smtClean="0"/>
              <a:t>However, there are several tools available to business organizations to help</a:t>
            </a:r>
          </a:p>
          <a:p>
            <a:r>
              <a:rPr lang="en-US" dirty="0" smtClean="0"/>
              <a:t>and provide as secure a network as possible.</a:t>
            </a:r>
          </a:p>
          <a:p>
            <a:pPr marL="285750" indent="-285750">
              <a:buFont typeface="Arial" panose="020B0604020202020204" pitchFamily="34" charset="0"/>
              <a:buChar char="•"/>
            </a:pPr>
            <a:r>
              <a:rPr lang="en-US" dirty="0" smtClean="0"/>
              <a:t>Anti-Virus programs with additional Malware protection. </a:t>
            </a:r>
          </a:p>
          <a:p>
            <a:pPr marL="285750" indent="-285750">
              <a:buFont typeface="Arial" panose="020B0604020202020204" pitchFamily="34" charset="0"/>
              <a:buChar char="•"/>
            </a:pPr>
            <a:r>
              <a:rPr lang="en-US" dirty="0" smtClean="0"/>
              <a:t>Hardware Firewall Systems, to include intrusion detection </a:t>
            </a:r>
            <a:endParaRPr lang="en-US" dirty="0" smtClean="0"/>
          </a:p>
          <a:p>
            <a:pPr marL="285750" indent="-285750">
              <a:buFont typeface="Arial" panose="020B0604020202020204" pitchFamily="34" charset="0"/>
              <a:buChar char="•"/>
            </a:pPr>
            <a:r>
              <a:rPr lang="en-US" dirty="0" smtClean="0"/>
              <a:t>Cloud </a:t>
            </a:r>
            <a:r>
              <a:rPr lang="en-US" dirty="0" smtClean="0"/>
              <a:t>Data Storage </a:t>
            </a:r>
            <a:r>
              <a:rPr lang="en-US" dirty="0" smtClean="0"/>
              <a:t>Systems</a:t>
            </a:r>
            <a:endParaRPr lang="en-US" sz="1200" dirty="0" smtClean="0"/>
          </a:p>
          <a:p>
            <a:pPr marL="285750" indent="-285750">
              <a:buFont typeface="Arial" panose="020B0604020202020204" pitchFamily="34" charset="0"/>
              <a:buChar char="•"/>
            </a:pPr>
            <a:r>
              <a:rPr lang="en-US" dirty="0" smtClean="0"/>
              <a:t>Wi-Fi Encryption </a:t>
            </a:r>
            <a:endParaRPr lang="en-US" dirty="0" smtClean="0"/>
          </a:p>
          <a:p>
            <a:pPr marL="285750" indent="-285750">
              <a:buFont typeface="Arial" panose="020B0604020202020204" pitchFamily="34" charset="0"/>
              <a:buChar char="•"/>
            </a:pPr>
            <a:r>
              <a:rPr lang="en-US" dirty="0" smtClean="0"/>
              <a:t>E-mail protection</a:t>
            </a:r>
            <a:endParaRPr lang="en-US" sz="1200" dirty="0" smtClean="0"/>
          </a:p>
          <a:p>
            <a:pPr marL="285750" indent="-285750">
              <a:buFont typeface="Arial" panose="020B0604020202020204" pitchFamily="34" charset="0"/>
              <a:buChar char="•"/>
            </a:pPr>
            <a:r>
              <a:rPr lang="en-US" dirty="0"/>
              <a:t>Card Processing Fraud </a:t>
            </a:r>
            <a:r>
              <a:rPr lang="en-US" dirty="0" smtClean="0"/>
              <a:t>Prevention</a:t>
            </a:r>
          </a:p>
          <a:p>
            <a:pPr marL="285750" indent="-285750">
              <a:buFont typeface="Arial" panose="020B0604020202020204" pitchFamily="34" charset="0"/>
              <a:buChar char="•"/>
            </a:pPr>
            <a:r>
              <a:rPr lang="en-US" dirty="0" smtClean="0"/>
              <a:t>Secure Network </a:t>
            </a:r>
            <a:r>
              <a:rPr lang="en-US" dirty="0" smtClean="0"/>
              <a:t>Access</a:t>
            </a:r>
            <a:endParaRPr lang="en-US" sz="1200" dirty="0" smtClean="0"/>
          </a:p>
          <a:p>
            <a:pPr marL="285750" indent="-285750">
              <a:buFont typeface="Arial" panose="020B0604020202020204" pitchFamily="34" charset="0"/>
              <a:buChar char="•"/>
            </a:pPr>
            <a:r>
              <a:rPr lang="en-US" dirty="0"/>
              <a:t>Most important tool of All – Compliance to the terms of Use policy</a:t>
            </a:r>
          </a:p>
        </p:txBody>
      </p:sp>
      <p:sp>
        <p:nvSpPr>
          <p:cNvPr id="7" name="TextBox 6"/>
          <p:cNvSpPr txBox="1"/>
          <p:nvPr/>
        </p:nvSpPr>
        <p:spPr>
          <a:xfrm>
            <a:off x="4796459" y="2495276"/>
            <a:ext cx="1664632" cy="646331"/>
          </a:xfrm>
          <a:prstGeom prst="rect">
            <a:avLst/>
          </a:prstGeom>
          <a:noFill/>
        </p:spPr>
        <p:txBody>
          <a:bodyPr wrap="square" rtlCol="0">
            <a:spAutoFit/>
          </a:bodyPr>
          <a:lstStyle/>
          <a:p>
            <a:pPr algn="ctr"/>
            <a:r>
              <a:rPr lang="en-US" sz="3600" dirty="0" smtClean="0">
                <a:latin typeface="Arial Black" panose="020B0A04020102020204" pitchFamily="34" charset="0"/>
              </a:rPr>
              <a:t>Tools</a:t>
            </a:r>
            <a:endParaRPr lang="en-US" sz="3600" dirty="0">
              <a:latin typeface="Arial Black" panose="020B0A04020102020204" pitchFamily="34" charset="0"/>
            </a:endParaRPr>
          </a:p>
        </p:txBody>
      </p:sp>
    </p:spTree>
    <p:extLst>
      <p:ext uri="{BB962C8B-B14F-4D97-AF65-F5344CB8AC3E}">
        <p14:creationId xmlns:p14="http://schemas.microsoft.com/office/powerpoint/2010/main" val="228709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and Network Security </a:t>
            </a:r>
            <a:endParaRPr lang="en-US" dirty="0"/>
          </a:p>
        </p:txBody>
      </p:sp>
      <p:sp>
        <p:nvSpPr>
          <p:cNvPr id="3" name="Content Placeholder 2"/>
          <p:cNvSpPr>
            <a:spLocks noGrp="1"/>
          </p:cNvSpPr>
          <p:nvPr>
            <p:ph idx="1"/>
          </p:nvPr>
        </p:nvSpPr>
        <p:spPr/>
        <p:txBody>
          <a:bodyPr/>
          <a:lstStyle/>
          <a:p>
            <a:r>
              <a:rPr lang="en-US" dirty="0" smtClean="0"/>
              <a:t>Internal vs External Threats</a:t>
            </a:r>
          </a:p>
          <a:p>
            <a:pPr lvl="1"/>
            <a:r>
              <a:rPr lang="en-US" dirty="0" smtClean="0"/>
              <a:t>External are targeted attacks outside the organization</a:t>
            </a:r>
          </a:p>
          <a:p>
            <a:pPr lvl="1"/>
            <a:r>
              <a:rPr lang="en-US" dirty="0" smtClean="0"/>
              <a:t>Internal are attacks from employees of the company</a:t>
            </a:r>
          </a:p>
          <a:p>
            <a:r>
              <a:rPr lang="en-US" dirty="0" smtClean="0"/>
              <a:t>Physical Network Security Issues and Concerns</a:t>
            </a:r>
          </a:p>
          <a:p>
            <a:pPr lvl="1"/>
            <a:r>
              <a:rPr lang="en-US" dirty="0" smtClean="0"/>
              <a:t>Riordan spans 4 locations</a:t>
            </a:r>
          </a:p>
          <a:p>
            <a:pPr lvl="1"/>
            <a:r>
              <a:rPr lang="en-US" dirty="0" smtClean="0"/>
              <a:t>Transmission over the WAN needs to be secured</a:t>
            </a:r>
          </a:p>
          <a:p>
            <a:pPr lvl="1"/>
            <a:r>
              <a:rPr lang="en-US" dirty="0" smtClean="0"/>
              <a:t>Adoption of Antivirus</a:t>
            </a:r>
          </a:p>
          <a:p>
            <a:pPr lvl="1"/>
            <a:r>
              <a:rPr lang="en-US" dirty="0" smtClean="0"/>
              <a:t>Safeguard of NAS and email servers</a:t>
            </a:r>
          </a:p>
          <a:p>
            <a:pPr lvl="1"/>
            <a:endParaRPr lang="en-US" dirty="0"/>
          </a:p>
        </p:txBody>
      </p:sp>
    </p:spTree>
    <p:extLst>
      <p:ext uri="{BB962C8B-B14F-4D97-AF65-F5344CB8AC3E}">
        <p14:creationId xmlns:p14="http://schemas.microsoft.com/office/powerpoint/2010/main" val="323584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Concerns</a:t>
            </a:r>
            <a:endParaRPr lang="en-US" dirty="0"/>
          </a:p>
        </p:txBody>
      </p:sp>
      <p:sp>
        <p:nvSpPr>
          <p:cNvPr id="3" name="Content Placeholder 2"/>
          <p:cNvSpPr>
            <a:spLocks noGrp="1"/>
          </p:cNvSpPr>
          <p:nvPr>
            <p:ph idx="1"/>
          </p:nvPr>
        </p:nvSpPr>
        <p:spPr/>
        <p:txBody>
          <a:bodyPr/>
          <a:lstStyle/>
          <a:p>
            <a:r>
              <a:rPr lang="en-US" dirty="0" smtClean="0"/>
              <a:t>Concerns with Tool Adoption</a:t>
            </a:r>
          </a:p>
          <a:p>
            <a:pPr lvl="1"/>
            <a:r>
              <a:rPr lang="en-US" dirty="0" smtClean="0"/>
              <a:t>Requires proper training</a:t>
            </a:r>
          </a:p>
          <a:p>
            <a:pPr lvl="1"/>
            <a:r>
              <a:rPr lang="en-US" dirty="0" smtClean="0"/>
              <a:t>Requires backup and recovery planning</a:t>
            </a:r>
          </a:p>
          <a:p>
            <a:r>
              <a:rPr lang="en-US" dirty="0" smtClean="0"/>
              <a:t>Record Keeping</a:t>
            </a:r>
          </a:p>
          <a:p>
            <a:pPr lvl="1"/>
            <a:r>
              <a:rPr lang="en-US" dirty="0" smtClean="0"/>
              <a:t>Ensuring compliance with data retention laws</a:t>
            </a:r>
          </a:p>
          <a:p>
            <a:r>
              <a:rPr lang="en-US" dirty="0" smtClean="0"/>
              <a:t>Denial of Service</a:t>
            </a:r>
          </a:p>
          <a:p>
            <a:pPr lvl="1"/>
            <a:r>
              <a:rPr lang="en-US" dirty="0" smtClean="0"/>
              <a:t>Attacks that overload a service to prevent legitimate traffic</a:t>
            </a:r>
          </a:p>
          <a:p>
            <a:r>
              <a:rPr lang="en-US" dirty="0" smtClean="0"/>
              <a:t>Elevation of Privilege Bugs</a:t>
            </a:r>
          </a:p>
          <a:p>
            <a:pPr lvl="1"/>
            <a:r>
              <a:rPr lang="en-US" dirty="0" smtClean="0"/>
              <a:t>Attacks that by pass security policy or protections</a:t>
            </a:r>
            <a:endParaRPr lang="en-US" dirty="0"/>
          </a:p>
        </p:txBody>
      </p:sp>
    </p:spTree>
    <p:extLst>
      <p:ext uri="{BB962C8B-B14F-4D97-AF65-F5344CB8AC3E}">
        <p14:creationId xmlns:p14="http://schemas.microsoft.com/office/powerpoint/2010/main" val="412364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3603" y="248000"/>
            <a:ext cx="9144793" cy="1603387"/>
          </a:xfrm>
          <a:prstGeom prst="rect">
            <a:avLst/>
          </a:prstGeom>
        </p:spPr>
      </p:pic>
      <p:sp>
        <p:nvSpPr>
          <p:cNvPr id="5" name="Title 1"/>
          <p:cNvSpPr txBox="1">
            <a:spLocks/>
          </p:cNvSpPr>
          <p:nvPr/>
        </p:nvSpPr>
        <p:spPr>
          <a:xfrm>
            <a:off x="838199" y="1359018"/>
            <a:ext cx="10515600" cy="11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Data security issues and concerns present at each Riordan plant</a:t>
            </a:r>
            <a:endParaRPr lang="en-US" sz="2800" b="1" dirty="0"/>
          </a:p>
        </p:txBody>
      </p:sp>
      <p:sp>
        <p:nvSpPr>
          <p:cNvPr id="7" name="TextBox 6"/>
          <p:cNvSpPr txBox="1"/>
          <p:nvPr/>
        </p:nvSpPr>
        <p:spPr>
          <a:xfrm>
            <a:off x="1353044" y="2359552"/>
            <a:ext cx="9485909" cy="646331"/>
          </a:xfrm>
          <a:prstGeom prst="rect">
            <a:avLst/>
          </a:prstGeom>
          <a:noFill/>
        </p:spPr>
        <p:txBody>
          <a:bodyPr wrap="square" rtlCol="0">
            <a:spAutoFit/>
          </a:bodyPr>
          <a:lstStyle/>
          <a:p>
            <a:pPr algn="ctr"/>
            <a:r>
              <a:rPr lang="en-US" sz="3600" dirty="0" smtClean="0">
                <a:latin typeface="Arial Black" panose="020B0A04020102020204" pitchFamily="34" charset="0"/>
              </a:rPr>
              <a:t>Compliance with Data security Laws</a:t>
            </a:r>
            <a:endParaRPr lang="en-US" sz="3600" dirty="0">
              <a:latin typeface="Arial Black" panose="020B0A04020102020204" pitchFamily="34" charset="0"/>
            </a:endParaRPr>
          </a:p>
        </p:txBody>
      </p:sp>
      <p:sp>
        <p:nvSpPr>
          <p:cNvPr id="8" name="TextBox 7"/>
          <p:cNvSpPr txBox="1"/>
          <p:nvPr/>
        </p:nvSpPr>
        <p:spPr>
          <a:xfrm>
            <a:off x="3959049" y="3436538"/>
            <a:ext cx="7305151" cy="2862322"/>
          </a:xfrm>
          <a:prstGeom prst="rect">
            <a:avLst/>
          </a:prstGeom>
          <a:noFill/>
        </p:spPr>
        <p:txBody>
          <a:bodyPr wrap="square" rtlCol="0">
            <a:spAutoFit/>
          </a:bodyPr>
          <a:lstStyle/>
          <a:p>
            <a:r>
              <a:rPr lang="en-US" dirty="0" smtClean="0"/>
              <a:t>With concerns about the several security mandates such as Sarbanes-Oxley (SOX) and others, Riordan must be diligent as it relates to their levels of compliance.</a:t>
            </a:r>
          </a:p>
          <a:p>
            <a:r>
              <a:rPr lang="en-US" dirty="0" smtClean="0"/>
              <a:t>Failing to comply could expose Riordan to unwanted press and damage the image and brand or the company.</a:t>
            </a:r>
          </a:p>
          <a:p>
            <a:r>
              <a:rPr lang="en-US" dirty="0" smtClean="0"/>
              <a:t>There are also financial loses that would accompany such exposure such as decreases in sales, decrease in market value as well the assessed fines for failing to comply with the federal and state regulations.  </a:t>
            </a:r>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70" y="3606294"/>
            <a:ext cx="2954280" cy="2215710"/>
          </a:xfrm>
          <a:prstGeom prst="rect">
            <a:avLst/>
          </a:prstGeom>
        </p:spPr>
      </p:pic>
    </p:spTree>
    <p:extLst>
      <p:ext uri="{BB962C8B-B14F-4D97-AF65-F5344CB8AC3E}">
        <p14:creationId xmlns:p14="http://schemas.microsoft.com/office/powerpoint/2010/main" val="300482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Security Concerns</a:t>
            </a:r>
            <a:endParaRPr lang="en-US" dirty="0"/>
          </a:p>
        </p:txBody>
      </p:sp>
      <p:sp>
        <p:nvSpPr>
          <p:cNvPr id="3" name="Content Placeholder 2"/>
          <p:cNvSpPr>
            <a:spLocks noGrp="1"/>
          </p:cNvSpPr>
          <p:nvPr>
            <p:ph idx="1"/>
          </p:nvPr>
        </p:nvSpPr>
        <p:spPr/>
        <p:txBody>
          <a:bodyPr/>
          <a:lstStyle/>
          <a:p>
            <a:r>
              <a:rPr lang="en-US" dirty="0" smtClean="0"/>
              <a:t>Global</a:t>
            </a:r>
          </a:p>
          <a:p>
            <a:pPr lvl="1"/>
            <a:r>
              <a:rPr lang="en-US" dirty="0" smtClean="0"/>
              <a:t>Need to provide Confidentiality, Integrity and Availability (C.I.A)</a:t>
            </a:r>
          </a:p>
          <a:p>
            <a:pPr lvl="1"/>
            <a:r>
              <a:rPr lang="en-US" dirty="0" smtClean="0"/>
              <a:t>Proper use of Firewalls and Network Isolation</a:t>
            </a:r>
          </a:p>
          <a:p>
            <a:r>
              <a:rPr lang="en-US" dirty="0" smtClean="0"/>
              <a:t>China Location Specifically</a:t>
            </a:r>
          </a:p>
          <a:p>
            <a:pPr lvl="1"/>
            <a:r>
              <a:rPr lang="en-US" dirty="0" smtClean="0"/>
              <a:t>Protecting against Denial of Services</a:t>
            </a:r>
          </a:p>
          <a:p>
            <a:pPr lvl="1"/>
            <a:r>
              <a:rPr lang="en-US" dirty="0" smtClean="0"/>
              <a:t>Ensuring proper insight into device behavior</a:t>
            </a:r>
          </a:p>
          <a:p>
            <a:pPr lvl="1"/>
            <a:r>
              <a:rPr lang="en-US" dirty="0" smtClean="0"/>
              <a:t>Protection of the Satellite Communication Channels</a:t>
            </a:r>
          </a:p>
          <a:p>
            <a:r>
              <a:rPr lang="en-US" dirty="0" smtClean="0"/>
              <a:t>Head Quarters</a:t>
            </a:r>
          </a:p>
          <a:p>
            <a:pPr lvl="1"/>
            <a:r>
              <a:rPr lang="en-US" dirty="0" smtClean="0"/>
              <a:t>Risks from visitors and dumpster diving</a:t>
            </a:r>
            <a:endParaRPr lang="en-US" dirty="0"/>
          </a:p>
        </p:txBody>
      </p:sp>
    </p:spTree>
    <p:extLst>
      <p:ext uri="{BB962C8B-B14F-4D97-AF65-F5344CB8AC3E}">
        <p14:creationId xmlns:p14="http://schemas.microsoft.com/office/powerpoint/2010/main" val="204113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838199" y="1359018"/>
            <a:ext cx="10515600" cy="11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Data security issues and concerns present at each Riordan plant</a:t>
            </a:r>
            <a:endParaRPr lang="en-US" sz="2800" b="1" dirty="0"/>
          </a:p>
        </p:txBody>
      </p:sp>
      <p:pic>
        <p:nvPicPr>
          <p:cNvPr id="5" name="Picture 4"/>
          <p:cNvPicPr>
            <a:picLocks noChangeAspect="1"/>
          </p:cNvPicPr>
          <p:nvPr/>
        </p:nvPicPr>
        <p:blipFill>
          <a:blip r:embed="rId2"/>
          <a:stretch>
            <a:fillRect/>
          </a:stretch>
        </p:blipFill>
        <p:spPr>
          <a:xfrm>
            <a:off x="1523603" y="248000"/>
            <a:ext cx="9144793" cy="1603387"/>
          </a:xfrm>
          <a:prstGeom prst="rect">
            <a:avLst/>
          </a:prstGeom>
        </p:spPr>
      </p:pic>
      <p:sp>
        <p:nvSpPr>
          <p:cNvPr id="6" name="TextBox 5"/>
          <p:cNvSpPr txBox="1"/>
          <p:nvPr/>
        </p:nvSpPr>
        <p:spPr>
          <a:xfrm>
            <a:off x="2049599" y="2420194"/>
            <a:ext cx="7824272" cy="646331"/>
          </a:xfrm>
          <a:prstGeom prst="rect">
            <a:avLst/>
          </a:prstGeom>
          <a:noFill/>
        </p:spPr>
        <p:txBody>
          <a:bodyPr wrap="square" rtlCol="0">
            <a:spAutoFit/>
          </a:bodyPr>
          <a:lstStyle/>
          <a:p>
            <a:pPr algn="ctr"/>
            <a:r>
              <a:rPr lang="en-US" sz="3600" dirty="0" smtClean="0">
                <a:latin typeface="Arial Black" panose="020B0A04020102020204" pitchFamily="34" charset="0"/>
              </a:rPr>
              <a:t>Administrators &amp; Training </a:t>
            </a:r>
            <a:endParaRPr lang="en-US" sz="3600" dirty="0">
              <a:latin typeface="Arial Black" panose="020B0A040201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387249"/>
            <a:ext cx="2422800" cy="2800053"/>
          </a:xfrm>
          <a:prstGeom prst="rect">
            <a:avLst/>
          </a:prstGeom>
        </p:spPr>
      </p:pic>
      <p:sp>
        <p:nvSpPr>
          <p:cNvPr id="9" name="TextBox 8"/>
          <p:cNvSpPr txBox="1"/>
          <p:nvPr/>
        </p:nvSpPr>
        <p:spPr>
          <a:xfrm>
            <a:off x="3567165" y="3387249"/>
            <a:ext cx="6229978" cy="2862322"/>
          </a:xfrm>
          <a:prstGeom prst="rect">
            <a:avLst/>
          </a:prstGeom>
          <a:noFill/>
        </p:spPr>
        <p:txBody>
          <a:bodyPr wrap="square" rtlCol="0">
            <a:spAutoFit/>
          </a:bodyPr>
          <a:lstStyle/>
          <a:p>
            <a:r>
              <a:rPr lang="en-US" dirty="0" smtClean="0"/>
              <a:t>The roles of system administrators and IT managers have seemed to merged with other roles due to the ever changes in the areas of state and federal compliance requirements. This include the continued federal regulations related to data protection and retention. It is essential that Riordan employee experienced staff as well as provide them up to date training in the areas of compliance. </a:t>
            </a:r>
          </a:p>
          <a:p>
            <a:r>
              <a:rPr lang="en-US" dirty="0" smtClean="0"/>
              <a:t>Today however, more automated processes are available to manage the archiving and safe storage as well as protection of network data.  </a:t>
            </a:r>
            <a:endParaRPr lang="en-US" dirty="0"/>
          </a:p>
        </p:txBody>
      </p:sp>
    </p:spTree>
    <p:extLst>
      <p:ext uri="{BB962C8B-B14F-4D97-AF65-F5344CB8AC3E}">
        <p14:creationId xmlns:p14="http://schemas.microsoft.com/office/powerpoint/2010/main" val="15197911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466</Words>
  <Application>Microsoft Office PowerPoint</Application>
  <PresentationFormat>Widescreen</PresentationFormat>
  <Paragraphs>59</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Calibri</vt:lpstr>
      <vt:lpstr>Century Gothic</vt:lpstr>
      <vt:lpstr>Times New Roman</vt:lpstr>
      <vt:lpstr>Wingdings 3</vt:lpstr>
      <vt:lpstr>Wisp</vt:lpstr>
      <vt:lpstr>Riordan Manufacturing </vt:lpstr>
      <vt:lpstr> Data security issues and concerns present at each Riordan plant</vt:lpstr>
      <vt:lpstr>Physical and Network Security </vt:lpstr>
      <vt:lpstr>Data Security Concerns</vt:lpstr>
      <vt:lpstr>PowerPoint Presentation</vt:lpstr>
      <vt:lpstr>Web Security Concerns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Riordan Manufacturing</dc:title>
  <dc:creator>Learning Team B</dc:creator>
  <cp:keywords>cmgt441</cp:keywords>
  <cp:lastModifiedBy>nate nate</cp:lastModifiedBy>
  <cp:revision>13</cp:revision>
  <dcterms:created xsi:type="dcterms:W3CDTF">2014-06-14T16:48:06Z</dcterms:created>
  <dcterms:modified xsi:type="dcterms:W3CDTF">2014-06-15T00:07:37Z</dcterms:modified>
</cp:coreProperties>
</file>