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60414" autoAdjust="0"/>
  </p:normalViewPr>
  <p:slideViewPr>
    <p:cSldViewPr snapToGrid="0">
      <p:cViewPr>
        <p:scale>
          <a:sx n="75" d="100"/>
          <a:sy n="75" d="100"/>
        </p:scale>
        <p:origin x="16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7CF6-8EBB-4C08-A9F0-2B4C524A319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8691BC-1898-452B-8AFC-0C929E90C541}">
      <dgm:prSet phldrT="[Text]"/>
      <dgm:spPr/>
      <dgm:t>
        <a:bodyPr/>
        <a:lstStyle/>
        <a:p>
          <a:r>
            <a:rPr lang="en-US" dirty="0" smtClean="0"/>
            <a:t>Describe Process</a:t>
          </a:r>
          <a:endParaRPr lang="en-US" dirty="0"/>
        </a:p>
      </dgm:t>
    </dgm:pt>
    <dgm:pt modelId="{B7CCDB75-2E94-40B0-A7DE-0356D36F460A}" type="parTrans" cxnId="{0301260D-58BD-4297-9341-1EEA187C86F7}">
      <dgm:prSet/>
      <dgm:spPr/>
      <dgm:t>
        <a:bodyPr/>
        <a:lstStyle/>
        <a:p>
          <a:endParaRPr lang="en-US"/>
        </a:p>
      </dgm:t>
    </dgm:pt>
    <dgm:pt modelId="{49983FE2-E1EF-44FC-A2E7-AD2757913C3E}" type="sibTrans" cxnId="{0301260D-58BD-4297-9341-1EEA187C86F7}">
      <dgm:prSet/>
      <dgm:spPr/>
      <dgm:t>
        <a:bodyPr/>
        <a:lstStyle/>
        <a:p>
          <a:endParaRPr lang="en-US"/>
        </a:p>
      </dgm:t>
    </dgm:pt>
    <dgm:pt modelId="{DB18255B-27D5-4849-BA87-4A987D6A4512}">
      <dgm:prSet phldrT="[Text]"/>
      <dgm:spPr/>
      <dgm:t>
        <a:bodyPr/>
        <a:lstStyle/>
        <a:p>
          <a:r>
            <a:rPr lang="en-US" dirty="0" smtClean="0"/>
            <a:t>Define Entities and Relationships</a:t>
          </a:r>
          <a:endParaRPr lang="en-US" dirty="0"/>
        </a:p>
      </dgm:t>
    </dgm:pt>
    <dgm:pt modelId="{214E0AA5-5284-4CC3-BDB5-0C043B519384}" type="parTrans" cxnId="{94DBE0DE-F908-4BD3-9F6A-B2CF43293E99}">
      <dgm:prSet/>
      <dgm:spPr/>
      <dgm:t>
        <a:bodyPr/>
        <a:lstStyle/>
        <a:p>
          <a:endParaRPr lang="en-US"/>
        </a:p>
      </dgm:t>
    </dgm:pt>
    <dgm:pt modelId="{0F6B79BF-9411-4F71-A22D-55B97EBE3689}" type="sibTrans" cxnId="{94DBE0DE-F908-4BD3-9F6A-B2CF43293E99}">
      <dgm:prSet/>
      <dgm:spPr/>
      <dgm:t>
        <a:bodyPr/>
        <a:lstStyle/>
        <a:p>
          <a:endParaRPr lang="en-US"/>
        </a:p>
      </dgm:t>
    </dgm:pt>
    <dgm:pt modelId="{CA1CDC84-7ED4-4EA1-943B-E34E1B517102}">
      <dgm:prSet phldrT="[Text]"/>
      <dgm:spPr/>
      <dgm:t>
        <a:bodyPr/>
        <a:lstStyle/>
        <a:p>
          <a:r>
            <a:rPr lang="en-US" dirty="0" smtClean="0"/>
            <a:t>Separate Entities from Child Entities</a:t>
          </a:r>
          <a:endParaRPr lang="en-US" dirty="0"/>
        </a:p>
      </dgm:t>
    </dgm:pt>
    <dgm:pt modelId="{BD0B47C7-9544-4441-BD7F-719358F702DB}" type="parTrans" cxnId="{34F8B159-081F-4354-9FF2-1489A921A877}">
      <dgm:prSet/>
      <dgm:spPr/>
      <dgm:t>
        <a:bodyPr/>
        <a:lstStyle/>
        <a:p>
          <a:endParaRPr lang="en-US"/>
        </a:p>
      </dgm:t>
    </dgm:pt>
    <dgm:pt modelId="{11D12FA1-6768-4746-A058-731EC0673703}" type="sibTrans" cxnId="{34F8B159-081F-4354-9FF2-1489A921A877}">
      <dgm:prSet/>
      <dgm:spPr/>
      <dgm:t>
        <a:bodyPr/>
        <a:lstStyle/>
        <a:p>
          <a:endParaRPr lang="en-US"/>
        </a:p>
      </dgm:t>
    </dgm:pt>
    <dgm:pt modelId="{5007BFF2-21F6-4EB0-B9DF-B66CC8AC54EF}">
      <dgm:prSet phldrT="[Text]"/>
      <dgm:spPr/>
      <dgm:t>
        <a:bodyPr/>
        <a:lstStyle/>
        <a:p>
          <a:r>
            <a:rPr lang="en-US" dirty="0" smtClean="0"/>
            <a:t>Remove Column Redundancy</a:t>
          </a:r>
          <a:endParaRPr lang="en-US" dirty="0"/>
        </a:p>
      </dgm:t>
    </dgm:pt>
    <dgm:pt modelId="{AB4C7CEB-EB56-497F-AF0F-6044C2369640}" type="sibTrans" cxnId="{754E34F8-2076-4DCC-9FF0-1B2975A521A0}">
      <dgm:prSet/>
      <dgm:spPr/>
      <dgm:t>
        <a:bodyPr/>
        <a:lstStyle/>
        <a:p>
          <a:endParaRPr lang="en-US"/>
        </a:p>
      </dgm:t>
    </dgm:pt>
    <dgm:pt modelId="{C1943D2E-CB4F-4F73-B19C-ABAEE37045AF}" type="parTrans" cxnId="{754E34F8-2076-4DCC-9FF0-1B2975A521A0}">
      <dgm:prSet/>
      <dgm:spPr/>
      <dgm:t>
        <a:bodyPr/>
        <a:lstStyle/>
        <a:p>
          <a:endParaRPr lang="en-US"/>
        </a:p>
      </dgm:t>
    </dgm:pt>
    <dgm:pt modelId="{B64EEF57-AF9B-4679-AD24-30E3D774EB8F}" type="pres">
      <dgm:prSet presAssocID="{EE377CF6-8EBB-4C08-A9F0-2B4C524A3196}" presName="Name0" presStyleCnt="0">
        <dgm:presLayoutVars>
          <dgm:dir/>
          <dgm:resizeHandles val="exact"/>
        </dgm:presLayoutVars>
      </dgm:prSet>
      <dgm:spPr/>
    </dgm:pt>
    <dgm:pt modelId="{74E4BD96-D232-4DC8-9F38-3BE3723D7228}" type="pres">
      <dgm:prSet presAssocID="{2E8691BC-1898-452B-8AFC-0C929E90C541}" presName="composite" presStyleCnt="0"/>
      <dgm:spPr/>
    </dgm:pt>
    <dgm:pt modelId="{D74E9860-DAD6-4C3B-B378-496E50F49041}" type="pres">
      <dgm:prSet presAssocID="{2E8691BC-1898-452B-8AFC-0C929E90C541}" presName="bgChev" presStyleLbl="node1" presStyleIdx="0" presStyleCnt="4"/>
      <dgm:spPr/>
    </dgm:pt>
    <dgm:pt modelId="{D36C7C00-6B4B-4B21-8796-8AFFDA142184}" type="pres">
      <dgm:prSet presAssocID="{2E8691BC-1898-452B-8AFC-0C929E90C541}" presName="txNode" presStyleLbl="fgAcc1" presStyleIdx="0" presStyleCnt="4">
        <dgm:presLayoutVars>
          <dgm:bulletEnabled val="1"/>
        </dgm:presLayoutVars>
      </dgm:prSet>
      <dgm:spPr/>
    </dgm:pt>
    <dgm:pt modelId="{1116F24D-6E9D-4192-9258-1B522538D702}" type="pres">
      <dgm:prSet presAssocID="{49983FE2-E1EF-44FC-A2E7-AD2757913C3E}" presName="compositeSpace" presStyleCnt="0"/>
      <dgm:spPr/>
    </dgm:pt>
    <dgm:pt modelId="{ABDB5D09-26E0-4FC6-97A0-536C300553CF}" type="pres">
      <dgm:prSet presAssocID="{DB18255B-27D5-4849-BA87-4A987D6A4512}" presName="composite" presStyleCnt="0"/>
      <dgm:spPr/>
    </dgm:pt>
    <dgm:pt modelId="{1DF0F60B-43E1-4782-94F1-0DA57DCE854C}" type="pres">
      <dgm:prSet presAssocID="{DB18255B-27D5-4849-BA87-4A987D6A4512}" presName="bgChev" presStyleLbl="node1" presStyleIdx="1" presStyleCnt="4"/>
      <dgm:spPr/>
    </dgm:pt>
    <dgm:pt modelId="{F9A63D10-C464-43B0-810D-AF528A4E9BEA}" type="pres">
      <dgm:prSet presAssocID="{DB18255B-27D5-4849-BA87-4A987D6A4512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6D68C-DE2F-4BC2-BBF5-D3073909AA13}" type="pres">
      <dgm:prSet presAssocID="{0F6B79BF-9411-4F71-A22D-55B97EBE3689}" presName="compositeSpace" presStyleCnt="0"/>
      <dgm:spPr/>
    </dgm:pt>
    <dgm:pt modelId="{555D3478-0B5E-4355-B26D-A59B3E12FDD0}" type="pres">
      <dgm:prSet presAssocID="{CA1CDC84-7ED4-4EA1-943B-E34E1B517102}" presName="composite" presStyleCnt="0"/>
      <dgm:spPr/>
    </dgm:pt>
    <dgm:pt modelId="{0AA7879C-6D9B-4444-BCA5-3126E30F938A}" type="pres">
      <dgm:prSet presAssocID="{CA1CDC84-7ED4-4EA1-943B-E34E1B517102}" presName="bgChev" presStyleLbl="node1" presStyleIdx="2" presStyleCnt="4"/>
      <dgm:spPr/>
    </dgm:pt>
    <dgm:pt modelId="{B8144B84-ECD6-4B94-9D90-897A2A7EED0C}" type="pres">
      <dgm:prSet presAssocID="{CA1CDC84-7ED4-4EA1-943B-E34E1B517102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0C3FD-4997-4F72-9A57-DBE95648A447}" type="pres">
      <dgm:prSet presAssocID="{11D12FA1-6768-4746-A058-731EC0673703}" presName="compositeSpace" presStyleCnt="0"/>
      <dgm:spPr/>
    </dgm:pt>
    <dgm:pt modelId="{FFB4D828-4404-4AC4-82EF-1C1CB4BD00FB}" type="pres">
      <dgm:prSet presAssocID="{5007BFF2-21F6-4EB0-B9DF-B66CC8AC54EF}" presName="composite" presStyleCnt="0"/>
      <dgm:spPr/>
    </dgm:pt>
    <dgm:pt modelId="{B0DAB28B-9BDA-4D0E-9FFB-48AF0A4EBEAA}" type="pres">
      <dgm:prSet presAssocID="{5007BFF2-21F6-4EB0-B9DF-B66CC8AC54EF}" presName="bgChev" presStyleLbl="node1" presStyleIdx="3" presStyleCnt="4"/>
      <dgm:spPr/>
    </dgm:pt>
    <dgm:pt modelId="{B1B20D35-28CE-4439-8BE8-537E9A9FFEE3}" type="pres">
      <dgm:prSet presAssocID="{5007BFF2-21F6-4EB0-B9DF-B66CC8AC54EF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07553B-9E79-4149-B72C-873C914E90E2}" type="presOf" srcId="{EE377CF6-8EBB-4C08-A9F0-2B4C524A3196}" destId="{B64EEF57-AF9B-4679-AD24-30E3D774EB8F}" srcOrd="0" destOrd="0" presId="urn:microsoft.com/office/officeart/2005/8/layout/chevronAccent+Icon"/>
    <dgm:cxn modelId="{0301260D-58BD-4297-9341-1EEA187C86F7}" srcId="{EE377CF6-8EBB-4C08-A9F0-2B4C524A3196}" destId="{2E8691BC-1898-452B-8AFC-0C929E90C541}" srcOrd="0" destOrd="0" parTransId="{B7CCDB75-2E94-40B0-A7DE-0356D36F460A}" sibTransId="{49983FE2-E1EF-44FC-A2E7-AD2757913C3E}"/>
    <dgm:cxn modelId="{43BB1403-B80F-4108-BA20-AB3E03B414A9}" type="presOf" srcId="{5007BFF2-21F6-4EB0-B9DF-B66CC8AC54EF}" destId="{B1B20D35-28CE-4439-8BE8-537E9A9FFEE3}" srcOrd="0" destOrd="0" presId="urn:microsoft.com/office/officeart/2005/8/layout/chevronAccent+Icon"/>
    <dgm:cxn modelId="{B26DB9A6-BF26-49A1-A8D2-5788D2CB4BF3}" type="presOf" srcId="{2E8691BC-1898-452B-8AFC-0C929E90C541}" destId="{D36C7C00-6B4B-4B21-8796-8AFFDA142184}" srcOrd="0" destOrd="0" presId="urn:microsoft.com/office/officeart/2005/8/layout/chevronAccent+Icon"/>
    <dgm:cxn modelId="{34F8B159-081F-4354-9FF2-1489A921A877}" srcId="{EE377CF6-8EBB-4C08-A9F0-2B4C524A3196}" destId="{CA1CDC84-7ED4-4EA1-943B-E34E1B517102}" srcOrd="2" destOrd="0" parTransId="{BD0B47C7-9544-4441-BD7F-719358F702DB}" sibTransId="{11D12FA1-6768-4746-A058-731EC0673703}"/>
    <dgm:cxn modelId="{D64A5FB3-5ECD-4C5A-BF5F-A80858F62943}" type="presOf" srcId="{CA1CDC84-7ED4-4EA1-943B-E34E1B517102}" destId="{B8144B84-ECD6-4B94-9D90-897A2A7EED0C}" srcOrd="0" destOrd="0" presId="urn:microsoft.com/office/officeart/2005/8/layout/chevronAccent+Icon"/>
    <dgm:cxn modelId="{754E34F8-2076-4DCC-9FF0-1B2975A521A0}" srcId="{EE377CF6-8EBB-4C08-A9F0-2B4C524A3196}" destId="{5007BFF2-21F6-4EB0-B9DF-B66CC8AC54EF}" srcOrd="3" destOrd="0" parTransId="{C1943D2E-CB4F-4F73-B19C-ABAEE37045AF}" sibTransId="{AB4C7CEB-EB56-497F-AF0F-6044C2369640}"/>
    <dgm:cxn modelId="{D72E396F-7E9E-43C1-A851-321D6327E93B}" type="presOf" srcId="{DB18255B-27D5-4849-BA87-4A987D6A4512}" destId="{F9A63D10-C464-43B0-810D-AF528A4E9BEA}" srcOrd="0" destOrd="0" presId="urn:microsoft.com/office/officeart/2005/8/layout/chevronAccent+Icon"/>
    <dgm:cxn modelId="{94DBE0DE-F908-4BD3-9F6A-B2CF43293E99}" srcId="{EE377CF6-8EBB-4C08-A9F0-2B4C524A3196}" destId="{DB18255B-27D5-4849-BA87-4A987D6A4512}" srcOrd="1" destOrd="0" parTransId="{214E0AA5-5284-4CC3-BDB5-0C043B519384}" sibTransId="{0F6B79BF-9411-4F71-A22D-55B97EBE3689}"/>
    <dgm:cxn modelId="{A5B5C67D-AAE5-4A7E-AE4D-FEAF7CEAFF9E}" type="presParOf" srcId="{B64EEF57-AF9B-4679-AD24-30E3D774EB8F}" destId="{74E4BD96-D232-4DC8-9F38-3BE3723D7228}" srcOrd="0" destOrd="0" presId="urn:microsoft.com/office/officeart/2005/8/layout/chevronAccent+Icon"/>
    <dgm:cxn modelId="{7EBECBC2-78AF-4C61-BD04-2240908F532B}" type="presParOf" srcId="{74E4BD96-D232-4DC8-9F38-3BE3723D7228}" destId="{D74E9860-DAD6-4C3B-B378-496E50F49041}" srcOrd="0" destOrd="0" presId="urn:microsoft.com/office/officeart/2005/8/layout/chevronAccent+Icon"/>
    <dgm:cxn modelId="{81FCADE9-222E-472E-9EA4-A61F660C23F7}" type="presParOf" srcId="{74E4BD96-D232-4DC8-9F38-3BE3723D7228}" destId="{D36C7C00-6B4B-4B21-8796-8AFFDA142184}" srcOrd="1" destOrd="0" presId="urn:microsoft.com/office/officeart/2005/8/layout/chevronAccent+Icon"/>
    <dgm:cxn modelId="{8C3BCF68-9A51-4FE5-983A-AC8B7C430883}" type="presParOf" srcId="{B64EEF57-AF9B-4679-AD24-30E3D774EB8F}" destId="{1116F24D-6E9D-4192-9258-1B522538D702}" srcOrd="1" destOrd="0" presId="urn:microsoft.com/office/officeart/2005/8/layout/chevronAccent+Icon"/>
    <dgm:cxn modelId="{78D1C7BD-0394-48DC-8D0E-C2BCA1FBC0E5}" type="presParOf" srcId="{B64EEF57-AF9B-4679-AD24-30E3D774EB8F}" destId="{ABDB5D09-26E0-4FC6-97A0-536C300553CF}" srcOrd="2" destOrd="0" presId="urn:microsoft.com/office/officeart/2005/8/layout/chevronAccent+Icon"/>
    <dgm:cxn modelId="{50BA9689-5B05-45CF-AB7C-E17830322705}" type="presParOf" srcId="{ABDB5D09-26E0-4FC6-97A0-536C300553CF}" destId="{1DF0F60B-43E1-4782-94F1-0DA57DCE854C}" srcOrd="0" destOrd="0" presId="urn:microsoft.com/office/officeart/2005/8/layout/chevronAccent+Icon"/>
    <dgm:cxn modelId="{64846DF0-E73F-4975-A635-790197E47E26}" type="presParOf" srcId="{ABDB5D09-26E0-4FC6-97A0-536C300553CF}" destId="{F9A63D10-C464-43B0-810D-AF528A4E9BEA}" srcOrd="1" destOrd="0" presId="urn:microsoft.com/office/officeart/2005/8/layout/chevronAccent+Icon"/>
    <dgm:cxn modelId="{8901D5A4-1873-4BE2-92DE-92E102EE5799}" type="presParOf" srcId="{B64EEF57-AF9B-4679-AD24-30E3D774EB8F}" destId="{A396D68C-DE2F-4BC2-BBF5-D3073909AA13}" srcOrd="3" destOrd="0" presId="urn:microsoft.com/office/officeart/2005/8/layout/chevronAccent+Icon"/>
    <dgm:cxn modelId="{CADAFD44-265A-494F-9FBC-68AC90CA4712}" type="presParOf" srcId="{B64EEF57-AF9B-4679-AD24-30E3D774EB8F}" destId="{555D3478-0B5E-4355-B26D-A59B3E12FDD0}" srcOrd="4" destOrd="0" presId="urn:microsoft.com/office/officeart/2005/8/layout/chevronAccent+Icon"/>
    <dgm:cxn modelId="{7D79059E-41C1-4FCD-B705-0D5DF57D6C38}" type="presParOf" srcId="{555D3478-0B5E-4355-B26D-A59B3E12FDD0}" destId="{0AA7879C-6D9B-4444-BCA5-3126E30F938A}" srcOrd="0" destOrd="0" presId="urn:microsoft.com/office/officeart/2005/8/layout/chevronAccent+Icon"/>
    <dgm:cxn modelId="{9B340577-5E82-4C52-BAE3-8034C1E85163}" type="presParOf" srcId="{555D3478-0B5E-4355-B26D-A59B3E12FDD0}" destId="{B8144B84-ECD6-4B94-9D90-897A2A7EED0C}" srcOrd="1" destOrd="0" presId="urn:microsoft.com/office/officeart/2005/8/layout/chevronAccent+Icon"/>
    <dgm:cxn modelId="{B8F1FCEE-F508-4EF2-A399-4C9F0D832225}" type="presParOf" srcId="{B64EEF57-AF9B-4679-AD24-30E3D774EB8F}" destId="{9AB0C3FD-4997-4F72-9A57-DBE95648A447}" srcOrd="5" destOrd="0" presId="urn:microsoft.com/office/officeart/2005/8/layout/chevronAccent+Icon"/>
    <dgm:cxn modelId="{56590B69-11F1-48F9-B811-D3F1456F0408}" type="presParOf" srcId="{B64EEF57-AF9B-4679-AD24-30E3D774EB8F}" destId="{FFB4D828-4404-4AC4-82EF-1C1CB4BD00FB}" srcOrd="6" destOrd="0" presId="urn:microsoft.com/office/officeart/2005/8/layout/chevronAccent+Icon"/>
    <dgm:cxn modelId="{A8CF7C11-C1E3-4AD7-BFFD-B55A568C7403}" type="presParOf" srcId="{FFB4D828-4404-4AC4-82EF-1C1CB4BD00FB}" destId="{B0DAB28B-9BDA-4D0E-9FFB-48AF0A4EBEAA}" srcOrd="0" destOrd="0" presId="urn:microsoft.com/office/officeart/2005/8/layout/chevronAccent+Icon"/>
    <dgm:cxn modelId="{D97958FE-005F-49E1-9761-C2479F90A9D8}" type="presParOf" srcId="{FFB4D828-4404-4AC4-82EF-1C1CB4BD00FB}" destId="{B1B20D35-28CE-4439-8BE8-537E9A9FFEE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9860-DAD6-4C3B-B378-496E50F49041}">
      <dsp:nvSpPr>
        <dsp:cNvPr id="0" name=""/>
        <dsp:cNvSpPr/>
      </dsp:nvSpPr>
      <dsp:spPr>
        <a:xfrm>
          <a:off x="4491" y="1148969"/>
          <a:ext cx="2113857" cy="8159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7C00-6B4B-4B21-8796-8AFFDA142184}">
      <dsp:nvSpPr>
        <dsp:cNvPr id="0" name=""/>
        <dsp:cNvSpPr/>
      </dsp:nvSpPr>
      <dsp:spPr>
        <a:xfrm>
          <a:off x="568186" y="1352956"/>
          <a:ext cx="1785035" cy="815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Describe Process</a:t>
          </a:r>
          <a:endParaRPr lang="en-US" sz="1500" kern="1200" dirty="0"/>
        </a:p>
      </dsp:txBody>
      <dsp:txXfrm>
        <a:off x="592084" y="1376854"/>
        <a:ext cx="1737239" cy="768153"/>
      </dsp:txXfrm>
    </dsp:sp>
    <dsp:sp modelId="{1DF0F60B-43E1-4782-94F1-0DA57DCE854C}">
      <dsp:nvSpPr>
        <dsp:cNvPr id="0" name=""/>
        <dsp:cNvSpPr/>
      </dsp:nvSpPr>
      <dsp:spPr>
        <a:xfrm>
          <a:off x="2418986" y="1148969"/>
          <a:ext cx="2113857" cy="8159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3D10-C464-43B0-810D-AF528A4E9BEA}">
      <dsp:nvSpPr>
        <dsp:cNvPr id="0" name=""/>
        <dsp:cNvSpPr/>
      </dsp:nvSpPr>
      <dsp:spPr>
        <a:xfrm>
          <a:off x="2982682" y="1352956"/>
          <a:ext cx="1785035" cy="815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Define Entities and Relationships</a:t>
          </a:r>
          <a:endParaRPr lang="en-US" sz="1500" kern="1200" dirty="0"/>
        </a:p>
      </dsp:txBody>
      <dsp:txXfrm>
        <a:off x="3006580" y="1376854"/>
        <a:ext cx="1737239" cy="768153"/>
      </dsp:txXfrm>
    </dsp:sp>
    <dsp:sp modelId="{0AA7879C-6D9B-4444-BCA5-3126E30F938A}">
      <dsp:nvSpPr>
        <dsp:cNvPr id="0" name=""/>
        <dsp:cNvSpPr/>
      </dsp:nvSpPr>
      <dsp:spPr>
        <a:xfrm>
          <a:off x="4833482" y="1148969"/>
          <a:ext cx="2113857" cy="8159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4B84-ECD6-4B94-9D90-897A2A7EED0C}">
      <dsp:nvSpPr>
        <dsp:cNvPr id="0" name=""/>
        <dsp:cNvSpPr/>
      </dsp:nvSpPr>
      <dsp:spPr>
        <a:xfrm>
          <a:off x="5397177" y="1352956"/>
          <a:ext cx="1785035" cy="815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Separate Entities from Child Entities</a:t>
          </a:r>
          <a:endParaRPr lang="en-US" sz="1500" kern="1200" dirty="0"/>
        </a:p>
      </dsp:txBody>
      <dsp:txXfrm>
        <a:off x="5421075" y="1376854"/>
        <a:ext cx="1737239" cy="768153"/>
      </dsp:txXfrm>
    </dsp:sp>
    <dsp:sp modelId="{B0DAB28B-9BDA-4D0E-9FFB-48AF0A4EBEAA}">
      <dsp:nvSpPr>
        <dsp:cNvPr id="0" name=""/>
        <dsp:cNvSpPr/>
      </dsp:nvSpPr>
      <dsp:spPr>
        <a:xfrm>
          <a:off x="7247977" y="1148969"/>
          <a:ext cx="2113857" cy="8159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D35-28CE-4439-8BE8-537E9A9FFEE3}">
      <dsp:nvSpPr>
        <dsp:cNvPr id="0" name=""/>
        <dsp:cNvSpPr/>
      </dsp:nvSpPr>
      <dsp:spPr>
        <a:xfrm>
          <a:off x="7811673" y="1352956"/>
          <a:ext cx="1785035" cy="815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Column Redundancy</a:t>
          </a:r>
          <a:endParaRPr lang="en-US" sz="1500" kern="1200" dirty="0"/>
        </a:p>
      </dsp:txBody>
      <dsp:txXfrm>
        <a:off x="7835571" y="1376854"/>
        <a:ext cx="1737239" cy="768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41615-65BA-4E00-9C97-F82874EAF44C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AF2BA-683C-451D-958D-BCF89984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part of the DBM 380: Database Concepts class; teams of students were asked to model a database for truck repair store.</a:t>
            </a:r>
          </a:p>
          <a:p>
            <a:endParaRPr lang="en-US" dirty="0" smtClean="0"/>
          </a:p>
          <a:p>
            <a:r>
              <a:rPr lang="en-US" dirty="0" smtClean="0"/>
              <a:t>Our team decided to focus on three value add scenarios for Huffman: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Tracking vehicles and their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Reporting</a:t>
            </a:r>
            <a:r>
              <a:rPr lang="en-US" baseline="0" dirty="0" smtClean="0"/>
              <a:t> previous work performed on each 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Inventory tracking of parts from purchase to which customer bought them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F2BA-683C-451D-958D-BCF899843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design this database we started by first describing the user stories and building the end to end workflow.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instance “Customer brings their car into the shop for an oil change”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this user story we get entities: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Service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Service Type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These entities are related by Customer has zero or more cars, the cars have zero or more service requests.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 Service Request will have lots of smaller groups of properties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Oil Change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Tire Rotation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These groups of properties need to be broken off into child entities, this removes the need for storing wide tables full of null values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Finally data values that are consistently showing up need to be converted into foreign key relationships with an enumeration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Enumeration tables allow the text to be specified once and reused in many places. This reduces the chance of invalid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F2BA-683C-451D-958D-BCF8998430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 on our team tried</a:t>
            </a:r>
            <a:r>
              <a:rPr lang="en-US" baseline="0" dirty="0" smtClean="0"/>
              <a:t> to approach problem by starting at the entity definitions and their attributes.</a:t>
            </a:r>
          </a:p>
          <a:p>
            <a:r>
              <a:rPr lang="en-US" baseline="0" dirty="0" smtClean="0"/>
              <a:t>This lead to a lot of entities that were: redundant, partially thought out, and didn’t scale to large datasets.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correct this we went back to the whiteboard and wrote out each of the user stories and defined the workflows.</a:t>
            </a:r>
          </a:p>
          <a:p>
            <a:r>
              <a:rPr lang="en-US" baseline="0" dirty="0" smtClean="0"/>
              <a:t>Since the design started at the business process, everything forward naturally complemented that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breaking the key entities into various clusters of child entities, ensured that redundancy and integrity would be present.</a:t>
            </a:r>
          </a:p>
          <a:p>
            <a:r>
              <a:rPr lang="en-US" baseline="0" dirty="0" smtClean="0"/>
              <a:t>Another advantage of breaking into child entities removed lots of redundancy early on. The earlier these changes can be introduced, the cheaper they will be in the development process.</a:t>
            </a:r>
          </a:p>
          <a:p>
            <a:endParaRPr lang="en-US" baseline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AF2BA-683C-451D-958D-BCF8998430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29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70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877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467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55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60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6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5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3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0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2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0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11/2/2013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Truck Repair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 | November 4</a:t>
            </a:r>
            <a:r>
              <a:rPr lang="en-US" baseline="30000" dirty="0" smtClean="0"/>
              <a:t>th</a:t>
            </a:r>
            <a:r>
              <a:rPr lang="en-US" dirty="0" smtClean="0"/>
              <a:t> 2013 | DBM 380</a:t>
            </a:r>
            <a:br>
              <a:rPr lang="en-US" dirty="0" smtClean="0"/>
            </a:br>
            <a:r>
              <a:rPr lang="en-US" dirty="0" smtClean="0"/>
              <a:t>Bachmeier and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Objective</a:t>
            </a:r>
          </a:p>
          <a:p>
            <a:r>
              <a:rPr lang="en-US" dirty="0" smtClean="0"/>
              <a:t>Present the Approach</a:t>
            </a:r>
          </a:p>
          <a:p>
            <a:r>
              <a:rPr lang="en-US" dirty="0" smtClean="0"/>
              <a:t>Describe Advantages of this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Huffman is a mock company that specializes in truck repairs</a:t>
            </a:r>
          </a:p>
          <a:p>
            <a:r>
              <a:rPr lang="en-US" dirty="0" smtClean="0"/>
              <a:t>They need to a database solution to model this business</a:t>
            </a:r>
          </a:p>
          <a:p>
            <a:pPr lvl="1"/>
            <a:r>
              <a:rPr lang="en-US" dirty="0" smtClean="0"/>
              <a:t>Store information on customers and their vehicles</a:t>
            </a:r>
          </a:p>
          <a:p>
            <a:pPr lvl="1"/>
            <a:r>
              <a:rPr lang="en-US" dirty="0" smtClean="0"/>
              <a:t>Report previous work performed on their vehicles</a:t>
            </a:r>
          </a:p>
          <a:p>
            <a:pPr lvl="1"/>
            <a:r>
              <a:rPr lang="en-US" dirty="0" smtClean="0"/>
              <a:t>Inventory tracking of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3515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1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model will work with the business process</a:t>
            </a:r>
          </a:p>
          <a:p>
            <a:r>
              <a:rPr lang="en-US" dirty="0" smtClean="0"/>
              <a:t>The entities will efficiently work with one another</a:t>
            </a:r>
          </a:p>
          <a:p>
            <a:r>
              <a:rPr lang="en-US" dirty="0" smtClean="0"/>
              <a:t>Data redundancy is eliminated early on</a:t>
            </a:r>
          </a:p>
          <a:p>
            <a:r>
              <a:rPr lang="en-US" dirty="0" smtClean="0"/>
              <a:t>Consistency of the data is ensured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469</Words>
  <Application>Microsoft Office PowerPoint</Application>
  <PresentationFormat>Widescreen</PresentationFormat>
  <Paragraphs>60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Huffman Truck Repair</vt:lpstr>
      <vt:lpstr>Agenda</vt:lpstr>
      <vt:lpstr>The Objective</vt:lpstr>
      <vt:lpstr>Database Design Approach</vt:lpstr>
      <vt:lpstr>Advantages of Approach</vt:lpstr>
    </vt:vector>
  </TitlesOfParts>
  <Company>Virtual World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Lifecycle</dc:title>
  <dc:creator>nate nate</dc:creator>
  <cp:lastModifiedBy>nate nate</cp:lastModifiedBy>
  <cp:revision>5</cp:revision>
  <dcterms:created xsi:type="dcterms:W3CDTF">2013-11-03T02:57:38Z</dcterms:created>
  <dcterms:modified xsi:type="dcterms:W3CDTF">2013-11-03T03:38:42Z</dcterms:modified>
</cp:coreProperties>
</file>