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4" r:id="rId3"/>
    <p:sldId id="258" r:id="rId4"/>
    <p:sldId id="272" r:id="rId5"/>
    <p:sldId id="278" r:id="rId6"/>
    <p:sldId id="270" r:id="rId7"/>
    <p:sldId id="277" r:id="rId8"/>
    <p:sldId id="259" r:id="rId9"/>
    <p:sldId id="275" r:id="rId10"/>
    <p:sldId id="260" r:id="rId11"/>
    <p:sldId id="261" r:id="rId12"/>
    <p:sldId id="271" r:id="rId13"/>
    <p:sldId id="267" r:id="rId14"/>
    <p:sldId id="262" r:id="rId15"/>
    <p:sldId id="263" r:id="rId16"/>
    <p:sldId id="276"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2446" autoAdjust="0"/>
  </p:normalViewPr>
  <p:slideViewPr>
    <p:cSldViewPr>
      <p:cViewPr varScale="1">
        <p:scale>
          <a:sx n="50" d="100"/>
          <a:sy n="50" d="100"/>
        </p:scale>
        <p:origin x="60" y="2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09CDF2B-A44D-4065-A9C1-3F6638AE5402}" type="datetimeFigureOut">
              <a:rPr lang="en-US"/>
              <a:pPr>
                <a:defRPr/>
              </a:pPr>
              <a:t>12/16/2013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1FC1914-2969-4A51-A990-5B6E61FD3B23}" type="slidenum">
              <a:rPr lang="en-US"/>
              <a:pPr>
                <a:defRPr/>
              </a:pPr>
              <a:t>‹#›</a:t>
            </a:fld>
            <a:endParaRPr lang="en-US" dirty="0"/>
          </a:p>
        </p:txBody>
      </p:sp>
    </p:spTree>
    <p:extLst>
      <p:ext uri="{BB962C8B-B14F-4D97-AF65-F5344CB8AC3E}">
        <p14:creationId xmlns:p14="http://schemas.microsoft.com/office/powerpoint/2010/main" val="14211182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Facial recognition systems utilize numeric codes then these systems take and recognize the 80 nodal points of the human face (this would be the objects for the set theory)</a:t>
            </a: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8C39C2-05A7-4F54-8C7F-D85568F16512}"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297472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Biometric software will be unreliable in low light and other obstructions making it unfavorable . </a:t>
            </a:r>
            <a:r>
              <a:rPr lang="en-US" b="1" smtClean="0">
                <a:latin typeface="Arial" charset="0"/>
              </a:rPr>
              <a:t>Computer vision can not comprehension the difference between a real object and it’s reflection. It would come off as having two images instead of an actual object and its shadow. We as humans know that when an shadow is presented we can tell the difference between the two. We understand that we can touch the actual image and the reflection is just a mirror image. Computer vision is not as evolved and would have a harder time separating the two. Each of the mention condition can effect what the computer see.</a:t>
            </a:r>
            <a:r>
              <a:rPr lang="en-US" smtClean="0">
                <a:latin typeface="Arial" charset="0"/>
              </a:rPr>
              <a:t> </a:t>
            </a:r>
          </a:p>
          <a:p>
            <a:pPr eaLnBrk="1" hangingPunct="1">
              <a:spcBef>
                <a:spcPct val="0"/>
              </a:spcBef>
            </a:pPr>
            <a:endParaRPr lang="en-US" smtClean="0"/>
          </a:p>
          <a:p>
            <a:pPr eaLnBrk="1" hangingPunct="1">
              <a:spcBef>
                <a:spcPct val="0"/>
              </a:spcBef>
            </a:pPr>
            <a:r>
              <a:rPr lang="en-US" smtClean="0"/>
              <a:t> </a:t>
            </a:r>
          </a:p>
        </p:txBody>
      </p:sp>
      <p:sp>
        <p:nvSpPr>
          <p:cNvPr id="368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C2DB2D-6F3B-4EC8-AE1C-616F2EFA42C4}" type="slidenum">
              <a:rPr lang="en-US">
                <a:cs typeface="Arial" charset="0"/>
              </a:rPr>
              <a:pPr fontAlgn="base">
                <a:spcBef>
                  <a:spcPct val="0"/>
                </a:spcBef>
                <a:spcAft>
                  <a:spcPct val="0"/>
                </a:spcAft>
                <a:defRPr/>
              </a:pPr>
              <a:t>13</a:t>
            </a:fld>
            <a:endParaRPr lang="en-US">
              <a:cs typeface="Arial" charset="0"/>
            </a:endParaRPr>
          </a:p>
        </p:txBody>
      </p:sp>
    </p:spTree>
    <p:extLst>
      <p:ext uri="{BB962C8B-B14F-4D97-AF65-F5344CB8AC3E}">
        <p14:creationId xmlns:p14="http://schemas.microsoft.com/office/powerpoint/2010/main" val="3947824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TextEdit="1"/>
          </p:cNvSpPr>
          <p:nvPr>
            <p:ph type="sldImg"/>
          </p:nvPr>
        </p:nvSpPr>
        <p:spPr bwMode="auto">
          <a:noFill/>
          <a:ln>
            <a:solidFill>
              <a:srgbClr val="000000"/>
            </a:solidFill>
            <a:miter lim="800000"/>
            <a:headEnd/>
            <a:tailEnd/>
          </a:ln>
        </p:spPr>
      </p:sp>
      <p:sp>
        <p:nvSpPr>
          <p:cNvPr id="4096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b="1" smtClean="0"/>
              <a:t>Computer vision has its advantages and disadvantages. With the use of new detection devices and advance technology computer vision can compete with its human counterparts. Using the latest risk detection technique computer vision can reduce common errors in security awareness. Good quality control consist of ensuring a problem is detected before it  has the chance to cause damage. The solution is algorithmic improvements and detail analysis.</a:t>
            </a:r>
          </a:p>
        </p:txBody>
      </p:sp>
    </p:spTree>
    <p:extLst>
      <p:ext uri="{BB962C8B-B14F-4D97-AF65-F5344CB8AC3E}">
        <p14:creationId xmlns:p14="http://schemas.microsoft.com/office/powerpoint/2010/main" val="344620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basic reasoning behind face recognition is the accuracy, reliability and diversity of its uses to include law enforcement agencies.</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F2C3371-E2C8-47EB-BE9D-1A130933791A}" type="slidenum">
              <a:rPr lang="en-US">
                <a:cs typeface="Arial" charset="0"/>
              </a:rPr>
              <a:pPr fontAlgn="base">
                <a:spcBef>
                  <a:spcPct val="0"/>
                </a:spcBef>
                <a:spcAft>
                  <a:spcPct val="0"/>
                </a:spcAft>
                <a:defRPr/>
              </a:pPr>
              <a:t>4</a:t>
            </a:fld>
            <a:endParaRPr lang="en-US">
              <a:cs typeface="Arial" charset="0"/>
            </a:endParaRPr>
          </a:p>
        </p:txBody>
      </p:sp>
    </p:spTree>
    <p:extLst>
      <p:ext uri="{BB962C8B-B14F-4D97-AF65-F5344CB8AC3E}">
        <p14:creationId xmlns:p14="http://schemas.microsoft.com/office/powerpoint/2010/main" val="715833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dirty="0" smtClean="0"/>
              <a:t>Standard PCA, or Eigenfaces, algorithm.</a:t>
            </a:r>
          </a:p>
          <a:p>
            <a:pPr marL="628650" lvl="1" indent="-171450">
              <a:buFont typeface="Wingdings" panose="05000000000000000000" pitchFamily="2" charset="2"/>
              <a:buChar char="§"/>
            </a:pPr>
            <a:r>
              <a:rPr lang="en-US" dirty="0" smtClean="0"/>
              <a:t>Eigenfaces</a:t>
            </a:r>
            <a:r>
              <a:rPr lang="en-US" baseline="0" dirty="0" smtClean="0"/>
              <a:t> can be created by performing a process called principal component analysis on a large set of images depicting different human faces. Basically a set individualistic aspects of the human face are recognized.</a:t>
            </a:r>
            <a:endParaRPr lang="en-US" dirty="0" smtClean="0"/>
          </a:p>
          <a:p>
            <a:pPr lvl="1"/>
            <a:r>
              <a:rPr lang="en-US" dirty="0" smtClean="0"/>
              <a:t>Combination PCA and LDA algorithm.</a:t>
            </a:r>
          </a:p>
          <a:p>
            <a:pPr marL="628650" lvl="1" indent="-171450">
              <a:buFont typeface="Arial" panose="020B0604020202020204" pitchFamily="34" charset="0"/>
              <a:buChar char="•"/>
            </a:pPr>
            <a:r>
              <a:rPr lang="en-US" dirty="0" smtClean="0"/>
              <a:t>LDA</a:t>
            </a:r>
            <a:r>
              <a:rPr lang="en-US" baseline="0" dirty="0" smtClean="0"/>
              <a:t> is a method that uses statistics, pattern recognition and machine learning to find linear combinations of features and then characterizes them or separates two classes of objects or events.</a:t>
            </a:r>
            <a:endParaRPr lang="en-US" dirty="0" smtClean="0"/>
          </a:p>
          <a:p>
            <a:pPr lvl="1"/>
            <a:r>
              <a:rPr lang="fr-FR" dirty="0" smtClean="0"/>
              <a:t>Bayesian Interpersonnel/</a:t>
            </a:r>
            <a:r>
              <a:rPr lang="fr-FR" dirty="0" err="1" smtClean="0"/>
              <a:t>Extrapersonal</a:t>
            </a:r>
            <a:r>
              <a:rPr lang="fr-FR" dirty="0" smtClean="0"/>
              <a:t> Image Difference Classifier.</a:t>
            </a:r>
          </a:p>
          <a:p>
            <a:pPr marL="628650" lvl="1" indent="-171450">
              <a:buFont typeface="Arial" panose="020B0604020202020204" pitchFamily="34" charset="0"/>
              <a:buChar char="•"/>
            </a:pPr>
            <a:r>
              <a:rPr lang="fr-FR" dirty="0" smtClean="0"/>
              <a:t>The Bayesian </a:t>
            </a:r>
            <a:r>
              <a:rPr lang="fr-FR" dirty="0" err="1" smtClean="0"/>
              <a:t>age</a:t>
            </a:r>
            <a:r>
              <a:rPr lang="fr-FR" baseline="0" dirty="0" smtClean="0"/>
              <a:t> </a:t>
            </a:r>
            <a:r>
              <a:rPr lang="fr-FR" dirty="0" smtClean="0"/>
              <a:t>difference</a:t>
            </a:r>
            <a:r>
              <a:rPr lang="fr-FR" baseline="0" dirty="0" smtClean="0"/>
              <a:t> classifier </a:t>
            </a:r>
            <a:r>
              <a:rPr lang="fr-FR" baseline="0" dirty="0" err="1" smtClean="0"/>
              <a:t>was</a:t>
            </a:r>
            <a:r>
              <a:rPr lang="fr-FR" baseline="0" dirty="0" smtClean="0"/>
              <a:t> </a:t>
            </a:r>
            <a:r>
              <a:rPr lang="fr-FR" baseline="0" dirty="0" err="1" smtClean="0"/>
              <a:t>built</a:t>
            </a:r>
            <a:r>
              <a:rPr lang="fr-FR" baseline="0" dirty="0" smtClean="0"/>
              <a:t> on eigenspaces </a:t>
            </a:r>
            <a:r>
              <a:rPr lang="fr-FR" baseline="0" dirty="0" err="1" smtClean="0"/>
              <a:t>framework</a:t>
            </a:r>
            <a:r>
              <a:rPr lang="fr-FR" baseline="0" dirty="0" smtClean="0"/>
              <a:t> and has the ability to verify the identity of individuals from pairs of separated face images</a:t>
            </a:r>
            <a:endParaRPr lang="fr-FR" dirty="0" smtClean="0"/>
          </a:p>
          <a:p>
            <a:pPr lvl="1"/>
            <a:r>
              <a:rPr lang="en-US" dirty="0" smtClean="0"/>
              <a:t>Elastic Bunch Graph Matching Algorithm that uses localized landmark features.</a:t>
            </a:r>
          </a:p>
          <a:p>
            <a:pPr marL="628650" lvl="1" indent="-171450">
              <a:buFont typeface="Arial" panose="020B0604020202020204" pitchFamily="34" charset="0"/>
              <a:buChar char="•"/>
            </a:pPr>
            <a:r>
              <a:rPr lang="en-US" dirty="0" smtClean="0"/>
              <a:t>Elastic graph matching is a biologically inspired algorithm for object recognition and draws</a:t>
            </a:r>
            <a:r>
              <a:rPr lang="en-US" baseline="0" dirty="0" smtClean="0"/>
              <a:t> it’s biological inspiration from the visual features used in Gabor Wavelets and the matching algorithm and it’s dynamic </a:t>
            </a:r>
            <a:r>
              <a:rPr lang="en-US" baseline="0" dirty="0" err="1" smtClean="0"/>
              <a:t>linnk</a:t>
            </a:r>
            <a:r>
              <a:rPr lang="en-US" baseline="0" dirty="0" smtClean="0"/>
              <a:t> matching which is a model of invariant object recognition in the brain.</a:t>
            </a:r>
            <a:endParaRPr lang="en-US" dirty="0" smtClean="0"/>
          </a:p>
        </p:txBody>
      </p:sp>
      <p:sp>
        <p:nvSpPr>
          <p:cNvPr id="225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50AB20-A5E9-4A51-916A-43EDC1D54502}" type="slidenum">
              <a:rPr lang="en-US">
                <a:cs typeface="Arial" charset="0"/>
              </a:rPr>
              <a:pPr fontAlgn="base">
                <a:spcBef>
                  <a:spcPct val="0"/>
                </a:spcBef>
                <a:spcAft>
                  <a:spcPct val="0"/>
                </a:spcAft>
                <a:defRPr/>
              </a:pPr>
              <a:t>5</a:t>
            </a:fld>
            <a:endParaRPr lang="en-US">
              <a:cs typeface="Arial" charset="0"/>
            </a:endParaRPr>
          </a:p>
        </p:txBody>
      </p:sp>
    </p:spTree>
    <p:extLst>
      <p:ext uri="{BB962C8B-B14F-4D97-AF65-F5344CB8AC3E}">
        <p14:creationId xmlns:p14="http://schemas.microsoft.com/office/powerpoint/2010/main" val="2904911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As we can see with this picture the use of algorithms of numbers are applied to the geometry of the face.  </a:t>
            </a:r>
          </a:p>
          <a:p>
            <a:pPr eaLnBrk="1" hangingPunct="1">
              <a:spcBef>
                <a:spcPct val="0"/>
              </a:spcBef>
            </a:pPr>
            <a:r>
              <a:rPr lang="en-US" smtClean="0"/>
              <a:t>The basic predominant algorithms are based on two approaches:</a:t>
            </a:r>
          </a:p>
          <a:p>
            <a:pPr eaLnBrk="1" hangingPunct="1">
              <a:spcBef>
                <a:spcPct val="0"/>
              </a:spcBef>
            </a:pPr>
            <a:endParaRPr lang="en-US" smtClean="0"/>
          </a:p>
          <a:p>
            <a:pPr eaLnBrk="1" hangingPunct="1">
              <a:spcBef>
                <a:spcPct val="0"/>
              </a:spcBef>
            </a:pPr>
            <a:r>
              <a:rPr lang="en-US" smtClean="0"/>
              <a:t>Geometric which is feature based that are the nose, mouth, eyes and distances/angles etc</a:t>
            </a:r>
          </a:p>
          <a:p>
            <a:pPr eaLnBrk="1" hangingPunct="1">
              <a:spcBef>
                <a:spcPct val="0"/>
              </a:spcBef>
            </a:pPr>
            <a:r>
              <a:rPr lang="en-US" smtClean="0"/>
              <a:t> and photometric which is view based that is composed of major facial features to perform recognition of frontal views of faces.  </a:t>
            </a:r>
          </a:p>
        </p:txBody>
      </p:sp>
      <p:sp>
        <p:nvSpPr>
          <p:cNvPr id="225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50AB20-A5E9-4A51-916A-43EDC1D54502}" type="slidenum">
              <a:rPr lang="en-US">
                <a:cs typeface="Arial" charset="0"/>
              </a:rPr>
              <a:pPr fontAlgn="base">
                <a:spcBef>
                  <a:spcPct val="0"/>
                </a:spcBef>
                <a:spcAft>
                  <a:spcPct val="0"/>
                </a:spcAft>
                <a:defRPr/>
              </a:pPr>
              <a:t>6</a:t>
            </a:fld>
            <a:endParaRPr lang="en-US">
              <a:cs typeface="Arial" charset="0"/>
            </a:endParaRPr>
          </a:p>
        </p:txBody>
      </p:sp>
    </p:spTree>
    <p:extLst>
      <p:ext uri="{BB962C8B-B14F-4D97-AF65-F5344CB8AC3E}">
        <p14:creationId xmlns:p14="http://schemas.microsoft.com/office/powerpoint/2010/main" val="2710250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eaLnBrk="1" fontAlgn="auto" hangingPunct="1">
              <a:lnSpc>
                <a:spcPct val="107000"/>
              </a:lnSpc>
              <a:spcBef>
                <a:spcPts val="0"/>
              </a:spcBef>
              <a:spcAft>
                <a:spcPts val="800"/>
              </a:spcAft>
              <a:defRPr/>
            </a:pPr>
            <a:r>
              <a:rPr lang="en-US" sz="1100" dirty="0" smtClean="0">
                <a:latin typeface="Times New Roman" panose="02020603050405020304" pitchFamily="18" charset="0"/>
                <a:ea typeface="Calibri" panose="020F0502020204030204" pitchFamily="34" charset="0"/>
                <a:cs typeface="Times New Roman" panose="02020603050405020304" pitchFamily="18" charset="0"/>
              </a:rPr>
              <a:t>Facial recognition works by identifying distinguished features and measurements of a human face in an image and comparing them to images stored in another database such as driver’s license or social networks</a:t>
            </a:r>
            <a:r>
              <a:rPr lang="en-US" sz="800" dirty="0" smtClean="0">
                <a:solidFill>
                  <a:srgbClr val="333333"/>
                </a:solidFill>
                <a:latin typeface="Arial" panose="020B0604020202020204" pitchFamily="34" charset="0"/>
                <a:ea typeface="Calibri" panose="020F0502020204030204" pitchFamily="34" charset="0"/>
                <a:cs typeface="Times New Roman" panose="02020603050405020304" pitchFamily="18" charset="0"/>
              </a:rPr>
              <a:t> </a:t>
            </a:r>
            <a:r>
              <a:rPr lang="en-US" sz="1100" dirty="0" smtClean="0">
                <a:latin typeface="Times New Roman" panose="02020603050405020304" pitchFamily="18" charset="0"/>
                <a:ea typeface="Calibri" panose="020F0502020204030204" pitchFamily="34" charset="0"/>
                <a:cs typeface="Times New Roman" panose="02020603050405020304" pitchFamily="18" charset="0"/>
              </a:rPr>
              <a:t>(Waxman, 2013).</a:t>
            </a:r>
          </a:p>
          <a:p>
            <a:pPr eaLnBrk="1" fontAlgn="auto" hangingPunct="1">
              <a:lnSpc>
                <a:spcPct val="107000"/>
              </a:lnSpc>
              <a:spcBef>
                <a:spcPts val="0"/>
              </a:spcBef>
              <a:spcAft>
                <a:spcPts val="800"/>
              </a:spcAft>
              <a:defRPr/>
            </a:pPr>
            <a:endParaRPr lang="en-US" sz="1050" dirty="0" smtClean="0">
              <a:ea typeface="Calibri" panose="020F0502020204030204" pitchFamily="34" charset="0"/>
              <a:cs typeface="Times New Roman" panose="02020603050405020304" pitchFamily="18" charset="0"/>
            </a:endParaRPr>
          </a:p>
          <a:p>
            <a:pPr eaLnBrk="1" fontAlgn="auto" hangingPunct="1">
              <a:lnSpc>
                <a:spcPct val="107000"/>
              </a:lnSpc>
              <a:spcBef>
                <a:spcPts val="0"/>
              </a:spcBef>
              <a:spcAft>
                <a:spcPts val="800"/>
              </a:spcAft>
              <a:defRPr/>
            </a:pPr>
            <a:r>
              <a:rPr lang="en-US" sz="1100" dirty="0" smtClean="0">
                <a:latin typeface="Times New Roman" panose="02020603050405020304" pitchFamily="18" charset="0"/>
                <a:ea typeface="Calibri" panose="020F0502020204030204" pitchFamily="34" charset="0"/>
                <a:cs typeface="Times New Roman" panose="02020603050405020304" pitchFamily="18" charset="0"/>
              </a:rPr>
              <a:t>Software judges the overall facial structure and determine the distance between the eyes, nose, mouth, and jaw.  It also measures distances between the eyes, width of the nose, depth of the eye socket, shape and height of the cheek bones, and length of the jaw line (Ex-sight, 2009).  These are called nodal points.  There are as many as 80 nodal points of reference in a human face.</a:t>
            </a:r>
          </a:p>
          <a:p>
            <a:pPr eaLnBrk="1" fontAlgn="auto" hangingPunct="1">
              <a:lnSpc>
                <a:spcPct val="107000"/>
              </a:lnSpc>
              <a:spcBef>
                <a:spcPts val="0"/>
              </a:spcBef>
              <a:spcAft>
                <a:spcPts val="800"/>
              </a:spcAft>
              <a:defRPr/>
            </a:pPr>
            <a:endParaRPr lang="en-US" sz="1050" dirty="0" smtClean="0">
              <a:ea typeface="Calibri" panose="020F0502020204030204" pitchFamily="34" charset="0"/>
              <a:cs typeface="Times New Roman" panose="02020603050405020304" pitchFamily="18" charset="0"/>
            </a:endParaRPr>
          </a:p>
          <a:p>
            <a:pPr eaLnBrk="1" fontAlgn="auto" hangingPunct="1">
              <a:lnSpc>
                <a:spcPct val="107000"/>
              </a:lnSpc>
              <a:spcBef>
                <a:spcPts val="0"/>
              </a:spcBef>
              <a:spcAft>
                <a:spcPts val="800"/>
              </a:spcAft>
              <a:defRPr/>
            </a:pPr>
            <a:r>
              <a:rPr lang="en-US" sz="1100" dirty="0" smtClean="0">
                <a:latin typeface="Times New Roman" panose="02020603050405020304" pitchFamily="18" charset="0"/>
                <a:ea typeface="Calibri" panose="020F0502020204030204" pitchFamily="34" charset="0"/>
                <a:cs typeface="Times New Roman" panose="02020603050405020304" pitchFamily="18" charset="0"/>
              </a:rPr>
              <a:t>The computer takes these features and creates a numerical code called a face print which the computer uses to represent the face in a database</a:t>
            </a:r>
            <a:r>
              <a:rPr lang="en-US" sz="800" dirty="0" smtClean="0">
                <a:solidFill>
                  <a:srgbClr val="333333"/>
                </a:solidFill>
                <a:latin typeface="Arial" panose="020B0604020202020204" pitchFamily="34" charset="0"/>
                <a:ea typeface="Calibri" panose="020F0502020204030204" pitchFamily="34" charset="0"/>
                <a:cs typeface="Times New Roman" panose="02020603050405020304" pitchFamily="18" charset="0"/>
              </a:rPr>
              <a:t> </a:t>
            </a:r>
            <a:r>
              <a:rPr lang="en-US" sz="1100" dirty="0" smtClean="0">
                <a:latin typeface="Times New Roman" panose="02020603050405020304" pitchFamily="18" charset="0"/>
                <a:ea typeface="Calibri" panose="020F0502020204030204" pitchFamily="34" charset="0"/>
                <a:cs typeface="Times New Roman" panose="02020603050405020304" pitchFamily="18" charset="0"/>
              </a:rPr>
              <a:t>(Ex-sight, 2009).</a:t>
            </a:r>
            <a:endParaRPr lang="en-US" sz="1050" dirty="0" smtClean="0">
              <a:ea typeface="Calibri" panose="020F0502020204030204" pitchFamily="34" charset="0"/>
              <a:cs typeface="Times New Roman" panose="02020603050405020304" pitchFamily="18" charset="0"/>
            </a:endParaRPr>
          </a:p>
          <a:p>
            <a:pPr eaLnBrk="1" fontAlgn="auto" hangingPunct="1">
              <a:lnSpc>
                <a:spcPct val="107000"/>
              </a:lnSpc>
              <a:spcBef>
                <a:spcPts val="0"/>
              </a:spcBef>
              <a:spcAft>
                <a:spcPts val="800"/>
              </a:spcAft>
              <a:defRPr/>
            </a:pPr>
            <a:r>
              <a:rPr lang="en-US" sz="1100" dirty="0" smtClean="0">
                <a:ea typeface="Calibri" panose="020F0502020204030204" pitchFamily="34" charset="0"/>
                <a:cs typeface="Times New Roman" panose="02020603050405020304" pitchFamily="18" charset="0"/>
              </a:rPr>
              <a:t>The face print is as unique as a finger print and no two individuals will have the exact same numerical code within the database.  </a:t>
            </a:r>
            <a:endParaRPr lang="en-US" sz="1100" dirty="0">
              <a:ea typeface="Calibri" panose="020F0502020204030204" pitchFamily="34" charset="0"/>
              <a:cs typeface="Times New Roman" panose="02020603050405020304" pitchFamily="18" charset="0"/>
            </a:endParaRPr>
          </a:p>
        </p:txBody>
      </p:sp>
      <p:sp>
        <p:nvSpPr>
          <p:cNvPr id="245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DC44CE-AE33-49A0-BF91-B44E8800D58D}" type="slidenum">
              <a:rPr lang="en-US">
                <a:cs typeface="Arial" charset="0"/>
              </a:rPr>
              <a:pPr fontAlgn="base">
                <a:spcBef>
                  <a:spcPct val="0"/>
                </a:spcBef>
                <a:spcAft>
                  <a:spcPct val="0"/>
                </a:spcAft>
                <a:defRPr/>
              </a:pPr>
              <a:t>8</a:t>
            </a:fld>
            <a:endParaRPr lang="en-US">
              <a:cs typeface="Arial" charset="0"/>
            </a:endParaRPr>
          </a:p>
        </p:txBody>
      </p:sp>
    </p:spTree>
    <p:extLst>
      <p:ext uri="{BB962C8B-B14F-4D97-AF65-F5344CB8AC3E}">
        <p14:creationId xmlns:p14="http://schemas.microsoft.com/office/powerpoint/2010/main" val="3736152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eaLnBrk="1" fontAlgn="auto" hangingPunct="1">
              <a:lnSpc>
                <a:spcPct val="107000"/>
              </a:lnSpc>
              <a:spcBef>
                <a:spcPts val="0"/>
              </a:spcBef>
              <a:spcAft>
                <a:spcPts val="800"/>
              </a:spcAft>
              <a:defRPr/>
            </a:pPr>
            <a:r>
              <a:rPr lang="en-US" sz="1100" dirty="0" smtClean="0">
                <a:latin typeface="Times New Roman" panose="02020603050405020304" pitchFamily="18" charset="0"/>
                <a:ea typeface="Calibri" panose="020F0502020204030204" pitchFamily="34" charset="0"/>
                <a:cs typeface="Times New Roman" panose="02020603050405020304" pitchFamily="18" charset="0"/>
              </a:rPr>
              <a:t>Matching an image of a face to another image in the database is dependent on several factors.  Differences in lighting, angle, expression, and pose can significantly impact the ability for a computer to get a successful match </a:t>
            </a:r>
            <a:r>
              <a:rPr lang="en-US" dirty="0" smtClean="0"/>
              <a:t>(De Chant, 2013)</a:t>
            </a:r>
            <a:r>
              <a:rPr lang="en-US" sz="1100" dirty="0" smtClean="0">
                <a:latin typeface="Times New Roman" panose="02020603050405020304" pitchFamily="18" charset="0"/>
                <a:ea typeface="Calibri" panose="020F0502020204030204" pitchFamily="34" charset="0"/>
                <a:cs typeface="Times New Roman" panose="02020603050405020304" pitchFamily="18" charset="0"/>
              </a:rPr>
              <a:t> . </a:t>
            </a:r>
          </a:p>
          <a:p>
            <a:pPr eaLnBrk="1" fontAlgn="auto" hangingPunct="1">
              <a:lnSpc>
                <a:spcPct val="107000"/>
              </a:lnSpc>
              <a:spcBef>
                <a:spcPts val="0"/>
              </a:spcBef>
              <a:spcAft>
                <a:spcPts val="800"/>
              </a:spcAft>
              <a:defRPr/>
            </a:pPr>
            <a:endParaRPr lang="en-US" sz="1100" b="1" dirty="0" smtClean="0">
              <a:latin typeface="Times New Roman" panose="02020603050405020304" pitchFamily="18" charset="0"/>
              <a:ea typeface="Calibri" panose="020F0502020204030204" pitchFamily="34" charset="0"/>
              <a:cs typeface="Times New Roman" panose="02020603050405020304" pitchFamily="18" charset="0"/>
            </a:endParaRPr>
          </a:p>
          <a:p>
            <a:pPr eaLnBrk="1" fontAlgn="auto" hangingPunct="1">
              <a:lnSpc>
                <a:spcPct val="107000"/>
              </a:lnSpc>
              <a:spcBef>
                <a:spcPts val="0"/>
              </a:spcBef>
              <a:spcAft>
                <a:spcPts val="800"/>
              </a:spcAft>
              <a:defRPr/>
            </a:pPr>
            <a:r>
              <a:rPr lang="en-US" sz="1100" b="1" dirty="0" smtClean="0">
                <a:latin typeface="Times New Roman" panose="02020603050405020304" pitchFamily="18" charset="0"/>
                <a:ea typeface="Calibri" panose="020F0502020204030204" pitchFamily="34" charset="0"/>
                <a:cs typeface="Times New Roman" panose="02020603050405020304" pitchFamily="18" charset="0"/>
              </a:rPr>
              <a:t>Lighting </a:t>
            </a:r>
          </a:p>
          <a:p>
            <a:pPr eaLnBrk="1" fontAlgn="auto" hangingPunct="1">
              <a:lnSpc>
                <a:spcPct val="107000"/>
              </a:lnSpc>
              <a:spcBef>
                <a:spcPts val="0"/>
              </a:spcBef>
              <a:spcAft>
                <a:spcPts val="800"/>
              </a:spcAft>
              <a:defRPr/>
            </a:pPr>
            <a:endParaRPr lang="en-US" sz="1050" b="1" dirty="0" smtClean="0">
              <a:ea typeface="Calibri" panose="020F0502020204030204" pitchFamily="34" charset="0"/>
              <a:cs typeface="Times New Roman" panose="02020603050405020304" pitchFamily="18" charset="0"/>
            </a:endParaRPr>
          </a:p>
          <a:p>
            <a:pPr eaLnBrk="1" fontAlgn="auto" hangingPunct="1">
              <a:lnSpc>
                <a:spcPct val="107000"/>
              </a:lnSpc>
              <a:spcBef>
                <a:spcPts val="0"/>
              </a:spcBef>
              <a:spcAft>
                <a:spcPts val="800"/>
              </a:spcAft>
              <a:defRPr/>
            </a:pPr>
            <a:r>
              <a:rPr lang="en-US" sz="1100" dirty="0" smtClean="0">
                <a:latin typeface="Times New Roman" panose="02020603050405020304" pitchFamily="18" charset="0"/>
                <a:ea typeface="Calibri" panose="020F0502020204030204" pitchFamily="34" charset="0"/>
                <a:cs typeface="Times New Roman" panose="02020603050405020304" pitchFamily="18" charset="0"/>
              </a:rPr>
              <a:t>Differences in lighting conditions between photos when compared to the photo on file such as a driver’s license photo can make it difficult for the software to accurately identify a subject.  Photos that are partially darkened and obscure facial features reduce the accuracy of facial recognition software.  </a:t>
            </a:r>
          </a:p>
          <a:p>
            <a:pPr eaLnBrk="1" fontAlgn="auto" hangingPunct="1">
              <a:lnSpc>
                <a:spcPct val="107000"/>
              </a:lnSpc>
              <a:spcBef>
                <a:spcPts val="0"/>
              </a:spcBef>
              <a:spcAft>
                <a:spcPts val="800"/>
              </a:spcAft>
              <a:defRPr/>
            </a:pPr>
            <a:endParaRPr lang="en-US" sz="1050" dirty="0" smtClean="0">
              <a:ea typeface="Calibri" panose="020F0502020204030204" pitchFamily="34" charset="0"/>
              <a:cs typeface="Times New Roman" panose="02020603050405020304" pitchFamily="18" charset="0"/>
            </a:endParaRPr>
          </a:p>
          <a:p>
            <a:pPr eaLnBrk="1" fontAlgn="auto" hangingPunct="1">
              <a:lnSpc>
                <a:spcPct val="107000"/>
              </a:lnSpc>
              <a:spcBef>
                <a:spcPts val="0"/>
              </a:spcBef>
              <a:spcAft>
                <a:spcPts val="800"/>
              </a:spcAft>
              <a:defRPr/>
            </a:pPr>
            <a:r>
              <a:rPr lang="en-US" sz="1050" b="1" dirty="0" smtClean="0">
                <a:ea typeface="Calibri" panose="020F0502020204030204" pitchFamily="34" charset="0"/>
                <a:cs typeface="Times New Roman" panose="02020603050405020304" pitchFamily="18" charset="0"/>
              </a:rPr>
              <a:t>Pose</a:t>
            </a:r>
          </a:p>
          <a:p>
            <a:pPr eaLnBrk="1" fontAlgn="auto" hangingPunct="1">
              <a:lnSpc>
                <a:spcPct val="107000"/>
              </a:lnSpc>
              <a:spcBef>
                <a:spcPts val="0"/>
              </a:spcBef>
              <a:spcAft>
                <a:spcPts val="800"/>
              </a:spcAft>
              <a:defRPr/>
            </a:pPr>
            <a:endParaRPr lang="en-US" sz="1050" b="1" dirty="0" smtClean="0">
              <a:ea typeface="Calibri" panose="020F0502020204030204" pitchFamily="34" charset="0"/>
              <a:cs typeface="Times New Roman" panose="02020603050405020304" pitchFamily="18" charset="0"/>
            </a:endParaRPr>
          </a:p>
          <a:p>
            <a:pPr eaLnBrk="1" fontAlgn="auto" hangingPunct="1">
              <a:lnSpc>
                <a:spcPct val="107000"/>
              </a:lnSpc>
              <a:spcBef>
                <a:spcPts val="0"/>
              </a:spcBef>
              <a:spcAft>
                <a:spcPts val="800"/>
              </a:spcAft>
              <a:defRPr/>
            </a:pPr>
            <a:r>
              <a:rPr lang="en-US" sz="1100" dirty="0" smtClean="0">
                <a:latin typeface="Times New Roman" panose="02020603050405020304" pitchFamily="18" charset="0"/>
                <a:ea typeface="Calibri" panose="020F0502020204030204" pitchFamily="34" charset="0"/>
                <a:cs typeface="Times New Roman" panose="02020603050405020304" pitchFamily="18" charset="0"/>
              </a:rPr>
              <a:t>The pose or angle that a subject is facing relative to the camera that has taken the photo can also cause issues.  Eyes are one of the biggest reference points for facial recognition using software </a:t>
            </a:r>
            <a:r>
              <a:rPr lang="en-US" dirty="0" smtClean="0"/>
              <a:t>(De Chant, 2013)</a:t>
            </a:r>
            <a:r>
              <a:rPr lang="en-US" sz="1100" dirty="0" smtClean="0">
                <a:latin typeface="Times New Roman" panose="02020603050405020304" pitchFamily="18" charset="0"/>
                <a:ea typeface="Calibri" panose="020F0502020204030204" pitchFamily="34" charset="0"/>
                <a:cs typeface="Times New Roman" panose="02020603050405020304" pitchFamily="18" charset="0"/>
              </a:rPr>
              <a:t>. Partial faces such as pictures with only one eye shown in the picture can cause huge issues during facial recognition.  The computer relies on the other half of the face to compare distances between features and uses the eyes as a reference point.</a:t>
            </a:r>
          </a:p>
          <a:p>
            <a:pPr eaLnBrk="1" fontAlgn="auto" hangingPunct="1">
              <a:lnSpc>
                <a:spcPct val="107000"/>
              </a:lnSpc>
              <a:spcBef>
                <a:spcPts val="0"/>
              </a:spcBef>
              <a:spcAft>
                <a:spcPts val="800"/>
              </a:spcAft>
              <a:defRPr/>
            </a:pPr>
            <a:endParaRPr lang="en-US" sz="1100" dirty="0" smtClean="0">
              <a:latin typeface="Times New Roman" panose="02020603050405020304" pitchFamily="18" charset="0"/>
              <a:ea typeface="Calibri" panose="020F0502020204030204" pitchFamily="34" charset="0"/>
              <a:cs typeface="Times New Roman" panose="02020603050405020304" pitchFamily="18" charset="0"/>
            </a:endParaRPr>
          </a:p>
          <a:p>
            <a:pPr eaLnBrk="1" fontAlgn="auto" hangingPunct="1">
              <a:lnSpc>
                <a:spcPct val="107000"/>
              </a:lnSpc>
              <a:spcBef>
                <a:spcPts val="0"/>
              </a:spcBef>
              <a:spcAft>
                <a:spcPts val="800"/>
              </a:spcAft>
              <a:defRPr/>
            </a:pPr>
            <a:r>
              <a:rPr lang="en-US" sz="1050" b="1" dirty="0" smtClean="0">
                <a:ea typeface="Calibri" panose="020F0502020204030204" pitchFamily="34" charset="0"/>
                <a:cs typeface="Times New Roman" panose="02020603050405020304" pitchFamily="18" charset="0"/>
              </a:rPr>
              <a:t>Expression</a:t>
            </a:r>
          </a:p>
          <a:p>
            <a:pPr eaLnBrk="1" fontAlgn="auto" hangingPunct="1">
              <a:lnSpc>
                <a:spcPct val="107000"/>
              </a:lnSpc>
              <a:spcBef>
                <a:spcPts val="0"/>
              </a:spcBef>
              <a:spcAft>
                <a:spcPts val="800"/>
              </a:spcAft>
              <a:defRPr/>
            </a:pPr>
            <a:r>
              <a:rPr lang="en-US" sz="1050" b="1" dirty="0" smtClean="0">
                <a:ea typeface="Calibri" panose="020F0502020204030204" pitchFamily="34" charset="0"/>
                <a:cs typeface="Times New Roman" panose="02020603050405020304" pitchFamily="18" charset="0"/>
              </a:rPr>
              <a:t> </a:t>
            </a:r>
          </a:p>
          <a:p>
            <a:pPr eaLnBrk="1" fontAlgn="auto" hangingPunct="1">
              <a:lnSpc>
                <a:spcPct val="107000"/>
              </a:lnSpc>
              <a:spcBef>
                <a:spcPts val="0"/>
              </a:spcBef>
              <a:spcAft>
                <a:spcPts val="800"/>
              </a:spcAft>
              <a:defRPr/>
            </a:pPr>
            <a:r>
              <a:rPr lang="en-US" sz="1100" dirty="0" smtClean="0">
                <a:latin typeface="Times New Roman" panose="02020603050405020304" pitchFamily="18" charset="0"/>
                <a:ea typeface="Calibri" panose="020F0502020204030204" pitchFamily="34" charset="0"/>
                <a:cs typeface="Times New Roman" panose="02020603050405020304" pitchFamily="18" charset="0"/>
              </a:rPr>
              <a:t>Unless there are multiple photos on file for a particular subject expressions can create significant problems in facial recognition.  Something as simple as a smile can change the distance between facial features such as the mouth edges and height of the cheeks.  This causes issues because the computer is relying on predetermined data sets for those features and will not be able to match those features resulting in a lower probability of a match.</a:t>
            </a:r>
            <a:endParaRPr lang="en-US" sz="1050" dirty="0" smtClean="0">
              <a:ea typeface="Calibri" panose="020F0502020204030204" pitchFamily="34" charset="0"/>
              <a:cs typeface="Times New Roman" panose="02020603050405020304" pitchFamily="18" charset="0"/>
            </a:endParaRPr>
          </a:p>
          <a:p>
            <a:pPr eaLnBrk="1" fontAlgn="auto" hangingPunct="1">
              <a:lnSpc>
                <a:spcPct val="107000"/>
              </a:lnSpc>
              <a:spcBef>
                <a:spcPts val="0"/>
              </a:spcBef>
              <a:spcAft>
                <a:spcPts val="800"/>
              </a:spcAft>
              <a:defRPr/>
            </a:pPr>
            <a:endParaRPr lang="en-US" sz="1100" dirty="0">
              <a:ea typeface="Calibri" panose="020F0502020204030204" pitchFamily="34" charset="0"/>
              <a:cs typeface="Times New Roman" panose="02020603050405020304" pitchFamily="18" charset="0"/>
            </a:endParaRPr>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8C7BE5-315B-4A80-94CA-705EA6B3CE4D}" type="slidenum">
              <a:rPr lang="en-US">
                <a:cs typeface="Arial" charset="0"/>
              </a:rPr>
              <a:pPr fontAlgn="base">
                <a:spcBef>
                  <a:spcPct val="0"/>
                </a:spcBef>
                <a:spcAft>
                  <a:spcPct val="0"/>
                </a:spcAft>
                <a:defRPr/>
              </a:pPr>
              <a:t>9</a:t>
            </a:fld>
            <a:endParaRPr lang="en-US">
              <a:cs typeface="Arial" charset="0"/>
            </a:endParaRPr>
          </a:p>
        </p:txBody>
      </p:sp>
    </p:spTree>
    <p:extLst>
      <p:ext uri="{BB962C8B-B14F-4D97-AF65-F5344CB8AC3E}">
        <p14:creationId xmlns:p14="http://schemas.microsoft.com/office/powerpoint/2010/main" val="4033792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Biometrics theory uses the physiological shapes of the body.  In the case of cellular phones it uses either fingerprints or eyes.  For gaming systems it can use your face, hands, feet, and body.  For facial recognition it is used by capturing an image of a person’s face and using the elastic matching.  The elastic bunch graph matching uses a face recognition algorithm by locating landmarks features and then measures the similarity between the features.  The graph has one node for each of the landmarks in the image.  The landmarks on the face would be centered around the eyes, nose, and lips.</a:t>
            </a:r>
          </a:p>
        </p:txBody>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4DF1626-C2E0-4E39-8542-E92504833552}" type="slidenum">
              <a:rPr lang="en-US">
                <a:cs typeface="Arial" charset="0"/>
              </a:rPr>
              <a:pPr fontAlgn="base">
                <a:spcBef>
                  <a:spcPct val="0"/>
                </a:spcBef>
                <a:spcAft>
                  <a:spcPct val="0"/>
                </a:spcAft>
                <a:defRPr/>
              </a:pPr>
              <a:t>10</a:t>
            </a:fld>
            <a:endParaRPr lang="en-US">
              <a:cs typeface="Arial" charset="0"/>
            </a:endParaRPr>
          </a:p>
        </p:txBody>
      </p:sp>
    </p:spTree>
    <p:extLst>
      <p:ext uri="{BB962C8B-B14F-4D97-AF65-F5344CB8AC3E}">
        <p14:creationId xmlns:p14="http://schemas.microsoft.com/office/powerpoint/2010/main" val="417651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tree is derived by the graph theory and landmarks.  The landmarks would be left eye, right eye, nose, and lips.  The main graph which is the face is broken out into the landmarks.  The landmarks are then broken out into characteristics of each landmark.  Some examples would be left corner of nose, bottom right corner of left eye, center of lips, and entire nose.  The following picture shows a mock up for a facial tree structure.  It’s important to note that a tree is a directed graph which has a special vertex R called the root of the tree (face).  And it has one or may successors: left eye, right eye, nose, and lips.  </a:t>
            </a:r>
          </a:p>
        </p:txBody>
      </p:sp>
      <p:sp>
        <p:nvSpPr>
          <p:cNvPr id="307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EAF8A0-B06D-4445-9429-545F522BF19A}" type="slidenum">
              <a:rPr lang="en-US">
                <a:cs typeface="Arial" charset="0"/>
              </a:rPr>
              <a:pPr fontAlgn="base">
                <a:spcBef>
                  <a:spcPct val="0"/>
                </a:spcBef>
                <a:spcAft>
                  <a:spcPct val="0"/>
                </a:spcAft>
                <a:defRPr/>
              </a:pPr>
              <a:t>11</a:t>
            </a:fld>
            <a:endParaRPr lang="en-US">
              <a:cs typeface="Arial" charset="0"/>
            </a:endParaRPr>
          </a:p>
        </p:txBody>
      </p:sp>
    </p:spTree>
    <p:extLst>
      <p:ext uri="{BB962C8B-B14F-4D97-AF65-F5344CB8AC3E}">
        <p14:creationId xmlns:p14="http://schemas.microsoft.com/office/powerpoint/2010/main" val="3404256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TextEdit="1"/>
          </p:cNvSpPr>
          <p:nvPr>
            <p:ph type="sldImg"/>
          </p:nvPr>
        </p:nvSpPr>
        <p:spPr bwMode="auto">
          <a:noFill/>
          <a:ln>
            <a:solidFill>
              <a:srgbClr val="000000"/>
            </a:solidFill>
            <a:miter lim="800000"/>
            <a:headEnd/>
            <a:tailEnd/>
          </a:ln>
        </p:spPr>
      </p:sp>
      <p:sp>
        <p:nvSpPr>
          <p:cNvPr id="3584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Edges are where a large portion of the data that determines what someone or something is viewing actually is. Edges show shape, form, and in the right situations even the size of an object. Knowing just this is often enough to identify something. Think of all the simple line drawings you’ve seen. They are very easy to identify in most cases.</a:t>
            </a:r>
          </a:p>
          <a:p>
            <a:pPr eaLnBrk="1" hangingPunct="1">
              <a:spcBef>
                <a:spcPct val="0"/>
              </a:spcBef>
            </a:pPr>
            <a:endParaRPr lang="en-US" b="1" smtClean="0"/>
          </a:p>
          <a:p>
            <a:pPr eaLnBrk="1" hangingPunct="1">
              <a:spcBef>
                <a:spcPct val="0"/>
              </a:spcBef>
            </a:pPr>
            <a:r>
              <a:rPr lang="en-US" b="1" smtClean="0"/>
              <a:t>Computers can use edges to get more meaning out of an image as well, but how does a computer find these edges? Edges are usually areas in the image that mark a high intensity gradient. A gradient is simply a fade from one value to another. The good thing about gradients is there is math to work with them. This means a computer can use them easily. </a:t>
            </a:r>
          </a:p>
          <a:p>
            <a:pPr eaLnBrk="1" hangingPunct="1">
              <a:spcBef>
                <a:spcPct val="0"/>
              </a:spcBef>
            </a:pPr>
            <a:endParaRPr lang="en-US" b="1" smtClean="0"/>
          </a:p>
          <a:p>
            <a:pPr eaLnBrk="1" hangingPunct="1"/>
            <a:endParaRPr lang="en-US" b="1" smtClean="0"/>
          </a:p>
        </p:txBody>
      </p:sp>
    </p:spTree>
    <p:extLst>
      <p:ext uri="{BB962C8B-B14F-4D97-AF65-F5344CB8AC3E}">
        <p14:creationId xmlns:p14="http://schemas.microsoft.com/office/powerpoint/2010/main" val="178474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5" name="Rectangle 18"/>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6"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7"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Rectangle 11"/>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1" name="Straight Connector 6"/>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Rectangle 9"/>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smtClean="0"/>
              <a:t>Click to edit Master title style</a:t>
            </a:r>
            <a:endParaRPr lang="en-US"/>
          </a:p>
        </p:txBody>
      </p:sp>
      <p:sp>
        <p:nvSpPr>
          <p:cNvPr id="15" name="Date Placeholder 27"/>
          <p:cNvSpPr>
            <a:spLocks noGrp="1"/>
          </p:cNvSpPr>
          <p:nvPr>
            <p:ph type="dt" sz="half" idx="10"/>
          </p:nvPr>
        </p:nvSpPr>
        <p:spPr/>
        <p:txBody>
          <a:bodyPr/>
          <a:lstStyle>
            <a:lvl1pPr>
              <a:defRPr/>
            </a:lvl1pPr>
          </a:lstStyle>
          <a:p>
            <a:pPr>
              <a:defRPr/>
            </a:pPr>
            <a:fld id="{176F7169-716E-4ED2-A8D5-9DCFE4889DB0}" type="datetimeFigureOut">
              <a:rPr lang="en-US"/>
              <a:pPr>
                <a:defRPr/>
              </a:pPr>
              <a:t>12/16/2013</a:t>
            </a:fld>
            <a:endParaRPr lang="en-US" dirty="0"/>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B5BD483A-A238-4723-A721-2D9ACE79F2C5}"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3CC5067-8B7E-4945-AFC0-4A3B4F84113F}" type="datetimeFigureOut">
              <a:rPr lang="en-US"/>
              <a:pPr>
                <a:defRPr/>
              </a:pPr>
              <a:t>12/16/2013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2461626-515E-4379-84F0-8436B3CD2A8D}"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5"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6" name="Rectangle 8"/>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7"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Rectangle 10"/>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9"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12"/>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1" name="Oval 13"/>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Oval 14"/>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lang="en-US" smtClean="0"/>
              <a:t>Click to edit Master title style</a:t>
            </a:r>
            <a:endParaRPr lang="en-US"/>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D9130F13-F659-4C67-94CD-94683064B184}" type="slidenum">
              <a:rPr lang="en-US"/>
              <a:pPr>
                <a:defRPr/>
              </a:pPr>
              <a:t>‹#›</a:t>
            </a:fld>
            <a:endParaRPr lang="en-US" dirty="0"/>
          </a:p>
        </p:txBody>
      </p:sp>
      <p:sp>
        <p:nvSpPr>
          <p:cNvPr id="14" name="Date Placeholder 3"/>
          <p:cNvSpPr>
            <a:spLocks noGrp="1"/>
          </p:cNvSpPr>
          <p:nvPr>
            <p:ph type="dt" sz="half" idx="11"/>
          </p:nvPr>
        </p:nvSpPr>
        <p:spPr/>
        <p:txBody>
          <a:bodyPr/>
          <a:lstStyle>
            <a:lvl1pPr>
              <a:defRPr/>
            </a:lvl1pPr>
          </a:lstStyle>
          <a:p>
            <a:pPr>
              <a:defRPr/>
            </a:pPr>
            <a:fld id="{6D8BE355-28E4-4C1E-8411-3A0EFBA23BD7}" type="datetimeFigureOut">
              <a:rPr lang="en-US"/>
              <a:pPr>
                <a:defRPr/>
              </a:pPr>
              <a:t>12/16/2013</a:t>
            </a:fld>
            <a:endParaRPr lang="en-US" dirty="0"/>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smtClean="0"/>
              <a:t>Click to edit Master title style</a:t>
            </a:r>
            <a:endParaRPr lang="en-US"/>
          </a:p>
        </p:txBody>
      </p:sp>
      <p:sp>
        <p:nvSpPr>
          <p:cNvPr id="8" name="Content Placeholder 7"/>
          <p:cNvSpPr>
            <a:spLocks noGrp="1"/>
          </p:cNvSpPr>
          <p:nvPr>
            <p:ph sz="quarter" idx="1"/>
          </p:nvPr>
        </p:nvSpPr>
        <p:spPr>
          <a:xfrm>
            <a:off x="301752" y="1527048"/>
            <a:ext cx="850392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DB74AE0-4CA2-41C9-8C22-2FAC464CE026}" type="datetimeFigureOut">
              <a:rPr lang="en-US"/>
              <a:pPr>
                <a:defRPr/>
              </a:pPr>
              <a:t>12/16/2013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64415160-0B20-425C-8E79-F3C869376FCD}"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7"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Rectangle 18"/>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9" name="Rectangle 11"/>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Rectangle 12"/>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1" name="Rectangle 13"/>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7"/>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9"/>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0"/>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smtClean="0"/>
              <a:t>Click to edit Master title style</a:t>
            </a:r>
            <a:endParaRPr lang="en-US"/>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fld id="{543A9097-7E71-40CE-99BB-B271602FB865}" type="datetimeFigureOut">
              <a:rPr lang="en-US"/>
              <a:pPr>
                <a:defRPr/>
              </a:pPr>
              <a:t>12/16/2013</a:t>
            </a:fld>
            <a:endParaRPr lang="en-US" dirty="0"/>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14952A5E-2B11-4254-98AE-A5EC9BF19873}"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7"/>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301752" y="228600"/>
            <a:ext cx="8534400" cy="758952"/>
          </a:xfrm>
        </p:spPr>
        <p:txBody>
          <a:bodyPr/>
          <a:lstStyle/>
          <a:p>
            <a:r>
              <a:rPr lang="en-US" smtClean="0"/>
              <a:t>Click to edit Master title style</a:t>
            </a:r>
            <a:endParaRPr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fld id="{CDE98874-FA42-4C80-B57A-63B4DF53CDEF}" type="datetimeFigureOut">
              <a:rPr lang="en-US"/>
              <a:pPr>
                <a:defRPr/>
              </a:pPr>
              <a:t>12/16/2013</a:t>
            </a:fld>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367522B7-4779-4C72-B64D-5E0DE99CC3E1}"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9"/>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1"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Rectangle 10"/>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4" name="Straight Connector 14"/>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5" name="Rectangle 1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6" name="Oval 24"/>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2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4"/>
          </p:nvPr>
        </p:nvSpPr>
        <p:spPr>
          <a:xfrm>
            <a:off x="4800600" y="2471383"/>
            <a:ext cx="4038600" cy="3822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Title 22"/>
          <p:cNvSpPr>
            <a:spLocks noGrp="1"/>
          </p:cNvSpPr>
          <p:nvPr>
            <p:ph type="title"/>
          </p:nvPr>
        </p:nvSpPr>
        <p:spPr/>
        <p:txBody>
          <a:bodyPr rtlCol="0"/>
          <a:lstStyle/>
          <a:p>
            <a:r>
              <a:rPr lang="en-US" smtClean="0"/>
              <a:t>Click to edit Master title style</a:t>
            </a:r>
            <a:endParaRPr lang="en-US"/>
          </a:p>
        </p:txBody>
      </p:sp>
      <p:sp>
        <p:nvSpPr>
          <p:cNvPr id="18" name="Date Placeholder 6"/>
          <p:cNvSpPr>
            <a:spLocks noGrp="1"/>
          </p:cNvSpPr>
          <p:nvPr>
            <p:ph type="dt" sz="half" idx="10"/>
          </p:nvPr>
        </p:nvSpPr>
        <p:spPr/>
        <p:txBody>
          <a:bodyPr/>
          <a:lstStyle>
            <a:lvl1pPr>
              <a:defRPr/>
            </a:lvl1pPr>
          </a:lstStyle>
          <a:p>
            <a:pPr>
              <a:defRPr/>
            </a:pPr>
            <a:fld id="{E700BB78-6125-4D35-AD26-7F8EF94C02D6}" type="datetimeFigureOut">
              <a:rPr lang="en-US"/>
              <a:pPr>
                <a:defRPr/>
              </a:pPr>
              <a:t>12/16/2013</a:t>
            </a:fld>
            <a:endParaRPr lang="en-US" dirty="0"/>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1879296F-3FFC-4FBD-811E-AAB46A808F16}"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F4F4502A-7EED-4AC7-9F27-7415121C2E5A}" type="datetimeFigureOut">
              <a:rPr lang="en-US"/>
              <a:pPr>
                <a:defRPr/>
              </a:pPr>
              <a:t>12/16/2013</a:t>
            </a:fld>
            <a:endParaRPr lang="en-US" dirty="0"/>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025E4359-5716-4493-BDAB-B01DE9D2C9D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3" name="Rectangle 7"/>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4"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5"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6" name="Rectangle 4"/>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7" name="Rectangle 5"/>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Date Placeholder 1"/>
          <p:cNvSpPr>
            <a:spLocks noGrp="1"/>
          </p:cNvSpPr>
          <p:nvPr>
            <p:ph type="dt" sz="half" idx="10"/>
          </p:nvPr>
        </p:nvSpPr>
        <p:spPr/>
        <p:txBody>
          <a:bodyPr/>
          <a:lstStyle>
            <a:lvl1pPr>
              <a:defRPr/>
            </a:lvl1pPr>
          </a:lstStyle>
          <a:p>
            <a:pPr>
              <a:defRPr/>
            </a:pPr>
            <a:fld id="{2F7E6C38-7083-4E89-85C0-BB7789F18A84}" type="datetimeFigureOut">
              <a:rPr lang="en-US"/>
              <a:pPr>
                <a:defRPr/>
              </a:pPr>
              <a:t>12/16/2013</a:t>
            </a:fld>
            <a:endParaRPr lang="en-US" dirty="0"/>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6AAFDCA2-DF54-4AE1-BCD5-5871D6B279E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18"/>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6"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7"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Rectangle 15"/>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9"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7"/>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8"/>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0"/>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20"/>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8D444ED1-477D-4FC3-9720-B4732E66FD5F}" type="slidenum">
              <a:rPr lang="en-US"/>
              <a:pPr>
                <a:defRPr/>
              </a:pPr>
              <a:t>‹#›</a:t>
            </a:fld>
            <a:endParaRPr lang="en-US" dirty="0"/>
          </a:p>
        </p:txBody>
      </p:sp>
      <p:sp>
        <p:nvSpPr>
          <p:cNvPr id="17" name="Date Placeholder 4"/>
          <p:cNvSpPr>
            <a:spLocks noGrp="1"/>
          </p:cNvSpPr>
          <p:nvPr>
            <p:ph type="dt" sz="half" idx="11"/>
          </p:nvPr>
        </p:nvSpPr>
        <p:spPr/>
        <p:txBody>
          <a:bodyPr/>
          <a:lstStyle>
            <a:lvl1pPr>
              <a:defRPr/>
            </a:lvl1pPr>
          </a:lstStyle>
          <a:p>
            <a:pPr>
              <a:defRPr/>
            </a:pPr>
            <a:fld id="{53EB25CE-381A-480F-B808-86A13FDDA791}" type="datetimeFigureOut">
              <a:rPr lang="en-US"/>
              <a:pPr>
                <a:defRPr/>
              </a:pPr>
              <a:t>12/16/2013</a:t>
            </a:fld>
            <a:endParaRPr lang="en-US" dirty="0"/>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20"/>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6"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7"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9"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Rectangle 1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1"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2"/>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21"/>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15F71632-5C9E-41E3-BA6E-6FB294E39151}" type="slidenum">
              <a:rPr lang="en-US"/>
              <a:pPr>
                <a:defRPr/>
              </a:pPr>
              <a:t>‹#›</a:t>
            </a:fld>
            <a:endParaRPr lang="en-US" dirty="0"/>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fld id="{A76529CA-F974-4117-ACC0-93483EC396E1}" type="datetimeFigureOut">
              <a:rPr lang="en-US"/>
              <a:pPr>
                <a:defRPr/>
              </a:pPr>
              <a:t>12/16/2013</a:t>
            </a:fld>
            <a:endParaRPr lang="en-US" dirty="0"/>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a:solidFill>
                  <a:srgbClr val="FFFFFF"/>
                </a:solidFill>
                <a:latin typeface="+mn-lt"/>
                <a:cs typeface="+mn-cs"/>
              </a:defRPr>
            </a:lvl1pPr>
          </a:lstStyle>
          <a:p>
            <a:pPr>
              <a:defRPr/>
            </a:pPr>
            <a:fld id="{5B1010EA-A3E3-4029-8538-BBBF15DFB857}" type="datetimeFigureOut">
              <a:rPr lang="en-US"/>
              <a:pPr>
                <a:defRPr/>
              </a:pPr>
              <a:t>12/16/2013</a:t>
            </a:fld>
            <a:endParaRPr lang="en-US" dirty="0"/>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cs typeface="+mn-cs"/>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fontAlgn="auto" latinLnBrk="0" hangingPunct="1">
              <a:spcBef>
                <a:spcPts val="0"/>
              </a:spcBef>
              <a:spcAft>
                <a:spcPts val="0"/>
              </a:spcAft>
              <a:defRPr kumimoji="0" sz="1600">
                <a:solidFill>
                  <a:schemeClr val="accent3">
                    <a:shade val="75000"/>
                  </a:schemeClr>
                </a:solidFill>
                <a:latin typeface="+mn-lt"/>
                <a:cs typeface="+mn-cs"/>
              </a:defRPr>
            </a:lvl1pPr>
          </a:lstStyle>
          <a:p>
            <a:pPr>
              <a:defRPr/>
            </a:pPr>
            <a:fld id="{0E086540-5358-47C0-9B2A-EC790E490943}" type="slidenum">
              <a:rPr lang="en-US"/>
              <a:pPr>
                <a:defRPr/>
              </a:pPr>
              <a:t>‹#›</a:t>
            </a:fld>
            <a:endParaRPr lang="en-US" dirty="0"/>
          </a:p>
        </p:txBody>
      </p:sp>
      <p:sp>
        <p:nvSpPr>
          <p:cNvPr id="1038"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9"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www.engineersonline.nl/wosimages/nieuws_22452_26574_item_original.jpg" TargetMode="External"/><Relationship Id="rId3" Type="http://schemas.openxmlformats.org/officeDocument/2006/relationships/hyperlink" Target="http://en.wikipedia.org/wiki/Discrete_mathematics" TargetMode="External"/><Relationship Id="rId7" Type="http://schemas.openxmlformats.org/officeDocument/2006/relationships/hyperlink" Target="http://www.nec.com/en/global/solutions/security/technologies/face_recognition.html" TargetMode="External"/><Relationship Id="rId2" Type="http://schemas.openxmlformats.org/officeDocument/2006/relationships/hyperlink" Target="http://www.pbs.org/wgbh/nova/next/tech/the-limits-of-facial-recognition/" TargetMode="External"/><Relationship Id="rId1" Type="http://schemas.openxmlformats.org/officeDocument/2006/relationships/slideLayout" Target="../slideLayouts/slideLayout2.xml"/><Relationship Id="rId6" Type="http://schemas.openxmlformats.org/officeDocument/2006/relationships/hyperlink" Target="http://www.computerworld.com/s/article/9237622/Inside_Samsung_Galaxy_S4_s_face_and_eye_tracking_technology" TargetMode="External"/><Relationship Id="rId5" Type="http://schemas.openxmlformats.org/officeDocument/2006/relationships/hyperlink" Target="http://whatis.techtarget.com/definition/facial-recognition" TargetMode="External"/><Relationship Id="rId4" Type="http://schemas.openxmlformats.org/officeDocument/2006/relationships/hyperlink" Target="http://www.ex-sight.com/technology.htm"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www.scholarpedia.org/article/Elastic_Bunch_Graph_Matching" TargetMode="External"/><Relationship Id="rId3" Type="http://schemas.openxmlformats.org/officeDocument/2006/relationships/hyperlink" Target="http://www.v3ga.net/processing/BlobDetection/" TargetMode="External"/><Relationship Id="rId7" Type="http://schemas.openxmlformats.org/officeDocument/2006/relationships/hyperlink" Target="http://en.wikipedia.org/wiki/Eigenface" TargetMode="External"/><Relationship Id="rId2" Type="http://schemas.openxmlformats.org/officeDocument/2006/relationships/hyperlink" Target="http://www.cs.umd.edu/~djacobs/CMSC426/Blob.pdf" TargetMode="External"/><Relationship Id="rId1" Type="http://schemas.openxmlformats.org/officeDocument/2006/relationships/slideLayout" Target="../slideLayouts/slideLayout2.xml"/><Relationship Id="rId6" Type="http://schemas.openxmlformats.org/officeDocument/2006/relationships/hyperlink" Target="http://www.cs.colostate.edu/evalfacerec/index10.php" TargetMode="External"/><Relationship Id="rId5" Type="http://schemas.openxmlformats.org/officeDocument/2006/relationships/hyperlink" Target="http://en.wikipedia.org/wiki/Difference_of_Gaussians" TargetMode="External"/><Relationship Id="rId4" Type="http://schemas.openxmlformats.org/officeDocument/2006/relationships/hyperlink" Target="http://www.societyofrobots.com/programming_computer_vision_tutorial_pt3.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nec.com/en/global/solutions/security/technologies/face_recognition.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creativentechno.wordpress.com/2012/02/18/face-recogni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124200"/>
            <a:ext cx="6400800" cy="2743200"/>
          </a:xfrm>
        </p:spPr>
        <p:txBody>
          <a:bodyPr>
            <a:normAutofit fontScale="92500" lnSpcReduction="20000"/>
          </a:bodyPr>
          <a:lstStyle/>
          <a:p>
            <a:pPr eaLnBrk="1" fontAlgn="auto" hangingPunct="1">
              <a:spcAft>
                <a:spcPts val="0"/>
              </a:spcAft>
              <a:buFont typeface="Wingdings 2"/>
              <a:buNone/>
              <a:defRPr/>
            </a:pPr>
            <a:r>
              <a:rPr lang="en-US" sz="1800" dirty="0" smtClean="0"/>
              <a:t>MTH/221</a:t>
            </a:r>
          </a:p>
          <a:p>
            <a:pPr eaLnBrk="1" fontAlgn="auto" hangingPunct="1">
              <a:spcAft>
                <a:spcPts val="0"/>
              </a:spcAft>
              <a:buFont typeface="Wingdings 2"/>
              <a:buNone/>
              <a:defRPr/>
            </a:pPr>
            <a:r>
              <a:rPr lang="en-US" sz="1800" dirty="0" smtClean="0"/>
              <a:t>Date: 12/16/2013</a:t>
            </a:r>
          </a:p>
          <a:p>
            <a:pPr eaLnBrk="1" fontAlgn="auto" hangingPunct="1">
              <a:spcAft>
                <a:spcPts val="0"/>
              </a:spcAft>
              <a:buFont typeface="Wingdings 2"/>
              <a:buNone/>
              <a:defRPr/>
            </a:pPr>
            <a:r>
              <a:rPr lang="en-US" sz="1800" dirty="0" smtClean="0"/>
              <a:t>Instructor: Serhat Altunc</a:t>
            </a:r>
          </a:p>
          <a:p>
            <a:pPr eaLnBrk="1" fontAlgn="auto" hangingPunct="1">
              <a:spcAft>
                <a:spcPts val="0"/>
              </a:spcAft>
              <a:buFont typeface="Wingdings 2"/>
              <a:buNone/>
              <a:defRPr/>
            </a:pPr>
            <a:r>
              <a:rPr lang="en-US" sz="1800" u="sng" dirty="0" smtClean="0"/>
              <a:t>Learning team A</a:t>
            </a:r>
          </a:p>
          <a:p>
            <a:pPr eaLnBrk="1" fontAlgn="auto" hangingPunct="1">
              <a:spcAft>
                <a:spcPts val="0"/>
              </a:spcAft>
              <a:buFont typeface="Wingdings 2"/>
              <a:buNone/>
              <a:defRPr/>
            </a:pPr>
            <a:r>
              <a:rPr lang="en-US" sz="1800" dirty="0" err="1" smtClean="0"/>
              <a:t>Asrat</a:t>
            </a:r>
            <a:r>
              <a:rPr lang="en-US" sz="1800" dirty="0" smtClean="0"/>
              <a:t> </a:t>
            </a:r>
            <a:r>
              <a:rPr lang="en-US" sz="1800" dirty="0" err="1" smtClean="0"/>
              <a:t>Bedada</a:t>
            </a:r>
            <a:endParaRPr lang="en-US" sz="1800" dirty="0" smtClean="0"/>
          </a:p>
          <a:p>
            <a:pPr eaLnBrk="1" fontAlgn="auto" hangingPunct="1">
              <a:spcAft>
                <a:spcPts val="0"/>
              </a:spcAft>
              <a:buFont typeface="Wingdings 2"/>
              <a:buNone/>
              <a:defRPr/>
            </a:pPr>
            <a:r>
              <a:rPr lang="en-US" sz="1800" dirty="0" smtClean="0"/>
              <a:t>Cody Bailey</a:t>
            </a:r>
          </a:p>
          <a:p>
            <a:pPr eaLnBrk="1" fontAlgn="auto" hangingPunct="1">
              <a:spcAft>
                <a:spcPts val="0"/>
              </a:spcAft>
              <a:buFont typeface="Wingdings 2"/>
              <a:buNone/>
              <a:defRPr/>
            </a:pPr>
            <a:r>
              <a:rPr lang="en-US" sz="1800" dirty="0" smtClean="0"/>
              <a:t> Avinash Shankar </a:t>
            </a:r>
          </a:p>
          <a:p>
            <a:pPr eaLnBrk="1" fontAlgn="auto" hangingPunct="1">
              <a:spcAft>
                <a:spcPts val="0"/>
              </a:spcAft>
              <a:buFont typeface="Wingdings 2"/>
              <a:buNone/>
              <a:defRPr/>
            </a:pPr>
            <a:r>
              <a:rPr lang="en-US" sz="1800" dirty="0" smtClean="0"/>
              <a:t>Christie Calapan </a:t>
            </a:r>
          </a:p>
          <a:p>
            <a:pPr eaLnBrk="1" fontAlgn="auto" hangingPunct="1">
              <a:spcAft>
                <a:spcPts val="0"/>
              </a:spcAft>
              <a:buFont typeface="Wingdings 2"/>
              <a:buNone/>
              <a:defRPr/>
            </a:pPr>
            <a:r>
              <a:rPr lang="en-US" sz="1800" dirty="0" smtClean="0"/>
              <a:t>Curtis Goldman</a:t>
            </a:r>
          </a:p>
          <a:p>
            <a:pPr eaLnBrk="1" fontAlgn="auto" hangingPunct="1">
              <a:spcAft>
                <a:spcPts val="0"/>
              </a:spcAft>
              <a:buFont typeface="Wingdings 2"/>
              <a:buNone/>
              <a:defRPr/>
            </a:pPr>
            <a:r>
              <a:rPr lang="en-US" dirty="0" smtClean="0"/>
              <a:t> </a:t>
            </a:r>
          </a:p>
          <a:p>
            <a:pPr eaLnBrk="1" fontAlgn="auto" hangingPunct="1">
              <a:spcAft>
                <a:spcPts val="0"/>
              </a:spcAft>
              <a:buFont typeface="Wingdings 2"/>
              <a:buNone/>
              <a:defRPr/>
            </a:pPr>
            <a:endParaRPr lang="en-US" dirty="0"/>
          </a:p>
        </p:txBody>
      </p:sp>
      <p:sp>
        <p:nvSpPr>
          <p:cNvPr id="14338" name="Title 1"/>
          <p:cNvSpPr>
            <a:spLocks noGrp="1"/>
          </p:cNvSpPr>
          <p:nvPr>
            <p:ph type="ctrTitle"/>
          </p:nvPr>
        </p:nvSpPr>
        <p:spPr>
          <a:xfrm>
            <a:off x="685800" y="381000"/>
            <a:ext cx="7772400" cy="1219200"/>
          </a:xfrm>
        </p:spPr>
        <p:txBody>
          <a:bodyPr/>
          <a:lstStyle/>
          <a:p>
            <a:pPr eaLnBrk="1" hangingPunct="1"/>
            <a:r>
              <a:rPr lang="en-US" smtClean="0">
                <a:solidFill>
                  <a:schemeClr val="tx1"/>
                </a:solidFill>
                <a:latin typeface="Times New Roman" pitchFamily="18" charset="0"/>
              </a:rPr>
              <a:t>Capabilities of Face Recognition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mtClean="0">
                <a:solidFill>
                  <a:srgbClr val="7B9899"/>
                </a:solidFill>
              </a:rPr>
              <a:t>Graph Theory</a:t>
            </a:r>
          </a:p>
        </p:txBody>
      </p:sp>
      <p:pic>
        <p:nvPicPr>
          <p:cNvPr id="28674" name="Picture 2"/>
          <p:cNvPicPr>
            <a:picLocks noGrp="1" noChangeAspect="1" noChangeArrowheads="1"/>
          </p:cNvPicPr>
          <p:nvPr>
            <p:ph sz="quarter" idx="1"/>
          </p:nvPr>
        </p:nvPicPr>
        <p:blipFill>
          <a:blip r:embed="rId3"/>
          <a:srcRect/>
          <a:stretch>
            <a:fillRect/>
          </a:stretch>
        </p:blipFill>
        <p:spPr>
          <a:xfrm>
            <a:off x="5181600" y="1828800"/>
            <a:ext cx="3009900" cy="4010025"/>
          </a:xfrm>
        </p:spPr>
      </p:pic>
      <p:sp>
        <p:nvSpPr>
          <p:cNvPr id="28675" name="Rectangle 6"/>
          <p:cNvSpPr>
            <a:spLocks noChangeArrowheads="1"/>
          </p:cNvSpPr>
          <p:nvPr/>
        </p:nvSpPr>
        <p:spPr bwMode="auto">
          <a:xfrm>
            <a:off x="304800" y="1981200"/>
            <a:ext cx="4572000" cy="2586038"/>
          </a:xfrm>
          <a:prstGeom prst="rect">
            <a:avLst/>
          </a:prstGeom>
          <a:noFill/>
          <a:ln w="9525">
            <a:noFill/>
            <a:miter lim="800000"/>
            <a:headEnd/>
            <a:tailEnd/>
          </a:ln>
        </p:spPr>
        <p:txBody>
          <a:bodyPr>
            <a:spAutoFit/>
          </a:bodyPr>
          <a:lstStyle/>
          <a:p>
            <a:pPr>
              <a:lnSpc>
                <a:spcPct val="200000"/>
              </a:lnSpc>
              <a:buFont typeface="Arial" charset="0"/>
              <a:buChar char="•"/>
            </a:pPr>
            <a:r>
              <a:rPr lang="en-US" sz="2700">
                <a:latin typeface="Georgia" pitchFamily="18" charset="0"/>
              </a:rPr>
              <a:t>Biometrics Theory</a:t>
            </a:r>
          </a:p>
          <a:p>
            <a:pPr>
              <a:lnSpc>
                <a:spcPct val="200000"/>
              </a:lnSpc>
              <a:buFont typeface="Arial" charset="0"/>
              <a:buChar char="•"/>
            </a:pPr>
            <a:r>
              <a:rPr lang="en-US" sz="2700">
                <a:latin typeface="Georgia" pitchFamily="18" charset="0"/>
              </a:rPr>
              <a:t>Elastic Bunch Graph Matching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smtClean="0">
                <a:solidFill>
                  <a:srgbClr val="7B9899"/>
                </a:solidFill>
              </a:rPr>
              <a:t>Trees</a:t>
            </a:r>
          </a:p>
        </p:txBody>
      </p:sp>
      <p:sp>
        <p:nvSpPr>
          <p:cNvPr id="30722" name="Content Placeholder 2"/>
          <p:cNvSpPr>
            <a:spLocks noGrp="1"/>
          </p:cNvSpPr>
          <p:nvPr>
            <p:ph sz="quarter" idx="1"/>
          </p:nvPr>
        </p:nvSpPr>
        <p:spPr>
          <a:xfrm>
            <a:off x="301625" y="1527175"/>
            <a:ext cx="8504238" cy="4572000"/>
          </a:xfrm>
        </p:spPr>
        <p:txBody>
          <a:bodyPr/>
          <a:lstStyle/>
          <a:p>
            <a:pPr eaLnBrk="1" hangingPunct="1"/>
            <a:endParaRPr lang="en-US" smtClean="0"/>
          </a:p>
        </p:txBody>
      </p:sp>
      <p:pic>
        <p:nvPicPr>
          <p:cNvPr id="30723" name="Picture 2"/>
          <p:cNvPicPr>
            <a:picLocks noChangeAspect="1" noChangeArrowheads="1"/>
          </p:cNvPicPr>
          <p:nvPr/>
        </p:nvPicPr>
        <p:blipFill>
          <a:blip r:embed="rId3"/>
          <a:srcRect/>
          <a:stretch>
            <a:fillRect/>
          </a:stretch>
        </p:blipFill>
        <p:spPr bwMode="auto">
          <a:xfrm>
            <a:off x="3581400" y="1752600"/>
            <a:ext cx="1371600" cy="1528763"/>
          </a:xfrm>
          <a:prstGeom prst="rect">
            <a:avLst/>
          </a:prstGeom>
          <a:noFill/>
          <a:ln w="9525">
            <a:noFill/>
            <a:miter lim="800000"/>
            <a:headEnd/>
            <a:tailEnd/>
          </a:ln>
        </p:spPr>
      </p:pic>
      <p:pic>
        <p:nvPicPr>
          <p:cNvPr id="30724" name="Picture 3"/>
          <p:cNvPicPr>
            <a:picLocks noChangeAspect="1" noChangeArrowheads="1"/>
          </p:cNvPicPr>
          <p:nvPr/>
        </p:nvPicPr>
        <p:blipFill>
          <a:blip r:embed="rId4"/>
          <a:srcRect/>
          <a:stretch>
            <a:fillRect/>
          </a:stretch>
        </p:blipFill>
        <p:spPr bwMode="auto">
          <a:xfrm>
            <a:off x="609600" y="3581400"/>
            <a:ext cx="914400" cy="606425"/>
          </a:xfrm>
          <a:prstGeom prst="rect">
            <a:avLst/>
          </a:prstGeom>
          <a:noFill/>
          <a:ln w="9525">
            <a:noFill/>
            <a:miter lim="800000"/>
            <a:headEnd/>
            <a:tailEnd/>
          </a:ln>
        </p:spPr>
      </p:pic>
      <p:pic>
        <p:nvPicPr>
          <p:cNvPr id="30725" name="Picture 4"/>
          <p:cNvPicPr>
            <a:picLocks noChangeAspect="1" noChangeArrowheads="1"/>
          </p:cNvPicPr>
          <p:nvPr/>
        </p:nvPicPr>
        <p:blipFill>
          <a:blip r:embed="rId5"/>
          <a:srcRect/>
          <a:stretch>
            <a:fillRect/>
          </a:stretch>
        </p:blipFill>
        <p:spPr bwMode="auto">
          <a:xfrm>
            <a:off x="2895600" y="3581400"/>
            <a:ext cx="914400" cy="679450"/>
          </a:xfrm>
          <a:prstGeom prst="rect">
            <a:avLst/>
          </a:prstGeom>
          <a:noFill/>
          <a:ln w="9525">
            <a:noFill/>
            <a:miter lim="800000"/>
            <a:headEnd/>
            <a:tailEnd/>
          </a:ln>
        </p:spPr>
      </p:pic>
      <p:pic>
        <p:nvPicPr>
          <p:cNvPr id="30726" name="Picture 5"/>
          <p:cNvPicPr>
            <a:picLocks noChangeAspect="1" noChangeArrowheads="1"/>
          </p:cNvPicPr>
          <p:nvPr/>
        </p:nvPicPr>
        <p:blipFill>
          <a:blip r:embed="rId6"/>
          <a:srcRect/>
          <a:stretch>
            <a:fillRect/>
          </a:stretch>
        </p:blipFill>
        <p:spPr bwMode="auto">
          <a:xfrm>
            <a:off x="4648200" y="3581400"/>
            <a:ext cx="847725" cy="762000"/>
          </a:xfrm>
          <a:prstGeom prst="rect">
            <a:avLst/>
          </a:prstGeom>
          <a:noFill/>
          <a:ln w="9525">
            <a:noFill/>
            <a:miter lim="800000"/>
            <a:headEnd/>
            <a:tailEnd/>
          </a:ln>
        </p:spPr>
      </p:pic>
      <p:pic>
        <p:nvPicPr>
          <p:cNvPr id="30727" name="Picture 6"/>
          <p:cNvPicPr>
            <a:picLocks noChangeAspect="1" noChangeArrowheads="1"/>
          </p:cNvPicPr>
          <p:nvPr/>
        </p:nvPicPr>
        <p:blipFill>
          <a:blip r:embed="rId7"/>
          <a:srcRect/>
          <a:stretch>
            <a:fillRect/>
          </a:stretch>
        </p:blipFill>
        <p:spPr bwMode="auto">
          <a:xfrm>
            <a:off x="6629400" y="3733800"/>
            <a:ext cx="1371600" cy="582613"/>
          </a:xfrm>
          <a:prstGeom prst="rect">
            <a:avLst/>
          </a:prstGeom>
          <a:noFill/>
          <a:ln w="9525">
            <a:noFill/>
            <a:miter lim="800000"/>
            <a:headEnd/>
            <a:tailEnd/>
          </a:ln>
        </p:spPr>
      </p:pic>
      <p:sp>
        <p:nvSpPr>
          <p:cNvPr id="26" name="Rounded Rectangle 25"/>
          <p:cNvSpPr/>
          <p:nvPr/>
        </p:nvSpPr>
        <p:spPr>
          <a:xfrm>
            <a:off x="304800" y="4495800"/>
            <a:ext cx="533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a1</a:t>
            </a:r>
          </a:p>
        </p:txBody>
      </p:sp>
      <p:sp>
        <p:nvSpPr>
          <p:cNvPr id="30" name="Rounded Rectangle 29"/>
          <p:cNvSpPr/>
          <p:nvPr/>
        </p:nvSpPr>
        <p:spPr>
          <a:xfrm>
            <a:off x="990600" y="4495800"/>
            <a:ext cx="533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a2</a:t>
            </a:r>
          </a:p>
        </p:txBody>
      </p:sp>
      <p:sp>
        <p:nvSpPr>
          <p:cNvPr id="31" name="Rounded Rectangle 30"/>
          <p:cNvSpPr/>
          <p:nvPr/>
        </p:nvSpPr>
        <p:spPr>
          <a:xfrm>
            <a:off x="1600200" y="4495800"/>
            <a:ext cx="533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a3</a:t>
            </a:r>
          </a:p>
        </p:txBody>
      </p:sp>
      <p:sp>
        <p:nvSpPr>
          <p:cNvPr id="32" name="Rounded Rectangle 31"/>
          <p:cNvSpPr/>
          <p:nvPr/>
        </p:nvSpPr>
        <p:spPr>
          <a:xfrm>
            <a:off x="2286000" y="4495800"/>
            <a:ext cx="533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a6</a:t>
            </a:r>
          </a:p>
        </p:txBody>
      </p:sp>
      <p:sp>
        <p:nvSpPr>
          <p:cNvPr id="33" name="Rounded Rectangle 32"/>
          <p:cNvSpPr/>
          <p:nvPr/>
        </p:nvSpPr>
        <p:spPr>
          <a:xfrm>
            <a:off x="2895600" y="4495800"/>
            <a:ext cx="533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a7</a:t>
            </a:r>
          </a:p>
        </p:txBody>
      </p:sp>
      <p:sp>
        <p:nvSpPr>
          <p:cNvPr id="34" name="Rounded Rectangle 33"/>
          <p:cNvSpPr/>
          <p:nvPr/>
        </p:nvSpPr>
        <p:spPr>
          <a:xfrm>
            <a:off x="3505200" y="4495800"/>
            <a:ext cx="533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a8</a:t>
            </a:r>
          </a:p>
        </p:txBody>
      </p:sp>
      <p:sp>
        <p:nvSpPr>
          <p:cNvPr id="35" name="Rounded Rectangle 34"/>
          <p:cNvSpPr/>
          <p:nvPr/>
        </p:nvSpPr>
        <p:spPr>
          <a:xfrm>
            <a:off x="4343400" y="4495800"/>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a11</a:t>
            </a:r>
          </a:p>
        </p:txBody>
      </p:sp>
      <p:sp>
        <p:nvSpPr>
          <p:cNvPr id="36" name="Rounded Rectangle 35"/>
          <p:cNvSpPr/>
          <p:nvPr/>
        </p:nvSpPr>
        <p:spPr>
          <a:xfrm>
            <a:off x="5029200" y="4495800"/>
            <a:ext cx="685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a12</a:t>
            </a:r>
          </a:p>
        </p:txBody>
      </p:sp>
      <p:sp>
        <p:nvSpPr>
          <p:cNvPr id="37" name="Rounded Rectangle 36"/>
          <p:cNvSpPr/>
          <p:nvPr/>
        </p:nvSpPr>
        <p:spPr>
          <a:xfrm>
            <a:off x="5867400" y="4495800"/>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a13</a:t>
            </a:r>
          </a:p>
        </p:txBody>
      </p:sp>
      <p:sp>
        <p:nvSpPr>
          <p:cNvPr id="38" name="Rounded Rectangle 37"/>
          <p:cNvSpPr/>
          <p:nvPr/>
        </p:nvSpPr>
        <p:spPr>
          <a:xfrm>
            <a:off x="6629400" y="4495800"/>
            <a:ext cx="685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a16</a:t>
            </a:r>
          </a:p>
        </p:txBody>
      </p:sp>
      <p:sp>
        <p:nvSpPr>
          <p:cNvPr id="39" name="Rounded Rectangle 38"/>
          <p:cNvSpPr/>
          <p:nvPr/>
        </p:nvSpPr>
        <p:spPr>
          <a:xfrm>
            <a:off x="7391400" y="4495800"/>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a17</a:t>
            </a:r>
          </a:p>
        </p:txBody>
      </p:sp>
      <p:sp>
        <p:nvSpPr>
          <p:cNvPr id="40" name="Rounded Rectangle 39"/>
          <p:cNvSpPr/>
          <p:nvPr/>
        </p:nvSpPr>
        <p:spPr>
          <a:xfrm>
            <a:off x="8153400" y="4495800"/>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a18</a:t>
            </a:r>
          </a:p>
        </p:txBody>
      </p:sp>
      <p:sp>
        <p:nvSpPr>
          <p:cNvPr id="43" name="Rounded Rectangle 42"/>
          <p:cNvSpPr/>
          <p:nvPr/>
        </p:nvSpPr>
        <p:spPr>
          <a:xfrm>
            <a:off x="381000" y="5181600"/>
            <a:ext cx="533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a4</a:t>
            </a:r>
          </a:p>
        </p:txBody>
      </p:sp>
      <p:sp>
        <p:nvSpPr>
          <p:cNvPr id="44" name="Rounded Rectangle 43"/>
          <p:cNvSpPr/>
          <p:nvPr/>
        </p:nvSpPr>
        <p:spPr>
          <a:xfrm>
            <a:off x="1143000" y="5181600"/>
            <a:ext cx="533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a5</a:t>
            </a:r>
          </a:p>
        </p:txBody>
      </p:sp>
      <p:sp>
        <p:nvSpPr>
          <p:cNvPr id="45" name="Rounded Rectangle 44"/>
          <p:cNvSpPr/>
          <p:nvPr/>
        </p:nvSpPr>
        <p:spPr>
          <a:xfrm>
            <a:off x="2362200" y="5181600"/>
            <a:ext cx="533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a9</a:t>
            </a:r>
          </a:p>
        </p:txBody>
      </p:sp>
      <p:sp>
        <p:nvSpPr>
          <p:cNvPr id="46" name="Rounded Rectangle 45"/>
          <p:cNvSpPr/>
          <p:nvPr/>
        </p:nvSpPr>
        <p:spPr>
          <a:xfrm>
            <a:off x="3276600" y="5181600"/>
            <a:ext cx="685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a10</a:t>
            </a:r>
          </a:p>
        </p:txBody>
      </p:sp>
      <p:sp>
        <p:nvSpPr>
          <p:cNvPr id="47" name="Rounded Rectangle 46"/>
          <p:cNvSpPr/>
          <p:nvPr/>
        </p:nvSpPr>
        <p:spPr>
          <a:xfrm>
            <a:off x="4800600" y="5181600"/>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a14</a:t>
            </a:r>
          </a:p>
        </p:txBody>
      </p:sp>
      <p:sp>
        <p:nvSpPr>
          <p:cNvPr id="48" name="Rounded Rectangle 47"/>
          <p:cNvSpPr/>
          <p:nvPr/>
        </p:nvSpPr>
        <p:spPr>
          <a:xfrm>
            <a:off x="5638800" y="5181600"/>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a15</a:t>
            </a:r>
          </a:p>
        </p:txBody>
      </p:sp>
      <p:sp>
        <p:nvSpPr>
          <p:cNvPr id="49" name="Rounded Rectangle 48"/>
          <p:cNvSpPr/>
          <p:nvPr/>
        </p:nvSpPr>
        <p:spPr>
          <a:xfrm>
            <a:off x="6781800" y="5181600"/>
            <a:ext cx="762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a19</a:t>
            </a:r>
          </a:p>
        </p:txBody>
      </p:sp>
      <p:sp>
        <p:nvSpPr>
          <p:cNvPr id="50" name="Rounded Rectangle 49"/>
          <p:cNvSpPr/>
          <p:nvPr/>
        </p:nvSpPr>
        <p:spPr>
          <a:xfrm>
            <a:off x="7848600" y="5181600"/>
            <a:ext cx="685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a20</a:t>
            </a:r>
          </a:p>
        </p:txBody>
      </p:sp>
      <p:cxnSp>
        <p:nvCxnSpPr>
          <p:cNvPr id="52" name="Straight Arrow Connector 51"/>
          <p:cNvCxnSpPr>
            <a:stCxn id="2050" idx="3"/>
          </p:cNvCxnSpPr>
          <p:nvPr/>
        </p:nvCxnSpPr>
        <p:spPr>
          <a:xfrm>
            <a:off x="4953000" y="2517775"/>
            <a:ext cx="2286000" cy="1139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050" idx="3"/>
            <a:endCxn id="2053" idx="0"/>
          </p:cNvCxnSpPr>
          <p:nvPr/>
        </p:nvCxnSpPr>
        <p:spPr>
          <a:xfrm>
            <a:off x="4953000" y="2517775"/>
            <a:ext cx="119063" cy="1063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050" idx="1"/>
            <a:endCxn id="2052" idx="0"/>
          </p:cNvCxnSpPr>
          <p:nvPr/>
        </p:nvCxnSpPr>
        <p:spPr>
          <a:xfrm flipH="1">
            <a:off x="3352800" y="2517775"/>
            <a:ext cx="228600" cy="1063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050" idx="1"/>
            <a:endCxn id="2051" idx="0"/>
          </p:cNvCxnSpPr>
          <p:nvPr/>
        </p:nvCxnSpPr>
        <p:spPr>
          <a:xfrm flipH="1">
            <a:off x="1066800" y="2517775"/>
            <a:ext cx="2514600" cy="1063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051" idx="2"/>
            <a:endCxn id="26" idx="0"/>
          </p:cNvCxnSpPr>
          <p:nvPr/>
        </p:nvCxnSpPr>
        <p:spPr>
          <a:xfrm flipH="1">
            <a:off x="571500" y="4187825"/>
            <a:ext cx="495300" cy="307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051" idx="2"/>
            <a:endCxn id="30" idx="0"/>
          </p:cNvCxnSpPr>
          <p:nvPr/>
        </p:nvCxnSpPr>
        <p:spPr>
          <a:xfrm>
            <a:off x="1066800" y="4187825"/>
            <a:ext cx="190500" cy="307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051" idx="2"/>
            <a:endCxn id="31" idx="0"/>
          </p:cNvCxnSpPr>
          <p:nvPr/>
        </p:nvCxnSpPr>
        <p:spPr>
          <a:xfrm>
            <a:off x="1066800" y="4187825"/>
            <a:ext cx="800100" cy="307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6" idx="2"/>
            <a:endCxn id="43" idx="0"/>
          </p:cNvCxnSpPr>
          <p:nvPr/>
        </p:nvCxnSpPr>
        <p:spPr>
          <a:xfrm>
            <a:off x="571500" y="4953000"/>
            <a:ext cx="76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0" idx="2"/>
            <a:endCxn id="44" idx="0"/>
          </p:cNvCxnSpPr>
          <p:nvPr/>
        </p:nvCxnSpPr>
        <p:spPr>
          <a:xfrm>
            <a:off x="1257300" y="4953000"/>
            <a:ext cx="152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2"/>
            <a:endCxn id="46" idx="0"/>
          </p:cNvCxnSpPr>
          <p:nvPr/>
        </p:nvCxnSpPr>
        <p:spPr>
          <a:xfrm flipH="1">
            <a:off x="3619500" y="4953000"/>
            <a:ext cx="152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2" idx="2"/>
            <a:endCxn id="45" idx="0"/>
          </p:cNvCxnSpPr>
          <p:nvPr/>
        </p:nvCxnSpPr>
        <p:spPr>
          <a:xfrm>
            <a:off x="2552700" y="4953000"/>
            <a:ext cx="76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5" idx="2"/>
            <a:endCxn id="47" idx="0"/>
          </p:cNvCxnSpPr>
          <p:nvPr/>
        </p:nvCxnSpPr>
        <p:spPr>
          <a:xfrm>
            <a:off x="4648200" y="4953000"/>
            <a:ext cx="457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7" idx="2"/>
            <a:endCxn id="48" idx="0"/>
          </p:cNvCxnSpPr>
          <p:nvPr/>
        </p:nvCxnSpPr>
        <p:spPr>
          <a:xfrm flipH="1">
            <a:off x="5943600" y="495300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39" idx="2"/>
            <a:endCxn id="49" idx="0"/>
          </p:cNvCxnSpPr>
          <p:nvPr/>
        </p:nvCxnSpPr>
        <p:spPr>
          <a:xfrm flipH="1">
            <a:off x="7162800" y="4953000"/>
            <a:ext cx="533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38" idx="2"/>
            <a:endCxn id="50" idx="0"/>
          </p:cNvCxnSpPr>
          <p:nvPr/>
        </p:nvCxnSpPr>
        <p:spPr>
          <a:xfrm>
            <a:off x="6972300" y="4953000"/>
            <a:ext cx="1219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052" idx="2"/>
            <a:endCxn id="32" idx="0"/>
          </p:cNvCxnSpPr>
          <p:nvPr/>
        </p:nvCxnSpPr>
        <p:spPr>
          <a:xfrm flipH="1">
            <a:off x="2552700" y="4260850"/>
            <a:ext cx="800100" cy="234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052" idx="2"/>
            <a:endCxn id="33" idx="0"/>
          </p:cNvCxnSpPr>
          <p:nvPr/>
        </p:nvCxnSpPr>
        <p:spPr>
          <a:xfrm flipH="1">
            <a:off x="3162300" y="4260850"/>
            <a:ext cx="190500" cy="234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2052" idx="2"/>
            <a:endCxn id="34" idx="0"/>
          </p:cNvCxnSpPr>
          <p:nvPr/>
        </p:nvCxnSpPr>
        <p:spPr>
          <a:xfrm>
            <a:off x="3352800" y="4260850"/>
            <a:ext cx="419100" cy="234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2053" idx="2"/>
          </p:cNvCxnSpPr>
          <p:nvPr/>
        </p:nvCxnSpPr>
        <p:spPr>
          <a:xfrm flipH="1">
            <a:off x="4572000" y="4343400"/>
            <a:ext cx="500063"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053" idx="2"/>
            <a:endCxn id="37" idx="0"/>
          </p:cNvCxnSpPr>
          <p:nvPr/>
        </p:nvCxnSpPr>
        <p:spPr>
          <a:xfrm>
            <a:off x="5072063" y="4343400"/>
            <a:ext cx="1100137"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2053" idx="2"/>
            <a:endCxn id="36" idx="0"/>
          </p:cNvCxnSpPr>
          <p:nvPr/>
        </p:nvCxnSpPr>
        <p:spPr>
          <a:xfrm>
            <a:off x="5072063" y="4343400"/>
            <a:ext cx="300037"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2054" idx="2"/>
            <a:endCxn id="38" idx="0"/>
          </p:cNvCxnSpPr>
          <p:nvPr/>
        </p:nvCxnSpPr>
        <p:spPr>
          <a:xfrm flipH="1">
            <a:off x="6972300" y="4316413"/>
            <a:ext cx="342900" cy="1793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054" idx="2"/>
            <a:endCxn id="39" idx="0"/>
          </p:cNvCxnSpPr>
          <p:nvPr/>
        </p:nvCxnSpPr>
        <p:spPr>
          <a:xfrm>
            <a:off x="7315200" y="4316413"/>
            <a:ext cx="381000" cy="1793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2054" idx="2"/>
            <a:endCxn id="40" idx="0"/>
          </p:cNvCxnSpPr>
          <p:nvPr/>
        </p:nvCxnSpPr>
        <p:spPr>
          <a:xfrm>
            <a:off x="7315200" y="4316413"/>
            <a:ext cx="1143000" cy="1793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4" name="Rectangle 193"/>
          <p:cNvSpPr/>
          <p:nvPr/>
        </p:nvSpPr>
        <p:spPr>
          <a:xfrm>
            <a:off x="5105400" y="1828800"/>
            <a:ext cx="7620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dirty="0"/>
              <a:t>Face</a:t>
            </a:r>
          </a:p>
        </p:txBody>
      </p:sp>
      <p:sp>
        <p:nvSpPr>
          <p:cNvPr id="195" name="Rectangle 194"/>
          <p:cNvSpPr/>
          <p:nvPr/>
        </p:nvSpPr>
        <p:spPr>
          <a:xfrm>
            <a:off x="457200" y="3048000"/>
            <a:ext cx="11430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dirty="0"/>
              <a:t>Left Eye</a:t>
            </a:r>
          </a:p>
        </p:txBody>
      </p:sp>
      <p:sp>
        <p:nvSpPr>
          <p:cNvPr id="197" name="Rectangle 196"/>
          <p:cNvSpPr/>
          <p:nvPr/>
        </p:nvSpPr>
        <p:spPr>
          <a:xfrm>
            <a:off x="2209800" y="3048000"/>
            <a:ext cx="12192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dirty="0"/>
              <a:t>Right Eye</a:t>
            </a:r>
          </a:p>
        </p:txBody>
      </p:sp>
      <p:sp>
        <p:nvSpPr>
          <p:cNvPr id="199" name="Rectangle 198"/>
          <p:cNvSpPr/>
          <p:nvPr/>
        </p:nvSpPr>
        <p:spPr>
          <a:xfrm>
            <a:off x="5257800" y="3048000"/>
            <a:ext cx="8382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dirty="0"/>
              <a:t>Nose</a:t>
            </a:r>
          </a:p>
        </p:txBody>
      </p:sp>
      <p:sp>
        <p:nvSpPr>
          <p:cNvPr id="200" name="Rectangle 199"/>
          <p:cNvSpPr/>
          <p:nvPr/>
        </p:nvSpPr>
        <p:spPr>
          <a:xfrm>
            <a:off x="7315200" y="3048000"/>
            <a:ext cx="7620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dirty="0"/>
              <a:t>Lips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smtClean="0">
                <a:solidFill>
                  <a:srgbClr val="7B9899"/>
                </a:solidFill>
                <a:latin typeface="Times New Roman" pitchFamily="18" charset="0"/>
              </a:rPr>
              <a:t>Edge Detections</a:t>
            </a:r>
            <a:r>
              <a:rPr lang="en-US" smtClean="0">
                <a:solidFill>
                  <a:srgbClr val="7B9899"/>
                </a:solidFill>
              </a:rPr>
              <a:t> </a:t>
            </a:r>
          </a:p>
        </p:txBody>
      </p:sp>
      <p:sp>
        <p:nvSpPr>
          <p:cNvPr id="34818" name="Content Placeholder 2"/>
          <p:cNvSpPr>
            <a:spLocks noGrp="1"/>
          </p:cNvSpPr>
          <p:nvPr>
            <p:ph sz="quarter" idx="1"/>
          </p:nvPr>
        </p:nvSpPr>
        <p:spPr>
          <a:xfrm>
            <a:off x="304800" y="1524000"/>
            <a:ext cx="8504238" cy="4572000"/>
          </a:xfrm>
        </p:spPr>
        <p:txBody>
          <a:bodyPr/>
          <a:lstStyle/>
          <a:p>
            <a:pPr eaLnBrk="1" hangingPunct="1"/>
            <a:r>
              <a:rPr lang="en-US" sz="2400" smtClean="0">
                <a:latin typeface="Times New Roman" pitchFamily="18" charset="0"/>
              </a:rPr>
              <a:t>Edges generally mark high intensity gradient changes</a:t>
            </a:r>
          </a:p>
          <a:p>
            <a:pPr eaLnBrk="1" hangingPunct="1"/>
            <a:r>
              <a:rPr lang="en-US" sz="2400" smtClean="0">
                <a:latin typeface="Times New Roman" pitchFamily="18" charset="0"/>
              </a:rPr>
              <a:t>“Optimal” edge detection has three requirements</a:t>
            </a:r>
          </a:p>
          <a:p>
            <a:pPr eaLnBrk="1" hangingPunct="1"/>
            <a:r>
              <a:rPr lang="en-US" sz="2400" smtClean="0">
                <a:latin typeface="Times New Roman" pitchFamily="18" charset="0"/>
              </a:rPr>
              <a:t>Edges are high value information in an image</a:t>
            </a:r>
          </a:p>
          <a:p>
            <a:pPr eaLnBrk="1" hangingPunct="1"/>
            <a:r>
              <a:rPr lang="en-US" sz="2400" smtClean="0">
                <a:latin typeface="Times New Roman" pitchFamily="18" charset="0"/>
              </a:rPr>
              <a:t>Noise is a serious factor</a:t>
            </a:r>
          </a:p>
          <a:p>
            <a:pPr eaLnBrk="1" hangingPunct="1">
              <a:buFont typeface="Wingdings 2" pitchFamily="18" charset="2"/>
              <a:buNone/>
            </a:pPr>
            <a:endParaRPr lang="en-US" sz="2400" smtClean="0">
              <a:latin typeface="Times New Roman" pitchFamily="18" charset="0"/>
            </a:endParaRPr>
          </a:p>
          <a:p>
            <a:pPr eaLnBrk="1" hangingPunct="1"/>
            <a:endParaRPr lang="en-US" sz="20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US" smtClean="0">
                <a:solidFill>
                  <a:srgbClr val="7B9899"/>
                </a:solidFill>
              </a:rPr>
              <a:t>Disadvantages </a:t>
            </a:r>
          </a:p>
        </p:txBody>
      </p:sp>
      <p:sp>
        <p:nvSpPr>
          <p:cNvPr id="37890" name="Content Placeholder 2"/>
          <p:cNvSpPr>
            <a:spLocks noGrp="1"/>
          </p:cNvSpPr>
          <p:nvPr>
            <p:ph sz="quarter" idx="1"/>
          </p:nvPr>
        </p:nvSpPr>
        <p:spPr>
          <a:xfrm>
            <a:off x="304800" y="1524000"/>
            <a:ext cx="8504238" cy="4572000"/>
          </a:xfrm>
        </p:spPr>
        <p:txBody>
          <a:bodyPr/>
          <a:lstStyle/>
          <a:p>
            <a:pPr eaLnBrk="1" hangingPunct="1"/>
            <a:r>
              <a:rPr lang="en-US" sz="2400" smtClean="0">
                <a:latin typeface="Times New Roman" pitchFamily="18" charset="0"/>
              </a:rPr>
              <a:t>Face recognition can only be used when conditions are favorable </a:t>
            </a:r>
          </a:p>
          <a:p>
            <a:pPr eaLnBrk="1" hangingPunct="1"/>
            <a:r>
              <a:rPr lang="en-AU" sz="2400" smtClean="0">
                <a:latin typeface="Times New Roman" pitchFamily="18" charset="0"/>
              </a:rPr>
              <a:t>Problem Areas </a:t>
            </a:r>
          </a:p>
          <a:p>
            <a:pPr eaLnBrk="1" hangingPunct="1">
              <a:buFont typeface="Arial" charset="0"/>
              <a:buChar char="•"/>
            </a:pPr>
            <a:r>
              <a:rPr lang="en-AU" sz="2400" smtClean="0">
                <a:latin typeface="Times New Roman" pitchFamily="18" charset="0"/>
              </a:rPr>
              <a:t>Perspective</a:t>
            </a:r>
          </a:p>
          <a:p>
            <a:pPr eaLnBrk="1" hangingPunct="1">
              <a:buFont typeface="Arial" charset="0"/>
              <a:buChar char="•"/>
            </a:pPr>
            <a:r>
              <a:rPr lang="en-AU" sz="2400" smtClean="0">
                <a:latin typeface="Times New Roman" pitchFamily="18" charset="0"/>
              </a:rPr>
              <a:t>Light, Angles</a:t>
            </a:r>
          </a:p>
          <a:p>
            <a:pPr eaLnBrk="1" hangingPunct="1">
              <a:buFont typeface="Arial" charset="0"/>
              <a:buChar char="•"/>
            </a:pPr>
            <a:r>
              <a:rPr lang="en-AU" sz="2400" smtClean="0">
                <a:latin typeface="Times New Roman" pitchFamily="18" charset="0"/>
              </a:rPr>
              <a:t>Focus</a:t>
            </a:r>
          </a:p>
          <a:p>
            <a:pPr eaLnBrk="1" hangingPunct="1">
              <a:buFont typeface="Arial" charset="0"/>
              <a:buChar char="•"/>
            </a:pPr>
            <a:r>
              <a:rPr lang="en-AU" sz="2400" smtClean="0">
                <a:latin typeface="Times New Roman" pitchFamily="18" charset="0"/>
              </a:rPr>
              <a:t>Speed</a:t>
            </a:r>
            <a:endParaRPr lang="en-US" sz="2400" smtClean="0">
              <a:latin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en-US" smtClean="0">
                <a:solidFill>
                  <a:srgbClr val="7B9899"/>
                </a:solidFill>
                <a:latin typeface="Times New Roman" pitchFamily="18" charset="0"/>
              </a:rPr>
              <a:t>Conclusion</a:t>
            </a:r>
          </a:p>
        </p:txBody>
      </p:sp>
      <p:sp>
        <p:nvSpPr>
          <p:cNvPr id="39938" name="Content Placeholder 2"/>
          <p:cNvSpPr>
            <a:spLocks noGrp="1"/>
          </p:cNvSpPr>
          <p:nvPr>
            <p:ph sz="quarter" idx="1"/>
          </p:nvPr>
        </p:nvSpPr>
        <p:spPr>
          <a:xfrm>
            <a:off x="304800" y="1524000"/>
            <a:ext cx="8504238" cy="4572000"/>
          </a:xfrm>
        </p:spPr>
        <p:txBody>
          <a:bodyPr/>
          <a:lstStyle/>
          <a:p>
            <a:pPr eaLnBrk="1" hangingPunct="1">
              <a:buFont typeface="Arial" charset="0"/>
              <a:buChar char="•"/>
            </a:pPr>
            <a:r>
              <a:rPr lang="en-AU" sz="3600" smtClean="0">
                <a:solidFill>
                  <a:srgbClr val="465264"/>
                </a:solidFill>
                <a:latin typeface="Times New Roman" pitchFamily="18" charset="0"/>
              </a:rPr>
              <a:t>Advance Technology</a:t>
            </a:r>
          </a:p>
          <a:p>
            <a:pPr eaLnBrk="1" hangingPunct="1">
              <a:buFont typeface="Arial" charset="0"/>
              <a:buChar char="•"/>
            </a:pPr>
            <a:r>
              <a:rPr lang="en-AU" sz="3600" smtClean="0">
                <a:solidFill>
                  <a:srgbClr val="465264"/>
                </a:solidFill>
                <a:latin typeface="Times New Roman" pitchFamily="18" charset="0"/>
              </a:rPr>
              <a:t>Risk Reduction</a:t>
            </a:r>
          </a:p>
          <a:p>
            <a:pPr eaLnBrk="1" hangingPunct="1">
              <a:buFont typeface="Arial" charset="0"/>
              <a:buChar char="•"/>
            </a:pPr>
            <a:r>
              <a:rPr lang="en-AU" sz="3600" smtClean="0">
                <a:solidFill>
                  <a:srgbClr val="465264"/>
                </a:solidFill>
                <a:latin typeface="Times New Roman" pitchFamily="18" charset="0"/>
              </a:rPr>
              <a:t>Quality  Control</a:t>
            </a:r>
          </a:p>
          <a:p>
            <a:pPr eaLnBrk="1" hangingPunct="1">
              <a:buFont typeface="Arial" charset="0"/>
              <a:buChar char="•"/>
            </a:pPr>
            <a:r>
              <a:rPr lang="en-AU" sz="3600" smtClean="0">
                <a:solidFill>
                  <a:srgbClr val="465264"/>
                </a:solidFill>
                <a:latin typeface="Times New Roman" pitchFamily="18" charset="0"/>
              </a:rPr>
              <a:t>Algorithmic Improvements</a:t>
            </a:r>
            <a:endParaRPr lang="en-US" sz="3600" smtClean="0">
              <a:solidFill>
                <a:srgbClr val="465264"/>
              </a:solidFill>
              <a:latin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smtClean="0">
                <a:solidFill>
                  <a:srgbClr val="7B9899"/>
                </a:solidFill>
              </a:rPr>
              <a:t>References</a:t>
            </a:r>
          </a:p>
        </p:txBody>
      </p:sp>
      <p:sp>
        <p:nvSpPr>
          <p:cNvPr id="43010" name="Content Placeholder 2"/>
          <p:cNvSpPr>
            <a:spLocks noGrp="1"/>
          </p:cNvSpPr>
          <p:nvPr>
            <p:ph sz="quarter" idx="1"/>
          </p:nvPr>
        </p:nvSpPr>
        <p:spPr>
          <a:xfrm>
            <a:off x="301625" y="1527175"/>
            <a:ext cx="8504238" cy="4572000"/>
          </a:xfrm>
        </p:spPr>
        <p:txBody>
          <a:bodyPr/>
          <a:lstStyle/>
          <a:p>
            <a:pPr eaLnBrk="1" hangingPunct="1"/>
            <a:r>
              <a:rPr lang="en-US" sz="1600" smtClean="0"/>
              <a:t>De Chant, T. (2013). </a:t>
            </a:r>
            <a:r>
              <a:rPr lang="en-US" sz="1600" i="1" smtClean="0"/>
              <a:t>The limits of facial recognition</a:t>
            </a:r>
            <a:r>
              <a:rPr lang="en-US" sz="1600" smtClean="0"/>
              <a:t>. Retrieved from </a:t>
            </a:r>
            <a:r>
              <a:rPr lang="en-US" sz="1600" u="sng" smtClean="0">
                <a:hlinkClick r:id="rId2"/>
              </a:rPr>
              <a:t>http://www.pbs.org/wgbh/nova/next/tech/the-limits-of-facial-recognition/</a:t>
            </a:r>
            <a:endParaRPr lang="en-US" sz="1600" smtClean="0"/>
          </a:p>
          <a:p>
            <a:pPr eaLnBrk="1" hangingPunct="1"/>
            <a:r>
              <a:rPr lang="en-US" sz="1600" smtClean="0"/>
              <a:t>Discrete mathematics. (2013). Retrieved from </a:t>
            </a:r>
            <a:r>
              <a:rPr lang="en-US" sz="1600" smtClean="0">
                <a:hlinkClick r:id="rId3"/>
              </a:rPr>
              <a:t>http://en.wikipedia.org/wiki/Discrete_mathematics#Logic</a:t>
            </a:r>
            <a:endParaRPr lang="en-US" sz="1600" smtClean="0"/>
          </a:p>
          <a:p>
            <a:pPr eaLnBrk="1" hangingPunct="1"/>
            <a:r>
              <a:rPr lang="en-US" sz="1600" smtClean="0"/>
              <a:t>Ex-sight. (2009). </a:t>
            </a:r>
            <a:r>
              <a:rPr lang="en-US" sz="1600" i="1" smtClean="0"/>
              <a:t>Face recognition - technology overview</a:t>
            </a:r>
            <a:r>
              <a:rPr lang="en-US" sz="1600" smtClean="0"/>
              <a:t>. Retrieved from </a:t>
            </a:r>
            <a:r>
              <a:rPr lang="en-US" sz="1600" u="sng" smtClean="0">
                <a:hlinkClick r:id="rId4"/>
              </a:rPr>
              <a:t>http://www.ex-sight.com/technology.htm</a:t>
            </a:r>
            <a:endParaRPr lang="en-US" sz="1600" smtClean="0"/>
          </a:p>
          <a:p>
            <a:pPr eaLnBrk="1" hangingPunct="1"/>
            <a:r>
              <a:rPr lang="en-US" sz="1600" smtClean="0"/>
              <a:t>Facial recognition. (2013). Retrieved from </a:t>
            </a:r>
            <a:r>
              <a:rPr lang="en-US" sz="1600" smtClean="0">
                <a:hlinkClick r:id="rId5"/>
              </a:rPr>
              <a:t>http://whatis.techtarget.com/definition/facial-recognition</a:t>
            </a:r>
            <a:endParaRPr lang="en-US" sz="1600" smtClean="0"/>
          </a:p>
          <a:p>
            <a:pPr eaLnBrk="1" hangingPunct="1"/>
            <a:r>
              <a:rPr lang="en-US" sz="1600" smtClean="0"/>
              <a:t>Inside Samsung Galaxy S4's face and eye-tracking technology. (2013). Retrieved from </a:t>
            </a:r>
            <a:r>
              <a:rPr lang="en-US" sz="1600" smtClean="0">
                <a:hlinkClick r:id="rId6"/>
              </a:rPr>
              <a:t>http://www.computerworld.com/s/article/9237622/Inside_Samsung_Galaxy_S4_s_face_and_eye_tracking_technology</a:t>
            </a:r>
            <a:endParaRPr lang="en-US" sz="1600" smtClean="0"/>
          </a:p>
          <a:p>
            <a:pPr eaLnBrk="1" hangingPunct="1"/>
            <a:r>
              <a:rPr lang="en-US" sz="1600" smtClean="0"/>
              <a:t>Face recognition. (2013). Retrieved from </a:t>
            </a:r>
            <a:r>
              <a:rPr lang="en-US" sz="1600" smtClean="0">
                <a:hlinkClick r:id="rId7"/>
              </a:rPr>
              <a:t>http://www.nec.com/en/global/solutions/security/technologies/face_recognition.html</a:t>
            </a:r>
            <a:endParaRPr lang="en-US" sz="1600" smtClean="0"/>
          </a:p>
          <a:p>
            <a:pPr eaLnBrk="1" hangingPunct="1"/>
            <a:r>
              <a:rPr lang="en-US" sz="1600" smtClean="0"/>
              <a:t>Graph Theory. (2013) Retrieved from</a:t>
            </a:r>
            <a:r>
              <a:rPr lang="en-US" sz="1600" smtClean="0">
                <a:hlinkClick r:id="rId8"/>
              </a:rPr>
              <a:t>http://www.engineersonline.nl/wosimages/nieuws_22452_26574_item_original.jpg</a:t>
            </a:r>
            <a:r>
              <a:rPr lang="en-US" sz="1600" smtClean="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en-US" smtClean="0">
                <a:solidFill>
                  <a:srgbClr val="7B9899"/>
                </a:solidFill>
              </a:rPr>
              <a:t>References</a:t>
            </a:r>
          </a:p>
        </p:txBody>
      </p:sp>
      <p:sp>
        <p:nvSpPr>
          <p:cNvPr id="44034" name="Content Placeholder 2"/>
          <p:cNvSpPr>
            <a:spLocks noGrp="1"/>
          </p:cNvSpPr>
          <p:nvPr>
            <p:ph sz="quarter" idx="1"/>
          </p:nvPr>
        </p:nvSpPr>
        <p:spPr>
          <a:xfrm>
            <a:off x="301625" y="1527175"/>
            <a:ext cx="8504238" cy="4572000"/>
          </a:xfrm>
        </p:spPr>
        <p:txBody>
          <a:bodyPr/>
          <a:lstStyle/>
          <a:p>
            <a:pPr eaLnBrk="1" hangingPunct="1"/>
            <a:r>
              <a:rPr lang="en-US" sz="2000" dirty="0" smtClean="0"/>
              <a:t>http://www.inf.u-szeged.hu/~ssip/2001/handouts/chetverikov/chetverikov1.pdf </a:t>
            </a:r>
            <a:endParaRPr lang="en-US" sz="2000" dirty="0" smtClean="0">
              <a:hlinkClick r:id="rId2"/>
            </a:endParaRPr>
          </a:p>
          <a:p>
            <a:pPr eaLnBrk="1" hangingPunct="1"/>
            <a:r>
              <a:rPr lang="en-US" sz="2000" dirty="0" smtClean="0">
                <a:hlinkClick r:id="rId2"/>
              </a:rPr>
              <a:t>http://www.cs.umd.edu/~djacobs/CMSC426/Blob.pdf</a:t>
            </a:r>
            <a:r>
              <a:rPr lang="en-US" sz="2000" dirty="0" smtClean="0"/>
              <a:t>  </a:t>
            </a:r>
            <a:endParaRPr lang="en-US" sz="2000" dirty="0" smtClean="0">
              <a:hlinkClick r:id="rId3"/>
            </a:endParaRPr>
          </a:p>
          <a:p>
            <a:pPr eaLnBrk="1" hangingPunct="1"/>
            <a:r>
              <a:rPr lang="en-US" sz="2000" dirty="0" smtClean="0">
                <a:hlinkClick r:id="rId3"/>
              </a:rPr>
              <a:t>http://www.v3ga.net/processing/BlobDetection/</a:t>
            </a:r>
            <a:r>
              <a:rPr lang="en-US" sz="2000" dirty="0" smtClean="0"/>
              <a:t>  </a:t>
            </a:r>
            <a:endParaRPr lang="en-US" sz="2000" dirty="0" smtClean="0">
              <a:hlinkClick r:id="rId4"/>
            </a:endParaRPr>
          </a:p>
          <a:p>
            <a:pPr eaLnBrk="1" hangingPunct="1"/>
            <a:r>
              <a:rPr lang="en-US" sz="2000" dirty="0" smtClean="0">
                <a:hlinkClick r:id="rId4"/>
              </a:rPr>
              <a:t>http://www.societyofrobots.com/programming_computer_vision_tutorial_pt3.shtml</a:t>
            </a:r>
            <a:r>
              <a:rPr lang="en-US" sz="2000" dirty="0" smtClean="0"/>
              <a:t> </a:t>
            </a:r>
            <a:endParaRPr lang="en-US" sz="2000" dirty="0" smtClean="0">
              <a:hlinkClick r:id="rId5"/>
            </a:endParaRPr>
          </a:p>
          <a:p>
            <a:pPr eaLnBrk="1" hangingPunct="1"/>
            <a:r>
              <a:rPr lang="en-US" sz="2000" dirty="0" smtClean="0">
                <a:hlinkClick r:id="rId5"/>
              </a:rPr>
              <a:t>http://en.wikipedia.org/wiki/Difference_of_Gaussians</a:t>
            </a:r>
            <a:r>
              <a:rPr lang="en-US" sz="2000" dirty="0" smtClean="0"/>
              <a:t> </a:t>
            </a:r>
          </a:p>
          <a:p>
            <a:pPr eaLnBrk="1" hangingPunct="1"/>
            <a:r>
              <a:rPr lang="en-US" sz="2000" dirty="0">
                <a:hlinkClick r:id="rId6"/>
              </a:rPr>
              <a:t>http://</a:t>
            </a:r>
            <a:r>
              <a:rPr lang="en-US" sz="2000" dirty="0" smtClean="0">
                <a:hlinkClick r:id="rId6"/>
              </a:rPr>
              <a:t>www.cs.colostate.edu/evalfacerec/index10.php</a:t>
            </a:r>
            <a:endParaRPr lang="en-US" sz="2000" dirty="0" smtClean="0"/>
          </a:p>
          <a:p>
            <a:pPr eaLnBrk="1" hangingPunct="1"/>
            <a:r>
              <a:rPr lang="en-US" sz="2000" dirty="0">
                <a:hlinkClick r:id="rId7"/>
              </a:rPr>
              <a:t>http://</a:t>
            </a:r>
            <a:r>
              <a:rPr lang="en-US" sz="2000" dirty="0" smtClean="0">
                <a:hlinkClick r:id="rId7"/>
              </a:rPr>
              <a:t>en.wikipedia.org/wiki/Eigenface</a:t>
            </a:r>
            <a:endParaRPr lang="en-US" sz="2000" dirty="0" smtClean="0"/>
          </a:p>
          <a:p>
            <a:r>
              <a:rPr lang="en-US" sz="2000" dirty="0"/>
              <a:t>Face Biometrics for Personal Identification: Multi-Sensory Multi-Modal </a:t>
            </a:r>
            <a:r>
              <a:rPr lang="en-US" sz="2000" dirty="0" smtClean="0"/>
              <a:t>Systems edited </a:t>
            </a:r>
            <a:r>
              <a:rPr lang="en-US" sz="2000" dirty="0"/>
              <a:t>by </a:t>
            </a:r>
            <a:r>
              <a:rPr lang="en-US" sz="2000" dirty="0" err="1"/>
              <a:t>Riad</a:t>
            </a:r>
            <a:r>
              <a:rPr lang="en-US" sz="2000" dirty="0"/>
              <a:t> I. </a:t>
            </a:r>
            <a:r>
              <a:rPr lang="en-US" sz="2000" dirty="0" err="1"/>
              <a:t>Hammoud</a:t>
            </a:r>
            <a:r>
              <a:rPr lang="en-US" sz="2000" dirty="0"/>
              <a:t>, </a:t>
            </a:r>
            <a:r>
              <a:rPr lang="en-US" sz="2000" dirty="0" err="1"/>
              <a:t>Besma</a:t>
            </a:r>
            <a:r>
              <a:rPr lang="en-US" sz="2000" dirty="0"/>
              <a:t> R. </a:t>
            </a:r>
            <a:r>
              <a:rPr lang="en-US" sz="2000" dirty="0" err="1"/>
              <a:t>Abidi</a:t>
            </a:r>
            <a:r>
              <a:rPr lang="en-US" sz="2000" dirty="0"/>
              <a:t>, </a:t>
            </a:r>
            <a:r>
              <a:rPr lang="en-US" sz="2000" dirty="0" err="1"/>
              <a:t>Mongi</a:t>
            </a:r>
            <a:r>
              <a:rPr lang="en-US" sz="2000" dirty="0"/>
              <a:t> A. </a:t>
            </a:r>
            <a:r>
              <a:rPr lang="en-US" sz="2000" dirty="0" err="1" smtClean="0"/>
              <a:t>Abidi</a:t>
            </a:r>
            <a:endParaRPr lang="en-US" sz="2000" dirty="0" smtClean="0"/>
          </a:p>
          <a:p>
            <a:r>
              <a:rPr lang="en-US" sz="2000" dirty="0">
                <a:hlinkClick r:id="rId8"/>
              </a:rPr>
              <a:t>http://</a:t>
            </a:r>
            <a:r>
              <a:rPr lang="en-US" sz="2000" dirty="0" smtClean="0">
                <a:hlinkClick r:id="rId8"/>
              </a:rPr>
              <a:t>www.scholarpedia.org/article/Elastic_Bunch_Graph_Matching</a:t>
            </a:r>
            <a:endParaRPr lang="en-US" sz="2000" dirty="0" smtClean="0"/>
          </a:p>
          <a:p>
            <a:endParaRPr lang="en-US" sz="2000" dirty="0" smtClean="0"/>
          </a:p>
          <a:p>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US" smtClean="0">
                <a:solidFill>
                  <a:srgbClr val="7B9899"/>
                </a:solidFill>
              </a:rPr>
              <a:t>Introduction and agenda</a:t>
            </a:r>
          </a:p>
        </p:txBody>
      </p:sp>
      <p:sp>
        <p:nvSpPr>
          <p:cNvPr id="15362" name="Content Placeholder 2"/>
          <p:cNvSpPr>
            <a:spLocks noGrp="1"/>
          </p:cNvSpPr>
          <p:nvPr>
            <p:ph sz="quarter" idx="1"/>
          </p:nvPr>
        </p:nvSpPr>
        <p:spPr>
          <a:xfrm>
            <a:off x="301625" y="1527175"/>
            <a:ext cx="8504238" cy="4572000"/>
          </a:xfrm>
        </p:spPr>
        <p:txBody>
          <a:bodyPr/>
          <a:lstStyle/>
          <a:p>
            <a:pPr eaLnBrk="1" hangingPunct="1">
              <a:lnSpc>
                <a:spcPct val="150000"/>
              </a:lnSpc>
            </a:pPr>
            <a:r>
              <a:rPr lang="en-US" smtClean="0"/>
              <a:t>Our Learning Team project will be on face recognition in the realm of computer vision.</a:t>
            </a:r>
          </a:p>
          <a:p>
            <a:pPr eaLnBrk="1" hangingPunct="1">
              <a:lnSpc>
                <a:spcPct val="150000"/>
              </a:lnSpc>
            </a:pPr>
            <a:r>
              <a:rPr lang="en-US" smtClean="0"/>
              <a:t>We will apply the fundamentals of Discrete Mathematics in our project and go into the specifics of face recognition in the existing technologies and research efforts.</a:t>
            </a:r>
          </a:p>
          <a:p>
            <a:pPr eaLnBrk="1" hangingPunct="1"/>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smtClean="0">
                <a:solidFill>
                  <a:srgbClr val="7B9899"/>
                </a:solidFill>
              </a:rPr>
              <a:t>Logic and set theory</a:t>
            </a:r>
          </a:p>
        </p:txBody>
      </p:sp>
      <p:sp>
        <p:nvSpPr>
          <p:cNvPr id="16386" name="Content Placeholder 2"/>
          <p:cNvSpPr>
            <a:spLocks noGrp="1"/>
          </p:cNvSpPr>
          <p:nvPr>
            <p:ph sz="quarter" idx="1"/>
          </p:nvPr>
        </p:nvSpPr>
        <p:spPr>
          <a:xfrm>
            <a:off x="301625" y="1527175"/>
            <a:ext cx="8504238" cy="4572000"/>
          </a:xfrm>
        </p:spPr>
        <p:txBody>
          <a:bodyPr/>
          <a:lstStyle/>
          <a:p>
            <a:pPr eaLnBrk="1" hangingPunct="1"/>
            <a:r>
              <a:rPr lang="en-US" sz="2800" smtClean="0"/>
              <a:t>The logic which is the study of principles of valid reasoning and with facial recognition the logic behind it comes in many forms from security purposes to smart screen and or video on smart phones.  </a:t>
            </a:r>
          </a:p>
          <a:p>
            <a:pPr eaLnBrk="1" hangingPunct="1"/>
            <a:r>
              <a:rPr lang="en-US" sz="2800" smtClean="0"/>
              <a:t>Set theory is to studies sets which are a collection of objects and for face recognition where the biometric software that contains the numeric codes and nodal points to recognize the face would be the objects that are studied.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smtClean="0">
                <a:solidFill>
                  <a:srgbClr val="7B9899"/>
                </a:solidFill>
              </a:rPr>
              <a:t>Logic and set theory cont. </a:t>
            </a:r>
          </a:p>
        </p:txBody>
      </p:sp>
      <p:pic>
        <p:nvPicPr>
          <p:cNvPr id="18434" name="Content Placeholder 3"/>
          <p:cNvPicPr>
            <a:picLocks noGrp="1" noChangeAspect="1"/>
          </p:cNvPicPr>
          <p:nvPr>
            <p:ph sz="quarter" idx="1"/>
          </p:nvPr>
        </p:nvPicPr>
        <p:blipFill>
          <a:blip r:embed="rId3"/>
          <a:srcRect/>
          <a:stretch>
            <a:fillRect/>
          </a:stretch>
        </p:blipFill>
        <p:spPr>
          <a:xfrm>
            <a:off x="1143000" y="1676400"/>
            <a:ext cx="1752600" cy="1981200"/>
          </a:xfrm>
        </p:spPr>
      </p:pic>
      <p:sp>
        <p:nvSpPr>
          <p:cNvPr id="18435" name="TextBox 4"/>
          <p:cNvSpPr txBox="1">
            <a:spLocks noChangeArrowheads="1"/>
          </p:cNvSpPr>
          <p:nvPr/>
        </p:nvSpPr>
        <p:spPr bwMode="auto">
          <a:xfrm>
            <a:off x="-2590800" y="2057400"/>
            <a:ext cx="2438400" cy="1477963"/>
          </a:xfrm>
          <a:prstGeom prst="rect">
            <a:avLst/>
          </a:prstGeom>
          <a:noFill/>
          <a:ln w="9525">
            <a:noFill/>
            <a:miter lim="800000"/>
            <a:headEnd/>
            <a:tailEnd/>
          </a:ln>
        </p:spPr>
        <p:txBody>
          <a:bodyPr>
            <a:spAutoFit/>
          </a:bodyPr>
          <a:lstStyle/>
          <a:p>
            <a:r>
              <a:rPr lang="en-US">
                <a:latin typeface="Georgia" pitchFamily="18" charset="0"/>
              </a:rPr>
              <a:t>Image retrieved from: </a:t>
            </a:r>
            <a:r>
              <a:rPr lang="en-US">
                <a:latin typeface="Georgia" pitchFamily="18" charset="0"/>
                <a:hlinkClick r:id="rId4"/>
              </a:rPr>
              <a:t>http://www.nec.com/en/global/solutions/security/technologies/face_recognition.html</a:t>
            </a:r>
            <a:endParaRPr lang="en-US">
              <a:latin typeface="Georgia" pitchFamily="18" charset="0"/>
            </a:endParaRPr>
          </a:p>
        </p:txBody>
      </p:sp>
      <p:sp>
        <p:nvSpPr>
          <p:cNvPr id="6" name="TextBox 5"/>
          <p:cNvSpPr txBox="1"/>
          <p:nvPr/>
        </p:nvSpPr>
        <p:spPr>
          <a:xfrm>
            <a:off x="1143000" y="3962400"/>
            <a:ext cx="7086600" cy="1754188"/>
          </a:xfrm>
          <a:prstGeom prst="rect">
            <a:avLst/>
          </a:prstGeom>
          <a:noFill/>
        </p:spPr>
        <p:txBody>
          <a:bodyPr>
            <a:spAutoFit/>
          </a:bodyPr>
          <a:lstStyle/>
          <a:p>
            <a:pPr fontAlgn="auto">
              <a:spcBef>
                <a:spcPts val="0"/>
              </a:spcBef>
              <a:spcAft>
                <a:spcPts val="0"/>
              </a:spcAft>
              <a:defRPr/>
            </a:pPr>
            <a:r>
              <a:rPr lang="en-US" dirty="0">
                <a:latin typeface="+mn-lt"/>
                <a:cs typeface="+mn-cs"/>
              </a:rPr>
              <a:t>The logic behind face recognition includes:</a:t>
            </a:r>
          </a:p>
          <a:p>
            <a:pPr marL="285750" indent="-285750" fontAlgn="auto">
              <a:spcBef>
                <a:spcPts val="0"/>
              </a:spcBef>
              <a:spcAft>
                <a:spcPts val="0"/>
              </a:spcAft>
              <a:buFont typeface="Arial" panose="020B0604020202020204" pitchFamily="34" charset="0"/>
              <a:buChar char="•"/>
              <a:defRPr/>
            </a:pPr>
            <a:r>
              <a:rPr lang="en-US" dirty="0">
                <a:latin typeface="+mn-lt"/>
                <a:cs typeface="+mn-cs"/>
              </a:rPr>
              <a:t>Fast and accurate </a:t>
            </a:r>
          </a:p>
          <a:p>
            <a:pPr marL="285750" indent="-285750" fontAlgn="auto">
              <a:spcBef>
                <a:spcPts val="0"/>
              </a:spcBef>
              <a:spcAft>
                <a:spcPts val="0"/>
              </a:spcAft>
              <a:buFont typeface="Arial" panose="020B0604020202020204" pitchFamily="34" charset="0"/>
              <a:buChar char="•"/>
              <a:defRPr/>
            </a:pPr>
            <a:r>
              <a:rPr lang="en-US" dirty="0">
                <a:latin typeface="+mn-lt"/>
                <a:cs typeface="+mn-cs"/>
              </a:rPr>
              <a:t>Reliable matching</a:t>
            </a:r>
          </a:p>
          <a:p>
            <a:pPr marL="285750" indent="-285750" fontAlgn="auto">
              <a:spcBef>
                <a:spcPts val="0"/>
              </a:spcBef>
              <a:spcAft>
                <a:spcPts val="0"/>
              </a:spcAft>
              <a:buFont typeface="Arial" panose="020B0604020202020204" pitchFamily="34" charset="0"/>
              <a:buChar char="•"/>
              <a:defRPr/>
            </a:pPr>
            <a:r>
              <a:rPr lang="en-US" dirty="0">
                <a:latin typeface="+mn-lt"/>
                <a:cs typeface="+mn-cs"/>
              </a:rPr>
              <a:t>Diverse applications </a:t>
            </a:r>
          </a:p>
          <a:p>
            <a:pPr fontAlgn="auto">
              <a:spcBef>
                <a:spcPts val="0"/>
              </a:spcBef>
              <a:spcAft>
                <a:spcPts val="0"/>
              </a:spcAft>
              <a:defRPr/>
            </a:pPr>
            <a:endParaRPr lang="en-US" dirty="0">
              <a:latin typeface="+mn-lt"/>
              <a:cs typeface="+mn-cs"/>
            </a:endParaRPr>
          </a:p>
          <a:p>
            <a:pPr fontAlgn="auto">
              <a:spcBef>
                <a:spcPts val="0"/>
              </a:spcBef>
              <a:spcAft>
                <a:spcPts val="0"/>
              </a:spcAft>
              <a:defRPr/>
            </a:pPr>
            <a:endParaRPr lang="en-US" dirty="0">
              <a:latin typeface="+mn-lt"/>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mtClean="0">
                <a:solidFill>
                  <a:srgbClr val="7B9899"/>
                </a:solidFill>
              </a:rPr>
              <a:t>Algorithmic Concepts </a:t>
            </a:r>
          </a:p>
        </p:txBody>
      </p:sp>
      <p:sp>
        <p:nvSpPr>
          <p:cNvPr id="2" name="Content Placeholder 1"/>
          <p:cNvSpPr>
            <a:spLocks noGrp="1"/>
          </p:cNvSpPr>
          <p:nvPr>
            <p:ph sz="quarter" idx="1"/>
          </p:nvPr>
        </p:nvSpPr>
        <p:spPr/>
        <p:txBody>
          <a:bodyPr/>
          <a:lstStyle/>
          <a:p>
            <a:r>
              <a:rPr lang="en-US" dirty="0" smtClean="0"/>
              <a:t>Four face recognition algorithms have been developed.</a:t>
            </a:r>
          </a:p>
          <a:p>
            <a:pPr lvl="1"/>
            <a:r>
              <a:rPr lang="en-US" dirty="0" smtClean="0"/>
              <a:t>Standard </a:t>
            </a:r>
            <a:r>
              <a:rPr lang="en-US" dirty="0"/>
              <a:t>PCA, or Eigenfaces, </a:t>
            </a:r>
            <a:r>
              <a:rPr lang="en-US" dirty="0" smtClean="0"/>
              <a:t>algorithm.</a:t>
            </a:r>
          </a:p>
          <a:p>
            <a:pPr lvl="1"/>
            <a:r>
              <a:rPr lang="en-US" dirty="0" smtClean="0"/>
              <a:t>Combination </a:t>
            </a:r>
            <a:r>
              <a:rPr lang="en-US" dirty="0"/>
              <a:t>PCA and LDA </a:t>
            </a:r>
            <a:r>
              <a:rPr lang="en-US" dirty="0" smtClean="0"/>
              <a:t>algorithm.</a:t>
            </a:r>
          </a:p>
          <a:p>
            <a:pPr lvl="1"/>
            <a:r>
              <a:rPr lang="fr-FR" dirty="0"/>
              <a:t>Bayesian </a:t>
            </a:r>
            <a:r>
              <a:rPr lang="fr-FR" dirty="0" smtClean="0"/>
              <a:t>Interpersonnel/</a:t>
            </a:r>
            <a:r>
              <a:rPr lang="fr-FR" dirty="0" err="1" smtClean="0"/>
              <a:t>Extrapersonal</a:t>
            </a:r>
            <a:r>
              <a:rPr lang="fr-FR" dirty="0" smtClean="0"/>
              <a:t> </a:t>
            </a:r>
            <a:r>
              <a:rPr lang="fr-FR" dirty="0"/>
              <a:t>Image </a:t>
            </a:r>
            <a:r>
              <a:rPr lang="fr-FR" dirty="0" smtClean="0"/>
              <a:t>Difference Classifier.</a:t>
            </a:r>
          </a:p>
          <a:p>
            <a:pPr lvl="1"/>
            <a:r>
              <a:rPr lang="en-US" dirty="0"/>
              <a:t>Elastic Bunch Graph Matching Algorithm that uses localized landmark </a:t>
            </a:r>
            <a:r>
              <a:rPr lang="en-US" dirty="0" smtClean="0"/>
              <a:t>features.</a:t>
            </a:r>
          </a:p>
          <a:p>
            <a:pPr lvl="1"/>
            <a:endParaRPr lang="en-US" dirty="0" smtClean="0"/>
          </a:p>
        </p:txBody>
      </p:sp>
    </p:spTree>
    <p:extLst>
      <p:ext uri="{BB962C8B-B14F-4D97-AF65-F5344CB8AC3E}">
        <p14:creationId xmlns:p14="http://schemas.microsoft.com/office/powerpoint/2010/main" val="275690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mtClean="0">
                <a:solidFill>
                  <a:srgbClr val="7B9899"/>
                </a:solidFill>
              </a:rPr>
              <a:t>Algorithmic Concepts </a:t>
            </a:r>
          </a:p>
        </p:txBody>
      </p:sp>
      <p:pic>
        <p:nvPicPr>
          <p:cNvPr id="21506" name="Content Placeholder 3"/>
          <p:cNvPicPr>
            <a:picLocks noGrp="1" noChangeAspect="1"/>
          </p:cNvPicPr>
          <p:nvPr>
            <p:ph sz="quarter" idx="1"/>
          </p:nvPr>
        </p:nvPicPr>
        <p:blipFill>
          <a:blip r:embed="rId3"/>
          <a:srcRect/>
          <a:stretch>
            <a:fillRect/>
          </a:stretch>
        </p:blipFill>
        <p:spPr>
          <a:xfrm>
            <a:off x="990600" y="1638300"/>
            <a:ext cx="6858000" cy="4035425"/>
          </a:xfrm>
        </p:spPr>
      </p:pic>
      <p:sp>
        <p:nvSpPr>
          <p:cNvPr id="21507" name="TextBox 4"/>
          <p:cNvSpPr txBox="1">
            <a:spLocks noChangeArrowheads="1"/>
          </p:cNvSpPr>
          <p:nvPr/>
        </p:nvSpPr>
        <p:spPr bwMode="auto">
          <a:xfrm>
            <a:off x="3581400" y="5562600"/>
            <a:ext cx="1905000" cy="830997"/>
          </a:xfrm>
          <a:prstGeom prst="rect">
            <a:avLst/>
          </a:prstGeom>
          <a:noFill/>
          <a:ln w="9525">
            <a:noFill/>
            <a:miter lim="800000"/>
            <a:headEnd/>
            <a:tailEnd/>
          </a:ln>
        </p:spPr>
        <p:txBody>
          <a:bodyPr wrap="square">
            <a:spAutoFit/>
          </a:bodyPr>
          <a:lstStyle/>
          <a:p>
            <a:r>
              <a:rPr lang="en-US" sz="1200" dirty="0">
                <a:latin typeface="Georgia" pitchFamily="18" charset="0"/>
              </a:rPr>
              <a:t>Image retrieved from </a:t>
            </a:r>
            <a:r>
              <a:rPr lang="en-US" sz="1200" dirty="0">
                <a:latin typeface="Georgia" pitchFamily="18" charset="0"/>
                <a:hlinkClick r:id="rId4"/>
              </a:rPr>
              <a:t>http://creativentechno.wordpress.com/2012/02/18/face-recognition/</a:t>
            </a:r>
            <a:endParaRPr lang="en-US" sz="1200" dirty="0">
              <a:latin typeface="Georg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p:txBody>
          <a:bodyPr/>
          <a:lstStyle/>
          <a:p>
            <a:pPr eaLnBrk="1" hangingPunct="1">
              <a:defRPr/>
            </a:pPr>
            <a:r>
              <a:rPr lang="en-US" smtClean="0">
                <a:effectLst>
                  <a:outerShdw blurRad="38100" dist="38100" dir="2700000" algn="tl">
                    <a:srgbClr val="000000"/>
                  </a:outerShdw>
                </a:effectLst>
                <a:latin typeface="Times New Roman" pitchFamily="18" charset="0"/>
              </a:rPr>
              <a:t>Edge Detection</a:t>
            </a:r>
          </a:p>
        </p:txBody>
      </p:sp>
      <p:sp>
        <p:nvSpPr>
          <p:cNvPr id="23554" name="Rectangle 3"/>
          <p:cNvSpPr>
            <a:spLocks noGrp="1"/>
          </p:cNvSpPr>
          <p:nvPr>
            <p:ph type="body" idx="4294967295"/>
          </p:nvPr>
        </p:nvSpPr>
        <p:spPr/>
        <p:txBody>
          <a:bodyPr/>
          <a:lstStyle/>
          <a:p>
            <a:pPr eaLnBrk="1" hangingPunct="1"/>
            <a:r>
              <a:rPr lang="en-US" smtClean="0"/>
              <a:t>Edges are high value information in an image</a:t>
            </a:r>
          </a:p>
          <a:p>
            <a:pPr eaLnBrk="1" hangingPunct="1"/>
            <a:r>
              <a:rPr lang="en-US" smtClean="0"/>
              <a:t>Edges generally mark high intensity gradient changes</a:t>
            </a:r>
          </a:p>
          <a:p>
            <a:pPr eaLnBrk="1" hangingPunct="1"/>
            <a:r>
              <a:rPr lang="en-US" smtClean="0"/>
              <a:t>Noise is a serious factor</a:t>
            </a:r>
          </a:p>
          <a:p>
            <a:pPr eaLnBrk="1" hangingPunct="1"/>
            <a:r>
              <a:rPr lang="en-US" smtClean="0"/>
              <a:t>“Optimal” edge detection has three requirements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solidFill>
                  <a:srgbClr val="7B9899"/>
                </a:solidFill>
              </a:rPr>
              <a:t>Relations and functions</a:t>
            </a:r>
          </a:p>
        </p:txBody>
      </p:sp>
      <p:sp>
        <p:nvSpPr>
          <p:cNvPr id="3" name="Content Placeholder 2"/>
          <p:cNvSpPr>
            <a:spLocks noGrp="1"/>
          </p:cNvSpPr>
          <p:nvPr>
            <p:ph sz="quarter" idx="1"/>
          </p:nvPr>
        </p:nvSpPr>
        <p:spPr>
          <a:xfrm>
            <a:off x="301625" y="1527175"/>
            <a:ext cx="8504238" cy="4572000"/>
          </a:xfrm>
        </p:spPr>
        <p:txBody>
          <a:bodyPr>
            <a:normAutofit/>
          </a:bodyPr>
          <a:lstStyle/>
          <a:p>
            <a:pPr marL="274320" indent="-274320" eaLnBrk="1" fontAlgn="auto" hangingPunct="1">
              <a:spcAft>
                <a:spcPts val="0"/>
              </a:spcAft>
              <a:buFont typeface="Wingdings 2"/>
              <a:buChar char=""/>
              <a:defRPr/>
            </a:pPr>
            <a:r>
              <a:rPr lang="en-US" dirty="0" smtClean="0"/>
              <a:t>Identify distinguishing marks</a:t>
            </a:r>
          </a:p>
          <a:p>
            <a:pPr marL="0" indent="0" eaLnBrk="1" fontAlgn="auto" hangingPunct="1">
              <a:spcAft>
                <a:spcPts val="0"/>
              </a:spcAft>
              <a:buFont typeface="Wingdings 2"/>
              <a:buNone/>
              <a:defRPr/>
            </a:pPr>
            <a:endParaRPr lang="en-US" dirty="0" smtClean="0"/>
          </a:p>
          <a:p>
            <a:pPr marL="274320" indent="-274320" eaLnBrk="1" fontAlgn="auto" hangingPunct="1">
              <a:spcAft>
                <a:spcPts val="0"/>
              </a:spcAft>
              <a:buFont typeface="Wingdings 2"/>
              <a:buChar char=""/>
              <a:defRPr/>
            </a:pPr>
            <a:r>
              <a:rPr lang="en-US" dirty="0" smtClean="0"/>
              <a:t>Distance between features</a:t>
            </a:r>
          </a:p>
          <a:p>
            <a:pPr marL="0" indent="0" eaLnBrk="1" fontAlgn="auto" hangingPunct="1">
              <a:spcAft>
                <a:spcPts val="0"/>
              </a:spcAft>
              <a:buFont typeface="Wingdings 2"/>
              <a:buNone/>
              <a:defRPr/>
            </a:pPr>
            <a:endParaRPr lang="en-US" dirty="0" smtClean="0"/>
          </a:p>
          <a:p>
            <a:pPr marL="274320" indent="-274320" eaLnBrk="1" fontAlgn="auto" hangingPunct="1">
              <a:spcAft>
                <a:spcPts val="0"/>
              </a:spcAft>
              <a:buFont typeface="Wingdings 2"/>
              <a:buChar char=""/>
              <a:defRPr/>
            </a:pPr>
            <a:r>
              <a:rPr lang="en-US" dirty="0" smtClean="0"/>
              <a:t>Face print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smtClean="0">
                <a:solidFill>
                  <a:srgbClr val="7B9899"/>
                </a:solidFill>
              </a:rPr>
              <a:t>Relations and functions</a:t>
            </a:r>
          </a:p>
        </p:txBody>
      </p:sp>
      <p:sp>
        <p:nvSpPr>
          <p:cNvPr id="3" name="Content Placeholder 2"/>
          <p:cNvSpPr>
            <a:spLocks noGrp="1"/>
          </p:cNvSpPr>
          <p:nvPr>
            <p:ph sz="quarter" idx="1"/>
          </p:nvPr>
        </p:nvSpPr>
        <p:spPr>
          <a:xfrm>
            <a:off x="301625" y="1527175"/>
            <a:ext cx="8504238" cy="4572000"/>
          </a:xfrm>
        </p:spPr>
        <p:txBody>
          <a:bodyPr>
            <a:normAutofit/>
          </a:bodyPr>
          <a:lstStyle/>
          <a:p>
            <a:pPr marL="274320" indent="-274320" eaLnBrk="1" fontAlgn="auto" hangingPunct="1">
              <a:spcAft>
                <a:spcPts val="0"/>
              </a:spcAft>
              <a:buFont typeface="Wingdings 2"/>
              <a:buChar char=""/>
              <a:defRPr/>
            </a:pPr>
            <a:r>
              <a:rPr lang="en-US" dirty="0" smtClean="0"/>
              <a:t>Lighting</a:t>
            </a:r>
          </a:p>
          <a:p>
            <a:pPr marL="0" indent="0" eaLnBrk="1" fontAlgn="auto" hangingPunct="1">
              <a:spcAft>
                <a:spcPts val="0"/>
              </a:spcAft>
              <a:buFont typeface="Wingdings 2"/>
              <a:buNone/>
              <a:defRPr/>
            </a:pPr>
            <a:endParaRPr lang="en-US" dirty="0" smtClean="0"/>
          </a:p>
          <a:p>
            <a:pPr marL="274320" indent="-274320" eaLnBrk="1" fontAlgn="auto" hangingPunct="1">
              <a:spcAft>
                <a:spcPts val="0"/>
              </a:spcAft>
              <a:buFont typeface="Wingdings 2"/>
              <a:buChar char=""/>
              <a:defRPr/>
            </a:pPr>
            <a:r>
              <a:rPr lang="en-US" dirty="0" smtClean="0"/>
              <a:t>Pose</a:t>
            </a:r>
          </a:p>
          <a:p>
            <a:pPr marL="0" indent="0" eaLnBrk="1" fontAlgn="auto" hangingPunct="1">
              <a:spcAft>
                <a:spcPts val="0"/>
              </a:spcAft>
              <a:buFont typeface="Wingdings 2"/>
              <a:buNone/>
              <a:defRPr/>
            </a:pPr>
            <a:endParaRPr lang="en-US" dirty="0" smtClean="0"/>
          </a:p>
          <a:p>
            <a:pPr marL="274320" indent="-274320" eaLnBrk="1" fontAlgn="auto" hangingPunct="1">
              <a:spcAft>
                <a:spcPts val="0"/>
              </a:spcAft>
              <a:buFont typeface="Wingdings 2"/>
              <a:buChar char=""/>
              <a:defRPr/>
            </a:pPr>
            <a:r>
              <a:rPr lang="en-US" dirty="0" smtClean="0"/>
              <a:t>Expression</a:t>
            </a:r>
          </a:p>
          <a:p>
            <a:pPr marL="0" indent="0" eaLnBrk="1" fontAlgn="auto" hangingPunct="1">
              <a:spcAft>
                <a:spcPts val="0"/>
              </a:spcAft>
              <a:buFont typeface="Wingdings 2"/>
              <a:buNone/>
              <a:defRPr/>
            </a:pP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441</TotalTime>
  <Words>1386</Words>
  <Application>Microsoft Office PowerPoint</Application>
  <PresentationFormat>On-screen Show (4:3)</PresentationFormat>
  <Paragraphs>167</Paragraphs>
  <Slides>16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Georgia</vt:lpstr>
      <vt:lpstr>Times New Roman</vt:lpstr>
      <vt:lpstr>Wingdings</vt:lpstr>
      <vt:lpstr>Wingdings 2</vt:lpstr>
      <vt:lpstr>Civic</vt:lpstr>
      <vt:lpstr>Capabilities of Face Recognition</vt:lpstr>
      <vt:lpstr>Introduction and agenda</vt:lpstr>
      <vt:lpstr>Logic and set theory</vt:lpstr>
      <vt:lpstr>Logic and set theory cont. </vt:lpstr>
      <vt:lpstr>Algorithmic Concepts </vt:lpstr>
      <vt:lpstr>Algorithmic Concepts </vt:lpstr>
      <vt:lpstr>Edge Detection</vt:lpstr>
      <vt:lpstr>Relations and functions</vt:lpstr>
      <vt:lpstr>Relations and functions</vt:lpstr>
      <vt:lpstr>Graph Theory</vt:lpstr>
      <vt:lpstr>Trees</vt:lpstr>
      <vt:lpstr>Edge Detections </vt:lpstr>
      <vt:lpstr>Disadvantages </vt:lpstr>
      <vt:lpstr>Conclusion</vt:lpstr>
      <vt:lpstr>References</vt:lpstr>
      <vt:lpstr>References</vt:lpstr>
    </vt:vector>
  </TitlesOfParts>
  <Company>Apollo Group,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Capabilities of Face Recognition</dc:title>
  <dc:creator>Apollo Group User</dc:creator>
  <cp:lastModifiedBy>nate nate</cp:lastModifiedBy>
  <cp:revision>45</cp:revision>
  <dcterms:created xsi:type="dcterms:W3CDTF">2013-12-04T19:01:33Z</dcterms:created>
  <dcterms:modified xsi:type="dcterms:W3CDTF">2013-12-17T04:22:15Z</dcterms:modified>
</cp:coreProperties>
</file>