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0" r:id="rId2"/>
    <p:sldId id="271" r:id="rId3"/>
    <p:sldId id="260" r:id="rId4"/>
    <p:sldId id="268" r:id="rId5"/>
    <p:sldId id="262" r:id="rId6"/>
    <p:sldId id="261" r:id="rId7"/>
    <p:sldId id="272" r:id="rId8"/>
    <p:sldId id="273" r:id="rId9"/>
    <p:sldId id="274" r:id="rId10"/>
    <p:sldId id="263" r:id="rId11"/>
    <p:sldId id="275" r:id="rId12"/>
    <p:sldId id="264" r:id="rId13"/>
    <p:sldId id="265" r:id="rId14"/>
    <p:sldId id="266" r:id="rId15"/>
    <p:sldId id="267" r:id="rId16"/>
    <p:sldId id="269"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8688" autoAdjust="0"/>
  </p:normalViewPr>
  <p:slideViewPr>
    <p:cSldViewPr snapToGrid="0">
      <p:cViewPr varScale="1">
        <p:scale>
          <a:sx n="64" d="100"/>
          <a:sy n="64" d="100"/>
        </p:scale>
        <p:origin x="-1392" y="-102"/>
      </p:cViewPr>
      <p:guideLst>
        <p:guide orient="horz" pos="2160"/>
        <p:guide pos="3840"/>
      </p:guideLst>
    </p:cSldViewPr>
  </p:slideViewPr>
  <p:notesTextViewPr>
    <p:cViewPr>
      <p:scale>
        <a:sx n="1" d="1"/>
        <a:sy n="1" d="1"/>
      </p:scale>
      <p:origin x="0" y="0"/>
    </p:cViewPr>
  </p:notesTextViewPr>
  <p:notesViewPr>
    <p:cSldViewPr snapToGrid="0">
      <p:cViewPr>
        <p:scale>
          <a:sx n="100" d="100"/>
          <a:sy n="100" d="100"/>
        </p:scale>
        <p:origin x="-3552" y="34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E0BF4-1632-4D84-A240-038D9642276C}" type="datetimeFigureOut">
              <a:rPr lang="en-US" smtClean="0"/>
              <a:pPr/>
              <a:t>12/16/2013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D7CB4-C8F5-4337-A72D-BAF85C4D578F}" type="slidenum">
              <a:rPr lang="en-US" smtClean="0"/>
              <a:pPr/>
              <a:t>‹#›</a:t>
            </a:fld>
            <a:endParaRPr lang="en-US"/>
          </a:p>
        </p:txBody>
      </p:sp>
    </p:spTree>
    <p:extLst>
      <p:ext uri="{BB962C8B-B14F-4D97-AF65-F5344CB8AC3E}">
        <p14:creationId xmlns:p14="http://schemas.microsoft.com/office/powerpoint/2010/main" xmlns="" val="170947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2D7CB4-C8F5-4337-A72D-BAF85C4D578F}" type="slidenum">
              <a:rPr lang="en-US" smtClean="0"/>
              <a:pPr/>
              <a:t>2</a:t>
            </a:fld>
            <a:endParaRPr lang="en-US"/>
          </a:p>
        </p:txBody>
      </p:sp>
    </p:spTree>
    <p:extLst>
      <p:ext uri="{BB962C8B-B14F-4D97-AF65-F5344CB8AC3E}">
        <p14:creationId xmlns:p14="http://schemas.microsoft.com/office/powerpoint/2010/main" xmlns="" val="303104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Greedy Algorithm</a:t>
            </a:r>
            <a:endParaRPr lang="en-US" b="0" dirty="0" smtClean="0"/>
          </a:p>
          <a:p>
            <a:endParaRPr lang="en-US" b="0" dirty="0" smtClean="0"/>
          </a:p>
          <a:p>
            <a:pPr marL="171450" indent="-171450">
              <a:buFontTx/>
              <a:buChar char="-"/>
            </a:pPr>
            <a:r>
              <a:rPr lang="en-US" b="0" dirty="0" smtClean="0"/>
              <a:t>The first solution to this problem would be to take an arbitrary path from the start to the finish and sum the weights</a:t>
            </a:r>
            <a:r>
              <a:rPr lang="en-US" b="0" baseline="0" dirty="0" smtClean="0"/>
              <a:t> of all edges along the way.</a:t>
            </a:r>
          </a:p>
          <a:p>
            <a:pPr marL="171450" indent="-171450">
              <a:buFontTx/>
              <a:buChar char="-"/>
            </a:pPr>
            <a:r>
              <a:rPr lang="en-US" b="0" baseline="0" dirty="0" smtClean="0"/>
              <a:t>Next take a different arbitrary path and calculate its path, if it is less then the shortest path is “</a:t>
            </a:r>
            <a:r>
              <a:rPr lang="en-US" b="0" i="1" baseline="0" dirty="0" smtClean="0"/>
              <a:t>relaxed</a:t>
            </a:r>
            <a:r>
              <a:rPr lang="en-US" b="0" baseline="0" dirty="0" smtClean="0"/>
              <a:t>” or updated to the new smaller value.</a:t>
            </a:r>
          </a:p>
          <a:p>
            <a:pPr marL="171450" indent="-171450">
              <a:buFontTx/>
              <a:buChar char="-"/>
            </a:pPr>
            <a:r>
              <a:rPr lang="en-US" b="0" baseline="0" dirty="0" smtClean="0"/>
              <a:t>Continue until all paths are iterated</a:t>
            </a:r>
          </a:p>
          <a:p>
            <a:pPr marL="171450" indent="-171450">
              <a:buFontTx/>
              <a:buChar char="-"/>
            </a:pPr>
            <a:endParaRPr lang="en-US" b="0" baseline="0" dirty="0" smtClean="0"/>
          </a:p>
          <a:p>
            <a:pPr marL="0" indent="0">
              <a:buFontTx/>
              <a:buNone/>
            </a:pPr>
            <a:r>
              <a:rPr lang="en-US" b="0" baseline="0" dirty="0" smtClean="0"/>
              <a:t>This is slow but guaranteed to work. On large graphs it will likely take more time than anyone cares to wait.</a:t>
            </a:r>
          </a:p>
          <a:p>
            <a:pPr marL="0" indent="0">
              <a:buFontTx/>
              <a:buNone/>
            </a:pPr>
            <a:endParaRPr lang="en-US" b="0" baseline="0" dirty="0" smtClean="0"/>
          </a:p>
          <a:p>
            <a:pPr marL="0" indent="0">
              <a:buFontTx/>
              <a:buNone/>
            </a:pPr>
            <a:r>
              <a:rPr lang="en-US" b="1" baseline="0" dirty="0" err="1" smtClean="0"/>
              <a:t>Dijkstra’s</a:t>
            </a:r>
            <a:r>
              <a:rPr lang="en-US" b="1" baseline="0" dirty="0" smtClean="0"/>
              <a:t> Algorithm</a:t>
            </a:r>
            <a:endParaRPr lang="en-US" b="0" baseline="0" dirty="0" smtClean="0"/>
          </a:p>
          <a:p>
            <a:pPr marL="0" indent="0">
              <a:buFontTx/>
              <a:buNone/>
            </a:pPr>
            <a:endParaRPr lang="en-US" b="0" baseline="0" dirty="0" smtClean="0"/>
          </a:p>
          <a:p>
            <a:pPr marL="0" indent="0">
              <a:buFontTx/>
              <a:buNone/>
            </a:pPr>
            <a:r>
              <a:rPr lang="en-US" b="0" baseline="0" dirty="0" err="1" smtClean="0"/>
              <a:t>Edsger</a:t>
            </a:r>
            <a:r>
              <a:rPr lang="en-US" b="0" baseline="0" dirty="0" smtClean="0"/>
              <a:t> W. Dijkstra created a very simple algorithm during the 70s which is still used to this day. His solution starts by creating a table of (Vertex #, Weight, and Best Edge To get there).</a:t>
            </a:r>
          </a:p>
          <a:p>
            <a:pPr marL="0" indent="0">
              <a:buFontTx/>
              <a:buNone/>
            </a:pPr>
            <a:r>
              <a:rPr lang="en-US" b="0" baseline="0" dirty="0" smtClean="0"/>
              <a:t>The initial weight of all vertex is initialized to positive infinity, this ensures everything can be properly relaxed later.</a:t>
            </a:r>
          </a:p>
          <a:p>
            <a:pPr marL="0" indent="0">
              <a:buFontTx/>
              <a:buNone/>
            </a:pP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infinity</a:t>
            </a:r>
          </a:p>
          <a:p>
            <a:pPr marL="0" indent="0">
              <a:buFontTx/>
              <a:buNone/>
            </a:pPr>
            <a:r>
              <a:rPr lang="en-US" b="0" baseline="0" dirty="0" smtClean="0"/>
              <a:t>2	infinity</a:t>
            </a:r>
          </a:p>
          <a:p>
            <a:pPr marL="0" indent="0">
              <a:buFontTx/>
              <a:buNone/>
            </a:pPr>
            <a:r>
              <a:rPr lang="en-US" b="0" baseline="0" dirty="0" smtClean="0"/>
              <a:t>3	infinity</a:t>
            </a:r>
          </a:p>
          <a:p>
            <a:pPr marL="228600" indent="-228600">
              <a:buFontTx/>
              <a:buAutoNum type="arabicPlain" startAt="4"/>
            </a:pPr>
            <a:r>
              <a:rPr lang="en-US" b="0" baseline="0" dirty="0" smtClean="0"/>
              <a:t>                  Infinity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0" indent="0">
              <a:buFontTx/>
              <a:buNone/>
            </a:pPr>
            <a:endParaRPr lang="en-US" b="0" baseline="0" dirty="0" smtClean="0"/>
          </a:p>
          <a:p>
            <a:pPr marL="0" indent="0">
              <a:buFontTx/>
              <a:buNone/>
            </a:pPr>
            <a:r>
              <a:rPr lang="en-US" b="0" baseline="0" dirty="0" smtClean="0"/>
              <a:t>Next we find all edges of the start and relax the weights where possible. Say for instance the start has edges to 1, 7, and 4 with respective weights of 5, 8, and 9</a:t>
            </a:r>
          </a:p>
          <a:p>
            <a:pPr marL="0" indent="0">
              <a:buFontTx/>
              <a:buNone/>
            </a:pP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5		0-&gt;1</a:t>
            </a:r>
          </a:p>
          <a:p>
            <a:pPr marL="0" indent="0">
              <a:buFontTx/>
              <a:buNone/>
            </a:pPr>
            <a:r>
              <a:rPr lang="en-US" b="0" baseline="0" dirty="0" smtClean="0"/>
              <a:t>2	infinity</a:t>
            </a:r>
          </a:p>
          <a:p>
            <a:pPr marL="0" indent="0">
              <a:buFontTx/>
              <a:buNone/>
            </a:pPr>
            <a:r>
              <a:rPr lang="en-US" b="0" baseline="0" dirty="0" smtClean="0"/>
              <a:t>3	infinity</a:t>
            </a:r>
          </a:p>
          <a:p>
            <a:pPr marL="228600" indent="-228600">
              <a:buFontTx/>
              <a:buAutoNum type="arabicPlain" startAt="4"/>
            </a:pPr>
            <a:r>
              <a:rPr lang="en-US" b="0" baseline="0" dirty="0" smtClean="0"/>
              <a:t>                  9		0-&gt;4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8		0-&gt;8</a:t>
            </a:r>
          </a:p>
          <a:p>
            <a:pPr marL="228600" indent="-228600">
              <a:buFontTx/>
              <a:buAutoNum type="arabicPlain" startAt="4"/>
            </a:pPr>
            <a:endParaRPr lang="en-US" b="0" baseline="0" dirty="0" smtClean="0"/>
          </a:p>
          <a:p>
            <a:pPr marL="0" indent="0">
              <a:buFontTx/>
              <a:buNone/>
            </a:pPr>
            <a:r>
              <a:rPr lang="en-US" b="0" baseline="0" dirty="0" smtClean="0"/>
              <a:t>Then we take the shortest distant vertex which would be Vertex #1, enumerate its edges 7, 2, 3 weights 4, 12, and 15 respectfully. </a:t>
            </a:r>
          </a:p>
          <a:p>
            <a:pPr marL="0" indent="0">
              <a:buFontTx/>
              <a:buNone/>
            </a:pPr>
            <a:r>
              <a:rPr lang="en-US" b="0" baseline="0" dirty="0" smtClean="0"/>
              <a:t>The value to get to that point also needs to be accounted for, such that route 0-&gt;1-&gt;3 costs weight( 0-&gt;1 ) + weight ( 1-&gt; 3  ).</a:t>
            </a:r>
            <a:br>
              <a:rPr lang="en-US" b="0" baseline="0" dirty="0" smtClean="0"/>
            </a:b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5		0-&gt;1</a:t>
            </a:r>
          </a:p>
          <a:p>
            <a:pPr marL="0" indent="0">
              <a:buFontTx/>
              <a:buNone/>
            </a:pPr>
            <a:r>
              <a:rPr lang="en-US" b="0" baseline="0" dirty="0" smtClean="0"/>
              <a:t>2	5 + 12 = 17		1-&gt;2</a:t>
            </a:r>
          </a:p>
          <a:p>
            <a:pPr marL="0" indent="0">
              <a:buFontTx/>
              <a:buNone/>
            </a:pPr>
            <a:r>
              <a:rPr lang="en-US" b="0" baseline="0" dirty="0" smtClean="0"/>
              <a:t>3	5 + 15 = 20		1-&gt;3</a:t>
            </a:r>
          </a:p>
          <a:p>
            <a:pPr marL="228600" indent="-228600">
              <a:buFontTx/>
              <a:buAutoNum type="arabicPlain" startAt="4"/>
            </a:pPr>
            <a:r>
              <a:rPr lang="en-US" b="0" baseline="0" dirty="0" smtClean="0"/>
              <a:t>                  9		0-&gt;4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8		0-&gt;8</a:t>
            </a:r>
          </a:p>
          <a:p>
            <a:pPr marL="0" indent="0">
              <a:buFontTx/>
              <a:buNone/>
            </a:pPr>
            <a:endParaRPr lang="en-US" b="0" baseline="0" dirty="0" smtClean="0"/>
          </a:p>
          <a:p>
            <a:pPr marL="0" indent="0">
              <a:buFontTx/>
              <a:buNone/>
            </a:pPr>
            <a:r>
              <a:rPr lang="en-US" b="0" baseline="0" dirty="0" smtClean="0"/>
              <a:t>This continues until all vertices have been enumerated or there are no more updates possible. </a:t>
            </a:r>
          </a:p>
          <a:p>
            <a:pPr marL="0" indent="0">
              <a:buFontTx/>
              <a:buNone/>
            </a:pPr>
            <a:endParaRPr lang="en-US" b="0" baseline="0" dirty="0" smtClean="0"/>
          </a:p>
          <a:p>
            <a:pPr marL="0" indent="0">
              <a:buFontTx/>
              <a:buNone/>
            </a:pPr>
            <a:r>
              <a:rPr lang="en-US" b="1" baseline="0" dirty="0" smtClean="0"/>
              <a:t>Acyclic Shortest Path</a:t>
            </a:r>
            <a:endParaRPr lang="en-US" b="0" baseline="0" dirty="0" smtClean="0"/>
          </a:p>
          <a:p>
            <a:pPr marL="0" indent="0">
              <a:buFontTx/>
              <a:buNone/>
            </a:pPr>
            <a:r>
              <a:rPr lang="en-US" b="0" baseline="0" dirty="0" smtClean="0"/>
              <a:t>One optimization to </a:t>
            </a:r>
            <a:r>
              <a:rPr lang="en-US" b="0" baseline="0" dirty="0" err="1" smtClean="0"/>
              <a:t>Dijkstra’s</a:t>
            </a:r>
            <a:r>
              <a:rPr lang="en-US" b="0" baseline="0" dirty="0" smtClean="0"/>
              <a:t> algorithm is to topologically sort the graph first. By doing this it reduces the number of iterations required before shortest path is determined.</a:t>
            </a:r>
          </a:p>
          <a:p>
            <a:pPr marL="0" indent="0">
              <a:buFontTx/>
              <a:buNone/>
            </a:pPr>
            <a:endParaRPr lang="en-US" b="0" baseline="0" dirty="0" smtClean="0"/>
          </a:p>
          <a:p>
            <a:pPr marL="0" indent="0">
              <a:buFontTx/>
              <a:buNone/>
            </a:pPr>
            <a:r>
              <a:rPr lang="en-US" b="1" baseline="0" dirty="0" smtClean="0"/>
              <a:t>Bellman-Ford</a:t>
            </a:r>
            <a:r>
              <a:rPr lang="en-US" b="0" baseline="0" dirty="0" smtClean="0"/>
              <a:t> </a:t>
            </a:r>
          </a:p>
          <a:p>
            <a:pPr marL="0" indent="0">
              <a:buFontTx/>
              <a:buNone/>
            </a:pPr>
            <a:r>
              <a:rPr lang="en-US" b="0" baseline="0" dirty="0" smtClean="0"/>
              <a:t>Another variant of the </a:t>
            </a:r>
            <a:r>
              <a:rPr lang="en-US" b="0" baseline="0" dirty="0" err="1" smtClean="0"/>
              <a:t>Dijkstra’s</a:t>
            </a:r>
            <a:r>
              <a:rPr lang="en-US" b="0" baseline="0" dirty="0" smtClean="0"/>
              <a:t> algorithm is Bellman-Ford, which has support for detecting negative cycles. </a:t>
            </a:r>
            <a:endParaRPr lang="en-US" b="1" baseline="0" dirty="0" smtClean="0"/>
          </a:p>
          <a:p>
            <a:pPr marL="0" indent="0">
              <a:buFontTx/>
              <a:buNone/>
            </a:pPr>
            <a:endParaRPr lang="en-US" b="0" baseline="0" dirty="0" smtClean="0"/>
          </a:p>
        </p:txBody>
      </p:sp>
      <p:sp>
        <p:nvSpPr>
          <p:cNvPr id="4" name="Slide Number Placeholder 3"/>
          <p:cNvSpPr>
            <a:spLocks noGrp="1"/>
          </p:cNvSpPr>
          <p:nvPr>
            <p:ph type="sldNum" sz="quarter" idx="10"/>
          </p:nvPr>
        </p:nvSpPr>
        <p:spPr/>
        <p:txBody>
          <a:bodyPr/>
          <a:lstStyle/>
          <a:p>
            <a:fld id="{552D7CB4-C8F5-4337-A72D-BAF85C4D578F}" type="slidenum">
              <a:rPr lang="en-US" smtClean="0"/>
              <a:pPr/>
              <a:t>11</a:t>
            </a:fld>
            <a:endParaRPr lang="en-US"/>
          </a:p>
        </p:txBody>
      </p:sp>
    </p:spTree>
    <p:extLst>
      <p:ext uri="{BB962C8B-B14F-4D97-AF65-F5344CB8AC3E}">
        <p14:creationId xmlns:p14="http://schemas.microsoft.com/office/powerpoint/2010/main" xmlns="" val="880749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map with the shortest path highlighted. Going</a:t>
            </a:r>
            <a:r>
              <a:rPr lang="en-US" baseline="0" dirty="0" smtClean="0"/>
              <a:t> from 0-&gt;4-&gt;5-&gt;2-&gt;6 was the most efficient route. </a:t>
            </a:r>
          </a:p>
          <a:p>
            <a:endParaRPr lang="en-US" baseline="0" dirty="0" smtClean="0"/>
          </a:p>
          <a:p>
            <a:endParaRPr lang="en-US" dirty="0" smtClean="0"/>
          </a:p>
          <a:p>
            <a:r>
              <a:rPr lang="en-US" dirty="0" smtClean="0"/>
              <a:t>References:</a:t>
            </a:r>
          </a:p>
          <a:p>
            <a:endParaRPr lang="en-US" dirty="0" smtClean="0"/>
          </a:p>
          <a:p>
            <a:r>
              <a:rPr lang="en-US" dirty="0" smtClean="0"/>
              <a:t>All material for the Shortest Path section was from Week 2</a:t>
            </a:r>
            <a:r>
              <a:rPr lang="en-US" baseline="0" dirty="0" smtClean="0"/>
              <a:t> of the video lecture series “Algorithms Part 2” presented by Robert </a:t>
            </a:r>
            <a:r>
              <a:rPr lang="en-US" baseline="0" dirty="0" err="1" smtClean="0"/>
              <a:t>Sedgewick</a:t>
            </a:r>
            <a:r>
              <a:rPr lang="en-US" baseline="0" smtClean="0"/>
              <a:t>.</a:t>
            </a:r>
            <a:endParaRPr lang="en-US" dirty="0" smtClean="0"/>
          </a:p>
          <a:p>
            <a:endParaRPr lang="en-US" dirty="0" smtClean="0"/>
          </a:p>
          <a:p>
            <a:r>
              <a:rPr lang="en-US" dirty="0" smtClean="0"/>
              <a:t>Wayne, K; </a:t>
            </a:r>
            <a:r>
              <a:rPr lang="en-US" dirty="0" err="1" smtClean="0"/>
              <a:t>Sedgewick</a:t>
            </a:r>
            <a:r>
              <a:rPr lang="en-US" baseline="0" dirty="0" smtClean="0"/>
              <a:t>, R (2013). </a:t>
            </a:r>
            <a:r>
              <a:rPr lang="en-US" dirty="0" smtClean="0"/>
              <a:t>Algorithms Part II.</a:t>
            </a:r>
            <a:r>
              <a:rPr lang="en-US" baseline="0" dirty="0" smtClean="0"/>
              <a:t> Retrieved from:</a:t>
            </a:r>
          </a:p>
          <a:p>
            <a:r>
              <a:rPr lang="en-US" baseline="0" dirty="0" smtClean="0"/>
              <a:t>	https://class.coursera.org/algs4partII-002/class/index </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Graphic Copyright:  Kevin Wayne and Robert </a:t>
            </a:r>
            <a:r>
              <a:rPr lang="en-US" baseline="0" dirty="0" err="1" smtClean="0"/>
              <a:t>Sedgewick</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12</a:t>
            </a:fld>
            <a:endParaRPr lang="en-US"/>
          </a:p>
        </p:txBody>
      </p:sp>
    </p:spTree>
    <p:extLst>
      <p:ext uri="{BB962C8B-B14F-4D97-AF65-F5344CB8AC3E}">
        <p14:creationId xmlns:p14="http://schemas.microsoft.com/office/powerpoint/2010/main" xmlns="" val="400166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Salaries and Benefits</a:t>
            </a:r>
            <a:r>
              <a:rPr lang="en-US" dirty="0"/>
              <a:t> </a:t>
            </a:r>
            <a:r>
              <a:rPr lang="en-US" dirty="0" smtClean="0"/>
              <a:t>– This, being the largest expense of most companies today, holds true for carrier companies as well. Big name companies like UPS, FEDEX, and USPS all have to pay their employees as well as insurance and benefits for those employees.</a:t>
            </a:r>
          </a:p>
          <a:p>
            <a:endParaRPr lang="en-US" dirty="0" smtClean="0"/>
          </a:p>
          <a:p>
            <a:r>
              <a:rPr lang="en-US" b="1" dirty="0" smtClean="0"/>
              <a:t>Purchased Transportation – </a:t>
            </a:r>
            <a:r>
              <a:rPr lang="en-US" dirty="0" smtClean="0"/>
              <a:t>It may come as a shock to most but the second largest expense of the 3 major package carriers in the US is paying other people to transport their packages for them. To understand this relate it to your cell phone. You might make a call to a friend. That friend might be a long way away. In order for your call to go through it has to travel a long distance over and through many towers. All of those towers might not be owned by your cell phone provider so they must pay whoever owns that tower to use it for your call. This expense is often times negated to some degree by the 3 major carriers because they all use each other (and many smaller carriers) and they trade money back and forth so to speak. </a:t>
            </a:r>
          </a:p>
          <a:p>
            <a:endParaRPr lang="en-US" b="1" dirty="0" smtClean="0"/>
          </a:p>
          <a:p>
            <a:r>
              <a:rPr lang="en-US" b="1" dirty="0" smtClean="0"/>
              <a:t>Fuel – </a:t>
            </a:r>
            <a:r>
              <a:rPr lang="en-US" dirty="0" smtClean="0"/>
              <a:t>Falling in at number 3 is the thing most people would think of as number one or two, fuel. It cost a lot of money to fuel up a fleet of planes and delivery trucks across a nation and the carriers know it all too well.</a:t>
            </a:r>
          </a:p>
          <a:p>
            <a:endParaRPr lang="en-US" b="1" dirty="0" smtClean="0"/>
          </a:p>
          <a:p>
            <a:r>
              <a:rPr lang="en-US" b="1" dirty="0" smtClean="0"/>
              <a:t>Depreciation and Amortization – </a:t>
            </a:r>
            <a:r>
              <a:rPr lang="en-US" dirty="0" smtClean="0"/>
              <a:t>Debt! Even large companies owe the bank money. Bank payments rank number 4 in the expense list.</a:t>
            </a:r>
          </a:p>
          <a:p>
            <a:endParaRPr lang="en-US" b="1" dirty="0" smtClean="0"/>
          </a:p>
          <a:p>
            <a:r>
              <a:rPr lang="en-US" b="1" dirty="0" smtClean="0"/>
              <a:t>Maintenance and Repairs  - </a:t>
            </a:r>
            <a:r>
              <a:rPr lang="en-US" dirty="0" smtClean="0"/>
              <a:t>Things wear out and they need fixing. Tools become outdated and need upgrading. It’s not cheap to keep a truck or plane up to code let alone a whole fleet of them. This along with software, scanners, uniforms, etc. cost enough money to bring it in as the 5</a:t>
            </a:r>
            <a:r>
              <a:rPr lang="en-US" baseline="30000" dirty="0" smtClean="0"/>
              <a:t>th</a:t>
            </a:r>
            <a:r>
              <a:rPr lang="en-US" dirty="0" smtClean="0"/>
              <a:t> largest expense.</a:t>
            </a:r>
            <a:endParaRPr lang="en-US" b="1" dirty="0" smtClean="0"/>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3</a:t>
            </a:fld>
            <a:endParaRPr lang="en-US"/>
          </a:p>
        </p:txBody>
      </p:sp>
    </p:spTree>
    <p:extLst>
      <p:ext uri="{BB962C8B-B14F-4D97-AF65-F5344CB8AC3E}">
        <p14:creationId xmlns:p14="http://schemas.microsoft.com/office/powerpoint/2010/main" xmlns="" val="412141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All 3 of the major package carriers in the US have the same top 5 expenses. This means these expenses should be reviewed and reduced to increase revenue. </a:t>
            </a:r>
          </a:p>
          <a:p>
            <a:endParaRPr lang="en-US" dirty="0"/>
          </a:p>
          <a:p>
            <a:r>
              <a:rPr lang="en-US" b="1" dirty="0" smtClean="0"/>
              <a:t>Same workload, less workers – </a:t>
            </a:r>
            <a:r>
              <a:rPr lang="en-US" dirty="0" smtClean="0"/>
              <a:t>This can be done without cutting salaries and/or benefits. Automated routing can capture information on inbound shipments ahead of time allowing delivery planners to adjust the loads and routes of drivers, optimizing deliveries. In other words, splitting the workload evenly will allow for less drivers needed for the same amount of work. Lowering this cost would allow for the growth needed to decrease spending on purchased transportation.</a:t>
            </a:r>
          </a:p>
          <a:p>
            <a:endParaRPr lang="en-US" b="1" dirty="0"/>
          </a:p>
          <a:p>
            <a:r>
              <a:rPr lang="en-US" b="1" dirty="0" smtClean="0"/>
              <a:t>Grow to decrease spending – </a:t>
            </a:r>
            <a:r>
              <a:rPr lang="en-US" dirty="0" smtClean="0"/>
              <a:t>In the area’s a company is not (has no coverage) they have to pay for someone to pick up or drop off a package. With increased company growth this expense will shrink since the company will be doing it themselves. </a:t>
            </a:r>
          </a:p>
          <a:p>
            <a:endParaRPr lang="en-US" b="1" dirty="0"/>
          </a:p>
          <a:p>
            <a:r>
              <a:rPr lang="en-US" b="1" dirty="0" smtClean="0"/>
              <a:t>Even workloads means less trucks – </a:t>
            </a:r>
            <a:r>
              <a:rPr lang="en-US" dirty="0" smtClean="0"/>
              <a:t>With an automated routing system evening out the workloads and optimizing the delivery routes drivers will </a:t>
            </a:r>
            <a:r>
              <a:rPr lang="en-US" dirty="0"/>
              <a:t>increase the amount of stops </a:t>
            </a:r>
            <a:r>
              <a:rPr lang="en-US" dirty="0" smtClean="0"/>
              <a:t>they are able </a:t>
            </a:r>
            <a:r>
              <a:rPr lang="en-US" dirty="0"/>
              <a:t>to make in a </a:t>
            </a:r>
            <a:r>
              <a:rPr lang="en-US" dirty="0" smtClean="0"/>
              <a:t>day</a:t>
            </a:r>
            <a:r>
              <a:rPr lang="en-US" dirty="0"/>
              <a:t> </a:t>
            </a:r>
            <a:r>
              <a:rPr lang="en-US" dirty="0" smtClean="0"/>
              <a:t>and reduce mileage, ultimately </a:t>
            </a:r>
            <a:r>
              <a:rPr lang="en-US" dirty="0"/>
              <a:t>reducing </a:t>
            </a:r>
            <a:r>
              <a:rPr lang="en-US" dirty="0" smtClean="0"/>
              <a:t>fuel costs. With thousands of trucks on the road daily this adds up to millions of dollars saved. </a:t>
            </a:r>
          </a:p>
          <a:p>
            <a:endParaRPr lang="en-US" b="1" dirty="0"/>
          </a:p>
          <a:p>
            <a:r>
              <a:rPr lang="en-US" b="1" dirty="0" smtClean="0"/>
              <a:t>Less miles means less wear and tare – </a:t>
            </a:r>
            <a:r>
              <a:rPr lang="en-US" dirty="0" smtClean="0"/>
              <a:t>An easy point to understand. With optimized routes each truck is traveling less “out of its way” distances. This means more miles that produce money or as I like to call them, “Money Miles.”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4</a:t>
            </a:fld>
            <a:endParaRPr lang="en-US"/>
          </a:p>
        </p:txBody>
      </p:sp>
    </p:spTree>
    <p:extLst>
      <p:ext uri="{BB962C8B-B14F-4D97-AF65-F5344CB8AC3E}">
        <p14:creationId xmlns:p14="http://schemas.microsoft.com/office/powerpoint/2010/main" xmlns="" val="219510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Customer Package – </a:t>
            </a:r>
            <a:r>
              <a:rPr lang="en-US" dirty="0" smtClean="0"/>
              <a:t>A Christmas present from mom.</a:t>
            </a:r>
          </a:p>
          <a:p>
            <a:r>
              <a:rPr lang="en-US" b="1" dirty="0" smtClean="0"/>
              <a:t>Our Zone – </a:t>
            </a:r>
            <a:r>
              <a:rPr lang="en-US" dirty="0" smtClean="0"/>
              <a:t>This means the package is in the normal zone of coverage and the company goes and gets it or it’s brought to the sort facility.</a:t>
            </a:r>
          </a:p>
          <a:p>
            <a:r>
              <a:rPr lang="en-US" b="1" dirty="0" smtClean="0"/>
              <a:t>Not Our Zone – </a:t>
            </a:r>
            <a:r>
              <a:rPr lang="en-US" dirty="0" smtClean="0"/>
              <a:t>This is a zone that we don’t have a sort facility close to and is out of range for a driver to get to effectively for the cost.</a:t>
            </a:r>
            <a:endParaRPr lang="en-US" b="1" dirty="0" smtClean="0"/>
          </a:p>
          <a:p>
            <a:r>
              <a:rPr lang="en-US" b="1" dirty="0" smtClean="0"/>
              <a:t>Pick Up – </a:t>
            </a:r>
            <a:r>
              <a:rPr lang="en-US" dirty="0" smtClean="0"/>
              <a:t>The package is picked up during a drivers route.</a:t>
            </a:r>
            <a:endParaRPr lang="en-US" b="1" dirty="0" smtClean="0"/>
          </a:p>
          <a:p>
            <a:r>
              <a:rPr lang="en-US" b="1" dirty="0" smtClean="0"/>
              <a:t>Purchase Transportation – </a:t>
            </a:r>
            <a:r>
              <a:rPr lang="en-US" dirty="0" smtClean="0"/>
              <a:t>The company pays for the package to be delivered to them through another carrier.</a:t>
            </a:r>
            <a:endParaRPr lang="en-US" b="1" dirty="0" smtClean="0"/>
          </a:p>
          <a:p>
            <a:r>
              <a:rPr lang="en-US" b="1" dirty="0" smtClean="0"/>
              <a:t>Service Not Available – </a:t>
            </a:r>
            <a:r>
              <a:rPr lang="en-US" dirty="0" smtClean="0"/>
              <a:t>The package is denied because there is no cost efficient way to deliver it by the company.</a:t>
            </a:r>
            <a:endParaRPr lang="en-US" b="1" dirty="0" smtClean="0"/>
          </a:p>
          <a:p>
            <a:r>
              <a:rPr lang="en-US" b="1" dirty="0" smtClean="0"/>
              <a:t>Sort Facility – </a:t>
            </a:r>
            <a:r>
              <a:rPr lang="en-US" dirty="0" smtClean="0"/>
              <a:t>Where the packages go to be sorted.</a:t>
            </a:r>
            <a:endParaRPr lang="en-US" b="1" dirty="0" smtClean="0"/>
          </a:p>
          <a:p>
            <a:r>
              <a:rPr lang="en-US" b="1" dirty="0" smtClean="0"/>
              <a:t>Not Local – </a:t>
            </a:r>
            <a:r>
              <a:rPr lang="en-US" dirty="0" smtClean="0"/>
              <a:t>If a package is out of driving range then it is put in the not local truck to be taken to the airport.</a:t>
            </a:r>
            <a:endParaRPr lang="en-US" b="1" dirty="0" smtClean="0"/>
          </a:p>
          <a:p>
            <a:r>
              <a:rPr lang="en-US" b="1" dirty="0" smtClean="0"/>
              <a:t>Fly – </a:t>
            </a:r>
            <a:r>
              <a:rPr lang="en-US" dirty="0" smtClean="0"/>
              <a:t>The not local packages are sorted at the airport sort facility and flown to the appropriate sort facility.</a:t>
            </a:r>
            <a:endParaRPr lang="en-US" b="1" dirty="0" smtClean="0"/>
          </a:p>
          <a:p>
            <a:r>
              <a:rPr lang="en-US" b="1" dirty="0" smtClean="0"/>
              <a:t>Drivers – </a:t>
            </a:r>
            <a:r>
              <a:rPr lang="en-US" dirty="0" smtClean="0"/>
              <a:t>The delivery men and woman who drive the routes.</a:t>
            </a:r>
            <a:endParaRPr lang="en-US" b="1" dirty="0" smtClean="0"/>
          </a:p>
          <a:p>
            <a:r>
              <a:rPr lang="en-US" b="1" dirty="0" smtClean="0"/>
              <a:t>Delivery – </a:t>
            </a:r>
            <a:r>
              <a:rPr lang="en-US" dirty="0" smtClean="0"/>
              <a:t>Merry Christmas from mom’s house to yours.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5</a:t>
            </a:fld>
            <a:endParaRPr lang="en-US"/>
          </a:p>
        </p:txBody>
      </p:sp>
    </p:spTree>
    <p:extLst>
      <p:ext uri="{BB962C8B-B14F-4D97-AF65-F5344CB8AC3E}">
        <p14:creationId xmlns:p14="http://schemas.microsoft.com/office/powerpoint/2010/main" xmlns="" val="18848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Focus on Sort Facilities – </a:t>
            </a:r>
            <a:r>
              <a:rPr lang="en-US" dirty="0" smtClean="0"/>
              <a:t>This is the bottle neck on the chart. This means this has to have peek efficiency or everything else slows down.</a:t>
            </a:r>
          </a:p>
          <a:p>
            <a:endParaRPr lang="en-US" b="1" dirty="0"/>
          </a:p>
          <a:p>
            <a:r>
              <a:rPr lang="en-US" b="1" dirty="0" smtClean="0"/>
              <a:t>Increase efficiency – </a:t>
            </a:r>
            <a:r>
              <a:rPr lang="en-US" dirty="0" smtClean="0"/>
              <a:t>As aforementioned creating a more efficient sort facility will save the company millions of dollars by giving the right packages to the right drivers. These drivers will then have efficient routes to accomplish more deliveries in a day to maximize deliveries.</a:t>
            </a:r>
          </a:p>
          <a:p>
            <a:endParaRPr lang="en-US" b="1" dirty="0"/>
          </a:p>
          <a:p>
            <a:r>
              <a:rPr lang="en-US" b="1" dirty="0" smtClean="0"/>
              <a:t>Effects all other parts of the chart – </a:t>
            </a:r>
            <a:r>
              <a:rPr lang="en-US" dirty="0" smtClean="0"/>
              <a:t>Creating efficient routes and giving the right package to the right driver saves money on fuel, maintenance and repairs, and labor costs. This is not the only thing it will effect though. Not only will the right package be given to the right driver but the right driver will have the correct pick-up stops on his/her route as well. Cutting these costs also opens up the company to new expansion opportunities allowing more sort facilities to be opened and less zones out of our area overall. Ultimately global coverage is the goal with maximized efficiency creating maximized profits.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6</a:t>
            </a:fld>
            <a:endParaRPr lang="en-US"/>
          </a:p>
        </p:txBody>
      </p:sp>
    </p:spTree>
    <p:extLst>
      <p:ext uri="{BB962C8B-B14F-4D97-AF65-F5344CB8AC3E}">
        <p14:creationId xmlns:p14="http://schemas.microsoft.com/office/powerpoint/2010/main" xmlns="" val="211383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looking at</a:t>
            </a:r>
            <a:r>
              <a:rPr lang="en-US" baseline="0" dirty="0" smtClean="0"/>
              <a:t> grouping similar packages through an automated process we need to understand what these groups are. First off there is a difference between a group and a set. A set is a well-defined collection of objects while a group is a structured collection of alike objects. A group can be considered part of a set.</a:t>
            </a:r>
          </a:p>
          <a:p>
            <a:r>
              <a:rPr lang="en-US" baseline="0" dirty="0" smtClean="0"/>
              <a:t>When grouping similar packages it is important to use the set theory to organize them. From here things can be placed into three type of sets. Infinite, finite, or null/empty.</a:t>
            </a:r>
          </a:p>
          <a:p>
            <a:r>
              <a:rPr lang="en-US" baseline="0" dirty="0" smtClean="0"/>
              <a:t>The infinite set has no ending to its collection whereas the finite set is usually defined by a number of elements that will make up that set. The null/empty set is what one would think empty.</a:t>
            </a:r>
          </a:p>
          <a:p>
            <a:r>
              <a:rPr lang="en-US" baseline="0" dirty="0" smtClean="0"/>
              <a:t>For grouping similar packages a company is going to focus on finite sets.</a:t>
            </a:r>
            <a:endParaRPr lang="en-US" dirty="0"/>
          </a:p>
        </p:txBody>
      </p:sp>
      <p:sp>
        <p:nvSpPr>
          <p:cNvPr id="4" name="Slide Number Placeholder 3"/>
          <p:cNvSpPr>
            <a:spLocks noGrp="1"/>
          </p:cNvSpPr>
          <p:nvPr>
            <p:ph type="sldNum" sz="quarter" idx="10"/>
          </p:nvPr>
        </p:nvSpPr>
        <p:spPr/>
        <p:txBody>
          <a:bodyPr/>
          <a:lstStyle/>
          <a:p>
            <a:fld id="{A154E732-8230-45BD-AB19-830C725F371C}" type="slidenum">
              <a:rPr lang="en-US" smtClean="0"/>
              <a:pPr/>
              <a:t>7</a:t>
            </a:fld>
            <a:endParaRPr lang="en-US"/>
          </a:p>
        </p:txBody>
      </p:sp>
    </p:spTree>
    <p:extLst>
      <p:ext uri="{BB962C8B-B14F-4D97-AF65-F5344CB8AC3E}">
        <p14:creationId xmlns:p14="http://schemas.microsoft.com/office/powerpoint/2010/main" xmlns="" val="283907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Now for any company that is going to do any type of automated processing</a:t>
            </a:r>
            <a:r>
              <a:rPr lang="en-US" baseline="0" dirty="0" smtClean="0"/>
              <a:t> needs to have a method of keeping stock of what they have. This can be broken down into the set theories combination of sets. </a:t>
            </a:r>
          </a:p>
          <a:p>
            <a:r>
              <a:rPr lang="en-US" baseline="0" dirty="0" smtClean="0"/>
              <a:t>Sets can be combined in three different manners that can help a business through this automated process. The first method is the union of sets.</a:t>
            </a:r>
          </a:p>
          <a:p>
            <a:endParaRPr lang="en-US" baseline="0" dirty="0" smtClean="0"/>
          </a:p>
          <a:p>
            <a:r>
              <a:rPr lang="en-US" baseline="0" dirty="0" smtClean="0"/>
              <a:t>The union of two or more sets is a union that contains elements belonging to any of the combined sets. This can be useful if there are two or more sets of products that have could be classified under the same category such as clothing. The category of clothing could contain multiple sets that can be broken down into more detail later.</a:t>
            </a:r>
          </a:p>
          <a:p>
            <a:endParaRPr lang="en-US" baseline="0" dirty="0" smtClean="0"/>
          </a:p>
          <a:p>
            <a:r>
              <a:rPr lang="en-US" baseline="0" dirty="0" smtClean="0"/>
              <a:t>Intersection of sets is defined as a common occurrence of items from all of the sets in question. So how does this help with an automated process one may ask. If the company uses a web site to do its business and they allow items to be purchased from the company it will help out. Take for example when items are entered into a database they are usually entered by multiple people who may classify it as something different than someone else. Take a long sleeve shirt it can be classified as a T-shirt so it is placed in that set, but it could be placed in the Dress shirt set as well. By looking through the sets for common items a company can limit how many times the shirt is listed and save time and effort.</a:t>
            </a:r>
          </a:p>
          <a:p>
            <a:endParaRPr lang="en-US" baseline="0" dirty="0" smtClean="0"/>
          </a:p>
          <a:p>
            <a:r>
              <a:rPr lang="en-US" baseline="0" dirty="0" smtClean="0"/>
              <a:t>Difference of sets is the difference of elements from one set from another. The difference of sets can be used through a search feature. Search features provide the option to filter information and thus the results come back with only the items one wants. This feature does the same thing by eliminating the common items from each set. </a:t>
            </a:r>
          </a:p>
        </p:txBody>
      </p:sp>
      <p:sp>
        <p:nvSpPr>
          <p:cNvPr id="4" name="Slide Number Placeholder 3"/>
          <p:cNvSpPr>
            <a:spLocks noGrp="1"/>
          </p:cNvSpPr>
          <p:nvPr>
            <p:ph type="sldNum" sz="quarter" idx="10"/>
          </p:nvPr>
        </p:nvSpPr>
        <p:spPr/>
        <p:txBody>
          <a:bodyPr/>
          <a:lstStyle/>
          <a:p>
            <a:fld id="{A154E732-8230-45BD-AB19-830C725F371C}" type="slidenum">
              <a:rPr lang="en-US" smtClean="0"/>
              <a:pPr/>
              <a:t>8</a:t>
            </a:fld>
            <a:endParaRPr lang="en-US"/>
          </a:p>
        </p:txBody>
      </p:sp>
    </p:spTree>
    <p:extLst>
      <p:ext uri="{BB962C8B-B14F-4D97-AF65-F5344CB8AC3E}">
        <p14:creationId xmlns:p14="http://schemas.microsoft.com/office/powerpoint/2010/main" xmlns="" val="128375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When it comes to looking through</a:t>
            </a:r>
            <a:r>
              <a:rPr lang="en-US" baseline="0" dirty="0" smtClean="0"/>
              <a:t> the sets of products a company may own it can become very tiresome. There are some methods that make things easier.</a:t>
            </a:r>
          </a:p>
          <a:p>
            <a:r>
              <a:rPr lang="en-US" baseline="0" dirty="0" smtClean="0"/>
              <a:t>The Cartesian product is a method of taking one element from one set and one element from another set to come up with a specific set. This uses </a:t>
            </a:r>
            <a:r>
              <a:rPr lang="en-US" sz="1200" kern="1200" baseline="0" dirty="0" smtClean="0">
                <a:solidFill>
                  <a:schemeClr val="tx1"/>
                </a:solidFill>
                <a:latin typeface="+mn-lt"/>
                <a:ea typeface="+mn-ea"/>
                <a:cs typeface="+mn-cs"/>
              </a:rPr>
              <a:t>i</a:t>
            </a:r>
            <a:r>
              <a:rPr lang="en-US" sz="1200" kern="1200" dirty="0" smtClean="0">
                <a:solidFill>
                  <a:schemeClr val="tx1"/>
                </a:solidFill>
                <a:latin typeface="+mn-lt"/>
                <a:ea typeface="+mn-ea"/>
                <a:cs typeface="+mn-cs"/>
              </a:rPr>
              <a:t>ntersection of sets to get</a:t>
            </a:r>
            <a:r>
              <a:rPr lang="en-US" sz="1200" kern="1200" baseline="0" dirty="0" smtClean="0">
                <a:solidFill>
                  <a:schemeClr val="tx1"/>
                </a:solidFill>
                <a:latin typeface="+mn-lt"/>
                <a:ea typeface="+mn-ea"/>
                <a:cs typeface="+mn-cs"/>
              </a:rPr>
              <a:t> its information.</a:t>
            </a:r>
          </a:p>
          <a:p>
            <a:r>
              <a:rPr lang="en-US" dirty="0" smtClean="0"/>
              <a:t>Another way to look at the Cartesian</a:t>
            </a:r>
            <a:r>
              <a:rPr lang="en-US" baseline="0" dirty="0" smtClean="0"/>
              <a:t> product is to think of it as placing one set of elements on a row and another set of elements on a column and then follow each until the location of where they cross matches the designated criteria.</a:t>
            </a:r>
          </a:p>
          <a:p>
            <a:r>
              <a:rPr lang="en-US" baseline="0" dirty="0" smtClean="0"/>
              <a:t>Another method to sorting the sets into similar set could be by using a Venn diagram. This method will most likely not be used by a large company but a small one can still use it. The way a Venn diagram works is larger topic is the outlining subject or universe. This is placed on the outside of a box to remind what the elements pertain to. Next two circles will be placed in the box and these circles represent the classification of the subject matter. From here each classification is populated with elements from the sets that meet these classifications. In the middle there will be a section where both circles cross each other, here is where elements that meet both classification will go. These elements will be the elements from the sets that represent the subject matter with the desired classifications. </a:t>
            </a:r>
          </a:p>
          <a:p>
            <a:r>
              <a:rPr lang="en-US" baseline="0" dirty="0" smtClean="0"/>
              <a:t>Lastly the one thing any company needs to take into account when grouping similar sets is the randomness of everything involved. First off many of the preceding techniques will help the company be better stocked and prepared for their customers. Randomness fits into the category of chance or supply and demand. Take Florida for example, companies such as Lowes and Home Depot will gather a larger than normal stock of generators during the months preceding Hurricane season. They are taking a chance that the weather will produce a demand for these items and they want to be prepared if the need arises. If there is no need though they then have to find a way to get rid of the excess items and thus consumers get their sales. </a:t>
            </a:r>
          </a:p>
          <a:p>
            <a:r>
              <a:rPr lang="en-US" baseline="0" dirty="0" smtClean="0"/>
              <a:t>Grouping items from multiple sets can be difficult and time consuming but when done correctly any company will be able to provide the best results to their customers.</a:t>
            </a:r>
            <a:endParaRPr lang="en-US" dirty="0"/>
          </a:p>
        </p:txBody>
      </p:sp>
      <p:sp>
        <p:nvSpPr>
          <p:cNvPr id="4" name="Slide Number Placeholder 3"/>
          <p:cNvSpPr>
            <a:spLocks noGrp="1"/>
          </p:cNvSpPr>
          <p:nvPr>
            <p:ph type="sldNum" sz="quarter" idx="10"/>
          </p:nvPr>
        </p:nvSpPr>
        <p:spPr/>
        <p:txBody>
          <a:bodyPr/>
          <a:lstStyle/>
          <a:p>
            <a:fld id="{A154E732-8230-45BD-AB19-830C725F371C}" type="slidenum">
              <a:rPr lang="en-US" smtClean="0"/>
              <a:pPr/>
              <a:t>9</a:t>
            </a:fld>
            <a:endParaRPr lang="en-US"/>
          </a:p>
        </p:txBody>
      </p:sp>
    </p:spTree>
    <p:extLst>
      <p:ext uri="{BB962C8B-B14F-4D97-AF65-F5344CB8AC3E}">
        <p14:creationId xmlns:p14="http://schemas.microsoft.com/office/powerpoint/2010/main" xmlns="" val="851544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Scenario</a:t>
            </a:r>
          </a:p>
          <a:p>
            <a:r>
              <a:rPr lang="en-US" dirty="0" smtClean="0"/>
              <a:t>Image that a package needs to be sent from Seattle to Miami. To get there it might go through San</a:t>
            </a:r>
            <a:r>
              <a:rPr lang="en-US" baseline="0" dirty="0" smtClean="0"/>
              <a:t> Diego, then directly there, or perhaps it is better from a time or distance perspective to send it through Denver, Cincinnati, to New York, then finally to Miami.  </a:t>
            </a:r>
          </a:p>
          <a:p>
            <a:endParaRPr lang="en-US" baseline="0" dirty="0" smtClean="0"/>
          </a:p>
          <a:p>
            <a:r>
              <a:rPr lang="en-US" b="1" baseline="0" dirty="0" smtClean="0"/>
              <a:t>Build The Model</a:t>
            </a:r>
          </a:p>
          <a:p>
            <a:r>
              <a:rPr lang="en-US" baseline="0" dirty="0" smtClean="0"/>
              <a:t>The problem can be modeled as a directed graph, where every city becomes a vertex and every edge becomes a route between these two cities. For every edge in the graph a weight can be computed where the weight might represent the time required to take the route. An example might be point 7 (Denver) to 2 (Cincinnati) would take 7 hours to travel.  This needs to be computed for all edges of the graph.</a:t>
            </a:r>
          </a:p>
          <a:p>
            <a:endParaRPr lang="en-US" baseline="0" dirty="0" smtClean="0"/>
          </a:p>
          <a:p>
            <a:r>
              <a:rPr lang="en-US" b="1" baseline="0" dirty="0" smtClean="0"/>
              <a:t>Assumptions of the Model</a:t>
            </a:r>
          </a:p>
          <a:p>
            <a:r>
              <a:rPr lang="en-US" baseline="0" dirty="0" smtClean="0"/>
              <a:t>While the weight function can present any arbitrary unit it is important that it returns a positive number (R+ or Z+).</a:t>
            </a:r>
          </a:p>
          <a:p>
            <a:endParaRPr lang="en-US" baseline="0" dirty="0" smtClean="0"/>
          </a:p>
          <a:p>
            <a:r>
              <a:rPr lang="en-US" baseline="0" dirty="0" smtClean="0"/>
              <a:t>It is also assumed that there is a path from the start to the finish. </a:t>
            </a:r>
          </a:p>
          <a:p>
            <a:endParaRPr lang="en-US" baseline="0" dirty="0" smtClean="0"/>
          </a:p>
          <a:p>
            <a:r>
              <a:rPr lang="en-US" baseline="0" dirty="0" smtClean="0"/>
              <a:t>There are no negative cycles</a:t>
            </a:r>
          </a:p>
          <a:p>
            <a:r>
              <a:rPr lang="en-US" baseline="0" dirty="0" smtClean="0"/>
              <a:t/>
            </a:r>
            <a:br>
              <a:rPr lang="en-US" baseline="0" dirty="0" smtClean="0"/>
            </a:br>
            <a:r>
              <a:rPr lang="en-US" baseline="0" dirty="0" smtClean="0"/>
              <a:t/>
            </a:r>
            <a:br>
              <a:rPr lang="en-US" baseline="0" dirty="0" smtClean="0"/>
            </a:br>
            <a:r>
              <a:rPr lang="en-US" baseline="0" dirty="0" smtClean="0"/>
              <a:t/>
            </a:r>
            <a:br>
              <a:rPr lang="en-US" baseline="0" dirty="0" smtClean="0"/>
            </a:br>
            <a:r>
              <a:rPr lang="en-US" baseline="0" dirty="0" smtClean="0"/>
              <a:t>Graphic Copyright:  Kevin Wayne and Robert </a:t>
            </a:r>
            <a:r>
              <a:rPr lang="en-US" baseline="0" dirty="0" err="1" smtClean="0"/>
              <a:t>Sedgewick</a:t>
            </a:r>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552D7CB4-C8F5-4337-A72D-BAF85C4D578F}" type="slidenum">
              <a:rPr lang="en-US" smtClean="0"/>
              <a:pPr/>
              <a:t>10</a:t>
            </a:fld>
            <a:endParaRPr lang="en-US"/>
          </a:p>
        </p:txBody>
      </p:sp>
    </p:spTree>
    <p:extLst>
      <p:ext uri="{BB962C8B-B14F-4D97-AF65-F5344CB8AC3E}">
        <p14:creationId xmlns:p14="http://schemas.microsoft.com/office/powerpoint/2010/main" xmlns="" val="2737919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12/16/2013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princeton.edu/~achaney/tmve/wiki100k/docs/Finite_se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Mathematics of Shipping Packages</a:t>
            </a:r>
            <a:endParaRPr lang="en-US" dirty="0"/>
          </a:p>
        </p:txBody>
      </p:sp>
      <p:sp>
        <p:nvSpPr>
          <p:cNvPr id="3" name="Subtitle 2"/>
          <p:cNvSpPr>
            <a:spLocks noGrp="1"/>
          </p:cNvSpPr>
          <p:nvPr>
            <p:ph type="subTitle" idx="1"/>
          </p:nvPr>
        </p:nvSpPr>
        <p:spPr/>
        <p:txBody>
          <a:bodyPr/>
          <a:lstStyle/>
          <a:p>
            <a:r>
              <a:rPr lang="en-US" dirty="0" smtClean="0"/>
              <a:t>Team C</a:t>
            </a:r>
            <a:br>
              <a:rPr lang="en-US" dirty="0" smtClean="0"/>
            </a:br>
            <a:r>
              <a:rPr lang="en-US" dirty="0" smtClean="0"/>
              <a:t>December 16</a:t>
            </a:r>
            <a:r>
              <a:rPr lang="en-US" baseline="30000" dirty="0" smtClean="0"/>
              <a:t>th</a:t>
            </a:r>
            <a:r>
              <a:rPr lang="en-US" dirty="0" smtClean="0"/>
              <a:t>, 2013</a:t>
            </a:r>
            <a:endParaRPr lang="en-US" dirty="0"/>
          </a:p>
        </p:txBody>
      </p:sp>
    </p:spTree>
    <p:extLst>
      <p:ext uri="{BB962C8B-B14F-4D97-AF65-F5344CB8AC3E}">
        <p14:creationId xmlns:p14="http://schemas.microsoft.com/office/powerpoint/2010/main" xmlns="" val="2969034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a:t>
            </a:r>
            <a:r>
              <a:rPr lang="en-US" dirty="0" smtClean="0"/>
              <a:t>Shipping Path</a:t>
            </a:r>
            <a:endParaRPr lang="en-US" dirty="0"/>
          </a:p>
        </p:txBody>
      </p:sp>
      <p:pic>
        <p:nvPicPr>
          <p:cNvPr id="4" name="Content Placeholder 3"/>
          <p:cNvPicPr>
            <a:picLocks noGrp="1"/>
          </p:cNvPicPr>
          <p:nvPr>
            <p:ph idx="1"/>
          </p:nvPr>
        </p:nvPicPr>
        <p:blipFill>
          <a:blip r:embed="rId3"/>
          <a:stretch>
            <a:fillRect/>
          </a:stretch>
        </p:blipFill>
        <p:spPr>
          <a:xfrm>
            <a:off x="2647950" y="2646680"/>
            <a:ext cx="6896100" cy="3445510"/>
          </a:xfrm>
          <a:prstGeom prst="rect">
            <a:avLst/>
          </a:prstGeom>
        </p:spPr>
      </p:pic>
    </p:spTree>
    <p:extLst>
      <p:ext uri="{BB962C8B-B14F-4D97-AF65-F5344CB8AC3E}">
        <p14:creationId xmlns:p14="http://schemas.microsoft.com/office/powerpoint/2010/main" xmlns="" val="139377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 Algorithms</a:t>
            </a:r>
            <a:endParaRPr lang="en-US" dirty="0"/>
          </a:p>
        </p:txBody>
      </p:sp>
      <p:sp>
        <p:nvSpPr>
          <p:cNvPr id="3" name="Content Placeholder 2"/>
          <p:cNvSpPr>
            <a:spLocks noGrp="1"/>
          </p:cNvSpPr>
          <p:nvPr>
            <p:ph idx="1"/>
          </p:nvPr>
        </p:nvSpPr>
        <p:spPr/>
        <p:txBody>
          <a:bodyPr/>
          <a:lstStyle/>
          <a:p>
            <a:r>
              <a:rPr lang="en-US" dirty="0" smtClean="0"/>
              <a:t>Greedy Algorithm</a:t>
            </a:r>
          </a:p>
          <a:p>
            <a:r>
              <a:rPr lang="en-US" dirty="0" err="1" smtClean="0"/>
              <a:t>Dijkstra’s</a:t>
            </a:r>
            <a:r>
              <a:rPr lang="en-US" dirty="0" smtClean="0"/>
              <a:t> Algorithm (Binary Heap)</a:t>
            </a:r>
          </a:p>
          <a:p>
            <a:r>
              <a:rPr lang="en-US" dirty="0" smtClean="0"/>
              <a:t>Acyclic Shortest Path</a:t>
            </a:r>
          </a:p>
          <a:p>
            <a:r>
              <a:rPr lang="en-US" dirty="0" smtClean="0"/>
              <a:t>Bellman-Ford Algorithm</a:t>
            </a:r>
            <a:endParaRPr lang="en-US" dirty="0"/>
          </a:p>
        </p:txBody>
      </p:sp>
    </p:spTree>
    <p:extLst>
      <p:ext uri="{BB962C8B-B14F-4D97-AF65-F5344CB8AC3E}">
        <p14:creationId xmlns:p14="http://schemas.microsoft.com/office/powerpoint/2010/main" xmlns="" val="281561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Shipping Path</a:t>
            </a:r>
            <a:endParaRPr lang="en-US" dirty="0"/>
          </a:p>
        </p:txBody>
      </p:sp>
      <p:pic>
        <p:nvPicPr>
          <p:cNvPr id="4" name="Content Placeholder 3"/>
          <p:cNvPicPr>
            <a:picLocks noGrp="1"/>
          </p:cNvPicPr>
          <p:nvPr>
            <p:ph idx="1"/>
          </p:nvPr>
        </p:nvPicPr>
        <p:blipFill>
          <a:blip r:embed="rId3"/>
          <a:stretch>
            <a:fillRect/>
          </a:stretch>
        </p:blipFill>
        <p:spPr>
          <a:xfrm>
            <a:off x="2056440" y="2557463"/>
            <a:ext cx="8079119" cy="3317875"/>
          </a:xfrm>
          <a:prstGeom prst="rect">
            <a:avLst/>
          </a:prstGeom>
        </p:spPr>
      </p:pic>
    </p:spTree>
    <p:extLst>
      <p:ext uri="{BB962C8B-B14F-4D97-AF65-F5344CB8AC3E}">
        <p14:creationId xmlns:p14="http://schemas.microsoft.com/office/powerpoint/2010/main" xmlns="" val="254880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Postage Options</a:t>
            </a:r>
          </a:p>
        </p:txBody>
      </p:sp>
      <p:sp>
        <p:nvSpPr>
          <p:cNvPr id="3" name="Content Placeholder 2"/>
          <p:cNvSpPr>
            <a:spLocks noGrp="1"/>
          </p:cNvSpPr>
          <p:nvPr>
            <p:ph idx="1"/>
          </p:nvPr>
        </p:nvSpPr>
        <p:spPr/>
        <p:txBody>
          <a:bodyPr/>
          <a:lstStyle/>
          <a:p>
            <a:r>
              <a:rPr lang="en-US" dirty="0" smtClean="0"/>
              <a:t>This slide is owned by Cassie</a:t>
            </a:r>
            <a:endParaRPr lang="en-US" dirty="0"/>
          </a:p>
        </p:txBody>
      </p:sp>
    </p:spTree>
    <p:extLst>
      <p:ext uri="{BB962C8B-B14F-4D97-AF65-F5344CB8AC3E}">
        <p14:creationId xmlns:p14="http://schemas.microsoft.com/office/powerpoint/2010/main" xmlns="" val="156502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Postage Options</a:t>
            </a:r>
          </a:p>
        </p:txBody>
      </p:sp>
      <p:sp>
        <p:nvSpPr>
          <p:cNvPr id="3" name="Content Placeholder 2"/>
          <p:cNvSpPr>
            <a:spLocks noGrp="1"/>
          </p:cNvSpPr>
          <p:nvPr>
            <p:ph idx="1"/>
          </p:nvPr>
        </p:nvSpPr>
        <p:spPr/>
        <p:txBody>
          <a:bodyPr/>
          <a:lstStyle/>
          <a:p>
            <a:r>
              <a:rPr lang="en-US" dirty="0" smtClean="0"/>
              <a:t>This slide is owned by Cassie</a:t>
            </a:r>
            <a:endParaRPr lang="en-US" dirty="0"/>
          </a:p>
        </p:txBody>
      </p:sp>
    </p:spTree>
    <p:extLst>
      <p:ext uri="{BB962C8B-B14F-4D97-AF65-F5344CB8AC3E}">
        <p14:creationId xmlns:p14="http://schemas.microsoft.com/office/powerpoint/2010/main" xmlns="" val="324363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the Pieces</a:t>
            </a:r>
          </a:p>
        </p:txBody>
      </p:sp>
      <p:sp>
        <p:nvSpPr>
          <p:cNvPr id="3" name="Content Placeholder 2"/>
          <p:cNvSpPr>
            <a:spLocks noGrp="1"/>
          </p:cNvSpPr>
          <p:nvPr>
            <p:ph idx="1"/>
          </p:nvPr>
        </p:nvSpPr>
        <p:spPr/>
        <p:txBody>
          <a:bodyPr/>
          <a:lstStyle/>
          <a:p>
            <a:r>
              <a:rPr lang="en-US" dirty="0" smtClean="0"/>
              <a:t>This slide is owned by </a:t>
            </a:r>
            <a:r>
              <a:rPr lang="en-US" dirty="0" err="1" smtClean="0"/>
              <a:t>Momodu</a:t>
            </a:r>
            <a:endParaRPr lang="en-US" dirty="0"/>
          </a:p>
        </p:txBody>
      </p:sp>
    </p:spTree>
    <p:extLst>
      <p:ext uri="{BB962C8B-B14F-4D97-AF65-F5344CB8AC3E}">
        <p14:creationId xmlns:p14="http://schemas.microsoft.com/office/powerpoint/2010/main" xmlns="" val="22201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the Pieces</a:t>
            </a:r>
          </a:p>
        </p:txBody>
      </p:sp>
      <p:sp>
        <p:nvSpPr>
          <p:cNvPr id="3" name="Content Placeholder 2"/>
          <p:cNvSpPr>
            <a:spLocks noGrp="1"/>
          </p:cNvSpPr>
          <p:nvPr>
            <p:ph idx="1"/>
          </p:nvPr>
        </p:nvSpPr>
        <p:spPr/>
        <p:txBody>
          <a:bodyPr/>
          <a:lstStyle/>
          <a:p>
            <a:r>
              <a:rPr lang="en-US" dirty="0" smtClean="0"/>
              <a:t>This slide is owned by </a:t>
            </a:r>
            <a:r>
              <a:rPr lang="en-US" dirty="0" err="1" smtClean="0"/>
              <a:t>Momodu</a:t>
            </a:r>
            <a:endParaRPr lang="en-US" dirty="0"/>
          </a:p>
        </p:txBody>
      </p:sp>
    </p:spTree>
    <p:extLst>
      <p:ext uri="{BB962C8B-B14F-4D97-AF65-F5344CB8AC3E}">
        <p14:creationId xmlns:p14="http://schemas.microsoft.com/office/powerpoint/2010/main" xmlns="" val="2431415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solidFill>
                  <a:schemeClr val="tx1"/>
                </a:solidFill>
              </a:rPr>
              <a:t>Discrete and Combinatorial Mathematics</a:t>
            </a:r>
            <a:endParaRPr lang="en-US" dirty="0" smtClean="0">
              <a:solidFill>
                <a:schemeClr val="tx1"/>
              </a:solidFill>
              <a:hlinkClick r:id="rId2"/>
            </a:endParaRPr>
          </a:p>
          <a:p>
            <a:r>
              <a:rPr lang="en-US" u="sng" dirty="0" smtClean="0">
                <a:solidFill>
                  <a:schemeClr val="tx1"/>
                </a:solidFill>
              </a:rPr>
              <a:t>http://www.princeton.edu/~achaney/tmve/wiki100k/docs/Finite_set.html</a:t>
            </a:r>
            <a:endParaRPr lang="en-US" dirty="0" smtClean="0">
              <a:solidFill>
                <a:schemeClr val="tx1"/>
              </a:solidFill>
            </a:endParaRPr>
          </a:p>
          <a:p>
            <a:r>
              <a:rPr lang="en-US" u="sng" dirty="0" smtClean="0">
                <a:solidFill>
                  <a:schemeClr val="tx1"/>
                </a:solidFill>
              </a:rPr>
              <a:t>http://answers.yahoo.com/question/index?qid=20120202073127AA0glJ3</a:t>
            </a:r>
            <a:endParaRPr lang="en-US" dirty="0" smtClean="0">
              <a:solidFill>
                <a:schemeClr val="tx1"/>
              </a:solidFill>
            </a:endParaRPr>
          </a:p>
          <a:p>
            <a:r>
              <a:rPr lang="en-US" u="sng" dirty="0" smtClean="0">
                <a:solidFill>
                  <a:schemeClr val="tx1"/>
                </a:solidFill>
              </a:rPr>
              <a:t>http://whatis.techtarget.com/definition/null-set</a:t>
            </a:r>
            <a:endParaRPr lang="en-US" dirty="0" smtClean="0">
              <a:solidFill>
                <a:schemeClr val="tx1"/>
              </a:solidFill>
            </a:endParaRPr>
          </a:p>
          <a:p>
            <a:r>
              <a:rPr lang="en-US" u="sng" dirty="0" smtClean="0">
                <a:solidFill>
                  <a:schemeClr val="tx1"/>
                </a:solidFill>
              </a:rPr>
              <a:t>http://www.basic-mathematics.com</a:t>
            </a:r>
            <a:endParaRPr lang="en-US" dirty="0" smtClean="0">
              <a:solidFill>
                <a:schemeClr val="tx1"/>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Apply Discrete Mathematics to Solving Problems with Shipping Packages</a:t>
            </a:r>
          </a:p>
          <a:p>
            <a:pPr lvl="1"/>
            <a:r>
              <a:rPr lang="en-US" dirty="0" smtClean="0"/>
              <a:t>Determining Cost (Enumeration)</a:t>
            </a:r>
          </a:p>
          <a:p>
            <a:pPr lvl="1"/>
            <a:r>
              <a:rPr lang="en-US" dirty="0" smtClean="0"/>
              <a:t>Representing the System in Relational Database (Relations and Functions)</a:t>
            </a:r>
          </a:p>
          <a:p>
            <a:pPr lvl="1"/>
            <a:r>
              <a:rPr lang="en-US" dirty="0" smtClean="0"/>
              <a:t>Methods for Grouping Similar Packages (Logic and Set Theory)</a:t>
            </a:r>
          </a:p>
          <a:p>
            <a:pPr lvl="1"/>
            <a:r>
              <a:rPr lang="en-US" dirty="0" smtClean="0"/>
              <a:t>Determining the Shortest Path (Graph Theory)</a:t>
            </a:r>
          </a:p>
          <a:p>
            <a:pPr lvl="1"/>
            <a:r>
              <a:rPr lang="en-US" dirty="0" smtClean="0"/>
              <a:t>Determining Postage Options (Decision Trees)</a:t>
            </a:r>
          </a:p>
          <a:p>
            <a:pPr lvl="1"/>
            <a:r>
              <a:rPr lang="en-US" dirty="0" smtClean="0"/>
              <a:t>Putting it together the Pieces (Boolean Algebra)</a:t>
            </a:r>
            <a:endParaRPr lang="en-US" dirty="0"/>
          </a:p>
        </p:txBody>
      </p:sp>
    </p:spTree>
    <p:extLst>
      <p:ext uri="{BB962C8B-B14F-4D97-AF65-F5344CB8AC3E}">
        <p14:creationId xmlns:p14="http://schemas.microsoft.com/office/powerpoint/2010/main" xmlns="" val="360400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Determining </a:t>
            </a:r>
            <a:r>
              <a:rPr lang="en-US" dirty="0" smtClean="0"/>
              <a:t>Cost</a:t>
            </a:r>
            <a:endParaRPr lang="en-US" dirty="0"/>
          </a:p>
        </p:txBody>
      </p:sp>
      <p:sp>
        <p:nvSpPr>
          <p:cNvPr id="3" name="Content Placeholder 2"/>
          <p:cNvSpPr>
            <a:spLocks noGrp="1"/>
          </p:cNvSpPr>
          <p:nvPr>
            <p:ph idx="1"/>
          </p:nvPr>
        </p:nvSpPr>
        <p:spPr/>
        <p:txBody>
          <a:bodyPr>
            <a:normAutofit/>
          </a:bodyPr>
          <a:lstStyle/>
          <a:p>
            <a:r>
              <a:rPr lang="en-US" dirty="0" smtClean="0"/>
              <a:t>Top 5 Expenses (Greatest to Least)</a:t>
            </a:r>
          </a:p>
          <a:p>
            <a:pPr lvl="1"/>
            <a:r>
              <a:rPr lang="en-US" dirty="0" smtClean="0"/>
              <a:t>Salaries and Benefits</a:t>
            </a:r>
          </a:p>
          <a:p>
            <a:pPr lvl="1"/>
            <a:r>
              <a:rPr lang="en-US" dirty="0" smtClean="0"/>
              <a:t>Purchased Transportation</a:t>
            </a:r>
          </a:p>
          <a:p>
            <a:pPr lvl="1"/>
            <a:r>
              <a:rPr lang="en-US" dirty="0" smtClean="0"/>
              <a:t>Fuel</a:t>
            </a:r>
          </a:p>
          <a:p>
            <a:pPr lvl="1"/>
            <a:r>
              <a:rPr lang="en-US" dirty="0" smtClean="0"/>
              <a:t>Depreciation and Amortization</a:t>
            </a:r>
          </a:p>
          <a:p>
            <a:pPr lvl="1"/>
            <a:r>
              <a:rPr lang="en-US" dirty="0" smtClean="0"/>
              <a:t>Maintenance and Repairs</a:t>
            </a:r>
            <a:endParaRPr lang="en-US" dirty="0"/>
          </a:p>
        </p:txBody>
      </p:sp>
    </p:spTree>
    <p:extLst>
      <p:ext uri="{BB962C8B-B14F-4D97-AF65-F5344CB8AC3E}">
        <p14:creationId xmlns:p14="http://schemas.microsoft.com/office/powerpoint/2010/main" xmlns="" val="391536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Addressing Cost With Automated Routing </a:t>
            </a:r>
            <a:endParaRPr lang="en-US" dirty="0"/>
          </a:p>
        </p:txBody>
      </p:sp>
      <p:sp>
        <p:nvSpPr>
          <p:cNvPr id="3" name="Content Placeholder 2"/>
          <p:cNvSpPr>
            <a:spLocks noGrp="1"/>
          </p:cNvSpPr>
          <p:nvPr>
            <p:ph idx="1"/>
          </p:nvPr>
        </p:nvSpPr>
        <p:spPr/>
        <p:txBody>
          <a:bodyPr/>
          <a:lstStyle/>
          <a:p>
            <a:r>
              <a:rPr lang="en-US" dirty="0" smtClean="0"/>
              <a:t>Same top 5 expenses</a:t>
            </a:r>
          </a:p>
          <a:p>
            <a:pPr lvl="1"/>
            <a:r>
              <a:rPr lang="en-US" dirty="0" smtClean="0"/>
              <a:t>Same workload, less workers</a:t>
            </a:r>
          </a:p>
          <a:p>
            <a:pPr lvl="1"/>
            <a:r>
              <a:rPr lang="en-US" dirty="0" smtClean="0"/>
              <a:t>Grow to decrease spending</a:t>
            </a:r>
          </a:p>
          <a:p>
            <a:pPr lvl="1"/>
            <a:r>
              <a:rPr lang="en-US" dirty="0" smtClean="0"/>
              <a:t>Even workloads means less trucks</a:t>
            </a:r>
          </a:p>
          <a:p>
            <a:pPr lvl="1"/>
            <a:r>
              <a:rPr lang="en-US" dirty="0" smtClean="0"/>
              <a:t>Maintenance and Repairs</a:t>
            </a:r>
          </a:p>
          <a:p>
            <a:pPr lvl="1"/>
            <a:endParaRPr lang="en-US" dirty="0"/>
          </a:p>
        </p:txBody>
      </p:sp>
    </p:spTree>
    <p:extLst>
      <p:ext uri="{BB962C8B-B14F-4D97-AF65-F5344CB8AC3E}">
        <p14:creationId xmlns:p14="http://schemas.microsoft.com/office/powerpoint/2010/main" xmlns="" val="168048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Relations Chart</a:t>
            </a:r>
            <a:endParaRPr lang="en-US" dirty="0"/>
          </a:p>
        </p:txBody>
      </p:sp>
      <p:pic>
        <p:nvPicPr>
          <p:cNvPr id="4" name="Content Placeholder 3" descr="cost relations flowchart.jpg"/>
          <p:cNvPicPr>
            <a:picLocks noGrp="1" noChangeAspect="1"/>
          </p:cNvPicPr>
          <p:nvPr>
            <p:ph idx="1"/>
          </p:nvPr>
        </p:nvPicPr>
        <p:blipFill>
          <a:blip r:embed="rId3"/>
          <a:stretch>
            <a:fillRect/>
          </a:stretch>
        </p:blipFill>
        <p:spPr>
          <a:xfrm>
            <a:off x="792480" y="2468880"/>
            <a:ext cx="10622280" cy="3779520"/>
          </a:xfrm>
        </p:spPr>
      </p:pic>
    </p:spTree>
    <p:extLst>
      <p:ext uri="{BB962C8B-B14F-4D97-AF65-F5344CB8AC3E}">
        <p14:creationId xmlns:p14="http://schemas.microsoft.com/office/powerpoint/2010/main" xmlns="" val="60845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Relations</a:t>
            </a:r>
            <a:endParaRPr lang="en-US" dirty="0"/>
          </a:p>
        </p:txBody>
      </p:sp>
      <p:sp>
        <p:nvSpPr>
          <p:cNvPr id="3" name="Content Placeholder 2"/>
          <p:cNvSpPr>
            <a:spLocks noGrp="1"/>
          </p:cNvSpPr>
          <p:nvPr>
            <p:ph idx="1"/>
          </p:nvPr>
        </p:nvSpPr>
        <p:spPr/>
        <p:txBody>
          <a:bodyPr/>
          <a:lstStyle/>
          <a:p>
            <a:r>
              <a:rPr lang="en-US" dirty="0" smtClean="0"/>
              <a:t>Focus on Sort Facilities</a:t>
            </a:r>
          </a:p>
          <a:p>
            <a:pPr lvl="1"/>
            <a:r>
              <a:rPr lang="en-US" dirty="0" smtClean="0"/>
              <a:t>Increase efficiency saves money</a:t>
            </a:r>
          </a:p>
          <a:p>
            <a:pPr lvl="1"/>
            <a:r>
              <a:rPr lang="en-US" dirty="0" smtClean="0"/>
              <a:t>Effects all other parts of the chart</a:t>
            </a:r>
            <a:endParaRPr lang="en-US" dirty="0"/>
          </a:p>
        </p:txBody>
      </p:sp>
    </p:spTree>
    <p:extLst>
      <p:ext uri="{BB962C8B-B14F-4D97-AF65-F5344CB8AC3E}">
        <p14:creationId xmlns:p14="http://schemas.microsoft.com/office/powerpoint/2010/main" xmlns="" val="212674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614660" y="4198620"/>
            <a:ext cx="822960" cy="617220"/>
          </a:xfrm>
          <a:prstGeom prst="rect">
            <a:avLst/>
          </a:prstGeom>
          <a:noFill/>
        </p:spPr>
      </p:pic>
      <p:pic>
        <p:nvPicPr>
          <p:cNvPr id="1027"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530840" y="5532120"/>
            <a:ext cx="822960" cy="617220"/>
          </a:xfrm>
          <a:prstGeom prst="rect">
            <a:avLst/>
          </a:prstGeom>
          <a:noFill/>
        </p:spPr>
      </p:pic>
      <p:pic>
        <p:nvPicPr>
          <p:cNvPr id="6"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568940" y="4861560"/>
            <a:ext cx="822960" cy="617220"/>
          </a:xfrm>
          <a:prstGeom prst="rect">
            <a:avLst/>
          </a:prstGeom>
          <a:noFill/>
        </p:spPr>
      </p:pic>
      <p:sp>
        <p:nvSpPr>
          <p:cNvPr id="2" name="Title 1"/>
          <p:cNvSpPr>
            <a:spLocks noGrp="1"/>
          </p:cNvSpPr>
          <p:nvPr>
            <p:ph type="title"/>
          </p:nvPr>
        </p:nvSpPr>
        <p:spPr/>
        <p:txBody>
          <a:bodyPr/>
          <a:lstStyle/>
          <a:p>
            <a:r>
              <a:rPr lang="en-US" dirty="0"/>
              <a:t>Methods for Grouping Similar Packages</a:t>
            </a:r>
          </a:p>
        </p:txBody>
      </p:sp>
      <p:sp>
        <p:nvSpPr>
          <p:cNvPr id="3" name="Content Placeholder 2"/>
          <p:cNvSpPr>
            <a:spLocks noGrp="1"/>
          </p:cNvSpPr>
          <p:nvPr>
            <p:ph idx="1"/>
          </p:nvPr>
        </p:nvSpPr>
        <p:spPr>
          <a:xfrm>
            <a:off x="1295401" y="2556932"/>
            <a:ext cx="5243422" cy="3318936"/>
          </a:xfrm>
        </p:spPr>
        <p:txBody>
          <a:bodyPr>
            <a:normAutofit/>
          </a:bodyPr>
          <a:lstStyle/>
          <a:p>
            <a:pPr>
              <a:buNone/>
            </a:pPr>
            <a:r>
              <a:rPr lang="en-US" sz="2000" dirty="0" smtClean="0">
                <a:latin typeface="Calibri" pitchFamily="34" charset="0"/>
                <a:cs typeface="Calibri" pitchFamily="34" charset="0"/>
              </a:rPr>
              <a:t>Group – is a structured collection of alike objects</a:t>
            </a:r>
          </a:p>
          <a:p>
            <a:pPr>
              <a:buNone/>
            </a:pPr>
            <a:r>
              <a:rPr lang="en-US" sz="2000" dirty="0" smtClean="0">
                <a:latin typeface="Calibri" pitchFamily="34" charset="0"/>
                <a:cs typeface="Calibri" pitchFamily="34" charset="0"/>
              </a:rPr>
              <a:t>Set - well-defined collection of objects. 	</a:t>
            </a:r>
          </a:p>
          <a:p>
            <a:pPr lvl="1"/>
            <a:r>
              <a:rPr lang="en-US" sz="1800" dirty="0" smtClean="0">
                <a:latin typeface="Calibri" pitchFamily="34" charset="0"/>
                <a:cs typeface="Calibri" pitchFamily="34" charset="0"/>
              </a:rPr>
              <a:t>Infinite sets</a:t>
            </a:r>
          </a:p>
          <a:p>
            <a:pPr lvl="1"/>
            <a:r>
              <a:rPr lang="en-US" sz="1800" dirty="0" smtClean="0">
                <a:latin typeface="Calibri" pitchFamily="34" charset="0"/>
                <a:cs typeface="Calibri" pitchFamily="34" charset="0"/>
              </a:rPr>
              <a:t>Finite sets</a:t>
            </a:r>
          </a:p>
          <a:p>
            <a:pPr lvl="1"/>
            <a:r>
              <a:rPr lang="en-US" sz="1800" dirty="0" smtClean="0">
                <a:latin typeface="Calibri" pitchFamily="34" charset="0"/>
                <a:cs typeface="Calibri" pitchFamily="34" charset="0"/>
              </a:rPr>
              <a:t>Null/Empty set</a:t>
            </a:r>
          </a:p>
        </p:txBody>
      </p:sp>
      <p:pic>
        <p:nvPicPr>
          <p:cNvPr id="1026" name="Picture 2" descr="C:\Program Files\Microsoft Office\MEDIA\CAGCAT10\j0187423.wmf"/>
          <p:cNvPicPr>
            <a:picLocks noChangeAspect="1" noChangeArrowheads="1"/>
          </p:cNvPicPr>
          <p:nvPr/>
        </p:nvPicPr>
        <p:blipFill>
          <a:blip r:embed="rId4"/>
          <a:srcRect/>
          <a:stretch>
            <a:fillRect/>
          </a:stretch>
        </p:blipFill>
        <p:spPr bwMode="auto">
          <a:xfrm>
            <a:off x="7523835" y="3292297"/>
            <a:ext cx="1762049" cy="1827886"/>
          </a:xfrm>
          <a:prstGeom prst="rect">
            <a:avLst/>
          </a:prstGeom>
          <a:noFill/>
        </p:spPr>
      </p:pic>
      <p:pic>
        <p:nvPicPr>
          <p:cNvPr id="1028"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5147310" y="5212080"/>
            <a:ext cx="971550" cy="971550"/>
          </a:xfrm>
          <a:prstGeom prst="rect">
            <a:avLst/>
          </a:prstGeom>
          <a:noFill/>
        </p:spPr>
      </p:pic>
      <p:pic>
        <p:nvPicPr>
          <p:cNvPr id="9"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6031230" y="5273040"/>
            <a:ext cx="971550" cy="971550"/>
          </a:xfrm>
          <a:prstGeom prst="rect">
            <a:avLst/>
          </a:prstGeom>
          <a:noFill/>
        </p:spPr>
      </p:pic>
      <p:pic>
        <p:nvPicPr>
          <p:cNvPr id="10"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6945630" y="5318760"/>
            <a:ext cx="971550" cy="971550"/>
          </a:xfrm>
          <a:prstGeom prst="rect">
            <a:avLst/>
          </a:prstGeom>
          <a:noFill/>
        </p:spPr>
      </p:pic>
    </p:spTree>
    <p:extLst>
      <p:ext uri="{BB962C8B-B14F-4D97-AF65-F5344CB8AC3E}">
        <p14:creationId xmlns:p14="http://schemas.microsoft.com/office/powerpoint/2010/main" xmlns="" val="112753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Grouping Similar Packages</a:t>
            </a:r>
          </a:p>
        </p:txBody>
      </p:sp>
      <p:sp>
        <p:nvSpPr>
          <p:cNvPr id="3" name="Content Placeholder 2"/>
          <p:cNvSpPr>
            <a:spLocks noGrp="1"/>
          </p:cNvSpPr>
          <p:nvPr>
            <p:ph idx="1"/>
          </p:nvPr>
        </p:nvSpPr>
        <p:spPr>
          <a:xfrm>
            <a:off x="1295401" y="2556932"/>
            <a:ext cx="3466380" cy="3318936"/>
          </a:xfrm>
        </p:spPr>
        <p:txBody>
          <a:bodyPr/>
          <a:lstStyle/>
          <a:p>
            <a:pPr>
              <a:buNone/>
            </a:pPr>
            <a:r>
              <a:rPr lang="en-US" dirty="0" smtClean="0"/>
              <a:t>Combination of sets</a:t>
            </a:r>
          </a:p>
          <a:p>
            <a:pPr lvl="1"/>
            <a:r>
              <a:rPr lang="en-US" dirty="0" smtClean="0"/>
              <a:t>Union of sets </a:t>
            </a:r>
          </a:p>
          <a:p>
            <a:pPr lvl="1"/>
            <a:r>
              <a:rPr lang="en-US" dirty="0" smtClean="0"/>
              <a:t>Intersection of sets</a:t>
            </a:r>
          </a:p>
          <a:p>
            <a:pPr lvl="1"/>
            <a:r>
              <a:rPr lang="en-US" dirty="0" smtClean="0"/>
              <a:t>Difference of sets</a:t>
            </a:r>
          </a:p>
          <a:p>
            <a:pPr marL="0" indent="0">
              <a:buNone/>
            </a:pPr>
            <a:endParaRPr lang="en-US" dirty="0"/>
          </a:p>
        </p:txBody>
      </p:sp>
      <p:pic>
        <p:nvPicPr>
          <p:cNvPr id="4" name="Picture 4" descr="C:\Users\mbrb8a\AppData\Local\Microsoft\Windows\Temporary Internet Files\Content.IE5\EO3AY5G7\MC900432642[1].png"/>
          <p:cNvPicPr>
            <a:picLocks noChangeAspect="1" noChangeArrowheads="1"/>
          </p:cNvPicPr>
          <p:nvPr/>
        </p:nvPicPr>
        <p:blipFill>
          <a:blip r:embed="rId3"/>
          <a:srcRect/>
          <a:stretch>
            <a:fillRect/>
          </a:stretch>
        </p:blipFill>
        <p:spPr bwMode="auto">
          <a:xfrm>
            <a:off x="6945630" y="5318760"/>
            <a:ext cx="971550" cy="971550"/>
          </a:xfrm>
          <a:prstGeom prst="rect">
            <a:avLst/>
          </a:prstGeom>
          <a:noFill/>
        </p:spPr>
      </p:pic>
      <p:pic>
        <p:nvPicPr>
          <p:cNvPr id="5" name="Picture 3" descr="C:\Users\mbrb8a\AppData\Local\Microsoft\Windows\Temporary Internet Files\Content.IE5\ICOH3GA5\MP900402896[1].jpg"/>
          <p:cNvPicPr>
            <a:picLocks noChangeAspect="1" noChangeArrowheads="1"/>
          </p:cNvPicPr>
          <p:nvPr/>
        </p:nvPicPr>
        <p:blipFill>
          <a:blip r:embed="rId4"/>
          <a:srcRect/>
          <a:stretch>
            <a:fillRect/>
          </a:stretch>
        </p:blipFill>
        <p:spPr bwMode="auto">
          <a:xfrm>
            <a:off x="7871460" y="5615940"/>
            <a:ext cx="822960" cy="617220"/>
          </a:xfrm>
          <a:prstGeom prst="rect">
            <a:avLst/>
          </a:prstGeom>
          <a:noFill/>
        </p:spPr>
      </p:pic>
      <p:pic>
        <p:nvPicPr>
          <p:cNvPr id="6" name="Picture 2" descr="C:\Program Files\Microsoft Office\MEDIA\CAGCAT10\j0187423.wmf"/>
          <p:cNvPicPr>
            <a:picLocks noChangeAspect="1" noChangeArrowheads="1"/>
          </p:cNvPicPr>
          <p:nvPr/>
        </p:nvPicPr>
        <p:blipFill>
          <a:blip r:embed="rId5"/>
          <a:srcRect/>
          <a:stretch>
            <a:fillRect/>
          </a:stretch>
        </p:blipFill>
        <p:spPr bwMode="auto">
          <a:xfrm>
            <a:off x="7523835" y="3292297"/>
            <a:ext cx="1762049" cy="1827886"/>
          </a:xfrm>
          <a:prstGeom prst="rect">
            <a:avLst/>
          </a:prstGeom>
          <a:noFill/>
        </p:spPr>
      </p:pic>
    </p:spTree>
    <p:extLst>
      <p:ext uri="{BB962C8B-B14F-4D97-AF65-F5344CB8AC3E}">
        <p14:creationId xmlns:p14="http://schemas.microsoft.com/office/powerpoint/2010/main" xmlns="" val="403407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Grouping Similar Packages</a:t>
            </a:r>
            <a:endParaRPr lang="en-US" dirty="0"/>
          </a:p>
        </p:txBody>
      </p:sp>
      <p:sp>
        <p:nvSpPr>
          <p:cNvPr id="3" name="Content Placeholder 2"/>
          <p:cNvSpPr>
            <a:spLocks noGrp="1"/>
          </p:cNvSpPr>
          <p:nvPr>
            <p:ph idx="1"/>
          </p:nvPr>
        </p:nvSpPr>
        <p:spPr>
          <a:xfrm>
            <a:off x="1295400" y="2556932"/>
            <a:ext cx="4932871" cy="3318936"/>
          </a:xfrm>
        </p:spPr>
        <p:txBody>
          <a:bodyPr/>
          <a:lstStyle/>
          <a:p>
            <a:pPr>
              <a:buNone/>
            </a:pPr>
            <a:r>
              <a:rPr lang="en-US" dirty="0" smtClean="0"/>
              <a:t>Methods to sorting out pieces of a set</a:t>
            </a:r>
          </a:p>
          <a:p>
            <a:pPr lvl="1"/>
            <a:r>
              <a:rPr lang="en-US" dirty="0" smtClean="0"/>
              <a:t>Cartesian product</a:t>
            </a:r>
          </a:p>
          <a:p>
            <a:pPr lvl="2"/>
            <a:r>
              <a:rPr lang="en-US" dirty="0" smtClean="0"/>
              <a:t>Cross </a:t>
            </a:r>
          </a:p>
          <a:p>
            <a:pPr lvl="1"/>
            <a:r>
              <a:rPr lang="en-US" dirty="0" smtClean="0"/>
              <a:t>Venn diagram</a:t>
            </a:r>
          </a:p>
          <a:p>
            <a:r>
              <a:rPr lang="en-US" dirty="0" smtClean="0"/>
              <a:t>Randomness</a:t>
            </a:r>
            <a:endParaRPr lang="en-US" dirty="0"/>
          </a:p>
        </p:txBody>
      </p:sp>
      <p:pic>
        <p:nvPicPr>
          <p:cNvPr id="3074" name="Picture 2" descr="http://www.caribbeanedu.com/images/kewl/set1.gif"/>
          <p:cNvPicPr>
            <a:picLocks noChangeAspect="1" noChangeArrowheads="1"/>
          </p:cNvPicPr>
          <p:nvPr/>
        </p:nvPicPr>
        <p:blipFill>
          <a:blip r:embed="rId3"/>
          <a:srcRect/>
          <a:stretch>
            <a:fillRect/>
          </a:stretch>
        </p:blipFill>
        <p:spPr bwMode="auto">
          <a:xfrm>
            <a:off x="6647815" y="2949575"/>
            <a:ext cx="3857625" cy="29051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318</TotalTime>
  <Words>2617</Words>
  <Application>Microsoft Office PowerPoint</Application>
  <PresentationFormat>Custom</PresentationFormat>
  <Paragraphs>205</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Mathematics of Shipping Packages</vt:lpstr>
      <vt:lpstr>Agenda</vt:lpstr>
      <vt:lpstr>Determining Cost</vt:lpstr>
      <vt:lpstr>Addressing Cost With Automated Routing </vt:lpstr>
      <vt:lpstr>Cost Relations Chart</vt:lpstr>
      <vt:lpstr>Cost Relations</vt:lpstr>
      <vt:lpstr>Methods for Grouping Similar Packages</vt:lpstr>
      <vt:lpstr>Methods for Grouping Similar Packages</vt:lpstr>
      <vt:lpstr>Methods for Grouping Similar Packages</vt:lpstr>
      <vt:lpstr>Determining the Shipping Path</vt:lpstr>
      <vt:lpstr>Shortest Path Algorithms</vt:lpstr>
      <vt:lpstr>Solving the Shipping Path</vt:lpstr>
      <vt:lpstr>Determining Postage Options</vt:lpstr>
      <vt:lpstr>Determining Postage Options</vt:lpstr>
      <vt:lpstr>Putting it together the Pieces</vt:lpstr>
      <vt:lpstr>Putting it together the Pieces</vt:lpstr>
      <vt:lpstr>References</vt:lpstr>
    </vt:vector>
  </TitlesOfParts>
  <Company>Virtual World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of Shipping Packages</dc:title>
  <dc:creator>nate nate</dc:creator>
  <cp:lastModifiedBy>mbrb8a</cp:lastModifiedBy>
  <cp:revision>25</cp:revision>
  <dcterms:created xsi:type="dcterms:W3CDTF">2013-12-09T20:54:32Z</dcterms:created>
  <dcterms:modified xsi:type="dcterms:W3CDTF">2013-12-16T22:06:47Z</dcterms:modified>
</cp:coreProperties>
</file>