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327" autoAdjust="0"/>
  </p:normalViewPr>
  <p:slideViewPr>
    <p:cSldViewPr snapToGrid="0">
      <p:cViewPr varScale="1">
        <p:scale>
          <a:sx n="75" d="100"/>
          <a:sy n="75" d="100"/>
        </p:scale>
        <p:origin x="18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F5650-5546-4098-880A-6626D883691E}" type="datetimeFigureOut">
              <a:rPr lang="en-US" smtClean="0"/>
              <a:t>11/28/2016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CB191-E76B-4563-81EE-CDA461476522}" type="slidenum">
              <a:rPr lang="en-US" smtClean="0"/>
              <a:t>‹#›</a:t>
            </a:fld>
            <a:endParaRPr lang="en-US"/>
          </a:p>
        </p:txBody>
      </p:sp>
    </p:spTree>
    <p:extLst>
      <p:ext uri="{BB962C8B-B14F-4D97-AF65-F5344CB8AC3E}">
        <p14:creationId xmlns:p14="http://schemas.microsoft.com/office/powerpoint/2010/main" val="504018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Renaissance Education Suite is a collection of tools which enable teachers to: quiz</a:t>
            </a:r>
            <a:r>
              <a:rPr lang="en-US" baseline="0" dirty="0" smtClean="0"/>
              <a:t> their students and gain insights into their understanding. </a:t>
            </a:r>
          </a:p>
          <a:p>
            <a:endParaRPr lang="en-US" baseline="0" dirty="0" smtClean="0"/>
          </a:p>
          <a:p>
            <a:r>
              <a:rPr lang="en-US" baseline="0" dirty="0" smtClean="0"/>
              <a:t>The service is already collecting results across millions of students every year. This allows teachers to compare their students progress with a large corpus of similar students. </a:t>
            </a:r>
          </a:p>
          <a:p>
            <a:endParaRPr lang="en-US" baseline="0" dirty="0" smtClean="0"/>
          </a:p>
          <a:p>
            <a:r>
              <a:rPr lang="en-US" baseline="0" dirty="0" smtClean="0"/>
              <a:t>When the service detects that one or more students do not understand the material, it can recommend additional content to assist the student.  The continued development of each student can be tracked as they progress through these recommended additional lessons. This completes the loop as teachers can measure their success through their students success.</a:t>
            </a:r>
          </a:p>
          <a:p>
            <a:endParaRPr lang="en-US" baseline="0" dirty="0" smtClean="0"/>
          </a:p>
          <a:p>
            <a:r>
              <a:rPr lang="en-US" baseline="0" dirty="0" smtClean="0"/>
              <a:t>The target audience of the product is teachers of kindergarten through 12</a:t>
            </a:r>
            <a:r>
              <a:rPr lang="en-US" baseline="30000" dirty="0" smtClean="0"/>
              <a:t>th</a:t>
            </a:r>
            <a:r>
              <a:rPr lang="en-US" baseline="0" dirty="0" smtClean="0"/>
              <a:t> grade. To get into these markets, the business needs to solicit to the school districts and build relationships with decision makers and their IT professionals. </a:t>
            </a:r>
          </a:p>
          <a:p>
            <a:endParaRPr lang="en-US" baseline="0" dirty="0" smtClean="0"/>
          </a:p>
        </p:txBody>
      </p:sp>
      <p:sp>
        <p:nvSpPr>
          <p:cNvPr id="4" name="Slide Number Placeholder 3"/>
          <p:cNvSpPr>
            <a:spLocks noGrp="1"/>
          </p:cNvSpPr>
          <p:nvPr>
            <p:ph type="sldNum" sz="quarter" idx="10"/>
          </p:nvPr>
        </p:nvSpPr>
        <p:spPr/>
        <p:txBody>
          <a:bodyPr/>
          <a:lstStyle/>
          <a:p>
            <a:fld id="{077CB191-E76B-4563-81EE-CDA461476522}" type="slidenum">
              <a:rPr lang="en-US" smtClean="0"/>
              <a:t>2</a:t>
            </a:fld>
            <a:endParaRPr lang="en-US"/>
          </a:p>
        </p:txBody>
      </p:sp>
    </p:spTree>
    <p:extLst>
      <p:ext uri="{BB962C8B-B14F-4D97-AF65-F5344CB8AC3E}">
        <p14:creationId xmlns:p14="http://schemas.microsoft.com/office/powerpoint/2010/main" val="1125081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Product</a:t>
            </a:r>
          </a:p>
          <a:p>
            <a:r>
              <a:rPr lang="en-US" dirty="0" smtClean="0"/>
              <a:t>The product is an analytical</a:t>
            </a:r>
            <a:r>
              <a:rPr lang="en-US" baseline="0" dirty="0" smtClean="0"/>
              <a:t> suite, as discussed just a moment ago. </a:t>
            </a:r>
          </a:p>
          <a:p>
            <a:endParaRPr lang="en-US" baseline="0" dirty="0" smtClean="0"/>
          </a:p>
          <a:p>
            <a:r>
              <a:rPr lang="en-US" b="1" baseline="0" dirty="0" smtClean="0"/>
              <a:t>Placement</a:t>
            </a:r>
            <a:endParaRPr lang="en-US" b="0" baseline="0" dirty="0" smtClean="0"/>
          </a:p>
          <a:p>
            <a:r>
              <a:rPr lang="en-US" b="0" baseline="0" dirty="0" smtClean="0"/>
              <a:t>It is difficult for many school districts to buy additional server hardware, and staff the solution. This is especially true for smaller school districts or those in rural areas. </a:t>
            </a:r>
          </a:p>
          <a:p>
            <a:endParaRPr lang="en-US" b="0" baseline="0" dirty="0" smtClean="0"/>
          </a:p>
          <a:p>
            <a:r>
              <a:rPr lang="en-US" b="0" baseline="0" dirty="0" smtClean="0"/>
              <a:t>To mitigate these challenges the service is provided in the cloud over the Internet. This reduces the requirements to a web browser and high speed connection. </a:t>
            </a:r>
          </a:p>
          <a:p>
            <a:endParaRPr lang="en-US" b="0" baseline="0" dirty="0" smtClean="0"/>
          </a:p>
          <a:p>
            <a:r>
              <a:rPr lang="en-US" b="0" baseline="0" dirty="0" smtClean="0"/>
              <a:t>The product needs to be discoverable by instructors and school super intendents, which requires participating in events or direct marketing events. </a:t>
            </a:r>
          </a:p>
          <a:p>
            <a:endParaRPr lang="en-US" b="0" baseline="0" dirty="0" smtClean="0"/>
          </a:p>
          <a:p>
            <a:r>
              <a:rPr lang="en-US" b="0" baseline="0" dirty="0" smtClean="0"/>
              <a:t>They may not know that they need this product, or that it even exists. By establishing the brand as a known quantity, it further assists in placing the idea into decision makers heads.</a:t>
            </a:r>
          </a:p>
          <a:p>
            <a:endParaRPr lang="en-US" b="0" baseline="0" dirty="0" smtClean="0"/>
          </a:p>
          <a:p>
            <a:r>
              <a:rPr lang="en-US" b="1" baseline="0" dirty="0" smtClean="0"/>
              <a:t>Price</a:t>
            </a:r>
            <a:endParaRPr lang="en-US" b="0" baseline="0" dirty="0" smtClean="0"/>
          </a:p>
          <a:p>
            <a:r>
              <a:rPr lang="en-US" b="0" baseline="0" dirty="0" smtClean="0"/>
              <a:t>The service needs to be priced fairly and competitively with similar products. The Education Technology, or </a:t>
            </a:r>
            <a:r>
              <a:rPr lang="en-US" b="0" baseline="0" dirty="0" err="1" smtClean="0"/>
              <a:t>EdTech</a:t>
            </a:r>
            <a:r>
              <a:rPr lang="en-US" b="0" baseline="0" dirty="0" smtClean="0"/>
              <a:t>, is a rapidly growing field with several high quality free solutions. </a:t>
            </a:r>
          </a:p>
          <a:p>
            <a:endParaRPr lang="en-US" b="0" baseline="0" dirty="0" smtClean="0"/>
          </a:p>
          <a:p>
            <a:r>
              <a:rPr lang="en-US" b="0" baseline="0" dirty="0" smtClean="0"/>
              <a:t>Since the service competes against free solutions, there needs to be superior: support, integration, documentation, and flexible ease of use (</a:t>
            </a:r>
            <a:r>
              <a:rPr lang="en-US" b="0" baseline="0" dirty="0" err="1" smtClean="0"/>
              <a:t>Kolter</a:t>
            </a:r>
            <a:r>
              <a:rPr lang="en-US" b="0" baseline="0" dirty="0" smtClean="0"/>
              <a:t>, 2016). This will entice the teachers to request the product and make price less of a concern.</a:t>
            </a:r>
          </a:p>
          <a:p>
            <a:endParaRPr lang="en-US" b="0" baseline="0" dirty="0" smtClean="0"/>
          </a:p>
          <a:p>
            <a:r>
              <a:rPr lang="en-US" b="1" baseline="0" dirty="0" smtClean="0"/>
              <a:t>Promotion</a:t>
            </a:r>
            <a:endParaRPr lang="en-US" b="0" baseline="0" dirty="0" smtClean="0"/>
          </a:p>
          <a:p>
            <a:r>
              <a:rPr lang="en-US" b="0" baseline="0" dirty="0" smtClean="0"/>
              <a:t>While price can be reduced in concern, there needs to be promotions to encourage staff to buy now. One possible method is to run limited time only discounts at the end of the school year.</a:t>
            </a:r>
          </a:p>
          <a:p>
            <a:endParaRPr lang="en-US" b="0" baseline="0" dirty="0" smtClean="0"/>
          </a:p>
          <a:p>
            <a:r>
              <a:rPr lang="en-US" b="0" baseline="0" dirty="0" smtClean="0"/>
              <a:t>Another solution could be to provide volume discounts to larger schools. For example, if the district licenses the product for 10,000 students they receive a volume discount. As a cloud based solution, the costs are fairly fixed with low variable costing. This means that selling more student licenses is always preferable, even at a lower cost per seat. </a:t>
            </a:r>
          </a:p>
          <a:p>
            <a:endParaRPr lang="en-US" b="0" baseline="0" dirty="0" smtClean="0"/>
          </a:p>
          <a:p>
            <a:r>
              <a:rPr lang="en-US" b="0" baseline="0" dirty="0" smtClean="0"/>
              <a:t>Small school districts or those with poor funding should also get a discount, to make more people aware of the brand. By providing the discounted service to the less fortunate, it gives the brand a good reputation and encourages future business. For instance a teacher might relocate to a different larger district. Once she is there recommend that they use this service, thus selling more seats. </a:t>
            </a:r>
            <a:endParaRPr lang="en-US" b="1" dirty="0"/>
          </a:p>
        </p:txBody>
      </p:sp>
      <p:sp>
        <p:nvSpPr>
          <p:cNvPr id="4" name="Slide Number Placeholder 3"/>
          <p:cNvSpPr>
            <a:spLocks noGrp="1"/>
          </p:cNvSpPr>
          <p:nvPr>
            <p:ph type="sldNum" sz="quarter" idx="10"/>
          </p:nvPr>
        </p:nvSpPr>
        <p:spPr/>
        <p:txBody>
          <a:bodyPr/>
          <a:lstStyle/>
          <a:p>
            <a:fld id="{077CB191-E76B-4563-81EE-CDA461476522}" type="slidenum">
              <a:rPr lang="en-US" smtClean="0"/>
              <a:t>3</a:t>
            </a:fld>
            <a:endParaRPr lang="en-US"/>
          </a:p>
        </p:txBody>
      </p:sp>
    </p:spTree>
    <p:extLst>
      <p:ext uri="{BB962C8B-B14F-4D97-AF65-F5344CB8AC3E}">
        <p14:creationId xmlns:p14="http://schemas.microsoft.com/office/powerpoint/2010/main" val="2847405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advantage of the product is the</a:t>
            </a:r>
            <a:r>
              <a:rPr lang="en-US" baseline="0" dirty="0" smtClean="0"/>
              <a:t> analytics are based off data across millions of students. Yet, ironically their target audience is relatively small. </a:t>
            </a:r>
          </a:p>
          <a:p>
            <a:endParaRPr lang="en-US" baseline="0" dirty="0" smtClean="0"/>
          </a:p>
          <a:p>
            <a:r>
              <a:rPr lang="en-US" baseline="0" dirty="0" smtClean="0"/>
              <a:t>Renaissance focuses on selling their products to the school districts, which deploy it across their enterprise. This has the ability to target big fish directly, but misses out on the larger consumer market. </a:t>
            </a:r>
          </a:p>
          <a:p>
            <a:endParaRPr lang="en-US" baseline="0" dirty="0" smtClean="0"/>
          </a:p>
          <a:p>
            <a:r>
              <a:rPr lang="en-US" baseline="0" dirty="0" smtClean="0"/>
              <a:t>For example, many parents tutor their children and require additional studying. It would make sense that those same parents would gain value in having a more structured learning path. </a:t>
            </a:r>
          </a:p>
          <a:p>
            <a:endParaRPr lang="en-US" baseline="0" dirty="0" smtClean="0"/>
          </a:p>
          <a:p>
            <a:r>
              <a:rPr lang="en-US" baseline="0" dirty="0" smtClean="0"/>
              <a:t>There are a limited number of school districts, which enables direct marketing to be successful. However when communicating with all of the parents of those same students, the marketing channel needs to be more general.</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77CB191-E76B-4563-81EE-CDA461476522}" type="slidenum">
              <a:rPr lang="en-US" smtClean="0"/>
              <a:t>4</a:t>
            </a:fld>
            <a:endParaRPr lang="en-US"/>
          </a:p>
        </p:txBody>
      </p:sp>
    </p:spTree>
    <p:extLst>
      <p:ext uri="{BB962C8B-B14F-4D97-AF65-F5344CB8AC3E}">
        <p14:creationId xmlns:p14="http://schemas.microsoft.com/office/powerpoint/2010/main" val="82063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company has positioned themselves as a leader</a:t>
            </a:r>
            <a:r>
              <a:rPr lang="en-US" baseline="0" dirty="0" smtClean="0"/>
              <a:t> in education software. They take the unique position of focusing on the teacher instead of the students. This allows them to help the teacher bring their “A game” and have a larger impact across the entire student body. </a:t>
            </a:r>
          </a:p>
          <a:p>
            <a:endParaRPr lang="en-US" baseline="0" dirty="0" smtClean="0"/>
          </a:p>
          <a:p>
            <a:r>
              <a:rPr lang="en-US" baseline="0" dirty="0" smtClean="0"/>
              <a:t>The company is also uniquely positioned in the data that they have collected over the years, which allows them to detect trends across the student body. Consider the free competitors, which have partial or incomplete histories on a larger percentage of their user base. In contrast the Renaissance service is deployed through the entire school district and tracks the progress of the student across their entire educational career. </a:t>
            </a:r>
          </a:p>
          <a:p>
            <a:endParaRPr lang="en-US" baseline="0" dirty="0" smtClean="0"/>
          </a:p>
          <a:p>
            <a:r>
              <a:rPr lang="en-US" baseline="0" dirty="0" smtClean="0"/>
              <a:t>This gives them the advantage of knowing which books and courses the student took, along with how those experiences have improved their understanding. </a:t>
            </a:r>
          </a:p>
          <a:p>
            <a:endParaRPr lang="en-US" baseline="0" dirty="0" smtClean="0"/>
          </a:p>
          <a:p>
            <a:r>
              <a:rPr lang="en-US" baseline="0" dirty="0" smtClean="0"/>
              <a:t>Along with those advantages, the service hosts its own custom content. The material can be published to the students, then their progress tracked as they go through the material. This creates a feedback loop, that allows the service provides to gauge the quality and usefulness of the presented content. </a:t>
            </a:r>
          </a:p>
          <a:p>
            <a:endParaRPr lang="en-US" baseline="0" dirty="0" smtClean="0"/>
          </a:p>
          <a:p>
            <a:r>
              <a:rPr lang="en-US" baseline="0" dirty="0" smtClean="0"/>
              <a:t>If an individual teacher were to do the same, they would gain one small sample of results per year; perfecting the content would take years of trial and error. In contrast the service’s material is shown to millions of students and enables years of trial and error to be completed instantly. This positions the service with the ability to offer the highest quality content, and refine it rapidly over time. </a:t>
            </a:r>
            <a:endParaRPr lang="en-US" dirty="0"/>
          </a:p>
        </p:txBody>
      </p:sp>
      <p:sp>
        <p:nvSpPr>
          <p:cNvPr id="4" name="Slide Number Placeholder 3"/>
          <p:cNvSpPr>
            <a:spLocks noGrp="1"/>
          </p:cNvSpPr>
          <p:nvPr>
            <p:ph type="sldNum" sz="quarter" idx="10"/>
          </p:nvPr>
        </p:nvSpPr>
        <p:spPr/>
        <p:txBody>
          <a:bodyPr/>
          <a:lstStyle/>
          <a:p>
            <a:fld id="{077CB191-E76B-4563-81EE-CDA461476522}" type="slidenum">
              <a:rPr lang="en-US" smtClean="0"/>
              <a:t>5</a:t>
            </a:fld>
            <a:endParaRPr lang="en-US"/>
          </a:p>
        </p:txBody>
      </p:sp>
    </p:spTree>
    <p:extLst>
      <p:ext uri="{BB962C8B-B14F-4D97-AF65-F5344CB8AC3E}">
        <p14:creationId xmlns:p14="http://schemas.microsoft.com/office/powerpoint/2010/main" val="3348361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companies strategy is successful and reaching millions of students.</a:t>
            </a:r>
            <a:r>
              <a:rPr lang="en-US" baseline="0" dirty="0" smtClean="0"/>
              <a:t> They have the ability to directly target a district’s super intendeds and sell thousands of licenses across that district. </a:t>
            </a:r>
          </a:p>
          <a:p>
            <a:endParaRPr lang="en-US" baseline="0" dirty="0" smtClean="0"/>
          </a:p>
          <a:p>
            <a:r>
              <a:rPr lang="en-US" baseline="0" dirty="0" smtClean="0"/>
              <a:t>Their product provides a well defined feedback loop, which enables the teacher to be better and the students to access the best content available. </a:t>
            </a:r>
          </a:p>
          <a:p>
            <a:endParaRPr lang="en-US" baseline="0" dirty="0" smtClean="0"/>
          </a:p>
          <a:p>
            <a:r>
              <a:rPr lang="en-US" baseline="0" dirty="0" smtClean="0"/>
              <a:t>However the service is missing out on upsells, such as parent editions. Another area that they are missing out on is expanding outside of the K-12 curriculum. </a:t>
            </a:r>
          </a:p>
          <a:p>
            <a:endParaRPr lang="en-US" baseline="0" dirty="0" smtClean="0"/>
          </a:p>
          <a:p>
            <a:r>
              <a:rPr lang="en-US" baseline="0" dirty="0" smtClean="0"/>
              <a:t>For example; there could be modules on college biology or playing the guitar. This would allow other instructors the same advantages as the school instructors. </a:t>
            </a:r>
          </a:p>
          <a:p>
            <a:endParaRPr lang="en-US" baseline="0" dirty="0" smtClean="0"/>
          </a:p>
          <a:p>
            <a:r>
              <a:rPr lang="en-US" baseline="0" dirty="0" smtClean="0"/>
              <a:t>To determine if it is prudent to invest in these alternative areas, the business needs to evaluate the costs associated with them. </a:t>
            </a:r>
          </a:p>
          <a:p>
            <a:endParaRPr lang="en-US" baseline="0" dirty="0" smtClean="0"/>
          </a:p>
          <a:p>
            <a:r>
              <a:rPr lang="en-US" baseline="0" dirty="0" smtClean="0"/>
              <a:t>For example; to build a guitar module would require enough guitar players to subscribe to the service. The business also runs the risk of diluting their expertise as they expand into numerous additional areas. </a:t>
            </a:r>
          </a:p>
          <a:p>
            <a:endParaRPr lang="en-US" baseline="0" dirty="0" smtClean="0"/>
          </a:p>
          <a:p>
            <a:r>
              <a:rPr lang="en-US" baseline="0" dirty="0" smtClean="0"/>
              <a:t>Another challenge that would need to be faced is how the message would be conveyed to this large audience. The business could target social media, and place ads in magazines; however without an efficient marketing channel these efforts will go to waste. </a:t>
            </a:r>
          </a:p>
        </p:txBody>
      </p:sp>
      <p:sp>
        <p:nvSpPr>
          <p:cNvPr id="4" name="Slide Number Placeholder 3"/>
          <p:cNvSpPr>
            <a:spLocks noGrp="1"/>
          </p:cNvSpPr>
          <p:nvPr>
            <p:ph type="sldNum" sz="quarter" idx="10"/>
          </p:nvPr>
        </p:nvSpPr>
        <p:spPr/>
        <p:txBody>
          <a:bodyPr/>
          <a:lstStyle/>
          <a:p>
            <a:fld id="{077CB191-E76B-4563-81EE-CDA461476522}" type="slidenum">
              <a:rPr lang="en-US" smtClean="0"/>
              <a:t>6</a:t>
            </a:fld>
            <a:endParaRPr lang="en-US"/>
          </a:p>
        </p:txBody>
      </p:sp>
    </p:spTree>
    <p:extLst>
      <p:ext uri="{BB962C8B-B14F-4D97-AF65-F5344CB8AC3E}">
        <p14:creationId xmlns:p14="http://schemas.microsoft.com/office/powerpoint/2010/main" val="2474538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Building the Brand</a:t>
            </a:r>
            <a:endParaRPr lang="en-US" b="0" dirty="0" smtClean="0"/>
          </a:p>
          <a:p>
            <a:endParaRPr lang="en-US" b="0" dirty="0" smtClean="0"/>
          </a:p>
          <a:p>
            <a:r>
              <a:rPr lang="en-US" b="0" dirty="0" smtClean="0"/>
              <a:t>When</a:t>
            </a:r>
            <a:r>
              <a:rPr lang="en-US" b="0" baseline="0" dirty="0" smtClean="0"/>
              <a:t> end users think about the Renaissance brand, they need to think high quality. There are several free products available on the market, so it is critical that they look at them and think: “That’s free for a reason.”</a:t>
            </a:r>
          </a:p>
          <a:p>
            <a:endParaRPr lang="en-US" b="0" baseline="0" dirty="0" smtClean="0"/>
          </a:p>
          <a:p>
            <a:r>
              <a:rPr lang="en-US" b="0" baseline="0" dirty="0" smtClean="0"/>
              <a:t>To convince people to think this way, the brand needs to have an efficient marketing channel to convey their message. The advertisements need to express, that children learn quicker and score higher; with Renaissance Educational Suite. </a:t>
            </a:r>
          </a:p>
          <a:p>
            <a:endParaRPr lang="en-US" b="0" baseline="0" dirty="0" smtClean="0"/>
          </a:p>
          <a:p>
            <a:r>
              <a:rPr lang="en-US" b="0" baseline="0" dirty="0" smtClean="0"/>
              <a:t>The brand needs to also convey good will and entice students and parents to think positively of the brand. This might require small donations or other charitable work to get the brand name out to the masses. </a:t>
            </a:r>
          </a:p>
          <a:p>
            <a:endParaRPr lang="en-US" b="0" baseline="0" dirty="0" smtClean="0"/>
          </a:p>
          <a:p>
            <a:r>
              <a:rPr lang="en-US" b="1" baseline="0" dirty="0" smtClean="0"/>
              <a:t>Maintaining the Brand</a:t>
            </a:r>
            <a:endParaRPr lang="en-US" b="0" baseline="0" dirty="0" smtClean="0"/>
          </a:p>
          <a:p>
            <a:endParaRPr lang="en-US" b="0" baseline="0" dirty="0" smtClean="0"/>
          </a:p>
          <a:p>
            <a:r>
              <a:rPr lang="en-US" b="0" baseline="0" dirty="0" smtClean="0"/>
              <a:t>Once the brand has been established it needs to stay in good standing with the audience. For example; if their web service is slow or crashes often, then people will lose faith in the service. When this happens they will stop trusting the product and reduce their usage. If the brand image has been tarnished it can be difficult to rebuild that trust with the audience. </a:t>
            </a:r>
          </a:p>
          <a:p>
            <a:endParaRPr lang="en-US" b="0" baseline="0" dirty="0" smtClean="0"/>
          </a:p>
          <a:p>
            <a:r>
              <a:rPr lang="en-US" b="0" baseline="0" dirty="0" smtClean="0"/>
              <a:t>The company will also need to participate in social media or other feedback loops, so that customer concerns are addressed quickly. If the support of the product is excellent, the customer may be willing to overlook the occasional mistake. However if the customer service is poor and the quality is bad, then they will seek to replace the product with an alternative. </a:t>
            </a:r>
          </a:p>
          <a:p>
            <a:endParaRPr lang="en-US" b="0" baseline="0" dirty="0" smtClean="0"/>
          </a:p>
          <a:p>
            <a:r>
              <a:rPr lang="en-US" b="1" baseline="0" dirty="0" smtClean="0"/>
              <a:t>Ensuring Customer Loyalty</a:t>
            </a:r>
          </a:p>
          <a:p>
            <a:endParaRPr lang="en-US" b="0" baseline="0" dirty="0" smtClean="0"/>
          </a:p>
          <a:p>
            <a:r>
              <a:rPr lang="en-US" b="0" baseline="0" dirty="0" smtClean="0"/>
              <a:t>There needs to be incentives to keep the paying customers on the platform and continue purchasing additional seats. For example; many software products will sell upgraded versions at a fraction of the initial cost. This encourages the customer to continue paying and not too fall too far behind. </a:t>
            </a:r>
          </a:p>
          <a:p>
            <a:endParaRPr lang="en-US" b="0" baseline="0" dirty="0" smtClean="0"/>
          </a:p>
          <a:p>
            <a:r>
              <a:rPr lang="en-US" b="0" baseline="0" dirty="0" smtClean="0"/>
              <a:t>It is not sufficient to measure how many customers have joined the loyalty program, instead there needs to be a measurable result of the program itself. For instance, the purpose of the loyalty program might be to ensure that at least 60% of first year customers renew for a second year. </a:t>
            </a:r>
          </a:p>
          <a:p>
            <a:endParaRPr lang="en-US" b="0" baseline="0" dirty="0" smtClean="0"/>
          </a:p>
          <a:p>
            <a:r>
              <a:rPr lang="en-US" b="0" baseline="0" dirty="0" smtClean="0"/>
              <a:t>Now that the goal of the program is clear, the measurement is also clear. This makes it easy to evaluate the usefulness of different incentives and their alignment with the business strategy. </a:t>
            </a:r>
          </a:p>
          <a:p>
            <a:endParaRPr lang="en-US" b="1" dirty="0"/>
          </a:p>
        </p:txBody>
      </p:sp>
      <p:sp>
        <p:nvSpPr>
          <p:cNvPr id="4" name="Slide Number Placeholder 3"/>
          <p:cNvSpPr>
            <a:spLocks noGrp="1"/>
          </p:cNvSpPr>
          <p:nvPr>
            <p:ph type="sldNum" sz="quarter" idx="10"/>
          </p:nvPr>
        </p:nvSpPr>
        <p:spPr/>
        <p:txBody>
          <a:bodyPr/>
          <a:lstStyle/>
          <a:p>
            <a:fld id="{077CB191-E76B-4563-81EE-CDA461476522}" type="slidenum">
              <a:rPr lang="en-US" smtClean="0"/>
              <a:t>7</a:t>
            </a:fld>
            <a:endParaRPr lang="en-US"/>
          </a:p>
        </p:txBody>
      </p:sp>
    </p:spTree>
    <p:extLst>
      <p:ext uri="{BB962C8B-B14F-4D97-AF65-F5344CB8AC3E}">
        <p14:creationId xmlns:p14="http://schemas.microsoft.com/office/powerpoint/2010/main" val="809241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product</a:t>
            </a:r>
            <a:r>
              <a:rPr lang="en-US" baseline="0" dirty="0" smtClean="0"/>
              <a:t> is typically sold through direct marketing to school districts, however as discussed that does not scale to other instructors. The communication model fails as the audience is expanded to mentors, tutors, and general educators. </a:t>
            </a:r>
          </a:p>
          <a:p>
            <a:endParaRPr lang="en-US" baseline="0" dirty="0" smtClean="0"/>
          </a:p>
          <a:p>
            <a:r>
              <a:rPr lang="en-US" baseline="0" dirty="0" smtClean="0"/>
              <a:t>However with a approximately 14,000 school districts the audience is manageable (Census.gov, 2016). Though if the service expands outside of the United States and into International markets, there is significant risk that direct marketing will not scale. For those scenarios the company will need to leverage additional communication channels. </a:t>
            </a:r>
          </a:p>
          <a:p>
            <a:endParaRPr lang="en-US" baseline="0" dirty="0" smtClean="0"/>
          </a:p>
          <a:p>
            <a:r>
              <a:rPr lang="en-US" baseline="0" dirty="0" smtClean="0"/>
              <a:t>For example; the business could gain name recognition by participating in professional educator events. In addition they could place advertisements inside of trade magazines and targeted online advertising.</a:t>
            </a:r>
          </a:p>
          <a:p>
            <a:endParaRPr lang="en-US" baseline="0" dirty="0" smtClean="0"/>
          </a:p>
          <a:p>
            <a:r>
              <a:rPr lang="en-US" baseline="0" dirty="0" smtClean="0"/>
              <a:t>The service is fortunate that the per user cost is very small, which allows them to provide trial license at very little cost to the business itself. Letting people see first hand the quality and insight of the service can be a good onboarding solution. </a:t>
            </a:r>
          </a:p>
          <a:p>
            <a:endParaRPr lang="en-US" baseline="0" dirty="0" smtClean="0"/>
          </a:p>
          <a:p>
            <a:r>
              <a:rPr lang="en-US" baseline="0" dirty="0" smtClean="0"/>
              <a:t>If the product expands its target audience then it might make sense to use product placement or have a TV advertisement. Product placement provides an excellent opportunity to showcase the features, while the audience is entertained and less likely to change the channel.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77CB191-E76B-4563-81EE-CDA461476522}" type="slidenum">
              <a:rPr lang="en-US" smtClean="0"/>
              <a:t>8</a:t>
            </a:fld>
            <a:endParaRPr lang="en-US"/>
          </a:p>
        </p:txBody>
      </p:sp>
    </p:spTree>
    <p:extLst>
      <p:ext uri="{BB962C8B-B14F-4D97-AF65-F5344CB8AC3E}">
        <p14:creationId xmlns:p14="http://schemas.microsoft.com/office/powerpoint/2010/main" val="2067143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product suite fills a unique position for educators and assists students in their ability to learn. However</a:t>
            </a:r>
            <a:r>
              <a:rPr lang="en-US" baseline="0" dirty="0" smtClean="0"/>
              <a:t> to showcase these services the product needs have a strong brand, with quality front of mind. </a:t>
            </a:r>
          </a:p>
          <a:p>
            <a:endParaRPr lang="en-US" baseline="0" dirty="0" smtClean="0"/>
          </a:p>
          <a:p>
            <a:r>
              <a:rPr lang="en-US" baseline="0" dirty="0" smtClean="0"/>
              <a:t>In order to build a successful brand the product’s message needs to be conveyed to the masses. This requires price, promotion and placement to be considered and exploited for the customers benefit. </a:t>
            </a:r>
          </a:p>
          <a:p>
            <a:endParaRPr lang="en-US" baseline="0" dirty="0" smtClean="0"/>
          </a:p>
          <a:p>
            <a:r>
              <a:rPr lang="en-US" baseline="0" dirty="0" smtClean="0"/>
              <a:t>Accomplishing this is straightforward for the company, as their product is hosted on the Internet and their costs are fixed. Businesses with fixed costs have significant operating leverage, and can make competitive deals; without impacting their margins (McConnell, 2016). </a:t>
            </a:r>
          </a:p>
          <a:p>
            <a:endParaRPr lang="en-US" baseline="0" dirty="0" smtClean="0"/>
          </a:p>
          <a:p>
            <a:r>
              <a:rPr lang="en-US" baseline="0" dirty="0" smtClean="0"/>
              <a:t>The brand is already reaching millions of students, but there are additional areas that could be explored. For example, music instructors or parents could find value in these same tools. However these additional audiences would require additional costs. These costs would include more content and more marketing channels to reach the new audience.  The business would need to weigh the costs and benefits to determine the best course forward (Ross, 2013). </a:t>
            </a:r>
          </a:p>
          <a:p>
            <a:endParaRPr lang="en-US" baseline="0" dirty="0" smtClean="0"/>
          </a:p>
          <a:p>
            <a:r>
              <a:rPr lang="en-US" baseline="0" dirty="0" smtClean="0"/>
              <a:t>Irrespective of the brands direction of growth, it needs to be a strong name that stands out among the competitors. This requires having high quality and enticing the customers to stay loyal and continue buying the service. Customer loyalty programs need to exist and they need to be aligned with the larger business goals. </a:t>
            </a:r>
          </a:p>
          <a:p>
            <a:endParaRPr lang="en-US" baseline="0" dirty="0" smtClean="0"/>
          </a:p>
          <a:p>
            <a:r>
              <a:rPr lang="en-US" baseline="0" dirty="0" smtClean="0"/>
              <a:t>Finally the right marketing channel is needed for the job. While direct marketing may work within the limited audience of school district super intendeds, it will fail to scale to larger international audiences. To meet these needs the business will need to consider other channels such as: social media, product placement, </a:t>
            </a:r>
            <a:r>
              <a:rPr lang="en-US" baseline="0" smtClean="0"/>
              <a:t>or TV/magazine advertisements. </a:t>
            </a:r>
            <a:endParaRPr lang="en-US" dirty="0"/>
          </a:p>
        </p:txBody>
      </p:sp>
      <p:sp>
        <p:nvSpPr>
          <p:cNvPr id="4" name="Slide Number Placeholder 3"/>
          <p:cNvSpPr>
            <a:spLocks noGrp="1"/>
          </p:cNvSpPr>
          <p:nvPr>
            <p:ph type="sldNum" sz="quarter" idx="10"/>
          </p:nvPr>
        </p:nvSpPr>
        <p:spPr/>
        <p:txBody>
          <a:bodyPr/>
          <a:lstStyle/>
          <a:p>
            <a:fld id="{077CB191-E76B-4563-81EE-CDA461476522}" type="slidenum">
              <a:rPr lang="en-US" smtClean="0"/>
              <a:t>9</a:t>
            </a:fld>
            <a:endParaRPr lang="en-US"/>
          </a:p>
        </p:txBody>
      </p:sp>
    </p:spTree>
    <p:extLst>
      <p:ext uri="{BB962C8B-B14F-4D97-AF65-F5344CB8AC3E}">
        <p14:creationId xmlns:p14="http://schemas.microsoft.com/office/powerpoint/2010/main" val="23669795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11/28/2016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11/28/2016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11/28/2016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11/28/2016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5: Career Connection</a:t>
            </a:r>
            <a:endParaRPr lang="en-US" dirty="0"/>
          </a:p>
        </p:txBody>
      </p:sp>
      <p:sp>
        <p:nvSpPr>
          <p:cNvPr id="3" name="Subtitle 2"/>
          <p:cNvSpPr>
            <a:spLocks noGrp="1"/>
          </p:cNvSpPr>
          <p:nvPr>
            <p:ph type="subTitle" idx="1"/>
          </p:nvPr>
        </p:nvSpPr>
        <p:spPr/>
        <p:txBody>
          <a:bodyPr>
            <a:normAutofit lnSpcReduction="10000"/>
          </a:bodyPr>
          <a:lstStyle/>
          <a:p>
            <a:r>
              <a:rPr lang="en-US" dirty="0" smtClean="0"/>
              <a:t>Nate Bachmeier</a:t>
            </a:r>
          </a:p>
          <a:p>
            <a:r>
              <a:rPr lang="en-US" dirty="0" smtClean="0"/>
              <a:t>MRK 571: Marketing / University of Phoenix</a:t>
            </a:r>
          </a:p>
          <a:p>
            <a:r>
              <a:rPr lang="en-US" dirty="0" smtClean="0"/>
              <a:t>November 28</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40362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smtClean="0"/>
              <a:t>Kolter</a:t>
            </a:r>
            <a:r>
              <a:rPr lang="en-US" dirty="0" smtClean="0"/>
              <a:t>. (2016) Marketing Management.</a:t>
            </a:r>
            <a:br>
              <a:rPr lang="en-US" dirty="0" smtClean="0"/>
            </a:br>
            <a:endParaRPr lang="en-US" dirty="0" smtClean="0"/>
          </a:p>
          <a:p>
            <a:r>
              <a:rPr lang="en-US" dirty="0" smtClean="0"/>
              <a:t>Census.gov (2016) School Districts. Retrieved from:</a:t>
            </a:r>
          </a:p>
          <a:p>
            <a:pPr lvl="1"/>
            <a:r>
              <a:rPr lang="en-US" dirty="0" smtClean="0"/>
              <a:t>Census.gov/did/www/</a:t>
            </a:r>
            <a:r>
              <a:rPr lang="en-US" dirty="0" err="1" smtClean="0"/>
              <a:t>schooldistricts</a:t>
            </a:r>
            <a:r>
              <a:rPr lang="en-US" dirty="0" smtClean="0"/>
              <a:t> </a:t>
            </a:r>
            <a:br>
              <a:rPr lang="en-US" dirty="0" smtClean="0"/>
            </a:br>
            <a:endParaRPr lang="en-US" dirty="0" smtClean="0"/>
          </a:p>
          <a:p>
            <a:r>
              <a:rPr lang="en-US" dirty="0" smtClean="0"/>
              <a:t>McConnell (2016) Economics</a:t>
            </a:r>
            <a:br>
              <a:rPr lang="en-US" dirty="0" smtClean="0"/>
            </a:br>
            <a:endParaRPr lang="en-US" dirty="0" smtClean="0"/>
          </a:p>
          <a:p>
            <a:r>
              <a:rPr lang="en-US" dirty="0" smtClean="0"/>
              <a:t>Ross (2013) Corporate Finance</a:t>
            </a:r>
            <a:endParaRPr lang="en-US" dirty="0"/>
          </a:p>
        </p:txBody>
      </p:sp>
    </p:spTree>
    <p:extLst>
      <p:ext uri="{BB962C8B-B14F-4D97-AF65-F5344CB8AC3E}">
        <p14:creationId xmlns:p14="http://schemas.microsoft.com/office/powerpoint/2010/main" val="252463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Renaissance Education Suite</a:t>
            </a:r>
            <a:endParaRPr lang="en-US" dirty="0"/>
          </a:p>
        </p:txBody>
      </p:sp>
      <p:sp>
        <p:nvSpPr>
          <p:cNvPr id="3" name="Content Placeholder 2"/>
          <p:cNvSpPr>
            <a:spLocks noGrp="1"/>
          </p:cNvSpPr>
          <p:nvPr>
            <p:ph idx="1"/>
          </p:nvPr>
        </p:nvSpPr>
        <p:spPr/>
        <p:txBody>
          <a:bodyPr/>
          <a:lstStyle/>
          <a:p>
            <a:r>
              <a:rPr lang="en-US" dirty="0" smtClean="0"/>
              <a:t>An analytical platform for teachers</a:t>
            </a:r>
          </a:p>
          <a:p>
            <a:pPr lvl="1"/>
            <a:r>
              <a:rPr lang="en-US" dirty="0" smtClean="0"/>
              <a:t>Identify which students do not understand the subject matter</a:t>
            </a:r>
          </a:p>
          <a:p>
            <a:pPr lvl="1"/>
            <a:r>
              <a:rPr lang="en-US" dirty="0" smtClean="0"/>
              <a:t>Find additional practice to assist them</a:t>
            </a:r>
          </a:p>
          <a:p>
            <a:pPr lvl="1"/>
            <a:r>
              <a:rPr lang="en-US" dirty="0" smtClean="0"/>
              <a:t>Track learning progress</a:t>
            </a:r>
          </a:p>
          <a:p>
            <a:pPr lvl="1"/>
            <a:r>
              <a:rPr lang="en-US" dirty="0" smtClean="0"/>
              <a:t>Measure teaching success</a:t>
            </a:r>
            <a:br>
              <a:rPr lang="en-US" dirty="0" smtClean="0"/>
            </a:br>
            <a:endParaRPr lang="en-US" dirty="0" smtClean="0"/>
          </a:p>
          <a:p>
            <a:r>
              <a:rPr lang="en-US" dirty="0" smtClean="0"/>
              <a:t>Target audience</a:t>
            </a:r>
          </a:p>
          <a:p>
            <a:pPr lvl="1"/>
            <a:r>
              <a:rPr lang="en-US" dirty="0" smtClean="0"/>
              <a:t>Kindergarten through 12</a:t>
            </a:r>
            <a:r>
              <a:rPr lang="en-US" baseline="30000" dirty="0" smtClean="0"/>
              <a:t>th</a:t>
            </a:r>
            <a:r>
              <a:rPr lang="en-US" dirty="0" smtClean="0"/>
              <a:t> grade</a:t>
            </a:r>
          </a:p>
          <a:p>
            <a:pPr lvl="1"/>
            <a:r>
              <a:rPr lang="en-US" dirty="0" smtClean="0"/>
              <a:t>Public</a:t>
            </a:r>
            <a:r>
              <a:rPr lang="en-US" dirty="0"/>
              <a:t> </a:t>
            </a:r>
            <a:r>
              <a:rPr lang="en-US" dirty="0" smtClean="0"/>
              <a:t>and private school districts</a:t>
            </a:r>
          </a:p>
        </p:txBody>
      </p:sp>
    </p:spTree>
    <p:extLst>
      <p:ext uri="{BB962C8B-B14F-4D97-AF65-F5344CB8AC3E}">
        <p14:creationId xmlns:p14="http://schemas.microsoft.com/office/powerpoint/2010/main" val="310424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4 P’s…</a:t>
            </a:r>
            <a:endParaRPr lang="en-US" dirty="0"/>
          </a:p>
        </p:txBody>
      </p:sp>
      <p:sp>
        <p:nvSpPr>
          <p:cNvPr id="3" name="Content Placeholder 2"/>
          <p:cNvSpPr>
            <a:spLocks noGrp="1"/>
          </p:cNvSpPr>
          <p:nvPr>
            <p:ph idx="1"/>
          </p:nvPr>
        </p:nvSpPr>
        <p:spPr/>
        <p:txBody>
          <a:bodyPr/>
          <a:lstStyle/>
          <a:p>
            <a:r>
              <a:rPr lang="en-US" dirty="0" smtClean="0"/>
              <a:t>Product</a:t>
            </a:r>
          </a:p>
          <a:p>
            <a:pPr lvl="1"/>
            <a:r>
              <a:rPr lang="en-US" dirty="0" smtClean="0"/>
              <a:t>Advanced analytical suite</a:t>
            </a:r>
          </a:p>
          <a:p>
            <a:r>
              <a:rPr lang="en-US" dirty="0" smtClean="0"/>
              <a:t>Placement</a:t>
            </a:r>
          </a:p>
          <a:p>
            <a:pPr lvl="1"/>
            <a:r>
              <a:rPr lang="en-US" dirty="0" smtClean="0"/>
              <a:t>Elementary through High Schools</a:t>
            </a:r>
          </a:p>
          <a:p>
            <a:r>
              <a:rPr lang="en-US" dirty="0" smtClean="0"/>
              <a:t>Price</a:t>
            </a:r>
          </a:p>
          <a:p>
            <a:pPr lvl="1"/>
            <a:r>
              <a:rPr lang="en-US" dirty="0" smtClean="0"/>
              <a:t>Competitive and fair toward limited budgets</a:t>
            </a:r>
          </a:p>
          <a:p>
            <a:r>
              <a:rPr lang="en-US" dirty="0" smtClean="0"/>
              <a:t>Promotion</a:t>
            </a:r>
          </a:p>
          <a:p>
            <a:pPr lvl="1"/>
            <a:r>
              <a:rPr lang="en-US" dirty="0" smtClean="0"/>
              <a:t>Assistance for small schools</a:t>
            </a:r>
          </a:p>
          <a:p>
            <a:pPr lvl="1"/>
            <a:r>
              <a:rPr lang="en-US" dirty="0" smtClean="0"/>
              <a:t>Volume discounts for large schools</a:t>
            </a:r>
          </a:p>
        </p:txBody>
      </p:sp>
    </p:spTree>
    <p:extLst>
      <p:ext uri="{BB962C8B-B14F-4D97-AF65-F5344CB8AC3E}">
        <p14:creationId xmlns:p14="http://schemas.microsoft.com/office/powerpoint/2010/main" val="365232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Mix Strategy</a:t>
            </a:r>
            <a:endParaRPr lang="en-US" dirty="0"/>
          </a:p>
        </p:txBody>
      </p:sp>
      <p:sp>
        <p:nvSpPr>
          <p:cNvPr id="3" name="Content Placeholder 2"/>
          <p:cNvSpPr>
            <a:spLocks noGrp="1"/>
          </p:cNvSpPr>
          <p:nvPr>
            <p:ph idx="1"/>
          </p:nvPr>
        </p:nvSpPr>
        <p:spPr/>
        <p:txBody>
          <a:bodyPr/>
          <a:lstStyle/>
          <a:p>
            <a:r>
              <a:rPr lang="en-US" dirty="0"/>
              <a:t>Marketing Strength</a:t>
            </a:r>
          </a:p>
          <a:p>
            <a:pPr lvl="1"/>
            <a:r>
              <a:rPr lang="en-US" dirty="0"/>
              <a:t>Enormous user base</a:t>
            </a:r>
          </a:p>
          <a:p>
            <a:pPr marL="0" indent="0">
              <a:buNone/>
            </a:pPr>
            <a:endParaRPr lang="en-US" dirty="0" smtClean="0"/>
          </a:p>
          <a:p>
            <a:r>
              <a:rPr lang="en-US" dirty="0" smtClean="0"/>
              <a:t>Marketing Weakness</a:t>
            </a:r>
          </a:p>
          <a:p>
            <a:pPr lvl="1"/>
            <a:r>
              <a:rPr lang="en-US" dirty="0" smtClean="0"/>
              <a:t>Small audience</a:t>
            </a:r>
            <a:br>
              <a:rPr lang="en-US" dirty="0" smtClean="0"/>
            </a:br>
            <a:endParaRPr lang="en-US" dirty="0" smtClean="0"/>
          </a:p>
          <a:p>
            <a:r>
              <a:rPr lang="en-US" dirty="0" smtClean="0"/>
              <a:t>Poor communication</a:t>
            </a:r>
            <a:br>
              <a:rPr lang="en-US" dirty="0" smtClean="0"/>
            </a:br>
            <a:endParaRPr lang="en-US" dirty="0" smtClean="0"/>
          </a:p>
        </p:txBody>
      </p:sp>
    </p:spTree>
    <p:extLst>
      <p:ext uri="{BB962C8B-B14F-4D97-AF65-F5344CB8AC3E}">
        <p14:creationId xmlns:p14="http://schemas.microsoft.com/office/powerpoint/2010/main" val="350574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Company’s Current Position Strategy</a:t>
            </a:r>
            <a:endParaRPr lang="en-US" dirty="0"/>
          </a:p>
        </p:txBody>
      </p:sp>
      <p:sp>
        <p:nvSpPr>
          <p:cNvPr id="3" name="Content Placeholder 2"/>
          <p:cNvSpPr>
            <a:spLocks noGrp="1"/>
          </p:cNvSpPr>
          <p:nvPr>
            <p:ph idx="1"/>
          </p:nvPr>
        </p:nvSpPr>
        <p:spPr/>
        <p:txBody>
          <a:bodyPr/>
          <a:lstStyle/>
          <a:p>
            <a:r>
              <a:rPr lang="en-US" dirty="0" smtClean="0"/>
              <a:t>Strategy</a:t>
            </a:r>
          </a:p>
          <a:p>
            <a:pPr lvl="1"/>
            <a:r>
              <a:rPr lang="en-US" dirty="0" smtClean="0"/>
              <a:t>Provide the teacher insights </a:t>
            </a:r>
          </a:p>
          <a:p>
            <a:pPr lvl="1"/>
            <a:r>
              <a:rPr lang="en-US" dirty="0" smtClean="0"/>
              <a:t>Leverage an enormous amount of data</a:t>
            </a:r>
          </a:p>
          <a:p>
            <a:pPr lvl="1"/>
            <a:r>
              <a:rPr lang="en-US" dirty="0" smtClean="0"/>
              <a:t>Provide high quality content</a:t>
            </a:r>
            <a:endParaRPr lang="en-US" dirty="0"/>
          </a:p>
        </p:txBody>
      </p:sp>
    </p:spTree>
    <p:extLst>
      <p:ext uri="{BB962C8B-B14F-4D97-AF65-F5344CB8AC3E}">
        <p14:creationId xmlns:p14="http://schemas.microsoft.com/office/powerpoint/2010/main" val="408033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if Strategy Should Change</a:t>
            </a:r>
            <a:endParaRPr lang="en-US" dirty="0"/>
          </a:p>
        </p:txBody>
      </p:sp>
      <p:sp>
        <p:nvSpPr>
          <p:cNvPr id="3" name="Content Placeholder 2"/>
          <p:cNvSpPr>
            <a:spLocks noGrp="1"/>
          </p:cNvSpPr>
          <p:nvPr>
            <p:ph idx="1"/>
          </p:nvPr>
        </p:nvSpPr>
        <p:spPr/>
        <p:txBody>
          <a:bodyPr/>
          <a:lstStyle/>
          <a:p>
            <a:r>
              <a:rPr lang="en-US" dirty="0" smtClean="0"/>
              <a:t>Reasons not to change</a:t>
            </a:r>
          </a:p>
          <a:p>
            <a:pPr lvl="1"/>
            <a:r>
              <a:rPr lang="en-US" dirty="0" smtClean="0"/>
              <a:t>Targets millions of students already</a:t>
            </a:r>
          </a:p>
          <a:p>
            <a:pPr lvl="1"/>
            <a:r>
              <a:rPr lang="en-US" dirty="0" smtClean="0"/>
              <a:t>Provides efficient feedback loop</a:t>
            </a:r>
            <a:br>
              <a:rPr lang="en-US" dirty="0" smtClean="0"/>
            </a:br>
            <a:endParaRPr lang="en-US" dirty="0" smtClean="0"/>
          </a:p>
          <a:p>
            <a:r>
              <a:rPr lang="en-US" dirty="0" smtClean="0"/>
              <a:t>Reasons to change</a:t>
            </a:r>
          </a:p>
          <a:p>
            <a:pPr lvl="1"/>
            <a:r>
              <a:rPr lang="en-US" dirty="0" smtClean="0"/>
              <a:t>Sell different SKU to parents</a:t>
            </a:r>
          </a:p>
          <a:p>
            <a:pPr lvl="1"/>
            <a:r>
              <a:rPr lang="en-US" dirty="0" smtClean="0"/>
              <a:t>Focus on more knowledge areas</a:t>
            </a:r>
          </a:p>
          <a:p>
            <a:pPr lvl="1"/>
            <a:endParaRPr lang="en-US" dirty="0"/>
          </a:p>
        </p:txBody>
      </p:sp>
    </p:spTree>
    <p:extLst>
      <p:ext uri="{BB962C8B-B14F-4D97-AF65-F5344CB8AC3E}">
        <p14:creationId xmlns:p14="http://schemas.microsoft.com/office/powerpoint/2010/main" val="212073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a:t>
            </a:r>
            <a:endParaRPr lang="en-US" dirty="0"/>
          </a:p>
        </p:txBody>
      </p:sp>
      <p:sp>
        <p:nvSpPr>
          <p:cNvPr id="3" name="Content Placeholder 2"/>
          <p:cNvSpPr>
            <a:spLocks noGrp="1"/>
          </p:cNvSpPr>
          <p:nvPr>
            <p:ph idx="1"/>
          </p:nvPr>
        </p:nvSpPr>
        <p:spPr/>
        <p:txBody>
          <a:bodyPr/>
          <a:lstStyle/>
          <a:p>
            <a:r>
              <a:rPr lang="en-US" dirty="0" smtClean="0"/>
              <a:t>Building the brand</a:t>
            </a:r>
            <a:br>
              <a:rPr lang="en-US" dirty="0" smtClean="0"/>
            </a:br>
            <a:endParaRPr lang="en-US" dirty="0" smtClean="0"/>
          </a:p>
          <a:p>
            <a:r>
              <a:rPr lang="en-US" dirty="0" smtClean="0"/>
              <a:t>Maintaining the brand</a:t>
            </a:r>
            <a:br>
              <a:rPr lang="en-US" dirty="0" smtClean="0"/>
            </a:br>
            <a:endParaRPr lang="en-US" dirty="0" smtClean="0"/>
          </a:p>
          <a:p>
            <a:r>
              <a:rPr lang="en-US" dirty="0" smtClean="0"/>
              <a:t>Ensuring Customer Loyalty</a:t>
            </a:r>
            <a:endParaRPr lang="en-US" dirty="0"/>
          </a:p>
        </p:txBody>
      </p:sp>
    </p:spTree>
    <p:extLst>
      <p:ext uri="{BB962C8B-B14F-4D97-AF65-F5344CB8AC3E}">
        <p14:creationId xmlns:p14="http://schemas.microsoft.com/office/powerpoint/2010/main" val="355635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the Target Audiences… </a:t>
            </a:r>
            <a:endParaRPr lang="en-US" dirty="0"/>
          </a:p>
        </p:txBody>
      </p:sp>
      <p:sp>
        <p:nvSpPr>
          <p:cNvPr id="3" name="Content Placeholder 2"/>
          <p:cNvSpPr>
            <a:spLocks noGrp="1"/>
          </p:cNvSpPr>
          <p:nvPr>
            <p:ph idx="1"/>
          </p:nvPr>
        </p:nvSpPr>
        <p:spPr/>
        <p:txBody>
          <a:bodyPr/>
          <a:lstStyle/>
          <a:p>
            <a:r>
              <a:rPr lang="en-US" dirty="0" smtClean="0"/>
              <a:t>Use of and Belief in the Distribution Channel</a:t>
            </a:r>
            <a:br>
              <a:rPr lang="en-US" dirty="0" smtClean="0"/>
            </a:br>
            <a:endParaRPr lang="en-US" dirty="0" smtClean="0"/>
          </a:p>
          <a:p>
            <a:r>
              <a:rPr lang="en-US" dirty="0" smtClean="0"/>
              <a:t>Communication Channels Used</a:t>
            </a:r>
            <a:endParaRPr lang="en-US" dirty="0"/>
          </a:p>
        </p:txBody>
      </p:sp>
    </p:spTree>
    <p:extLst>
      <p:ext uri="{BB962C8B-B14F-4D97-AF65-F5344CB8AC3E}">
        <p14:creationId xmlns:p14="http://schemas.microsoft.com/office/powerpoint/2010/main" val="277434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Great Product and Service</a:t>
            </a:r>
            <a:br>
              <a:rPr lang="en-US" dirty="0" smtClean="0"/>
            </a:br>
            <a:endParaRPr lang="en-US" dirty="0" smtClean="0"/>
          </a:p>
          <a:p>
            <a:r>
              <a:rPr lang="en-US" dirty="0" smtClean="0"/>
              <a:t>Leverages the 4 P’s of Marketing</a:t>
            </a:r>
            <a:br>
              <a:rPr lang="en-US" dirty="0" smtClean="0"/>
            </a:br>
            <a:endParaRPr lang="en-US" dirty="0" smtClean="0"/>
          </a:p>
          <a:p>
            <a:r>
              <a:rPr lang="en-US" dirty="0" smtClean="0"/>
              <a:t>Few Areas for Further Growth</a:t>
            </a:r>
            <a:br>
              <a:rPr lang="en-US" dirty="0" smtClean="0"/>
            </a:br>
            <a:endParaRPr lang="en-US" dirty="0" smtClean="0"/>
          </a:p>
          <a:p>
            <a:r>
              <a:rPr lang="en-US" dirty="0" smtClean="0"/>
              <a:t>Brand Strength is Important</a:t>
            </a:r>
            <a:br>
              <a:rPr lang="en-US" dirty="0" smtClean="0"/>
            </a:br>
            <a:endParaRPr lang="en-US" dirty="0" smtClean="0"/>
          </a:p>
          <a:p>
            <a:r>
              <a:rPr lang="en-US" dirty="0" smtClean="0"/>
              <a:t>Right Marketing Channel for Job is Needed</a:t>
            </a:r>
            <a:endParaRPr lang="en-US" dirty="0"/>
          </a:p>
        </p:txBody>
      </p:sp>
    </p:spTree>
    <p:extLst>
      <p:ext uri="{BB962C8B-B14F-4D97-AF65-F5344CB8AC3E}">
        <p14:creationId xmlns:p14="http://schemas.microsoft.com/office/powerpoint/2010/main" val="335673705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102</TotalTime>
  <Words>2303</Words>
  <Application>Microsoft Office PowerPoint</Application>
  <PresentationFormat>Widescreen</PresentationFormat>
  <Paragraphs>169</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Berlin</vt:lpstr>
      <vt:lpstr>Week 5: Career Connection</vt:lpstr>
      <vt:lpstr>Renaissance Education Suite</vt:lpstr>
      <vt:lpstr>The 4 P’s…</vt:lpstr>
      <vt:lpstr>Marketing Mix Strategy</vt:lpstr>
      <vt:lpstr>Company’s Current Position Strategy</vt:lpstr>
      <vt:lpstr>Determine if Strategy Should Change</vt:lpstr>
      <vt:lpstr>Considerations for…</vt:lpstr>
      <vt:lpstr>Evaluate the Target Audiences… </vt:lpstr>
      <vt:lpstr>Conclusions</vt:lpstr>
      <vt:lpstr>References</vt:lpstr>
    </vt:vector>
  </TitlesOfParts>
  <Company>Virtual World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Career Connection</dc:title>
  <dc:creator>nate nate</dc:creator>
  <cp:lastModifiedBy>nate nate</cp:lastModifiedBy>
  <cp:revision>12</cp:revision>
  <dcterms:created xsi:type="dcterms:W3CDTF">2016-11-29T01:09:36Z</dcterms:created>
  <dcterms:modified xsi:type="dcterms:W3CDTF">2016-11-29T02:52:03Z</dcterms:modified>
</cp:coreProperties>
</file>