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3"/>
  </p:notesMasterIdLst>
  <p:sldIdLst>
    <p:sldId id="256" r:id="rId2"/>
    <p:sldId id="257" r:id="rId3"/>
    <p:sldId id="258" r:id="rId4"/>
    <p:sldId id="269" r:id="rId5"/>
    <p:sldId id="272" r:id="rId6"/>
    <p:sldId id="270" r:id="rId7"/>
    <p:sldId id="271"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3" autoAdjust="0"/>
    <p:restoredTop sz="78636" autoAdjust="0"/>
  </p:normalViewPr>
  <p:slideViewPr>
    <p:cSldViewPr snapToGrid="0">
      <p:cViewPr varScale="1">
        <p:scale>
          <a:sx n="66" d="100"/>
          <a:sy n="66" d="100"/>
        </p:scale>
        <p:origin x="13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FD6D8-6F3C-4048-B499-A8E36D5145F3}" type="datetimeFigureOut">
              <a:rPr lang="en-US" smtClean="0"/>
              <a:t>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E5DB2-8DC9-49FF-A1A7-F79CA386CED3}" type="slidenum">
              <a:rPr lang="en-US" smtClean="0"/>
              <a:t>‹#›</a:t>
            </a:fld>
            <a:endParaRPr lang="en-US"/>
          </a:p>
        </p:txBody>
      </p:sp>
    </p:spTree>
    <p:extLst>
      <p:ext uri="{BB962C8B-B14F-4D97-AF65-F5344CB8AC3E}">
        <p14:creationId xmlns:p14="http://schemas.microsoft.com/office/powerpoint/2010/main" val="342544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EE5DB2-8DC9-49FF-A1A7-F79CA386CED3}" type="slidenum">
              <a:rPr lang="en-US" smtClean="0"/>
              <a:t>1</a:t>
            </a:fld>
            <a:endParaRPr lang="en-US"/>
          </a:p>
        </p:txBody>
      </p:sp>
    </p:spTree>
    <p:extLst>
      <p:ext uri="{BB962C8B-B14F-4D97-AF65-F5344CB8AC3E}">
        <p14:creationId xmlns:p14="http://schemas.microsoft.com/office/powerpoint/2010/main" val="203039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http://www.google.com/corporate/tenthings.html </a:t>
            </a:r>
          </a:p>
          <a:p>
            <a:r>
              <a:rPr lang="en-US" dirty="0"/>
              <a:t>http://</a:t>
            </a:r>
            <a:r>
              <a:rPr lang="en-US" sz="1200" b="0" i="0" kern="1200" dirty="0">
                <a:solidFill>
                  <a:schemeClr val="tx1"/>
                </a:solidFill>
                <a:effectLst/>
                <a:latin typeface="+mn-lt"/>
                <a:ea typeface="+mn-ea"/>
                <a:cs typeface="+mn-cs"/>
              </a:rPr>
              <a:t>www.google.com/about/company </a:t>
            </a:r>
            <a:endParaRPr lang="en-US" b="0" dirty="0"/>
          </a:p>
        </p:txBody>
      </p:sp>
      <p:sp>
        <p:nvSpPr>
          <p:cNvPr id="4" name="Slide Number Placeholder 3"/>
          <p:cNvSpPr>
            <a:spLocks noGrp="1"/>
          </p:cNvSpPr>
          <p:nvPr>
            <p:ph type="sldNum" sz="quarter" idx="10"/>
          </p:nvPr>
        </p:nvSpPr>
        <p:spPr/>
        <p:txBody>
          <a:bodyPr/>
          <a:lstStyle/>
          <a:p>
            <a:fld id="{9CEE5DB2-8DC9-49FF-A1A7-F79CA386CED3}" type="slidenum">
              <a:rPr lang="en-US" smtClean="0"/>
              <a:t>2</a:t>
            </a:fld>
            <a:endParaRPr lang="en-US"/>
          </a:p>
        </p:txBody>
      </p:sp>
    </p:spTree>
    <p:extLst>
      <p:ext uri="{BB962C8B-B14F-4D97-AF65-F5344CB8AC3E}">
        <p14:creationId xmlns:p14="http://schemas.microsoft.com/office/powerpoint/2010/main" val="103692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http://www.msn.com/en-us/money/stockdetails/financials/fi-126.1.GOOG.NAS?ocid=INSFIST10 </a:t>
            </a:r>
            <a:endParaRPr lang="en-US" dirty="0"/>
          </a:p>
        </p:txBody>
      </p:sp>
      <p:sp>
        <p:nvSpPr>
          <p:cNvPr id="4" name="Slide Number Placeholder 3"/>
          <p:cNvSpPr>
            <a:spLocks noGrp="1"/>
          </p:cNvSpPr>
          <p:nvPr>
            <p:ph type="sldNum" sz="quarter" idx="10"/>
          </p:nvPr>
        </p:nvSpPr>
        <p:spPr/>
        <p:txBody>
          <a:bodyPr/>
          <a:lstStyle/>
          <a:p>
            <a:fld id="{9CEE5DB2-8DC9-49FF-A1A7-F79CA386CED3}" type="slidenum">
              <a:rPr lang="en-US" smtClean="0"/>
              <a:t>5</a:t>
            </a:fld>
            <a:endParaRPr lang="en-US"/>
          </a:p>
        </p:txBody>
      </p:sp>
    </p:spTree>
    <p:extLst>
      <p:ext uri="{BB962C8B-B14F-4D97-AF65-F5344CB8AC3E}">
        <p14:creationId xmlns:p14="http://schemas.microsoft.com/office/powerpoint/2010/main" val="330917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August</a:t>
            </a:r>
            <a:r>
              <a:rPr lang="en-US" baseline="0" dirty="0"/>
              <a:t> 10, 2015 Google announced that </a:t>
            </a:r>
            <a:r>
              <a:rPr lang="en-US" baseline="0" dirty="0" err="1"/>
              <a:t>Sundar</a:t>
            </a:r>
            <a:r>
              <a:rPr lang="en-US" baseline="0" dirty="0"/>
              <a:t> </a:t>
            </a:r>
            <a:r>
              <a:rPr lang="en-US" baseline="0" dirty="0" err="1"/>
              <a:t>Pinchai</a:t>
            </a:r>
            <a:r>
              <a:rPr lang="en-US" baseline="0" dirty="0"/>
              <a:t> would be taking on the role as the CEO of the company. He officially started as the CEO October 2, 2015.  </a:t>
            </a:r>
          </a:p>
          <a:p>
            <a:r>
              <a:rPr lang="en-US" baseline="0" dirty="0" err="1"/>
              <a:t>Sundar</a:t>
            </a:r>
            <a:r>
              <a:rPr lang="en-US" baseline="0" dirty="0"/>
              <a:t> was born July 12, 1972 in </a:t>
            </a:r>
            <a:r>
              <a:rPr lang="en-US" baseline="0" dirty="0" err="1"/>
              <a:t>Chennal</a:t>
            </a:r>
            <a:r>
              <a:rPr lang="en-US" baseline="0" dirty="0"/>
              <a:t>, India. He has been called an engineer genius. Amongst a few other positions that </a:t>
            </a:r>
            <a:r>
              <a:rPr lang="en-US" baseline="0" dirty="0" err="1"/>
              <a:t>Sundar</a:t>
            </a:r>
            <a:r>
              <a:rPr lang="en-US" baseline="0" dirty="0"/>
              <a:t> held at Google he was formerly the product chief of google. Prior to working at Google he also worked as a management consultant at McKinsey and Company. His work at Google consisted of his idea to improve the search engines which resulted in the invention of google chrome.</a:t>
            </a:r>
            <a:endParaRPr lang="en-US" dirty="0"/>
          </a:p>
        </p:txBody>
      </p:sp>
      <p:sp>
        <p:nvSpPr>
          <p:cNvPr id="4" name="Slide Number Placeholder 3"/>
          <p:cNvSpPr>
            <a:spLocks noGrp="1"/>
          </p:cNvSpPr>
          <p:nvPr>
            <p:ph type="sldNum" sz="quarter" idx="10"/>
          </p:nvPr>
        </p:nvSpPr>
        <p:spPr/>
        <p:txBody>
          <a:bodyPr/>
          <a:lstStyle/>
          <a:p>
            <a:fld id="{9CEE5DB2-8DC9-49FF-A1A7-F79CA386CED3}" type="slidenum">
              <a:rPr lang="en-US" smtClean="0"/>
              <a:t>8</a:t>
            </a:fld>
            <a:endParaRPr lang="en-US"/>
          </a:p>
        </p:txBody>
      </p:sp>
    </p:spTree>
    <p:extLst>
      <p:ext uri="{BB962C8B-B14F-4D97-AF65-F5344CB8AC3E}">
        <p14:creationId xmlns:p14="http://schemas.microsoft.com/office/powerpoint/2010/main" val="119725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Sundar</a:t>
            </a:r>
            <a:r>
              <a:rPr lang="en-US" dirty="0"/>
              <a:t> attended 4 highly esteemed Colleges</a:t>
            </a:r>
            <a:r>
              <a:rPr lang="en-US" baseline="0" dirty="0"/>
              <a:t> throughout his academic career. Wharton School of the University of Pennsylvania in “2002”. He also attended Padma </a:t>
            </a:r>
            <a:r>
              <a:rPr lang="en-US" baseline="0" dirty="0" err="1"/>
              <a:t>Seshadi</a:t>
            </a:r>
            <a:r>
              <a:rPr lang="en-US" baseline="0" dirty="0"/>
              <a:t> </a:t>
            </a:r>
            <a:r>
              <a:rPr lang="en-US" baseline="0" dirty="0" err="1"/>
              <a:t>Bala</a:t>
            </a:r>
            <a:r>
              <a:rPr lang="en-US" baseline="0" dirty="0"/>
              <a:t> </a:t>
            </a:r>
            <a:r>
              <a:rPr lang="en-US" baseline="0" dirty="0" err="1"/>
              <a:t>Bhauan</a:t>
            </a:r>
            <a:r>
              <a:rPr lang="en-US" baseline="0" dirty="0"/>
              <a:t>, Stanford University and Indian Institute of Technology </a:t>
            </a:r>
            <a:r>
              <a:rPr lang="en-US" baseline="0" dirty="0" err="1"/>
              <a:t>Kharag</a:t>
            </a:r>
            <a:r>
              <a:rPr lang="en-US" baseline="0" dirty="0"/>
              <a:t>.  He excelled academically and earned scholarships to study materials science and semiconductor physics from Stanford. He received an MBA at Wharton and named a Siebel and Palmer Scholar. </a:t>
            </a:r>
            <a:endParaRPr lang="en-US" dirty="0"/>
          </a:p>
        </p:txBody>
      </p:sp>
      <p:sp>
        <p:nvSpPr>
          <p:cNvPr id="4" name="Slide Number Placeholder 3"/>
          <p:cNvSpPr>
            <a:spLocks noGrp="1"/>
          </p:cNvSpPr>
          <p:nvPr>
            <p:ph type="sldNum" sz="quarter" idx="10"/>
          </p:nvPr>
        </p:nvSpPr>
        <p:spPr/>
        <p:txBody>
          <a:bodyPr/>
          <a:lstStyle/>
          <a:p>
            <a:fld id="{9CEE5DB2-8DC9-49FF-A1A7-F79CA386CED3}" type="slidenum">
              <a:rPr lang="en-US" smtClean="0"/>
              <a:t>9</a:t>
            </a:fld>
            <a:endParaRPr lang="en-US"/>
          </a:p>
        </p:txBody>
      </p:sp>
    </p:spTree>
    <p:extLst>
      <p:ext uri="{BB962C8B-B14F-4D97-AF65-F5344CB8AC3E}">
        <p14:creationId xmlns:p14="http://schemas.microsoft.com/office/powerpoint/2010/main" val="391166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a:t>
            </a:r>
            <a:r>
              <a:rPr lang="en-US" baseline="0" dirty="0"/>
              <a:t>’s CEO’s leadership style is adaptive to approach of many up and coming companies who are using techniques to empower their employees to make the right decisions rather than to direct them step by step.</a:t>
            </a:r>
          </a:p>
          <a:p>
            <a:r>
              <a:rPr lang="en-US" baseline="0" dirty="0" err="1"/>
              <a:t>Sundar’s</a:t>
            </a:r>
            <a:r>
              <a:rPr lang="en-US" baseline="0" dirty="0"/>
              <a:t> simple but effective leadership style pulls teams together and gets the work done. </a:t>
            </a:r>
          </a:p>
          <a:p>
            <a:r>
              <a:rPr lang="en-US" baseline="0" dirty="0"/>
              <a:t>His belief is that creating exceptional products can be done with remarkable leadership styles. He believes that everyone should be successful and empowering employees with trust that they will do the right thing is the best strategy.</a:t>
            </a:r>
            <a:endParaRPr lang="en-US" dirty="0"/>
          </a:p>
        </p:txBody>
      </p:sp>
      <p:sp>
        <p:nvSpPr>
          <p:cNvPr id="4" name="Slide Number Placeholder 3"/>
          <p:cNvSpPr>
            <a:spLocks noGrp="1"/>
          </p:cNvSpPr>
          <p:nvPr>
            <p:ph type="sldNum" sz="quarter" idx="10"/>
          </p:nvPr>
        </p:nvSpPr>
        <p:spPr/>
        <p:txBody>
          <a:bodyPr/>
          <a:lstStyle/>
          <a:p>
            <a:fld id="{9CEE5DB2-8DC9-49FF-A1A7-F79CA386CED3}" type="slidenum">
              <a:rPr lang="en-US" smtClean="0"/>
              <a:t>10</a:t>
            </a:fld>
            <a:endParaRPr lang="en-US"/>
          </a:p>
        </p:txBody>
      </p:sp>
    </p:spTree>
    <p:extLst>
      <p:ext uri="{BB962C8B-B14F-4D97-AF65-F5344CB8AC3E}">
        <p14:creationId xmlns:p14="http://schemas.microsoft.com/office/powerpoint/2010/main" val="2736054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Sundar’s</a:t>
            </a:r>
            <a:r>
              <a:rPr lang="en-US" dirty="0"/>
              <a:t> vision</a:t>
            </a:r>
            <a:r>
              <a:rPr lang="en-US" baseline="0" dirty="0"/>
              <a:t> for Google includes a 6 step plan. Empowering everyone with knowledge by creating simple search engines that provide assistance for every need.</a:t>
            </a:r>
          </a:p>
          <a:p>
            <a:r>
              <a:rPr lang="en-US" baseline="0" dirty="0"/>
              <a:t>He believes that simplifying technology is a way to empower people to learn through the use of machines like computers. This information would be easily accessible and contain more information in one place. He sees the company has being a powerful enterprise that encompasses many resources which peaks to his belief that building such a resource would be for everyone.</a:t>
            </a:r>
          </a:p>
          <a:p>
            <a:r>
              <a:rPr lang="en-US" baseline="0" dirty="0"/>
              <a:t>He mild manner and laid back approach to realistic ideas creates an environment that makes Google employees feel like Google is one of the best places to work.</a:t>
            </a:r>
            <a:endParaRPr lang="en-US" dirty="0"/>
          </a:p>
        </p:txBody>
      </p:sp>
      <p:sp>
        <p:nvSpPr>
          <p:cNvPr id="4" name="Slide Number Placeholder 3"/>
          <p:cNvSpPr>
            <a:spLocks noGrp="1"/>
          </p:cNvSpPr>
          <p:nvPr>
            <p:ph type="sldNum" sz="quarter" idx="10"/>
          </p:nvPr>
        </p:nvSpPr>
        <p:spPr/>
        <p:txBody>
          <a:bodyPr/>
          <a:lstStyle/>
          <a:p>
            <a:fld id="{9CEE5DB2-8DC9-49FF-A1A7-F79CA386CED3}" type="slidenum">
              <a:rPr lang="en-US" smtClean="0"/>
              <a:t>11</a:t>
            </a:fld>
            <a:endParaRPr lang="en-US"/>
          </a:p>
        </p:txBody>
      </p:sp>
    </p:spTree>
    <p:extLst>
      <p:ext uri="{BB962C8B-B14F-4D97-AF65-F5344CB8AC3E}">
        <p14:creationId xmlns:p14="http://schemas.microsoft.com/office/powerpoint/2010/main" val="3565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480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07666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60116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10046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30819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00814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9448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608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681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668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355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72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163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39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838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022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2/20/2017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649844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Mini Strategy- Goggle</a:t>
            </a:r>
          </a:p>
        </p:txBody>
      </p:sp>
      <p:sp>
        <p:nvSpPr>
          <p:cNvPr id="3" name="Subtitle 2"/>
          <p:cNvSpPr>
            <a:spLocks noGrp="1"/>
          </p:cNvSpPr>
          <p:nvPr>
            <p:ph type="subTitle" idx="1"/>
          </p:nvPr>
        </p:nvSpPr>
        <p:spPr/>
        <p:txBody>
          <a:bodyPr>
            <a:normAutofit fontScale="62500" lnSpcReduction="20000"/>
          </a:bodyPr>
          <a:lstStyle/>
          <a:p>
            <a:r>
              <a:rPr lang="en-US" dirty="0"/>
              <a:t>STR581  Strategic Planning &amp; Implementation</a:t>
            </a:r>
          </a:p>
          <a:p>
            <a:r>
              <a:rPr lang="en-US" dirty="0"/>
              <a:t>E: Nate </a:t>
            </a:r>
            <a:r>
              <a:rPr lang="en-US" dirty="0" err="1"/>
              <a:t>Bachmeier</a:t>
            </a:r>
            <a:r>
              <a:rPr lang="en-US" dirty="0"/>
              <a:t>, </a:t>
            </a:r>
            <a:r>
              <a:rPr lang="en-US" dirty="0" err="1"/>
              <a:t>Rozell</a:t>
            </a:r>
            <a:r>
              <a:rPr lang="en-US" dirty="0"/>
              <a:t> </a:t>
            </a:r>
            <a:r>
              <a:rPr lang="en-US" dirty="0" err="1"/>
              <a:t>Ritemon</a:t>
            </a:r>
            <a:r>
              <a:rPr lang="en-US" dirty="0"/>
              <a:t> and </a:t>
            </a:r>
            <a:r>
              <a:rPr lang="en-US" dirty="0" err="1"/>
              <a:t>Sarita</a:t>
            </a:r>
            <a:r>
              <a:rPr lang="en-US" dirty="0"/>
              <a:t> Dickens</a:t>
            </a:r>
          </a:p>
          <a:p>
            <a:r>
              <a:rPr lang="en-US" dirty="0"/>
              <a:t>February 20, 2017</a:t>
            </a:r>
          </a:p>
          <a:p>
            <a:r>
              <a:rPr lang="en-US" dirty="0"/>
              <a:t>Instructor: Edgar Coronel</a:t>
            </a:r>
          </a:p>
        </p:txBody>
      </p:sp>
    </p:spTree>
    <p:extLst>
      <p:ext uri="{BB962C8B-B14F-4D97-AF65-F5344CB8AC3E}">
        <p14:creationId xmlns:p14="http://schemas.microsoft.com/office/powerpoint/2010/main" val="7873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Strategy-Goggle</a:t>
            </a:r>
            <a:br>
              <a:rPr lang="en-US" dirty="0"/>
            </a:br>
            <a:r>
              <a:rPr lang="en-US" dirty="0"/>
              <a:t>CEO Profile</a:t>
            </a:r>
          </a:p>
        </p:txBody>
      </p:sp>
      <p:sp>
        <p:nvSpPr>
          <p:cNvPr id="3" name="Content Placeholder 2"/>
          <p:cNvSpPr>
            <a:spLocks noGrp="1"/>
          </p:cNvSpPr>
          <p:nvPr>
            <p:ph idx="1"/>
          </p:nvPr>
        </p:nvSpPr>
        <p:spPr/>
        <p:txBody>
          <a:bodyPr/>
          <a:lstStyle/>
          <a:p>
            <a:pPr marL="0" indent="0" algn="ctr">
              <a:buNone/>
            </a:pPr>
            <a:r>
              <a:rPr lang="en-US" sz="2400" b="1" u="sng" dirty="0"/>
              <a:t>CEO Leadership Style</a:t>
            </a:r>
          </a:p>
          <a:p>
            <a:pPr marL="0" indent="0" algn="ctr">
              <a:buNone/>
            </a:pPr>
            <a:endParaRPr lang="en-US" dirty="0"/>
          </a:p>
        </p:txBody>
      </p:sp>
    </p:spTree>
    <p:extLst>
      <p:ext uri="{BB962C8B-B14F-4D97-AF65-F5344CB8AC3E}">
        <p14:creationId xmlns:p14="http://schemas.microsoft.com/office/powerpoint/2010/main" val="203562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Strategy-Goggle</a:t>
            </a:r>
            <a:br>
              <a:rPr lang="en-US" dirty="0"/>
            </a:br>
            <a:r>
              <a:rPr lang="en-US" dirty="0"/>
              <a:t>CEO Profile</a:t>
            </a:r>
          </a:p>
        </p:txBody>
      </p:sp>
      <p:sp>
        <p:nvSpPr>
          <p:cNvPr id="3" name="Content Placeholder 2"/>
          <p:cNvSpPr>
            <a:spLocks noGrp="1"/>
          </p:cNvSpPr>
          <p:nvPr>
            <p:ph idx="1"/>
          </p:nvPr>
        </p:nvSpPr>
        <p:spPr/>
        <p:txBody>
          <a:bodyPr/>
          <a:lstStyle/>
          <a:p>
            <a:pPr marL="0" indent="0" algn="ctr">
              <a:buNone/>
            </a:pPr>
            <a:r>
              <a:rPr lang="en-US" sz="2400" b="1" u="sng" dirty="0"/>
              <a:t>Vision for the Company</a:t>
            </a:r>
          </a:p>
          <a:p>
            <a:r>
              <a:rPr lang="en-US" dirty="0"/>
              <a:t>Knowledge for everyone: Search and Assistance</a:t>
            </a:r>
          </a:p>
          <a:p>
            <a:r>
              <a:rPr lang="en-US" dirty="0"/>
              <a:t>The Power of Machine learning and artificial intelligence</a:t>
            </a:r>
          </a:p>
          <a:p>
            <a:r>
              <a:rPr lang="en-US" dirty="0"/>
              <a:t>More great content, in more places</a:t>
            </a:r>
          </a:p>
          <a:p>
            <a:r>
              <a:rPr lang="en-US" dirty="0"/>
              <a:t>Powerful Computing Platforms</a:t>
            </a:r>
          </a:p>
          <a:p>
            <a:r>
              <a:rPr lang="en-US" dirty="0"/>
              <a:t>Enterprise</a:t>
            </a:r>
          </a:p>
          <a:p>
            <a:r>
              <a:rPr lang="en-US" dirty="0"/>
              <a:t>Building for Everyone</a:t>
            </a:r>
          </a:p>
        </p:txBody>
      </p:sp>
    </p:spTree>
    <p:extLst>
      <p:ext uri="{BB962C8B-B14F-4D97-AF65-F5344CB8AC3E}">
        <p14:creationId xmlns:p14="http://schemas.microsoft.com/office/powerpoint/2010/main" val="290522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the Companies…</a:t>
            </a:r>
          </a:p>
        </p:txBody>
      </p:sp>
      <p:sp>
        <p:nvSpPr>
          <p:cNvPr id="3" name="Content Placeholder 2"/>
          <p:cNvSpPr>
            <a:spLocks noGrp="1"/>
          </p:cNvSpPr>
          <p:nvPr>
            <p:ph idx="1"/>
          </p:nvPr>
        </p:nvSpPr>
        <p:spPr/>
        <p:txBody>
          <a:bodyPr>
            <a:normAutofit fontScale="62500" lnSpcReduction="20000"/>
          </a:bodyPr>
          <a:lstStyle/>
          <a:p>
            <a:r>
              <a:rPr lang="en-US" dirty="0"/>
              <a:t>Mission Statement is…</a:t>
            </a:r>
          </a:p>
          <a:p>
            <a:pPr lvl="1"/>
            <a:r>
              <a:rPr lang="en-US" dirty="0"/>
              <a:t>to organize the world’s information and make it universally accessible and useful.</a:t>
            </a:r>
            <a:br>
              <a:rPr lang="en-US" dirty="0"/>
            </a:br>
            <a:endParaRPr lang="en-US" dirty="0"/>
          </a:p>
          <a:p>
            <a:r>
              <a:rPr lang="en-US" dirty="0"/>
              <a:t>Vision Statement is… </a:t>
            </a:r>
          </a:p>
          <a:p>
            <a:pPr lvl="1"/>
            <a:r>
              <a:rPr lang="en-US" dirty="0"/>
              <a:t>to provide access to the world’s information in one click.</a:t>
            </a:r>
            <a:br>
              <a:rPr lang="en-US" dirty="0"/>
            </a:br>
            <a:endParaRPr lang="en-US" dirty="0"/>
          </a:p>
          <a:p>
            <a:r>
              <a:rPr lang="en-US" dirty="0"/>
              <a:t>Values’ Statement</a:t>
            </a:r>
          </a:p>
          <a:p>
            <a:pPr lvl="1"/>
            <a:r>
              <a:rPr lang="en-US" dirty="0"/>
              <a:t>Focus on the user and all else will follow.</a:t>
            </a:r>
          </a:p>
          <a:p>
            <a:pPr lvl="1"/>
            <a:r>
              <a:rPr lang="en-US" dirty="0"/>
              <a:t> It's best to do one thing really, really well.</a:t>
            </a:r>
          </a:p>
          <a:p>
            <a:pPr lvl="1"/>
            <a:r>
              <a:rPr lang="en-US" dirty="0"/>
              <a:t>Fast is better than slow.</a:t>
            </a:r>
          </a:p>
          <a:p>
            <a:pPr lvl="1"/>
            <a:r>
              <a:rPr lang="en-US" dirty="0"/>
              <a:t>Democracy on the web works</a:t>
            </a:r>
          </a:p>
          <a:p>
            <a:pPr lvl="1"/>
            <a:r>
              <a:rPr lang="en-US" dirty="0"/>
              <a:t>You can make money without doing evil.</a:t>
            </a:r>
          </a:p>
          <a:p>
            <a:pPr lvl="1"/>
            <a:r>
              <a:rPr lang="en-US" dirty="0"/>
              <a:t>There's always more information out there.</a:t>
            </a:r>
          </a:p>
          <a:p>
            <a:pPr lvl="1"/>
            <a:r>
              <a:rPr lang="en-US" dirty="0"/>
              <a:t>The need for information crosses all borders.</a:t>
            </a:r>
          </a:p>
          <a:p>
            <a:pPr lvl="1"/>
            <a:r>
              <a:rPr lang="en-US" dirty="0"/>
              <a:t> You can be serious without a suit.</a:t>
            </a:r>
          </a:p>
          <a:p>
            <a:pPr lvl="1"/>
            <a:r>
              <a:rPr lang="en-US" dirty="0"/>
              <a:t>Great just isn't good enough.</a:t>
            </a:r>
          </a:p>
          <a:p>
            <a:endParaRPr lang="en-US" dirty="0"/>
          </a:p>
        </p:txBody>
      </p:sp>
    </p:spTree>
    <p:extLst>
      <p:ext uri="{BB962C8B-B14F-4D97-AF65-F5344CB8AC3E}">
        <p14:creationId xmlns:p14="http://schemas.microsoft.com/office/powerpoint/2010/main" val="173031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 the organization's current goals and objectives.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0078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Conduct a basic SWOT analysis and discuss the implications of those results</a:t>
            </a:r>
            <a:br>
              <a:rPr lang="en-US" dirty="0"/>
            </a:br>
            <a:endParaRPr lang="en-US" dirty="0"/>
          </a:p>
        </p:txBody>
      </p:sp>
      <p:sp>
        <p:nvSpPr>
          <p:cNvPr id="3" name="Content Placeholder 2"/>
          <p:cNvSpPr>
            <a:spLocks noGrp="1"/>
          </p:cNvSpPr>
          <p:nvPr>
            <p:ph idx="1"/>
          </p:nvPr>
        </p:nvSpPr>
        <p:spPr/>
        <p:txBody>
          <a:bodyPr/>
          <a:lstStyle/>
          <a:p>
            <a:r>
              <a:rPr lang="en-US" dirty="0"/>
              <a:t>Strengths</a:t>
            </a:r>
          </a:p>
          <a:p>
            <a:pPr lvl="1"/>
            <a:r>
              <a:rPr lang="en-US" dirty="0"/>
              <a:t>The company has a strong brand, with billions of loyal users.</a:t>
            </a:r>
          </a:p>
          <a:p>
            <a:pPr lvl="1"/>
            <a:r>
              <a:rPr lang="en-US" dirty="0"/>
              <a:t>Great engineering talent, and human capital.</a:t>
            </a:r>
          </a:p>
          <a:p>
            <a:r>
              <a:rPr lang="en-US" dirty="0"/>
              <a:t>Weaknesses</a:t>
            </a:r>
          </a:p>
          <a:p>
            <a:pPr lvl="1"/>
            <a:r>
              <a:rPr lang="en-US" dirty="0"/>
              <a:t>Widely diversified efforts, many of which are not profitable.</a:t>
            </a:r>
          </a:p>
          <a:p>
            <a:r>
              <a:rPr lang="en-US" dirty="0"/>
              <a:t>Opportunities</a:t>
            </a:r>
          </a:p>
          <a:p>
            <a:pPr lvl="1"/>
            <a:r>
              <a:rPr lang="en-US" dirty="0"/>
              <a:t>Invest in Android phones and deliver new features</a:t>
            </a:r>
          </a:p>
          <a:p>
            <a:r>
              <a:rPr lang="en-US" dirty="0"/>
              <a:t>Threats</a:t>
            </a:r>
          </a:p>
          <a:p>
            <a:pPr lvl="1"/>
            <a:r>
              <a:rPr lang="en-US" dirty="0"/>
              <a:t>Apple iOS will patent new features first, and take market share. </a:t>
            </a:r>
          </a:p>
        </p:txBody>
      </p:sp>
    </p:spTree>
    <p:extLst>
      <p:ext uri="{BB962C8B-B14F-4D97-AF65-F5344CB8AC3E}">
        <p14:creationId xmlns:p14="http://schemas.microsoft.com/office/powerpoint/2010/main" val="76215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the most recent financial</a:t>
            </a:r>
            <a:endParaRPr lang="en-US" dirty="0"/>
          </a:p>
        </p:txBody>
      </p:sp>
      <p:sp>
        <p:nvSpPr>
          <p:cNvPr id="3" name="Content Placeholder 2"/>
          <p:cNvSpPr>
            <a:spLocks noGrp="1"/>
          </p:cNvSpPr>
          <p:nvPr>
            <p:ph idx="1"/>
          </p:nvPr>
        </p:nvSpPr>
        <p:spPr/>
        <p:txBody>
          <a:bodyPr/>
          <a:lstStyle/>
          <a:p>
            <a:r>
              <a:rPr lang="en-US" dirty="0"/>
              <a:t>annual revenues </a:t>
            </a:r>
          </a:p>
          <a:p>
            <a:pPr lvl="1"/>
            <a:r>
              <a:rPr lang="en-US" dirty="0"/>
              <a:t>90,272,000$</a:t>
            </a:r>
          </a:p>
          <a:p>
            <a:r>
              <a:rPr lang="en-US" dirty="0"/>
              <a:t>annual after tax earnings </a:t>
            </a:r>
          </a:p>
          <a:p>
            <a:pPr lvl="1"/>
            <a:r>
              <a:rPr lang="en-US" dirty="0"/>
              <a:t>19,478,000$</a:t>
            </a:r>
          </a:p>
          <a:p>
            <a:r>
              <a:rPr lang="en-US" dirty="0"/>
              <a:t>five years of year-end stock prices</a:t>
            </a:r>
          </a:p>
          <a:p>
            <a:pPr lvl="1"/>
            <a:r>
              <a:rPr lang="en-US" dirty="0"/>
              <a:t>2016:	804.16</a:t>
            </a:r>
          </a:p>
          <a:p>
            <a:pPr lvl="1"/>
            <a:r>
              <a:rPr lang="en-US" dirty="0"/>
              <a:t>2015:	754.16</a:t>
            </a:r>
          </a:p>
          <a:p>
            <a:pPr lvl="1"/>
            <a:r>
              <a:rPr lang="en-US" dirty="0"/>
              <a:t>2014:	532.56</a:t>
            </a:r>
          </a:p>
          <a:p>
            <a:pPr lvl="1"/>
            <a:r>
              <a:rPr lang="en-US" dirty="0"/>
              <a:t>2013:	373:04</a:t>
            </a:r>
          </a:p>
          <a:p>
            <a:pPr lvl="1"/>
            <a:r>
              <a:rPr lang="en-US" dirty="0"/>
              <a:t>2012: 	313.55</a:t>
            </a:r>
          </a:p>
          <a:p>
            <a:endParaRPr lang="en-US" dirty="0"/>
          </a:p>
        </p:txBody>
      </p:sp>
    </p:spTree>
    <p:extLst>
      <p:ext uri="{BB962C8B-B14F-4D97-AF65-F5344CB8AC3E}">
        <p14:creationId xmlns:p14="http://schemas.microsoft.com/office/powerpoint/2010/main" val="14824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competitor analysis.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Microsoft Bing</a:t>
            </a:r>
          </a:p>
          <a:p>
            <a:pPr lvl="1"/>
            <a:r>
              <a:rPr lang="en-US" dirty="0"/>
              <a:t>Search engine with large automated user base</a:t>
            </a:r>
          </a:p>
          <a:p>
            <a:pPr lvl="1"/>
            <a:r>
              <a:rPr lang="en-US" dirty="0"/>
              <a:t>Competes directly with Google’s core search business</a:t>
            </a:r>
            <a:br>
              <a:rPr lang="en-US" dirty="0"/>
            </a:br>
            <a:endParaRPr lang="en-US" dirty="0"/>
          </a:p>
          <a:p>
            <a:r>
              <a:rPr lang="en-US" dirty="0"/>
              <a:t>Facebook</a:t>
            </a:r>
          </a:p>
          <a:p>
            <a:pPr lvl="1"/>
            <a:r>
              <a:rPr lang="en-US" dirty="0"/>
              <a:t>Huge user base with access to vast amounts of preference information</a:t>
            </a:r>
          </a:p>
          <a:p>
            <a:pPr lvl="1"/>
            <a:r>
              <a:rPr lang="en-US" dirty="0"/>
              <a:t>Competes directly with Google’s core advertising business</a:t>
            </a:r>
            <a:br>
              <a:rPr lang="en-US" dirty="0"/>
            </a:br>
            <a:endParaRPr lang="en-US" dirty="0"/>
          </a:p>
          <a:p>
            <a:r>
              <a:rPr lang="en-US" dirty="0"/>
              <a:t>Apple </a:t>
            </a:r>
          </a:p>
          <a:p>
            <a:pPr lvl="1"/>
            <a:r>
              <a:rPr lang="en-US" dirty="0"/>
              <a:t>Large, loyal customer base that is loves their iOS devices</a:t>
            </a:r>
          </a:p>
          <a:p>
            <a:pPr lvl="1"/>
            <a:r>
              <a:rPr lang="en-US" dirty="0"/>
              <a:t>Competes directly with Google’s mobile device strategy</a:t>
            </a:r>
            <a:br>
              <a:rPr lang="en-US" dirty="0"/>
            </a:br>
            <a:endParaRPr lang="en-US" dirty="0"/>
          </a:p>
        </p:txBody>
      </p:sp>
    </p:spTree>
    <p:extLst>
      <p:ext uri="{BB962C8B-B14F-4D97-AF65-F5344CB8AC3E}">
        <p14:creationId xmlns:p14="http://schemas.microsoft.com/office/powerpoint/2010/main" val="362953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 strategic recommendations that are designed to realize growth.</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459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Strategy-Goggle</a:t>
            </a:r>
            <a:br>
              <a:rPr lang="en-US" dirty="0"/>
            </a:br>
            <a:r>
              <a:rPr lang="en-US" dirty="0"/>
              <a:t>CEO Profile</a:t>
            </a:r>
          </a:p>
        </p:txBody>
      </p:sp>
      <p:sp>
        <p:nvSpPr>
          <p:cNvPr id="3" name="Content Placeholder 2"/>
          <p:cNvSpPr>
            <a:spLocks noGrp="1"/>
          </p:cNvSpPr>
          <p:nvPr>
            <p:ph idx="1"/>
          </p:nvPr>
        </p:nvSpPr>
        <p:spPr/>
        <p:txBody>
          <a:bodyPr/>
          <a:lstStyle/>
          <a:p>
            <a:pPr marL="0" indent="0" algn="ctr">
              <a:buNone/>
            </a:pPr>
            <a:r>
              <a:rPr lang="en-US" sz="2400" b="1" u="sng" dirty="0"/>
              <a:t>CEO </a:t>
            </a:r>
          </a:p>
          <a:p>
            <a:pPr marL="0" indent="0" algn="ctr">
              <a:buNone/>
            </a:pPr>
            <a:r>
              <a:rPr lang="en-US" sz="2400" b="1" u="sng" dirty="0" err="1"/>
              <a:t>Sundar</a:t>
            </a:r>
            <a:r>
              <a:rPr lang="en-US" sz="2400" b="1" u="sng" dirty="0"/>
              <a:t> </a:t>
            </a:r>
            <a:r>
              <a:rPr lang="en-US" sz="2400" b="1" u="sng" dirty="0" err="1"/>
              <a:t>Pichai</a:t>
            </a:r>
            <a:endParaRPr lang="en-US" sz="2400" b="1" u="sng" dirty="0"/>
          </a:p>
          <a:p>
            <a:pPr marL="0" indent="0" algn="ctr">
              <a:buNone/>
            </a:pPr>
            <a:endParaRPr lang="en-US" dirty="0"/>
          </a:p>
        </p:txBody>
      </p:sp>
    </p:spTree>
    <p:extLst>
      <p:ext uri="{BB962C8B-B14F-4D97-AF65-F5344CB8AC3E}">
        <p14:creationId xmlns:p14="http://schemas.microsoft.com/office/powerpoint/2010/main" val="160939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Strategy-Goggle</a:t>
            </a:r>
            <a:br>
              <a:rPr lang="en-US" dirty="0"/>
            </a:br>
            <a:r>
              <a:rPr lang="en-US" dirty="0"/>
              <a:t>CEO Profile</a:t>
            </a:r>
          </a:p>
        </p:txBody>
      </p:sp>
      <p:sp>
        <p:nvSpPr>
          <p:cNvPr id="3" name="Content Placeholder 2"/>
          <p:cNvSpPr>
            <a:spLocks noGrp="1"/>
          </p:cNvSpPr>
          <p:nvPr>
            <p:ph idx="1"/>
          </p:nvPr>
        </p:nvSpPr>
        <p:spPr/>
        <p:txBody>
          <a:bodyPr/>
          <a:lstStyle/>
          <a:p>
            <a:pPr marL="0" indent="0" algn="ctr">
              <a:buNone/>
            </a:pPr>
            <a:r>
              <a:rPr lang="en-US" sz="2400" b="1" u="sng" dirty="0"/>
              <a:t>CEO </a:t>
            </a:r>
          </a:p>
          <a:p>
            <a:pPr marL="0" indent="0" algn="ctr">
              <a:buNone/>
            </a:pPr>
            <a:r>
              <a:rPr lang="en-US" sz="2400" b="1" u="sng" dirty="0"/>
              <a:t>Education and  Educational Experiences</a:t>
            </a:r>
          </a:p>
          <a:p>
            <a:pPr marL="0" indent="0" algn="ctr">
              <a:buNone/>
            </a:pPr>
            <a:endParaRPr lang="en-US" u="sng" dirty="0"/>
          </a:p>
        </p:txBody>
      </p:sp>
    </p:spTree>
    <p:extLst>
      <p:ext uri="{BB962C8B-B14F-4D97-AF65-F5344CB8AC3E}">
        <p14:creationId xmlns:p14="http://schemas.microsoft.com/office/powerpoint/2010/main" val="2859096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311</TotalTime>
  <Words>625</Words>
  <Application>Microsoft Office PowerPoint</Application>
  <PresentationFormat>Widescreen</PresentationFormat>
  <Paragraphs>90</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Mini Strategy- Goggle</vt:lpstr>
      <vt:lpstr>Evaluate the Companies…</vt:lpstr>
      <vt:lpstr>Discuss the organization's current goals and objectives.</vt:lpstr>
      <vt:lpstr>Conduct a basic SWOT analysis and discuss the implications of those results </vt:lpstr>
      <vt:lpstr>Report the most recent financial</vt:lpstr>
      <vt:lpstr>Perform competitor analysis.  </vt:lpstr>
      <vt:lpstr>Develop strategic recommendations that are designed to realize growth. </vt:lpstr>
      <vt:lpstr>Mini Strategy-Goggle CEO Profile</vt:lpstr>
      <vt:lpstr>Mini Strategy-Goggle CEO Profile</vt:lpstr>
      <vt:lpstr>Mini Strategy-Goggle CEO Profile</vt:lpstr>
      <vt:lpstr>Mini Strategy-Goggle CEO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Strategy- Goggle</dc:title>
  <dc:creator>Sarita Dickens</dc:creator>
  <cp:lastModifiedBy>Nate Bachmeier</cp:lastModifiedBy>
  <cp:revision>14</cp:revision>
  <dcterms:created xsi:type="dcterms:W3CDTF">2017-02-19T23:33:20Z</dcterms:created>
  <dcterms:modified xsi:type="dcterms:W3CDTF">2017-02-21T03:23:32Z</dcterms:modified>
</cp:coreProperties>
</file>