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0000" autoAdjust="0"/>
  </p:normalViewPr>
  <p:slideViewPr>
    <p:cSldViewPr snapToGrid="0">
      <p:cViewPr varScale="1">
        <p:scale>
          <a:sx n="52" d="100"/>
          <a:sy n="52" d="100"/>
        </p:scale>
        <p:origin x="1227" y="33"/>
      </p:cViewPr>
      <p:guideLst/>
    </p:cSldViewPr>
  </p:slideViewPr>
  <p:notesTextViewPr>
    <p:cViewPr>
      <p:scale>
        <a:sx n="1" d="1"/>
        <a:sy n="1" d="1"/>
      </p:scale>
      <p:origin x="0" y="-473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BC374-BF92-4551-B84F-F011FBC8FB60}" type="datetimeFigureOut">
              <a:rPr lang="en-US" smtClean="0"/>
              <a:t>3/13/2017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86128-C26B-46D9-B3CC-C8EBDF41C8F3}" type="slidenum">
              <a:rPr lang="en-US" smtClean="0"/>
              <a:t>‹#›</a:t>
            </a:fld>
            <a:endParaRPr lang="en-US"/>
          </a:p>
        </p:txBody>
      </p:sp>
    </p:spTree>
    <p:extLst>
      <p:ext uri="{BB962C8B-B14F-4D97-AF65-F5344CB8AC3E}">
        <p14:creationId xmlns:p14="http://schemas.microsoft.com/office/powerpoint/2010/main" val="2838521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Executive Summary</a:t>
            </a:r>
          </a:p>
          <a:p>
            <a:r>
              <a:rPr lang="en-US" sz="1200" kern="1200" dirty="0">
                <a:solidFill>
                  <a:schemeClr val="tx1"/>
                </a:solidFill>
                <a:effectLst/>
                <a:latin typeface="+mn-lt"/>
                <a:ea typeface="+mn-ea"/>
                <a:cs typeface="+mn-cs"/>
              </a:rPr>
              <a:t>	Renaissance Learning is an educational technology provider for kindergarten through twelfth grade. They specialize in providing content for students, then collecting results from those interactions to drive reporting for the teachers. This enables teachers to identify understanding gaps and improve the quality of the education.</a:t>
            </a:r>
          </a:p>
          <a:p>
            <a:r>
              <a:rPr lang="en-US" sz="1200" kern="1200" dirty="0">
                <a:solidFill>
                  <a:schemeClr val="tx1"/>
                </a:solidFill>
                <a:effectLst/>
                <a:latin typeface="+mn-lt"/>
                <a:ea typeface="+mn-ea"/>
                <a:cs typeface="+mn-cs"/>
              </a:rPr>
              <a:t>	For the business to continue being highly competitive, they need to examine their mission statement and goals. This will help set the direction where other investments should be made. Once a direction has been set, there needs to be an examination of the internal and external environments which the business must compete across. Once they have identified the strengths, weaknesses, opportunities, and threats a strategic plan can be created.</a:t>
            </a:r>
          </a:p>
          <a:p>
            <a:r>
              <a:rPr lang="en-US" sz="1200" kern="1200" dirty="0">
                <a:solidFill>
                  <a:schemeClr val="tx1"/>
                </a:solidFill>
                <a:effectLst/>
                <a:latin typeface="+mn-lt"/>
                <a:ea typeface="+mn-ea"/>
                <a:cs typeface="+mn-cs"/>
              </a:rPr>
              <a:t>	Several gaps in the business strategy were identified, of which expanding into different markets and moving their data centers into the cloud were considered highest priority. If the business focused on reselling their content to other English speaking countries, it would be possible to collect more money without requiring a significant amount of additional work. Also, moving the web application into the private could would allow the company to invest more in value-add services such as development, instead of tedious manual efforts associated with hardware maintenance. </a:t>
            </a:r>
          </a:p>
          <a:p>
            <a:r>
              <a:rPr lang="en-US" sz="1200" kern="1200" dirty="0">
                <a:solidFill>
                  <a:schemeClr val="tx1"/>
                </a:solidFill>
                <a:effectLst/>
                <a:latin typeface="+mn-lt"/>
                <a:ea typeface="+mn-ea"/>
                <a:cs typeface="+mn-cs"/>
              </a:rPr>
              <a:t>	After identifying the potential benefits, a risk management strategy needs to be created. The company can focus on methods to control and measure progress. These tools will ensure that the project says on the right course, and is successfully delivered. </a:t>
            </a:r>
          </a:p>
          <a:p>
            <a:r>
              <a:rPr lang="en-US" sz="1200" kern="1200" dirty="0">
                <a:solidFill>
                  <a:schemeClr val="tx1"/>
                </a:solidFill>
                <a:effectLst/>
                <a:latin typeface="+mn-lt"/>
                <a:ea typeface="+mn-ea"/>
                <a:cs typeface="+mn-cs"/>
              </a:rPr>
              <a:t>Lastly elements of the organizational structure are inspected and alternatives proposed, which would help the business be more successful. For example, the business is currently a decentralized matrix which causes ambiguity toward priorities. Instead a functional organization could leveraged so that there are clear lines of communication and control. </a:t>
            </a:r>
          </a:p>
          <a:p>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2</a:t>
            </a:fld>
            <a:endParaRPr lang="en-US"/>
          </a:p>
        </p:txBody>
      </p:sp>
    </p:spTree>
    <p:extLst>
      <p:ext uri="{BB962C8B-B14F-4D97-AF65-F5344CB8AC3E}">
        <p14:creationId xmlns:p14="http://schemas.microsoft.com/office/powerpoint/2010/main" val="2596037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Action Items</a:t>
            </a:r>
          </a:p>
          <a:p>
            <a:r>
              <a:rPr lang="en-US" sz="1200" b="1" kern="1200" dirty="0">
                <a:solidFill>
                  <a:schemeClr val="tx1"/>
                </a:solidFill>
                <a:effectLst/>
                <a:latin typeface="+mn-lt"/>
                <a:ea typeface="+mn-ea"/>
                <a:cs typeface="+mn-cs"/>
              </a:rPr>
              <a:t>Configure Deployment System</a:t>
            </a:r>
          </a:p>
          <a:p>
            <a:r>
              <a:rPr lang="en-US" sz="1200" kern="1200" dirty="0">
                <a:solidFill>
                  <a:schemeClr val="tx1"/>
                </a:solidFill>
                <a:effectLst/>
                <a:latin typeface="+mn-lt"/>
                <a:ea typeface="+mn-ea"/>
                <a:cs typeface="+mn-cs"/>
              </a:rPr>
              <a:t>	For the new system to be successful, it needs to allow feature teams the ability to deploy in a repeatable manner. There are numerous technology solutions for automating this process, once needs to be chosen and provisioned. Once this layer exists templates and documentation needs to be created, so that feature teams can plug in their projects. </a:t>
            </a:r>
          </a:p>
          <a:p>
            <a:r>
              <a:rPr lang="en-US" sz="1200" b="1" kern="1200" dirty="0">
                <a:solidFill>
                  <a:schemeClr val="tx1"/>
                </a:solidFill>
                <a:effectLst/>
                <a:latin typeface="+mn-lt"/>
                <a:ea typeface="+mn-ea"/>
                <a:cs typeface="+mn-cs"/>
              </a:rPr>
              <a:t>Remove on Premise Dependencies</a:t>
            </a:r>
          </a:p>
          <a:p>
            <a:r>
              <a:rPr lang="en-US" sz="1200" kern="1200" dirty="0">
                <a:solidFill>
                  <a:schemeClr val="tx1"/>
                </a:solidFill>
                <a:effectLst/>
                <a:latin typeface="+mn-lt"/>
                <a:ea typeface="+mn-ea"/>
                <a:cs typeface="+mn-cs"/>
              </a:rPr>
              <a:t>	There are several systems within the web application which use corporate resources, and those resources will not be moved into the cloud. For instance, the user management service uses a central Microsoft SQL Server 2008 instance. Once the software moves to the cloud, there will not be a concept of a central shared database. This requires that software component owners to identify these dependencies and remove them. </a:t>
            </a:r>
          </a:p>
          <a:p>
            <a:r>
              <a:rPr lang="en-US" sz="1200" b="1" kern="1200" dirty="0">
                <a:solidFill>
                  <a:schemeClr val="tx1"/>
                </a:solidFill>
                <a:effectLst/>
                <a:latin typeface="+mn-lt"/>
                <a:ea typeface="+mn-ea"/>
                <a:cs typeface="+mn-cs"/>
              </a:rPr>
              <a:t>Integrate Disjoined Systems</a:t>
            </a:r>
          </a:p>
          <a:p>
            <a:r>
              <a:rPr lang="en-US" sz="1200" kern="1200" dirty="0">
                <a:solidFill>
                  <a:schemeClr val="tx1"/>
                </a:solidFill>
                <a:effectLst/>
                <a:latin typeface="+mn-lt"/>
                <a:ea typeface="+mn-ea"/>
                <a:cs typeface="+mn-cs"/>
              </a:rPr>
              <a:t>	The company has roughly 120 engineers which are working across fifteen feature teams. Each team is assigned a different area of the release and working in silo. There needs to be a strategy which the different silos can converge and form the end to end customer experience. </a:t>
            </a:r>
          </a:p>
          <a:p>
            <a:r>
              <a:rPr lang="en-US" sz="1200" kern="1200" dirty="0">
                <a:solidFill>
                  <a:schemeClr val="tx1"/>
                </a:solidFill>
                <a:effectLst/>
                <a:latin typeface="+mn-lt"/>
                <a:ea typeface="+mn-ea"/>
                <a:cs typeface="+mn-cs"/>
              </a:rPr>
              <a:t>	To accomplish this, there must be well defined data and service contracts so that each component knows what they will be sending and receiving. The architecture team also needs to have well documented patterns so that communication between the components is consistent. </a:t>
            </a:r>
          </a:p>
          <a:p>
            <a:r>
              <a:rPr lang="en-US" sz="1200" b="1" kern="1200" dirty="0">
                <a:solidFill>
                  <a:schemeClr val="tx1"/>
                </a:solidFill>
                <a:effectLst/>
                <a:latin typeface="+mn-lt"/>
                <a:ea typeface="+mn-ea"/>
                <a:cs typeface="+mn-cs"/>
              </a:rPr>
              <a:t>Milestones and deadlines</a:t>
            </a:r>
          </a:p>
          <a:p>
            <a:r>
              <a:rPr lang="en-US" sz="1200" b="1" kern="1200" dirty="0">
                <a:solidFill>
                  <a:schemeClr val="tx1"/>
                </a:solidFill>
                <a:effectLst/>
                <a:latin typeface="+mn-lt"/>
                <a:ea typeface="+mn-ea"/>
                <a:cs typeface="+mn-cs"/>
              </a:rPr>
              <a:t>Alpha Release</a:t>
            </a:r>
          </a:p>
          <a:p>
            <a:r>
              <a:rPr lang="en-US" sz="1200" kern="1200" dirty="0">
                <a:solidFill>
                  <a:schemeClr val="tx1"/>
                </a:solidFill>
                <a:effectLst/>
                <a:latin typeface="+mn-lt"/>
                <a:ea typeface="+mn-ea"/>
                <a:cs typeface="+mn-cs"/>
              </a:rPr>
              <a:t>	This engineering effort needs to start in January, and be ready demo individual components working by March. At this stage, there will be simulated traffic and the system will end to end experience will not be operational. The deployment solution also needs to be available at by the end of this milestone. </a:t>
            </a:r>
          </a:p>
          <a:p>
            <a:r>
              <a:rPr lang="en-US" sz="1200" b="1" kern="1200" dirty="0">
                <a:solidFill>
                  <a:schemeClr val="tx1"/>
                </a:solidFill>
                <a:effectLst/>
                <a:latin typeface="+mn-lt"/>
                <a:ea typeface="+mn-ea"/>
                <a:cs typeface="+mn-cs"/>
              </a:rPr>
              <a:t>Beta Release</a:t>
            </a:r>
          </a:p>
          <a:p>
            <a:r>
              <a:rPr lang="en-US" sz="1200" kern="1200" dirty="0">
                <a:solidFill>
                  <a:schemeClr val="tx1"/>
                </a:solidFill>
                <a:effectLst/>
                <a:latin typeface="+mn-lt"/>
                <a:ea typeface="+mn-ea"/>
                <a:cs typeface="+mn-cs"/>
              </a:rPr>
              <a:t>	Between March and July there needs to be an integration effort which gets the systems to communicate with each other. A lot of time and energy needs to be invested into making the system highly reliable and production ready. </a:t>
            </a:r>
          </a:p>
          <a:p>
            <a:r>
              <a:rPr lang="en-US" sz="1200" b="1" kern="1200" dirty="0">
                <a:solidFill>
                  <a:schemeClr val="tx1"/>
                </a:solidFill>
                <a:effectLst/>
                <a:latin typeface="+mn-lt"/>
                <a:ea typeface="+mn-ea"/>
                <a:cs typeface="+mn-cs"/>
              </a:rPr>
              <a:t>RTW Release </a:t>
            </a:r>
          </a:p>
          <a:p>
            <a:r>
              <a:rPr lang="en-US" sz="1200" kern="1200" dirty="0">
                <a:solidFill>
                  <a:schemeClr val="tx1"/>
                </a:solidFill>
                <a:effectLst/>
                <a:latin typeface="+mn-lt"/>
                <a:ea typeface="+mn-ea"/>
                <a:cs typeface="+mn-cs"/>
              </a:rPr>
              <a:t>	Finally, between July and beginning of August, the system needs to be provisioned into the production environment. The quality bar needs to be very high and there can be few changes permitted into the system. Otherwise there is regression risk and customers may experience outages.</a:t>
            </a:r>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11</a:t>
            </a:fld>
            <a:endParaRPr lang="en-US"/>
          </a:p>
        </p:txBody>
      </p:sp>
    </p:spTree>
    <p:extLst>
      <p:ext uri="{BB962C8B-B14F-4D97-AF65-F5344CB8AC3E}">
        <p14:creationId xmlns:p14="http://schemas.microsoft.com/office/powerpoint/2010/main" val="1994009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Assess the structure of the organization and the influence this has on its performance.</a:t>
            </a:r>
          </a:p>
          <a:p>
            <a:r>
              <a:rPr lang="en-US" sz="1200" kern="1200" dirty="0">
                <a:solidFill>
                  <a:schemeClr val="tx1"/>
                </a:solidFill>
                <a:effectLst/>
                <a:latin typeface="+mn-lt"/>
                <a:ea typeface="+mn-ea"/>
                <a:cs typeface="+mn-cs"/>
              </a:rPr>
              <a:t>	The internal organization structure leads to challenges as the company is highly decentralized, and at times has poor communication. The senior leadership understands these risks and provide budgets for cross pollination efforts. For example, it is common practice for members of the San Francisco office to work for weeks at a time from Minneapolis office. This forces the employees to share ideas with different parts of the company. Through baking these ideas into the culture, they can stay hands off, and have a degree of confidence that things will just work out. If the culture was not such then there would be significant risk to the performance of the business. </a:t>
            </a:r>
          </a:p>
          <a:p>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12</a:t>
            </a:fld>
            <a:endParaRPr lang="en-US"/>
          </a:p>
        </p:txBody>
      </p:sp>
    </p:spTree>
    <p:extLst>
      <p:ext uri="{BB962C8B-B14F-4D97-AF65-F5344CB8AC3E}">
        <p14:creationId xmlns:p14="http://schemas.microsoft.com/office/powerpoint/2010/main" val="3744139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Create a risk management plan including contingency plans for the identified risks.</a:t>
            </a:r>
          </a:p>
          <a:p>
            <a:r>
              <a:rPr lang="en-US" sz="1200" kern="1200" dirty="0">
                <a:solidFill>
                  <a:schemeClr val="tx1"/>
                </a:solidFill>
                <a:effectLst/>
                <a:latin typeface="+mn-lt"/>
                <a:ea typeface="+mn-ea"/>
                <a:cs typeface="+mn-cs"/>
              </a:rPr>
              <a:t>	The biggest risk to the business is a failure to deliver the new system on time or with high enough quality. This would cause the release to be delayed until the next school year. By that time, competitors might catch up and seize the opportunity. To mitigate these risks the business needs to realistic estimates of time required to complete each task. There also needs to be a clear understanding of which asks are must, should, or nice to have (Robbins &amp; Coulter, Management, 2014). That would enable the business to cut additional features while still delivering a complete solution on time.</a:t>
            </a:r>
          </a:p>
          <a:p>
            <a:r>
              <a:rPr lang="en-US" sz="1200" kern="1200" dirty="0">
                <a:solidFill>
                  <a:schemeClr val="tx1"/>
                </a:solidFill>
                <a:effectLst/>
                <a:latin typeface="+mn-lt"/>
                <a:ea typeface="+mn-ea"/>
                <a:cs typeface="+mn-cs"/>
              </a:rPr>
              <a:t>	The second risk to the business would be that the new system costs more than the old system. Public cloud solutions are based on micro transactions, and can easily cost thousands of dollars more than initial estimates. This is especially the case during the development phase, where numerous additional resources are provisioned to handle different builds of the product.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a:t>
            </a:r>
            <a:r>
              <a:rPr lang="en-US" sz="1200" kern="1200" baseline="0" dirty="0">
                <a:solidFill>
                  <a:schemeClr val="tx1"/>
                </a:solidFill>
                <a:effectLst/>
                <a:latin typeface="+mn-lt"/>
                <a:ea typeface="+mn-ea"/>
                <a:cs typeface="+mn-cs"/>
              </a:rPr>
              <a:t> are additional risk which are shared by all cloud solutions, such as security and quality of the system. These come from handing over the control to a third party, as they are required to provide those facets. For example, if Amazon’s public cloud is down for an extended period of time, there is nothing that can be done by the organization to provide service to their clients. To mitigate these risks, the cloud service needs to be deployed to multiple geographic regions with fail over support. That will reduce the impact of any single failure, but cannot completely remove the risks.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13</a:t>
            </a:fld>
            <a:endParaRPr lang="en-US"/>
          </a:p>
        </p:txBody>
      </p:sp>
    </p:spTree>
    <p:extLst>
      <p:ext uri="{BB962C8B-B14F-4D97-AF65-F5344CB8AC3E}">
        <p14:creationId xmlns:p14="http://schemas.microsoft.com/office/powerpoint/2010/main" val="15594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Conclusion</a:t>
            </a:r>
          </a:p>
          <a:p>
            <a:r>
              <a:rPr lang="en-US" sz="1200" b="1" kern="1200" dirty="0">
                <a:solidFill>
                  <a:schemeClr val="tx1"/>
                </a:solidFill>
                <a:effectLst/>
                <a:latin typeface="+mn-lt"/>
                <a:ea typeface="+mn-ea"/>
                <a:cs typeface="+mn-cs"/>
              </a:rPr>
              <a:t>Week 1: Values and Strategies</a:t>
            </a:r>
          </a:p>
          <a:p>
            <a:r>
              <a:rPr lang="en-US" sz="1200" kern="1200" dirty="0">
                <a:solidFill>
                  <a:schemeClr val="tx1"/>
                </a:solidFill>
                <a:effectLst/>
                <a:latin typeface="+mn-lt"/>
                <a:ea typeface="+mn-ea"/>
                <a:cs typeface="+mn-cs"/>
              </a:rPr>
              <a:t>	Using the strategic management process, it is possible to determine areas of investment. Once those areas have been identified strategy can be executed and the results measured. As the company performs iterations of the loop, they will drive closer toward a more efficient solution.</a:t>
            </a:r>
          </a:p>
          <a:p>
            <a:r>
              <a:rPr lang="en-US" sz="1200" kern="1200" dirty="0">
                <a:solidFill>
                  <a:schemeClr val="tx1"/>
                </a:solidFill>
                <a:effectLst/>
                <a:latin typeface="+mn-lt"/>
                <a:ea typeface="+mn-ea"/>
                <a:cs typeface="+mn-cs"/>
              </a:rPr>
              <a:t>	However, the company needs to initially kick off the SAP loop-- by figuring out what their business wants to accomplish. This requires a clear mission and vision statement, along with a plan to motivate and innovate people. If they lack any of these components the strategic management process will lack the human capital required to succeed.</a:t>
            </a:r>
          </a:p>
          <a:p>
            <a:r>
              <a:rPr lang="en-US" sz="1200" kern="1200" dirty="0">
                <a:solidFill>
                  <a:schemeClr val="tx1"/>
                </a:solidFill>
                <a:effectLst/>
                <a:latin typeface="+mn-lt"/>
                <a:ea typeface="+mn-ea"/>
                <a:cs typeface="+mn-cs"/>
              </a:rPr>
              <a:t>	Lastly businesses need to be ethical and apply corporate governance. These ensure that the business will be sustainable and deliver a product that agrees with the customer’s moral compass.</a:t>
            </a:r>
          </a:p>
          <a:p>
            <a:r>
              <a:rPr lang="en-US" sz="1200" b="1" kern="1200" dirty="0">
                <a:solidFill>
                  <a:schemeClr val="tx1"/>
                </a:solidFill>
                <a:effectLst/>
                <a:latin typeface="+mn-lt"/>
                <a:ea typeface="+mn-ea"/>
                <a:cs typeface="+mn-cs"/>
              </a:rPr>
              <a:t>Week 2: Environmental Scan</a:t>
            </a:r>
          </a:p>
          <a:p>
            <a:r>
              <a:rPr lang="en-US" sz="1200" kern="1200" dirty="0">
                <a:solidFill>
                  <a:schemeClr val="tx1"/>
                </a:solidFill>
                <a:effectLst/>
                <a:latin typeface="+mn-lt"/>
                <a:ea typeface="+mn-ea"/>
                <a:cs typeface="+mn-cs"/>
              </a:rPr>
              <a:t>Business does not take place inside of a vacuum, which requires the leadership teams to understand the external environment that drives their decisions. Successful companies will seek to be proactive instead of reactive, which can be accomplished by: scanning, monitoring, forecast, and assess changes around them. The results of this process can be fed into the strategic management process, to further focus on creating value for the customer.</a:t>
            </a:r>
          </a:p>
          <a:p>
            <a:r>
              <a:rPr lang="en-US" sz="1200" kern="1200" dirty="0">
                <a:solidFill>
                  <a:schemeClr val="tx1"/>
                </a:solidFill>
                <a:effectLst/>
                <a:latin typeface="+mn-lt"/>
                <a:ea typeface="+mn-ea"/>
                <a:cs typeface="+mn-cs"/>
              </a:rPr>
              <a:t>	There are many aspects to the environmental of the organization, such as: economic, political, and demographics too name a few. As these areas change there are risks and rewards for the company to seek out. However, it requires a clear understanding of how these systems interact with the business. For example, a growth in Spanish speaking students led to the STAR Spanish Reading product. </a:t>
            </a:r>
          </a:p>
          <a:p>
            <a:r>
              <a:rPr lang="en-US" sz="1200" kern="1200" dirty="0">
                <a:solidFill>
                  <a:schemeClr val="tx1"/>
                </a:solidFill>
                <a:effectLst/>
                <a:latin typeface="+mn-lt"/>
                <a:ea typeface="+mn-ea"/>
                <a:cs typeface="+mn-cs"/>
              </a:rPr>
              <a:t>	Renaissance is well positioned to execute within this environment as they as a well-established brand, and have long term relationships directly with the school districts.  The company needs to be causious competitors do not pop up within their prosperous industry. It is becoming both more lucrative and cheaper for new entrants as time continues onward.</a:t>
            </a:r>
          </a:p>
          <a:p>
            <a:r>
              <a:rPr lang="en-US" sz="1200" b="1" kern="1200" dirty="0">
                <a:solidFill>
                  <a:schemeClr val="tx1"/>
                </a:solidFill>
                <a:effectLst/>
                <a:latin typeface="+mn-lt"/>
                <a:ea typeface="+mn-ea"/>
                <a:cs typeface="+mn-cs"/>
              </a:rPr>
              <a:t>Week 3: Internal Environmental Analysis</a:t>
            </a:r>
          </a:p>
          <a:p>
            <a:r>
              <a:rPr lang="en-US" sz="1200" kern="1200" dirty="0">
                <a:solidFill>
                  <a:schemeClr val="tx1"/>
                </a:solidFill>
                <a:effectLst/>
                <a:latin typeface="+mn-lt"/>
                <a:ea typeface="+mn-ea"/>
                <a:cs typeface="+mn-cs"/>
              </a:rPr>
              <a:t>	Renaissance has a unique internal environment which is caused by years of acquisitions across the country. The business has needed to learn how to design an organization structure which accommodate these decentralized branch offices of employees. To stay competitive, they also need to analyze the strengths and weaknesses that this can create within their company.  These analysis, need to take place across the general, industry, and external environments. This will ensure that the right opportunities are being seized. </a:t>
            </a:r>
          </a:p>
          <a:p>
            <a:r>
              <a:rPr lang="en-US" sz="1200" kern="1200" dirty="0">
                <a:solidFill>
                  <a:schemeClr val="tx1"/>
                </a:solidFill>
                <a:effectLst/>
                <a:latin typeface="+mn-lt"/>
                <a:ea typeface="+mn-ea"/>
                <a:cs typeface="+mn-cs"/>
              </a:rPr>
              <a:t>	While the company does not currently have any significant competitors, they need to be ever vigilant that new businesses do not emerge within their market. Another risk to the business is not having the right internal organization structure. This can lead to the company having poor performance, such as caused by a lack of communication. </a:t>
            </a:r>
          </a:p>
          <a:p>
            <a:r>
              <a:rPr lang="en-US" sz="1200" kern="1200" dirty="0">
                <a:solidFill>
                  <a:schemeClr val="tx1"/>
                </a:solidFill>
                <a:effectLst/>
                <a:latin typeface="+mn-lt"/>
                <a:ea typeface="+mn-ea"/>
                <a:cs typeface="+mn-cs"/>
              </a:rPr>
              <a:t>	Overall the business is well positioned to retain their market leading position and continue delivering value for their numerous customers. The biggest risk for the business is that they slip quality or do something else, which drives away the customers. This means that the fate of the company is well rested within the hands of the company itself. </a:t>
            </a:r>
          </a:p>
          <a:p>
            <a:r>
              <a:rPr lang="en-US" sz="1200" b="1" kern="1200" dirty="0">
                <a:solidFill>
                  <a:schemeClr val="tx1"/>
                </a:solidFill>
                <a:effectLst/>
                <a:latin typeface="+mn-lt"/>
                <a:ea typeface="+mn-ea"/>
                <a:cs typeface="+mn-cs"/>
              </a:rPr>
              <a:t>Week 4: Strategic Evaluation and Recommendation</a:t>
            </a:r>
          </a:p>
          <a:p>
            <a:r>
              <a:rPr lang="en-US" sz="1200" kern="1200" dirty="0">
                <a:solidFill>
                  <a:schemeClr val="tx1"/>
                </a:solidFill>
                <a:effectLst/>
                <a:latin typeface="+mn-lt"/>
                <a:ea typeface="+mn-ea"/>
                <a:cs typeface="+mn-cs"/>
              </a:rPr>
              <a:t>	To stay relevant, companies need to plan and implement strategies, which make their organization more competitive across: business, corporate, and global levels. </a:t>
            </a:r>
          </a:p>
          <a:p>
            <a:r>
              <a:rPr lang="en-US" sz="1200" kern="1200" dirty="0">
                <a:solidFill>
                  <a:schemeClr val="tx1"/>
                </a:solidFill>
                <a:effectLst/>
                <a:latin typeface="+mn-lt"/>
                <a:ea typeface="+mn-ea"/>
                <a:cs typeface="+mn-cs"/>
              </a:rPr>
              <a:t>This exercise causes them to look at who, what and how they will service the customers. Next the make-up of the corporate posture is examined, which sets the direction of the company and how they plan to diversify, choose pricing models, and broad cross brand messages. Lastly international strategies allow the company to focus on how to reach the most customers possible. It also creates the opportunities to diversify who is buying their product, reducing risk.</a:t>
            </a:r>
          </a:p>
          <a:p>
            <a:r>
              <a:rPr lang="en-US" sz="1200" kern="1200" dirty="0">
                <a:solidFill>
                  <a:schemeClr val="tx1"/>
                </a:solidFill>
                <a:effectLst/>
                <a:latin typeface="+mn-lt"/>
                <a:ea typeface="+mn-ea"/>
                <a:cs typeface="+mn-cs"/>
              </a:rPr>
              <a:t>Once these steps are complete, it is possible for the business to see gaps in their current strategy and how they can improve. For example, adding a Spanish and science content area. These products would allow the company to upsell their existing clients or move into new markets. Another example would be to resell their existing content in other English speaking countries, as this would be highly profitable without increasing costs.</a:t>
            </a:r>
          </a:p>
          <a:p>
            <a:r>
              <a:rPr lang="en-US" sz="1200" b="1" kern="1200" dirty="0">
                <a:solidFill>
                  <a:schemeClr val="tx1"/>
                </a:solidFill>
                <a:effectLst/>
                <a:latin typeface="+mn-lt"/>
                <a:ea typeface="+mn-ea"/>
                <a:cs typeface="+mn-cs"/>
              </a:rPr>
              <a:t>Week 5: Implementation Plan, Strategic Controls, and Contingency Plan</a:t>
            </a:r>
          </a:p>
          <a:p>
            <a:r>
              <a:rPr lang="en-US" sz="1200" kern="1200" dirty="0">
                <a:solidFill>
                  <a:schemeClr val="tx1"/>
                </a:solidFill>
                <a:effectLst/>
                <a:latin typeface="+mn-lt"/>
                <a:ea typeface="+mn-ea"/>
                <a:cs typeface="+mn-cs"/>
              </a:rPr>
              <a:t>	The business will be able to save money by moving their operations to the cloud, instead of relying on a private data center. However, the implementation of this strategy will touch every area of the business. Thought needs to be given to ensure the delivery of a unified product delivery across the different functional units. </a:t>
            </a:r>
          </a:p>
          <a:p>
            <a:r>
              <a:rPr lang="en-US" sz="1200" kern="1200" dirty="0">
                <a:solidFill>
                  <a:schemeClr val="tx1"/>
                </a:solidFill>
                <a:effectLst/>
                <a:latin typeface="+mn-lt"/>
                <a:ea typeface="+mn-ea"/>
                <a:cs typeface="+mn-cs"/>
              </a:rPr>
              <a:t>	There are also several high-level action items that need to be broken down into tasks for the feature teams to perform. As they perform the tasks they need to be causious of where in the schedule they are. If they exceed any time limits, there is risk to the entire corporate strategy. To mitigate those scheduling risks, leadership teams need to have a list of items they are willing to cut.</a:t>
            </a:r>
          </a:p>
          <a:p>
            <a:r>
              <a:rPr lang="en-US" sz="1200" kern="1200" dirty="0">
                <a:solidFill>
                  <a:schemeClr val="tx1"/>
                </a:solidFill>
                <a:effectLst/>
                <a:latin typeface="+mn-lt"/>
                <a:ea typeface="+mn-ea"/>
                <a:cs typeface="+mn-cs"/>
              </a:rPr>
              <a:t>	The organization might also find value in revising their organization structure so that there are more clear lines of communication.  Though none of that will matter unless the project is completed on time and on budget. </a:t>
            </a:r>
            <a:r>
              <a:rPr lang="en-US" sz="1200" kern="1200">
                <a:solidFill>
                  <a:schemeClr val="tx1"/>
                </a:solidFill>
                <a:effectLst/>
                <a:latin typeface="+mn-lt"/>
                <a:ea typeface="+mn-ea"/>
                <a:cs typeface="+mn-cs"/>
              </a:rPr>
              <a:t>It appears that the project will start to save money within the first year and make the company even more competitive going forward.</a:t>
            </a:r>
          </a:p>
          <a:p>
            <a:endParaRPr lang="en-US"/>
          </a:p>
        </p:txBody>
      </p:sp>
      <p:sp>
        <p:nvSpPr>
          <p:cNvPr id="4" name="Slide Number Placeholder 3"/>
          <p:cNvSpPr>
            <a:spLocks noGrp="1"/>
          </p:cNvSpPr>
          <p:nvPr>
            <p:ph type="sldNum" sz="quarter" idx="10"/>
          </p:nvPr>
        </p:nvSpPr>
        <p:spPr/>
        <p:txBody>
          <a:bodyPr/>
          <a:lstStyle/>
          <a:p>
            <a:fld id="{57086128-C26B-46D9-B3CC-C8EBDF41C8F3}" type="slidenum">
              <a:rPr lang="en-US" smtClean="0"/>
              <a:t>14</a:t>
            </a:fld>
            <a:endParaRPr lang="en-US"/>
          </a:p>
        </p:txBody>
      </p:sp>
    </p:spTree>
    <p:extLst>
      <p:ext uri="{BB962C8B-B14F-4D97-AF65-F5344CB8AC3E}">
        <p14:creationId xmlns:p14="http://schemas.microsoft.com/office/powerpoint/2010/main" val="375671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Renaissance Learning started in 1984, by two parents whose child had difficulties</a:t>
            </a:r>
            <a:r>
              <a:rPr lang="en-US" baseline="0" dirty="0"/>
              <a:t> reading. They saw a gap in the public education system, and created a tool for tracking reading progress and helping their child progress.</a:t>
            </a:r>
          </a:p>
          <a:p>
            <a:endParaRPr lang="en-US" baseline="0" dirty="0"/>
          </a:p>
          <a:p>
            <a:r>
              <a:rPr lang="en-US" baseline="0" dirty="0"/>
              <a:t>Over the next 30 years the business has grown into a billion dollar enterprise, having gone public before converting back into a private firm. They employee nearly 1,000 staff members spread across the country. Their business model has been very successful as it is “sticky,” as school districts buy it and then it is deployed across a large corpus of schools. </a:t>
            </a:r>
          </a:p>
          <a:p>
            <a:endParaRPr lang="en-US" baseline="0" dirty="0"/>
          </a:p>
          <a:p>
            <a:r>
              <a:rPr lang="en-US" baseline="0" dirty="0"/>
              <a:t>Their strengths come from providing high quality custom educational content, and then collecting assessments from students. These quiz results are fed into proprietary analytic models and presented to the teachers as reports for their students growth. </a:t>
            </a:r>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3</a:t>
            </a:fld>
            <a:endParaRPr lang="en-US"/>
          </a:p>
        </p:txBody>
      </p:sp>
    </p:spTree>
    <p:extLst>
      <p:ext uri="{BB962C8B-B14F-4D97-AF65-F5344CB8AC3E}">
        <p14:creationId xmlns:p14="http://schemas.microsoft.com/office/powerpoint/2010/main" val="88491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a strategic strategy can be identified, it is critical to understand the mission of the organization and what they are trying to achieve. If this step is skipped, it is possible to end up with a great solution that does not address a value-add problem.</a:t>
            </a:r>
          </a:p>
          <a:p>
            <a:endParaRPr lang="en-US" baseline="0" dirty="0"/>
          </a:p>
          <a:p>
            <a:r>
              <a:rPr lang="en-US" baseline="0" dirty="0"/>
              <a:t>When it comes to Renaissance, their mission is simply to accelerate learning for all children and adults. They believe that their intellectual property should be able to help anyone in need. This is a very positive goal that is easy to gain support toward. </a:t>
            </a:r>
          </a:p>
          <a:p>
            <a:endParaRPr lang="en-US" baseline="0" dirty="0"/>
          </a:p>
        </p:txBody>
      </p:sp>
      <p:sp>
        <p:nvSpPr>
          <p:cNvPr id="4" name="Slide Number Placeholder 3"/>
          <p:cNvSpPr>
            <a:spLocks noGrp="1"/>
          </p:cNvSpPr>
          <p:nvPr>
            <p:ph type="sldNum" sz="quarter" idx="10"/>
          </p:nvPr>
        </p:nvSpPr>
        <p:spPr/>
        <p:txBody>
          <a:bodyPr/>
          <a:lstStyle/>
          <a:p>
            <a:fld id="{57086128-C26B-46D9-B3CC-C8EBDF41C8F3}" type="slidenum">
              <a:rPr lang="en-US" smtClean="0"/>
              <a:t>4</a:t>
            </a:fld>
            <a:endParaRPr lang="en-US"/>
          </a:p>
        </p:txBody>
      </p:sp>
    </p:spTree>
    <p:extLst>
      <p:ext uri="{BB962C8B-B14F-4D97-AF65-F5344CB8AC3E}">
        <p14:creationId xmlns:p14="http://schemas.microsoft.com/office/powerpoint/2010/main" val="244548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mission statement is accompanied by a vision of enabling teachers to have insight into their students. They accomplish this by building technologies to apply machine learning and other statistical models to test results. This is delivered through hosted web applications which expose custom content for educating math, science, and language arts. </a:t>
            </a:r>
          </a:p>
          <a:p>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5</a:t>
            </a:fld>
            <a:endParaRPr lang="en-US"/>
          </a:p>
        </p:txBody>
      </p:sp>
    </p:spTree>
    <p:extLst>
      <p:ext uri="{BB962C8B-B14F-4D97-AF65-F5344CB8AC3E}">
        <p14:creationId xmlns:p14="http://schemas.microsoft.com/office/powerpoint/2010/main" val="34269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Motivation Strategy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When the company was founded in 1984, it was because the founder’s oldest child had difficulties reading. They felt that software could make it fun to learn and encourage him to catch up. The program was successful and was adapted to helping other students in the district. That story has continued to build outward, now becoming the number one name in k-12 software.</a:t>
            </a:r>
          </a:p>
          <a:p>
            <a:r>
              <a:rPr lang="en-US" sz="1200" kern="1200" dirty="0">
                <a:solidFill>
                  <a:schemeClr val="tx1"/>
                </a:solidFill>
                <a:effectLst/>
                <a:latin typeface="+mn-lt"/>
                <a:ea typeface="+mn-ea"/>
                <a:cs typeface="+mn-cs"/>
              </a:rPr>
              <a:t>	It is not surprising that same passion has trickled down to all staff members, as they are motivated to enrich education for millions of children.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Innovation Strategy</a:t>
            </a:r>
          </a:p>
          <a:p>
            <a:r>
              <a:rPr lang="en-US" sz="1200" kern="1200" dirty="0">
                <a:solidFill>
                  <a:schemeClr val="tx1"/>
                </a:solidFill>
                <a:effectLst/>
                <a:latin typeface="+mn-lt"/>
                <a:ea typeface="+mn-ea"/>
                <a:cs typeface="+mn-cs"/>
              </a:rPr>
              <a:t>	The business started as a family owned company, however they quickly acknowledged a lack of expertise. To mitigate these challenges the organization hired a management firm and talented computer software designers. </a:t>
            </a:r>
          </a:p>
          <a:p>
            <a:r>
              <a:rPr lang="en-US" sz="1200" kern="1200" dirty="0">
                <a:solidFill>
                  <a:schemeClr val="tx1"/>
                </a:solidFill>
                <a:effectLst/>
                <a:latin typeface="+mn-lt"/>
                <a:ea typeface="+mn-ea"/>
                <a:cs typeface="+mn-cs"/>
              </a:rPr>
              <a:t>Typically, family owned businesses are unsuccessful when an outsider is brought in to runs the company (</a:t>
            </a:r>
            <a:r>
              <a:rPr lang="en-US" sz="1200" kern="1200" dirty="0" err="1">
                <a:solidFill>
                  <a:schemeClr val="tx1"/>
                </a:solidFill>
                <a:effectLst/>
                <a:latin typeface="+mn-lt"/>
                <a:ea typeface="+mn-ea"/>
                <a:cs typeface="+mn-cs"/>
              </a:rPr>
              <a:t>Hitt</a:t>
            </a:r>
            <a:r>
              <a:rPr lang="en-US" sz="1200" kern="1200" dirty="0">
                <a:solidFill>
                  <a:schemeClr val="tx1"/>
                </a:solidFill>
                <a:effectLst/>
                <a:latin typeface="+mn-lt"/>
                <a:ea typeface="+mn-ea"/>
                <a:cs typeface="+mn-cs"/>
              </a:rPr>
              <a:t>, Ireland, &amp; </a:t>
            </a:r>
            <a:r>
              <a:rPr lang="en-US" sz="1200" kern="1200" dirty="0" err="1">
                <a:solidFill>
                  <a:schemeClr val="tx1"/>
                </a:solidFill>
                <a:effectLst/>
                <a:latin typeface="+mn-lt"/>
                <a:ea typeface="+mn-ea"/>
                <a:cs typeface="+mn-cs"/>
              </a:rPr>
              <a:t>Hoskisson</a:t>
            </a:r>
            <a:r>
              <a:rPr lang="en-US" sz="1200" kern="1200" dirty="0">
                <a:solidFill>
                  <a:schemeClr val="tx1"/>
                </a:solidFill>
                <a:effectLst/>
                <a:latin typeface="+mn-lt"/>
                <a:ea typeface="+mn-ea"/>
                <a:cs typeface="+mn-cs"/>
              </a:rPr>
              <a:t>, 2015). That was not the case in part because the founders wanted to buy talent and make the best product possible. In contrast many family owned businesses exist to enrich the life of family (</a:t>
            </a:r>
            <a:r>
              <a:rPr lang="en-US" sz="1200" kern="1200" dirty="0" err="1">
                <a:solidFill>
                  <a:schemeClr val="tx1"/>
                </a:solidFill>
                <a:effectLst/>
                <a:latin typeface="+mn-lt"/>
                <a:ea typeface="+mn-ea"/>
                <a:cs typeface="+mn-cs"/>
              </a:rPr>
              <a:t>Hitt</a:t>
            </a:r>
            <a:r>
              <a:rPr lang="en-US" sz="1200" kern="1200" dirty="0">
                <a:solidFill>
                  <a:schemeClr val="tx1"/>
                </a:solidFill>
                <a:effectLst/>
                <a:latin typeface="+mn-lt"/>
                <a:ea typeface="+mn-ea"/>
                <a:cs typeface="+mn-cs"/>
              </a:rPr>
              <a:t>, Ireland, &amp; </a:t>
            </a:r>
            <a:r>
              <a:rPr lang="en-US" sz="1200" kern="1200" dirty="0" err="1">
                <a:solidFill>
                  <a:schemeClr val="tx1"/>
                </a:solidFill>
                <a:effectLst/>
                <a:latin typeface="+mn-lt"/>
                <a:ea typeface="+mn-ea"/>
                <a:cs typeface="+mn-cs"/>
              </a:rPr>
              <a:t>Hoskisson</a:t>
            </a:r>
            <a:r>
              <a:rPr lang="en-US" sz="1200" kern="1200" dirty="0">
                <a:solidFill>
                  <a:schemeClr val="tx1"/>
                </a:solidFill>
                <a:effectLst/>
                <a:latin typeface="+mn-lt"/>
                <a:ea typeface="+mn-ea"/>
                <a:cs typeface="+mn-cs"/>
              </a:rPr>
              <a:t>, 2015). This alternative view has enabled them to be more innovation by delegating to expertise.</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People Strategy </a:t>
            </a:r>
          </a:p>
          <a:p>
            <a:r>
              <a:rPr lang="en-US" sz="1200" kern="1200" dirty="0">
                <a:solidFill>
                  <a:schemeClr val="tx1"/>
                </a:solidFill>
                <a:effectLst/>
                <a:latin typeface="+mn-lt"/>
                <a:ea typeface="+mn-ea"/>
                <a:cs typeface="+mn-cs"/>
              </a:rPr>
              <a:t>	The company knows that their people are the lifeblood of the organization. This is where all the talent and ideas will come from; in addition to the execution. They work hard to retain talent with competitive pay and frequent benefits, such as free lunch. Keeping the employees happy and motivated is such a critical concept, Renaissance even has a Chief People Officer.</a:t>
            </a:r>
          </a:p>
          <a:p>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6</a:t>
            </a:fld>
            <a:endParaRPr lang="en-US"/>
          </a:p>
        </p:txBody>
      </p:sp>
    </p:spTree>
    <p:extLst>
      <p:ext uri="{BB962C8B-B14F-4D97-AF65-F5344CB8AC3E}">
        <p14:creationId xmlns:p14="http://schemas.microsoft.com/office/powerpoint/2010/main" val="852191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Creating value, sustain competitive advantage through environmental scanning strategy</a:t>
            </a:r>
          </a:p>
          <a:p>
            <a:r>
              <a:rPr lang="en-US" sz="1200" kern="1200" dirty="0">
                <a:solidFill>
                  <a:schemeClr val="tx1"/>
                </a:solidFill>
                <a:effectLst/>
                <a:latin typeface="+mn-lt"/>
                <a:ea typeface="+mn-ea"/>
                <a:cs typeface="+mn-cs"/>
              </a:rPr>
              <a:t>	Educational software is a highly competitive environment, containing both for and non-profit organizations. Additional complexity is encountered as the company needs to be adaptive to changes in regulation and student performance standards. To accommodate these challenges the business needs “to use external environmental analysis (</a:t>
            </a:r>
            <a:r>
              <a:rPr lang="en-US" sz="1200" kern="1200" dirty="0" err="1">
                <a:solidFill>
                  <a:schemeClr val="tx1"/>
                </a:solidFill>
                <a:effectLst/>
                <a:latin typeface="+mn-lt"/>
                <a:ea typeface="+mn-ea"/>
                <a:cs typeface="+mn-cs"/>
              </a:rPr>
              <a:t>Hitt</a:t>
            </a:r>
            <a:r>
              <a:rPr lang="en-US" sz="1200" kern="1200" dirty="0">
                <a:solidFill>
                  <a:schemeClr val="tx1"/>
                </a:solidFill>
                <a:effectLst/>
                <a:latin typeface="+mn-lt"/>
                <a:ea typeface="+mn-ea"/>
                <a:cs typeface="+mn-cs"/>
              </a:rPr>
              <a:t>, Ireland, &amp; </a:t>
            </a:r>
            <a:r>
              <a:rPr lang="en-US" sz="1200" kern="1200" dirty="0" err="1">
                <a:solidFill>
                  <a:schemeClr val="tx1"/>
                </a:solidFill>
                <a:effectLst/>
                <a:latin typeface="+mn-lt"/>
                <a:ea typeface="+mn-ea"/>
                <a:cs typeface="+mn-cs"/>
              </a:rPr>
              <a:t>Hoskisson</a:t>
            </a:r>
            <a:r>
              <a:rPr lang="en-US" sz="1200" kern="1200" dirty="0">
                <a:solidFill>
                  <a:schemeClr val="tx1"/>
                </a:solidFill>
                <a:effectLst/>
                <a:latin typeface="+mn-lt"/>
                <a:ea typeface="+mn-ea"/>
                <a:cs typeface="+mn-cs"/>
              </a:rPr>
              <a:t>, 2014).” This process involves four phases: scanning, monitoring, forecasting, and assessing.</a:t>
            </a:r>
          </a:p>
          <a:p>
            <a:r>
              <a:rPr lang="en-US" sz="1200" kern="1200" dirty="0">
                <a:solidFill>
                  <a:schemeClr val="tx1"/>
                </a:solidFill>
                <a:effectLst/>
                <a:latin typeface="+mn-lt"/>
                <a:ea typeface="+mn-ea"/>
                <a:cs typeface="+mn-cs"/>
              </a:rPr>
              <a:t>	The company needs to scan for notifications of change to their environment. This occurs through many channels such as: attending professional conferences, interviewing customers, or subscribing to mailing lists. At Renaissance, there are several teams of employees which report to sales and marketing departments, who focus on this area. </a:t>
            </a:r>
          </a:p>
          <a:p>
            <a:r>
              <a:rPr lang="en-US" sz="1200" kern="1200" dirty="0">
                <a:solidFill>
                  <a:schemeClr val="tx1"/>
                </a:solidFill>
                <a:effectLst/>
                <a:latin typeface="+mn-lt"/>
                <a:ea typeface="+mn-ea"/>
                <a:cs typeface="+mn-cs"/>
              </a:rPr>
              <a:t>When the business discovers an update of interest, the leadership team will assign an employee to monitor and report on the progress. The assignee will compile status reports, or perhaps spearhead a broader customer outreach. </a:t>
            </a:r>
          </a:p>
          <a:p>
            <a:r>
              <a:rPr lang="en-US" sz="1200" kern="1200" dirty="0">
                <a:solidFill>
                  <a:schemeClr val="tx1"/>
                </a:solidFill>
                <a:effectLst/>
                <a:latin typeface="+mn-lt"/>
                <a:ea typeface="+mn-ea"/>
                <a:cs typeface="+mn-cs"/>
              </a:rPr>
              <a:t>The results of this work will be used to forecast the influence on the business, enabling the company to be more respond to trends more quickly. If the company fails to embrace a critical trend change in time, they risk losing their completive position. Others will jump at this weakness and steal market share.</a:t>
            </a:r>
          </a:p>
          <a:p>
            <a:r>
              <a:rPr lang="en-US" sz="1200" kern="1200" dirty="0">
                <a:solidFill>
                  <a:schemeClr val="tx1"/>
                </a:solidFill>
                <a:effectLst/>
                <a:latin typeface="+mn-lt"/>
                <a:ea typeface="+mn-ea"/>
                <a:cs typeface="+mn-cs"/>
              </a:rPr>
              <a:t>	Just as it is important to follow trend changes, it equally important to ignore low value updates to the environment. The firm must assess the expected value or risk of the change and plan accordingly. Using the strategy management process during the assessment phase, can assist the company in making the right choice (</a:t>
            </a:r>
            <a:r>
              <a:rPr lang="en-US" sz="1200" kern="1200" dirty="0" err="1">
                <a:solidFill>
                  <a:schemeClr val="tx1"/>
                </a:solidFill>
                <a:effectLst/>
                <a:latin typeface="+mn-lt"/>
                <a:ea typeface="+mn-ea"/>
                <a:cs typeface="+mn-cs"/>
              </a:rPr>
              <a:t>Hitt</a:t>
            </a:r>
            <a:r>
              <a:rPr lang="en-US" sz="1200" kern="1200" dirty="0">
                <a:solidFill>
                  <a:schemeClr val="tx1"/>
                </a:solidFill>
                <a:effectLst/>
                <a:latin typeface="+mn-lt"/>
                <a:ea typeface="+mn-ea"/>
                <a:cs typeface="+mn-cs"/>
              </a:rPr>
              <a:t>, Ireland, &amp; </a:t>
            </a:r>
            <a:r>
              <a:rPr lang="en-US" sz="1200" kern="1200" dirty="0" err="1">
                <a:solidFill>
                  <a:schemeClr val="tx1"/>
                </a:solidFill>
                <a:effectLst/>
                <a:latin typeface="+mn-lt"/>
                <a:ea typeface="+mn-ea"/>
                <a:cs typeface="+mn-cs"/>
              </a:rPr>
              <a:t>Hoskisson</a:t>
            </a:r>
            <a:r>
              <a:rPr lang="en-US" sz="1200" kern="1200" dirty="0">
                <a:solidFill>
                  <a:schemeClr val="tx1"/>
                </a:solidFill>
                <a:effectLst/>
                <a:latin typeface="+mn-lt"/>
                <a:ea typeface="+mn-ea"/>
                <a:cs typeface="+mn-cs"/>
              </a:rPr>
              <a:t>, 2014). The strategic management introduces additional performance feedback information, which can highlight the true value in additional investments into the change. </a:t>
            </a:r>
          </a:p>
          <a:p>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7</a:t>
            </a:fld>
            <a:endParaRPr lang="en-US"/>
          </a:p>
        </p:txBody>
      </p:sp>
    </p:spTree>
    <p:extLst>
      <p:ext uri="{BB962C8B-B14F-4D97-AF65-F5344CB8AC3E}">
        <p14:creationId xmlns:p14="http://schemas.microsoft.com/office/powerpoint/2010/main" val="120286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Week 3: Internal Environmental Analysis</a:t>
            </a:r>
          </a:p>
          <a:p>
            <a:r>
              <a:rPr lang="en-US" sz="1200" kern="1200" dirty="0">
                <a:solidFill>
                  <a:schemeClr val="tx1"/>
                </a:solidFill>
                <a:effectLst/>
                <a:latin typeface="+mn-lt"/>
                <a:ea typeface="+mn-ea"/>
                <a:cs typeface="+mn-cs"/>
              </a:rPr>
              <a:t>	Renaissance has a unique internal environment which is caused by years of acquisitions across the country. The business has needed to learn how to design an organization structure which accommodate these decentralized branch offices of employees. To stay competitive, they also need to analyze the strengths and weaknesses that this can create within their company.  These analysis, need to take place across the general, industry, and external environments. This will ensure that the right opportunities are being seized. </a:t>
            </a:r>
          </a:p>
          <a:p>
            <a:r>
              <a:rPr lang="en-US" sz="1200" kern="1200" dirty="0">
                <a:solidFill>
                  <a:schemeClr val="tx1"/>
                </a:solidFill>
                <a:effectLst/>
                <a:latin typeface="+mn-lt"/>
                <a:ea typeface="+mn-ea"/>
                <a:cs typeface="+mn-cs"/>
              </a:rPr>
              <a:t>	While the company does not currently have any significant competitors, they need to be ever vigilant that new businesses do not emerge within their market. Another risk to the business is not having the right internal organization structure. This can lead to the company having poor performance, such as caused by a lack of communication. </a:t>
            </a:r>
          </a:p>
          <a:p>
            <a:r>
              <a:rPr lang="en-US" sz="1200" kern="1200" dirty="0">
                <a:solidFill>
                  <a:schemeClr val="tx1"/>
                </a:solidFill>
                <a:effectLst/>
                <a:latin typeface="+mn-lt"/>
                <a:ea typeface="+mn-ea"/>
                <a:cs typeface="+mn-cs"/>
              </a:rPr>
              <a:t>	Overall the business is well positioned to retain their market leading position and continue delivering value for their numerous customers. The biggest risk for the business is that they slip quality or do something else, which drives away the customers. This means that the fate of the company is well rested within the hands of the company itself. </a:t>
            </a:r>
          </a:p>
          <a:p>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8</a:t>
            </a:fld>
            <a:endParaRPr lang="en-US"/>
          </a:p>
        </p:txBody>
      </p:sp>
    </p:spTree>
    <p:extLst>
      <p:ext uri="{BB962C8B-B14F-4D97-AF65-F5344CB8AC3E}">
        <p14:creationId xmlns:p14="http://schemas.microsoft.com/office/powerpoint/2010/main" val="399508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Evaluate the company's external environment.</a:t>
            </a:r>
          </a:p>
          <a:p>
            <a:r>
              <a:rPr lang="en-US" sz="1200" b="1" kern="1200" dirty="0">
                <a:solidFill>
                  <a:schemeClr val="tx1"/>
                </a:solidFill>
                <a:effectLst/>
                <a:latin typeface="+mn-lt"/>
                <a:ea typeface="+mn-ea"/>
                <a:cs typeface="+mn-cs"/>
              </a:rPr>
              <a:t>Economic</a:t>
            </a:r>
          </a:p>
          <a:p>
            <a:r>
              <a:rPr lang="en-US" sz="1200" kern="1200" dirty="0">
                <a:solidFill>
                  <a:schemeClr val="tx1"/>
                </a:solidFill>
                <a:effectLst/>
                <a:latin typeface="+mn-lt"/>
                <a:ea typeface="+mn-ea"/>
                <a:cs typeface="+mn-cs"/>
              </a:rPr>
              <a:t>	Renaissance generates the bulk of their revenue by selling software licenses to public school districts in the United States. Improving schools and educating students is a bipartisan topic which reduces the political risk of the business. Their clients can easily seek funding through the many parents within their communities. </a:t>
            </a:r>
          </a:p>
          <a:p>
            <a:r>
              <a:rPr lang="en-US" sz="1200" b="1" kern="1200" dirty="0">
                <a:solidFill>
                  <a:schemeClr val="tx1"/>
                </a:solidFill>
                <a:effectLst/>
                <a:latin typeface="+mn-lt"/>
                <a:ea typeface="+mn-ea"/>
                <a:cs typeface="+mn-cs"/>
              </a:rPr>
              <a:t>Political/Legal </a:t>
            </a:r>
          </a:p>
          <a:p>
            <a:r>
              <a:rPr lang="en-US" sz="1200" kern="1200" dirty="0">
                <a:solidFill>
                  <a:schemeClr val="tx1"/>
                </a:solidFill>
                <a:effectLst/>
                <a:latin typeface="+mn-lt"/>
                <a:ea typeface="+mn-ea"/>
                <a:cs typeface="+mn-cs"/>
              </a:rPr>
              <a:t>	While it is easy to justify the purchasing of their software, the business is not immune to political and legal risks. For example, the Trump administration has recently appointed Betsy </a:t>
            </a:r>
            <a:r>
              <a:rPr lang="en-US" sz="1200" kern="1200" dirty="0" err="1">
                <a:solidFill>
                  <a:schemeClr val="tx1"/>
                </a:solidFill>
                <a:effectLst/>
                <a:latin typeface="+mn-lt"/>
                <a:ea typeface="+mn-ea"/>
                <a:cs typeface="+mn-cs"/>
              </a:rPr>
              <a:t>DeVos</a:t>
            </a:r>
            <a:r>
              <a:rPr lang="en-US" sz="1200" kern="1200" dirty="0">
                <a:solidFill>
                  <a:schemeClr val="tx1"/>
                </a:solidFill>
                <a:effectLst/>
                <a:latin typeface="+mn-lt"/>
                <a:ea typeface="+mn-ea"/>
                <a:cs typeface="+mn-cs"/>
              </a:rPr>
              <a:t> to head the department of education. She will have a different opinion on standards and learning objectives, compared with her predecessors. This can lead to more or different regulation. </a:t>
            </a:r>
          </a:p>
          <a:p>
            <a:r>
              <a:rPr lang="en-US" sz="1200" b="1" kern="1200" dirty="0">
                <a:solidFill>
                  <a:schemeClr val="tx1"/>
                </a:solidFill>
                <a:effectLst/>
                <a:latin typeface="+mn-lt"/>
                <a:ea typeface="+mn-ea"/>
                <a:cs typeface="+mn-cs"/>
              </a:rPr>
              <a:t>Physical </a:t>
            </a:r>
          </a:p>
          <a:p>
            <a:r>
              <a:rPr lang="en-US" sz="1200" kern="1200" dirty="0">
                <a:solidFill>
                  <a:schemeClr val="tx1"/>
                </a:solidFill>
                <a:effectLst/>
                <a:latin typeface="+mn-lt"/>
                <a:ea typeface="+mn-ea"/>
                <a:cs typeface="+mn-cs"/>
              </a:rPr>
              <a:t>	The company offers their software solutions as hosted services on the Internet. This reduces their risk of positioning stores in the wrong locations. It also reduces their risk to shocks of an individual state or cities population dropping.</a:t>
            </a:r>
          </a:p>
          <a:p>
            <a:r>
              <a:rPr lang="en-US" sz="1200" b="1" kern="1200" dirty="0">
                <a:solidFill>
                  <a:schemeClr val="tx1"/>
                </a:solidFill>
                <a:effectLst/>
                <a:latin typeface="+mn-lt"/>
                <a:ea typeface="+mn-ea"/>
                <a:cs typeface="+mn-cs"/>
              </a:rPr>
              <a:t>Demographic </a:t>
            </a:r>
          </a:p>
          <a:p>
            <a:r>
              <a:rPr lang="en-US" sz="1200" kern="1200" dirty="0">
                <a:solidFill>
                  <a:schemeClr val="tx1"/>
                </a:solidFill>
                <a:effectLst/>
                <a:latin typeface="+mn-lt"/>
                <a:ea typeface="+mn-ea"/>
                <a:cs typeface="+mn-cs"/>
              </a:rPr>
              <a:t>	With a business model that targets the K-12 audience, there is risk that the number of students will decline. If the population was too age, like Japan, it could hurt the size of the market (</a:t>
            </a:r>
            <a:r>
              <a:rPr lang="en-US" sz="1200" kern="1200" dirty="0" err="1">
                <a:solidFill>
                  <a:schemeClr val="tx1"/>
                </a:solidFill>
                <a:effectLst/>
                <a:latin typeface="+mn-lt"/>
                <a:ea typeface="+mn-ea"/>
                <a:cs typeface="+mn-cs"/>
              </a:rPr>
              <a:t>Hitt</a:t>
            </a:r>
            <a:r>
              <a:rPr lang="en-US" sz="1200" kern="1200" dirty="0">
                <a:solidFill>
                  <a:schemeClr val="tx1"/>
                </a:solidFill>
                <a:effectLst/>
                <a:latin typeface="+mn-lt"/>
                <a:ea typeface="+mn-ea"/>
                <a:cs typeface="+mn-cs"/>
              </a:rPr>
              <a:t>, Ireland, &amp; </a:t>
            </a:r>
            <a:r>
              <a:rPr lang="en-US" sz="1200" kern="1200" dirty="0" err="1">
                <a:solidFill>
                  <a:schemeClr val="tx1"/>
                </a:solidFill>
                <a:effectLst/>
                <a:latin typeface="+mn-lt"/>
                <a:ea typeface="+mn-ea"/>
                <a:cs typeface="+mn-cs"/>
              </a:rPr>
              <a:t>Hoskisson</a:t>
            </a:r>
            <a:r>
              <a:rPr lang="en-US" sz="1200" kern="1200" dirty="0">
                <a:solidFill>
                  <a:schemeClr val="tx1"/>
                </a:solidFill>
                <a:effectLst/>
                <a:latin typeface="+mn-lt"/>
                <a:ea typeface="+mn-ea"/>
                <a:cs typeface="+mn-cs"/>
              </a:rPr>
              <a:t>, 2015). </a:t>
            </a:r>
          </a:p>
          <a:p>
            <a:r>
              <a:rPr lang="en-US" sz="1200" kern="1200" dirty="0">
                <a:solidFill>
                  <a:schemeClr val="tx1"/>
                </a:solidFill>
                <a:effectLst/>
                <a:latin typeface="+mn-lt"/>
                <a:ea typeface="+mn-ea"/>
                <a:cs typeface="+mn-cs"/>
              </a:rPr>
              <a:t>	Another demographic trend would be the primary language of the students. In 2010, the business identified a trend of Spanish speaking students in southern states. This led the company to create their “STAR Spanish Reading” product, which targeted this new audience. </a:t>
            </a:r>
          </a:p>
          <a:p>
            <a:r>
              <a:rPr lang="en-US" sz="1200" b="1" kern="1200" dirty="0">
                <a:solidFill>
                  <a:schemeClr val="tx1"/>
                </a:solidFill>
                <a:effectLst/>
                <a:latin typeface="+mn-lt"/>
                <a:ea typeface="+mn-ea"/>
                <a:cs typeface="+mn-cs"/>
              </a:rPr>
              <a:t>Sociocultural </a:t>
            </a:r>
          </a:p>
          <a:p>
            <a:r>
              <a:rPr lang="en-US" sz="1200" kern="1200" dirty="0">
                <a:solidFill>
                  <a:schemeClr val="tx1"/>
                </a:solidFill>
                <a:effectLst/>
                <a:latin typeface="+mn-lt"/>
                <a:ea typeface="+mn-ea"/>
                <a:cs typeface="+mn-cs"/>
              </a:rPr>
              <a:t>Helping to improve student’s ability to: read and understand mathematics, is an area that nearly all sociocultural groups support. However, different groups have strongly different opinions of how that should be accomplished. The business needs to be aware of different groups and ensure marketing conveys a positive message. If not, they run the risk of PTA groups protesting the product and requesting a competition solution.</a:t>
            </a:r>
          </a:p>
          <a:p>
            <a:r>
              <a:rPr lang="en-US" sz="1200" b="1" kern="1200" dirty="0">
                <a:solidFill>
                  <a:schemeClr val="tx1"/>
                </a:solidFill>
                <a:effectLst/>
                <a:latin typeface="+mn-lt"/>
                <a:ea typeface="+mn-ea"/>
                <a:cs typeface="+mn-cs"/>
              </a:rPr>
              <a:t>Technological </a:t>
            </a:r>
          </a:p>
          <a:p>
            <a:r>
              <a:rPr lang="en-US" sz="1200" kern="1200" dirty="0">
                <a:solidFill>
                  <a:schemeClr val="tx1"/>
                </a:solidFill>
                <a:effectLst/>
                <a:latin typeface="+mn-lt"/>
                <a:ea typeface="+mn-ea"/>
                <a:cs typeface="+mn-cs"/>
              </a:rPr>
              <a:t>	In the early days of Renaissance, computers were not prevalent nor was the Internet. This reduced the potential audience of customers for the product. During the 90s and early 2000s the technology improved, and larger schools could purchase hardware to host the systems. Now it is very common for students to have access to smart devices and access content anytime of the day. The content can also be delivered significantly cheaper in the modern era, which enables it to be more rich and interactive.</a:t>
            </a:r>
          </a:p>
          <a:p>
            <a:r>
              <a:rPr lang="en-US" sz="1200" b="1" kern="1200" dirty="0">
                <a:solidFill>
                  <a:schemeClr val="tx1"/>
                </a:solidFill>
                <a:effectLst/>
                <a:latin typeface="+mn-lt"/>
                <a:ea typeface="+mn-ea"/>
                <a:cs typeface="+mn-cs"/>
              </a:rPr>
              <a:t>Global</a:t>
            </a:r>
          </a:p>
          <a:p>
            <a:r>
              <a:rPr lang="en-US" sz="1200" kern="1200" dirty="0">
                <a:solidFill>
                  <a:schemeClr val="tx1"/>
                </a:solidFill>
                <a:effectLst/>
                <a:latin typeface="+mn-lt"/>
                <a:ea typeface="+mn-ea"/>
                <a:cs typeface="+mn-cs"/>
              </a:rPr>
              <a:t>	The business is poorly diversified across the global markets, and needs to make improvements here. For example, providing software for children in Europe and Asia would increase the market size. As the market size increases, so does the potential to profit and generate revenue for the shareholders.</a:t>
            </a:r>
          </a:p>
          <a:p>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9</a:t>
            </a:fld>
            <a:endParaRPr lang="en-US"/>
          </a:p>
        </p:txBody>
      </p:sp>
    </p:spTree>
    <p:extLst>
      <p:ext uri="{BB962C8B-B14F-4D97-AF65-F5344CB8AC3E}">
        <p14:creationId xmlns:p14="http://schemas.microsoft.com/office/powerpoint/2010/main" val="80911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area where the company can gain immediate value is</a:t>
            </a:r>
            <a:r>
              <a:rPr lang="en-US" baseline="0" dirty="0"/>
              <a:t> selling their content to other English speaking countries. If they were to hire additional sales staff to target these foreign school districts it would allow them to resell their content to different markets. </a:t>
            </a:r>
          </a:p>
          <a:p>
            <a:endParaRPr lang="en-US" baseline="0" dirty="0"/>
          </a:p>
          <a:p>
            <a:r>
              <a:rPr lang="en-US" baseline="0" dirty="0"/>
              <a:t>These additional markets would have minimal additional costs, and provide a wider customer base to support their mission of providing excellent education to students. This would immediately increase profits as the expenses associated with the content delivery are relatively fixed.</a:t>
            </a:r>
          </a:p>
          <a:p>
            <a:endParaRPr lang="en-US" baseline="0" dirty="0"/>
          </a:p>
          <a:p>
            <a:r>
              <a:rPr lang="en-US" baseline="0" dirty="0"/>
              <a:t>An another area that could drive long term benefits would be transitioning toward public cloud providers. Presently a large number or resources are dedicated toward the hardware maintenance required for driving the live site. There is also huge delays in the engineering cycles as new environments and resources can take months to provision. If the business moved to a public cloud provider, many of these overhead staff could be reduced. There would also be faster time to market for many engineering efforts as delays in the supply chain are removed. </a:t>
            </a:r>
            <a:endParaRPr lang="en-US" dirty="0"/>
          </a:p>
        </p:txBody>
      </p:sp>
      <p:sp>
        <p:nvSpPr>
          <p:cNvPr id="4" name="Slide Number Placeholder 3"/>
          <p:cNvSpPr>
            <a:spLocks noGrp="1"/>
          </p:cNvSpPr>
          <p:nvPr>
            <p:ph type="sldNum" sz="quarter" idx="10"/>
          </p:nvPr>
        </p:nvSpPr>
        <p:spPr/>
        <p:txBody>
          <a:bodyPr/>
          <a:lstStyle/>
          <a:p>
            <a:fld id="{57086128-C26B-46D9-B3CC-C8EBDF41C8F3}" type="slidenum">
              <a:rPr lang="en-US" smtClean="0"/>
              <a:t>10</a:t>
            </a:fld>
            <a:endParaRPr lang="en-US"/>
          </a:p>
        </p:txBody>
      </p:sp>
    </p:spTree>
    <p:extLst>
      <p:ext uri="{BB962C8B-B14F-4D97-AF65-F5344CB8AC3E}">
        <p14:creationId xmlns:p14="http://schemas.microsoft.com/office/powerpoint/2010/main" val="2684561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3/13/2017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3/13/2017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3/13/2017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3/13/2017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3/13/2017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3/13/2017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3/13/2017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Strategic Plan</a:t>
            </a:r>
          </a:p>
        </p:txBody>
      </p:sp>
      <p:sp>
        <p:nvSpPr>
          <p:cNvPr id="3" name="Subtitle 2"/>
          <p:cNvSpPr>
            <a:spLocks noGrp="1"/>
          </p:cNvSpPr>
          <p:nvPr>
            <p:ph type="subTitle" idx="1"/>
          </p:nvPr>
        </p:nvSpPr>
        <p:spPr/>
        <p:txBody>
          <a:bodyPr>
            <a:normAutofit lnSpcReduction="10000"/>
          </a:bodyPr>
          <a:lstStyle/>
          <a:p>
            <a:r>
              <a:rPr lang="en-US" dirty="0"/>
              <a:t>Nate Bachmeier</a:t>
            </a:r>
          </a:p>
          <a:p>
            <a:r>
              <a:rPr lang="en-US" dirty="0"/>
              <a:t>STR 581: Strategic Planning and Implementation</a:t>
            </a:r>
          </a:p>
          <a:p>
            <a:r>
              <a:rPr lang="en-US" dirty="0"/>
              <a:t>University of Phoenix / March 13</a:t>
            </a:r>
            <a:r>
              <a:rPr lang="en-US" baseline="30000" dirty="0"/>
              <a:t>th</a:t>
            </a:r>
            <a:r>
              <a:rPr lang="en-US" dirty="0"/>
              <a:t>, 2017</a:t>
            </a:r>
          </a:p>
        </p:txBody>
      </p:sp>
    </p:spTree>
    <p:extLst>
      <p:ext uri="{BB962C8B-B14F-4D97-AF65-F5344CB8AC3E}">
        <p14:creationId xmlns:p14="http://schemas.microsoft.com/office/powerpoint/2010/main" val="2410710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Recommendation</a:t>
            </a:r>
          </a:p>
        </p:txBody>
      </p:sp>
      <p:sp>
        <p:nvSpPr>
          <p:cNvPr id="3" name="Content Placeholder 2"/>
          <p:cNvSpPr>
            <a:spLocks noGrp="1"/>
          </p:cNvSpPr>
          <p:nvPr>
            <p:ph idx="1"/>
          </p:nvPr>
        </p:nvSpPr>
        <p:spPr/>
        <p:txBody>
          <a:bodyPr/>
          <a:lstStyle/>
          <a:p>
            <a:r>
              <a:rPr lang="en-US" dirty="0"/>
              <a:t>Two key areas to focus are:</a:t>
            </a:r>
          </a:p>
          <a:p>
            <a:endParaRPr lang="en-US" dirty="0"/>
          </a:p>
          <a:p>
            <a:pPr lvl="1"/>
            <a:r>
              <a:rPr lang="en-US" dirty="0"/>
              <a:t>Delivering existing content in additional English speaking countries</a:t>
            </a:r>
          </a:p>
          <a:p>
            <a:pPr lvl="1"/>
            <a:endParaRPr lang="en-US" dirty="0"/>
          </a:p>
          <a:p>
            <a:pPr lvl="1"/>
            <a:r>
              <a:rPr lang="en-US" dirty="0"/>
              <a:t>Transitioning toward cloud computing</a:t>
            </a:r>
            <a:br>
              <a:rPr lang="en-US" dirty="0"/>
            </a:br>
            <a:endParaRPr lang="en-US" dirty="0"/>
          </a:p>
        </p:txBody>
      </p:sp>
    </p:spTree>
    <p:extLst>
      <p:ext uri="{BB962C8B-B14F-4D97-AF65-F5344CB8AC3E}">
        <p14:creationId xmlns:p14="http://schemas.microsoft.com/office/powerpoint/2010/main" val="51366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sp>
        <p:nvSpPr>
          <p:cNvPr id="3" name="Content Placeholder 2"/>
          <p:cNvSpPr>
            <a:spLocks noGrp="1"/>
          </p:cNvSpPr>
          <p:nvPr>
            <p:ph idx="1"/>
          </p:nvPr>
        </p:nvSpPr>
        <p:spPr/>
        <p:txBody>
          <a:bodyPr/>
          <a:lstStyle/>
          <a:p>
            <a:r>
              <a:rPr lang="en-US" dirty="0"/>
              <a:t>Get everything into the cloud</a:t>
            </a:r>
          </a:p>
          <a:p>
            <a:pPr lvl="1"/>
            <a:r>
              <a:rPr lang="en-US" dirty="0"/>
              <a:t>Configure Deployment System</a:t>
            </a:r>
          </a:p>
          <a:p>
            <a:pPr lvl="1"/>
            <a:r>
              <a:rPr lang="en-US" dirty="0"/>
              <a:t>Remove on Premise Dependencies</a:t>
            </a:r>
          </a:p>
          <a:p>
            <a:pPr lvl="1"/>
            <a:r>
              <a:rPr lang="en-US" dirty="0"/>
              <a:t>Integrate Disjoined Systems</a:t>
            </a:r>
            <a:br>
              <a:rPr lang="en-US" dirty="0"/>
            </a:br>
            <a:endParaRPr lang="en-US" dirty="0"/>
          </a:p>
          <a:p>
            <a:r>
              <a:rPr lang="en-US" dirty="0"/>
              <a:t>Milestones and Release Schedule</a:t>
            </a:r>
          </a:p>
          <a:p>
            <a:pPr lvl="1"/>
            <a:r>
              <a:rPr lang="en-US" dirty="0"/>
              <a:t>Alpha Wave: January to March</a:t>
            </a:r>
          </a:p>
          <a:p>
            <a:pPr lvl="1"/>
            <a:r>
              <a:rPr lang="en-US" dirty="0"/>
              <a:t>Beta Wave: March to July</a:t>
            </a:r>
          </a:p>
          <a:p>
            <a:pPr lvl="1"/>
            <a:r>
              <a:rPr lang="en-US" dirty="0"/>
              <a:t>Release: July to </a:t>
            </a:r>
            <a:r>
              <a:rPr lang="en-US" dirty="0" err="1"/>
              <a:t>Auguest</a:t>
            </a:r>
            <a:endParaRPr lang="en-US" dirty="0"/>
          </a:p>
          <a:p>
            <a:endParaRPr lang="en-US" dirty="0"/>
          </a:p>
        </p:txBody>
      </p:sp>
    </p:spTree>
    <p:extLst>
      <p:ext uri="{BB962C8B-B14F-4D97-AF65-F5344CB8AC3E}">
        <p14:creationId xmlns:p14="http://schemas.microsoft.com/office/powerpoint/2010/main" val="360791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Changes</a:t>
            </a:r>
          </a:p>
        </p:txBody>
      </p:sp>
      <p:sp>
        <p:nvSpPr>
          <p:cNvPr id="3" name="Content Placeholder 2"/>
          <p:cNvSpPr>
            <a:spLocks noGrp="1"/>
          </p:cNvSpPr>
          <p:nvPr>
            <p:ph idx="1"/>
          </p:nvPr>
        </p:nvSpPr>
        <p:spPr/>
        <p:txBody>
          <a:bodyPr/>
          <a:lstStyle/>
          <a:p>
            <a:r>
              <a:rPr lang="en-US" dirty="0"/>
              <a:t>Challenges</a:t>
            </a:r>
          </a:p>
          <a:p>
            <a:pPr lvl="1"/>
            <a:r>
              <a:rPr lang="en-US" dirty="0"/>
              <a:t>Highly distributed communication</a:t>
            </a:r>
          </a:p>
          <a:p>
            <a:pPr lvl="1"/>
            <a:r>
              <a:rPr lang="en-US" dirty="0"/>
              <a:t>Matrix organization</a:t>
            </a:r>
          </a:p>
          <a:p>
            <a:pPr lvl="1"/>
            <a:r>
              <a:rPr lang="en-US" dirty="0"/>
              <a:t>Unclear chain of command</a:t>
            </a:r>
            <a:br>
              <a:rPr lang="en-US" dirty="0"/>
            </a:br>
            <a:endParaRPr lang="en-US" dirty="0"/>
          </a:p>
          <a:p>
            <a:r>
              <a:rPr lang="en-US" dirty="0"/>
              <a:t>Alternatives</a:t>
            </a:r>
          </a:p>
          <a:p>
            <a:pPr lvl="1"/>
            <a:r>
              <a:rPr lang="en-US" dirty="0"/>
              <a:t>Leverage a functional organization structure</a:t>
            </a:r>
          </a:p>
        </p:txBody>
      </p:sp>
    </p:spTree>
    <p:extLst>
      <p:ext uri="{BB962C8B-B14F-4D97-AF65-F5344CB8AC3E}">
        <p14:creationId xmlns:p14="http://schemas.microsoft.com/office/powerpoint/2010/main" val="99747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Strategy</a:t>
            </a:r>
          </a:p>
        </p:txBody>
      </p:sp>
      <p:sp>
        <p:nvSpPr>
          <p:cNvPr id="3" name="Content Placeholder 2"/>
          <p:cNvSpPr>
            <a:spLocks noGrp="1"/>
          </p:cNvSpPr>
          <p:nvPr>
            <p:ph idx="1"/>
          </p:nvPr>
        </p:nvSpPr>
        <p:spPr/>
        <p:txBody>
          <a:bodyPr/>
          <a:lstStyle/>
          <a:p>
            <a:r>
              <a:rPr lang="en-US" dirty="0"/>
              <a:t>Top risk to the business…</a:t>
            </a:r>
          </a:p>
          <a:p>
            <a:pPr lvl="1"/>
            <a:r>
              <a:rPr lang="en-US" dirty="0"/>
              <a:t>Failure to deliver next version on time.</a:t>
            </a:r>
            <a:br>
              <a:rPr lang="en-US" dirty="0"/>
            </a:br>
            <a:endParaRPr lang="en-US" dirty="0"/>
          </a:p>
          <a:p>
            <a:r>
              <a:rPr lang="en-US" dirty="0"/>
              <a:t>Secondary risks</a:t>
            </a:r>
          </a:p>
          <a:p>
            <a:pPr lvl="1"/>
            <a:r>
              <a:rPr lang="en-US" dirty="0"/>
              <a:t>Cloud computing costs are not budgeted correctly</a:t>
            </a:r>
          </a:p>
          <a:p>
            <a:pPr lvl="1"/>
            <a:r>
              <a:rPr lang="en-US" dirty="0"/>
              <a:t>Security risk from being more exposed to Internet</a:t>
            </a:r>
          </a:p>
          <a:p>
            <a:pPr lvl="1"/>
            <a:r>
              <a:rPr lang="en-US" dirty="0"/>
              <a:t>Quality of the service</a:t>
            </a:r>
          </a:p>
        </p:txBody>
      </p:sp>
    </p:spTree>
    <p:extLst>
      <p:ext uri="{BB962C8B-B14F-4D97-AF65-F5344CB8AC3E}">
        <p14:creationId xmlns:p14="http://schemas.microsoft.com/office/powerpoint/2010/main" val="395788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0000" lnSpcReduction="20000"/>
          </a:bodyPr>
          <a:lstStyle/>
          <a:p>
            <a:r>
              <a:rPr lang="en-US" dirty="0"/>
              <a:t>The business has a well defined mission, and values which points them in the right direction</a:t>
            </a:r>
            <a:br>
              <a:rPr lang="en-US" dirty="0"/>
            </a:br>
            <a:endParaRPr lang="en-US" dirty="0"/>
          </a:p>
          <a:p>
            <a:r>
              <a:rPr lang="en-US" dirty="0"/>
              <a:t>Business does not take place in a vacuum, and thought is required around the internal and external environments</a:t>
            </a:r>
            <a:br>
              <a:rPr lang="en-US" dirty="0"/>
            </a:br>
            <a:endParaRPr lang="en-US" dirty="0"/>
          </a:p>
          <a:p>
            <a:r>
              <a:rPr lang="en-US" dirty="0"/>
              <a:t>Years of acquisitions have left the company decentralized and the internal environment siloed. Care needs to be taken to ensure all of the parts move together</a:t>
            </a:r>
            <a:br>
              <a:rPr lang="en-US" dirty="0"/>
            </a:br>
            <a:endParaRPr lang="en-US" dirty="0"/>
          </a:p>
          <a:p>
            <a:r>
              <a:rPr lang="en-US" dirty="0"/>
              <a:t>The business needs to clearly identify “who, what, and how” their customers need results delivered. This will enable them to provide the right solution for the right problem</a:t>
            </a:r>
            <a:br>
              <a:rPr lang="en-US" dirty="0"/>
            </a:br>
            <a:endParaRPr lang="en-US" dirty="0"/>
          </a:p>
          <a:p>
            <a:r>
              <a:rPr lang="en-US" dirty="0"/>
              <a:t>The business needs an implementation and risk management plan, as part of their cloud system migration. This will ensure that the entire organization and all functional units arrive at a coherent end result.</a:t>
            </a:r>
          </a:p>
        </p:txBody>
      </p:sp>
    </p:spTree>
    <p:extLst>
      <p:ext uri="{BB962C8B-B14F-4D97-AF65-F5344CB8AC3E}">
        <p14:creationId xmlns:p14="http://schemas.microsoft.com/office/powerpoint/2010/main" val="201917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Casio, W.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Managing Human Resources: Productivity, Quality of Work.</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Hitt, Ireland, &amp; Hoskisson. (2015).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Strategic Management Competitiveness &amp; Globalization.</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Hitt, M., Ireland, D., &amp; Hoskisson, R.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Stategic Management: Concepts and Cases.</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Hitt, M., Ireland, D., &amp; Hoskisson, R.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Strategic Management: Concepts and Case Studies.</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Kimmel, P.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Accounting.</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Kimmel, P.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Accounting: Tools for Business Decision Making.</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Kolter, P., &amp; Keller, K.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Marketing Management.</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Mallor, J., Barnes, J., Langvardt, A., Prenkert, J., &amp; McCrory, M.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Law.</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Renlearn. (2017, Feb 6).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Renaissance Homepage</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Renaissance Learning: http://www.renaissance.com/</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Robbins, S., &amp; Coulter, M.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Robbins, S., &amp; Judge, T.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Organizational Behavior.</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Ross, S., Westerfield, R., Jaffe, J., &amp; Jordan, B. (2014). </a:t>
            </a: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Corporate Finance.</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308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p:txBody>
          <a:bodyPr>
            <a:normAutofit fontScale="92500" lnSpcReduction="10000"/>
          </a:bodyPr>
          <a:lstStyle/>
          <a:p>
            <a:r>
              <a:rPr lang="en-US" dirty="0"/>
              <a:t>Renaissance has a strong history of accelerating student learning</a:t>
            </a:r>
            <a:br>
              <a:rPr lang="en-US" dirty="0"/>
            </a:br>
            <a:endParaRPr lang="en-US" dirty="0"/>
          </a:p>
          <a:p>
            <a:r>
              <a:rPr lang="en-US" dirty="0"/>
              <a:t>They need to examine their internal and external environments to see where opportunities exists</a:t>
            </a:r>
            <a:br>
              <a:rPr lang="en-US" dirty="0"/>
            </a:br>
            <a:endParaRPr lang="en-US" dirty="0"/>
          </a:p>
          <a:p>
            <a:r>
              <a:rPr lang="en-US" dirty="0"/>
              <a:t>Two areas for opportunity include:</a:t>
            </a:r>
          </a:p>
          <a:p>
            <a:pPr lvl="1"/>
            <a:r>
              <a:rPr lang="en-US" dirty="0"/>
              <a:t>Globalizing the market for their content</a:t>
            </a:r>
          </a:p>
          <a:p>
            <a:pPr lvl="1"/>
            <a:r>
              <a:rPr lang="en-US" dirty="0"/>
              <a:t>Transitioning to public cloud infrastructure</a:t>
            </a:r>
            <a:br>
              <a:rPr lang="en-US" dirty="0"/>
            </a:br>
            <a:endParaRPr lang="en-US" dirty="0"/>
          </a:p>
          <a:p>
            <a:r>
              <a:rPr lang="en-US" dirty="0"/>
              <a:t>There are risks to the business that need to be identified and mitigated</a:t>
            </a:r>
            <a:br>
              <a:rPr lang="en-US" dirty="0"/>
            </a:br>
            <a:endParaRPr lang="en-US" dirty="0"/>
          </a:p>
        </p:txBody>
      </p:sp>
    </p:spTree>
    <p:extLst>
      <p:ext uri="{BB962C8B-B14F-4D97-AF65-F5344CB8AC3E}">
        <p14:creationId xmlns:p14="http://schemas.microsoft.com/office/powerpoint/2010/main" val="136447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Background</a:t>
            </a:r>
          </a:p>
        </p:txBody>
      </p:sp>
      <p:sp>
        <p:nvSpPr>
          <p:cNvPr id="3" name="Content Placeholder 2"/>
          <p:cNvSpPr>
            <a:spLocks noGrp="1"/>
          </p:cNvSpPr>
          <p:nvPr>
            <p:ph idx="1"/>
          </p:nvPr>
        </p:nvSpPr>
        <p:spPr/>
        <p:txBody>
          <a:bodyPr/>
          <a:lstStyle/>
          <a:p>
            <a:r>
              <a:rPr lang="en-US" dirty="0"/>
              <a:t>Renaissance learning…</a:t>
            </a:r>
          </a:p>
          <a:p>
            <a:pPr lvl="1"/>
            <a:r>
              <a:rPr lang="en-US" dirty="0"/>
              <a:t>Started in 1984</a:t>
            </a:r>
          </a:p>
          <a:p>
            <a:pPr lvl="1"/>
            <a:r>
              <a:rPr lang="en-US" dirty="0"/>
              <a:t>Billion dollar valuation</a:t>
            </a:r>
          </a:p>
          <a:p>
            <a:pPr lvl="1"/>
            <a:r>
              <a:rPr lang="en-US" dirty="0"/>
              <a:t>Successful in public education</a:t>
            </a:r>
            <a:br>
              <a:rPr lang="en-US" dirty="0"/>
            </a:br>
            <a:endParaRPr lang="en-US" dirty="0"/>
          </a:p>
          <a:p>
            <a:r>
              <a:rPr lang="en-US" dirty="0"/>
              <a:t>Competes in</a:t>
            </a:r>
          </a:p>
          <a:p>
            <a:pPr lvl="1"/>
            <a:r>
              <a:rPr lang="en-US" dirty="0"/>
              <a:t>Educational content</a:t>
            </a:r>
          </a:p>
          <a:p>
            <a:pPr lvl="1"/>
            <a:r>
              <a:rPr lang="en-US" dirty="0"/>
              <a:t>Student Assessments</a:t>
            </a:r>
          </a:p>
          <a:p>
            <a:pPr lvl="1"/>
            <a:r>
              <a:rPr lang="en-US" dirty="0"/>
              <a:t>Reporting for Teachers</a:t>
            </a:r>
          </a:p>
          <a:p>
            <a:pPr lvl="1"/>
            <a:endParaRPr lang="en-US" dirty="0"/>
          </a:p>
        </p:txBody>
      </p:sp>
    </p:spTree>
    <p:extLst>
      <p:ext uri="{BB962C8B-B14F-4D97-AF65-F5344CB8AC3E}">
        <p14:creationId xmlns:p14="http://schemas.microsoft.com/office/powerpoint/2010/main" val="202851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 Statement</a:t>
            </a:r>
          </a:p>
        </p:txBody>
      </p:sp>
      <p:sp>
        <p:nvSpPr>
          <p:cNvPr id="3" name="Content Placeholder 2"/>
          <p:cNvSpPr>
            <a:spLocks noGrp="1"/>
          </p:cNvSpPr>
          <p:nvPr>
            <p:ph idx="1"/>
          </p:nvPr>
        </p:nvSpPr>
        <p:spPr/>
        <p:txBody>
          <a:bodyPr>
            <a:normAutofit/>
          </a:bodyPr>
          <a:lstStyle/>
          <a:p>
            <a:r>
              <a:rPr lang="en-US" sz="4800" dirty="0">
                <a:effectLst/>
              </a:rPr>
              <a:t>… to accelerate learning for all children and adults of all ability levels and ethnic and social backgrounds, worldwide…</a:t>
            </a:r>
            <a:endParaRPr lang="en-US" sz="4800" dirty="0"/>
          </a:p>
        </p:txBody>
      </p:sp>
    </p:spTree>
    <p:extLst>
      <p:ext uri="{BB962C8B-B14F-4D97-AF65-F5344CB8AC3E}">
        <p14:creationId xmlns:p14="http://schemas.microsoft.com/office/powerpoint/2010/main" val="336411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Statement</a:t>
            </a:r>
          </a:p>
        </p:txBody>
      </p:sp>
      <p:sp>
        <p:nvSpPr>
          <p:cNvPr id="3" name="Content Placeholder 2"/>
          <p:cNvSpPr>
            <a:spLocks noGrp="1"/>
          </p:cNvSpPr>
          <p:nvPr>
            <p:ph idx="1"/>
          </p:nvPr>
        </p:nvSpPr>
        <p:spPr/>
        <p:txBody>
          <a:bodyPr>
            <a:normAutofit/>
          </a:bodyPr>
          <a:lstStyle/>
          <a:p>
            <a:r>
              <a:rPr lang="en-US" sz="6600" dirty="0">
                <a:effectLst/>
              </a:rPr>
              <a:t>…enabling teachers to have insight into their students…</a:t>
            </a:r>
            <a:endParaRPr lang="en-US" sz="6600" dirty="0"/>
          </a:p>
        </p:txBody>
      </p:sp>
    </p:spTree>
    <p:extLst>
      <p:ext uri="{BB962C8B-B14F-4D97-AF65-F5344CB8AC3E}">
        <p14:creationId xmlns:p14="http://schemas.microsoft.com/office/powerpoint/2010/main" val="206644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Statement</a:t>
            </a:r>
          </a:p>
        </p:txBody>
      </p:sp>
      <p:sp>
        <p:nvSpPr>
          <p:cNvPr id="3" name="Content Placeholder 2"/>
          <p:cNvSpPr>
            <a:spLocks noGrp="1"/>
          </p:cNvSpPr>
          <p:nvPr>
            <p:ph idx="1"/>
          </p:nvPr>
        </p:nvSpPr>
        <p:spPr/>
        <p:txBody>
          <a:bodyPr>
            <a:normAutofit/>
          </a:bodyPr>
          <a:lstStyle/>
          <a:p>
            <a:r>
              <a:rPr lang="en-US" sz="3200" dirty="0"/>
              <a:t>The values of the company can be seen in their other strategies</a:t>
            </a:r>
          </a:p>
          <a:p>
            <a:endParaRPr lang="en-US" sz="3200" dirty="0"/>
          </a:p>
          <a:p>
            <a:r>
              <a:rPr lang="en-US" sz="3200" dirty="0"/>
              <a:t>Motivation Strategy</a:t>
            </a:r>
          </a:p>
          <a:p>
            <a:r>
              <a:rPr lang="en-US" sz="3200" dirty="0"/>
              <a:t>Innovation Strategy</a:t>
            </a:r>
          </a:p>
          <a:p>
            <a:r>
              <a:rPr lang="en-US" sz="3200" dirty="0"/>
              <a:t>People Strategy</a:t>
            </a:r>
          </a:p>
          <a:p>
            <a:endParaRPr lang="en-US" sz="3200" dirty="0"/>
          </a:p>
        </p:txBody>
      </p:sp>
    </p:spTree>
    <p:extLst>
      <p:ext uri="{BB962C8B-B14F-4D97-AF65-F5344CB8AC3E}">
        <p14:creationId xmlns:p14="http://schemas.microsoft.com/office/powerpoint/2010/main" val="179936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Scan</a:t>
            </a:r>
          </a:p>
        </p:txBody>
      </p:sp>
      <p:sp>
        <p:nvSpPr>
          <p:cNvPr id="3" name="Content Placeholder 2"/>
          <p:cNvSpPr>
            <a:spLocks noGrp="1"/>
          </p:cNvSpPr>
          <p:nvPr>
            <p:ph idx="1"/>
          </p:nvPr>
        </p:nvSpPr>
        <p:spPr/>
        <p:txBody>
          <a:bodyPr/>
          <a:lstStyle/>
          <a:p>
            <a:r>
              <a:rPr lang="en-US" b="1" dirty="0">
                <a:effectLst/>
              </a:rPr>
              <a:t>Creating value, sustain competitive advantage through environmental scanning strategy</a:t>
            </a:r>
          </a:p>
          <a:p>
            <a:endParaRPr lang="en-US" b="1" dirty="0">
              <a:effectLst/>
            </a:endParaRPr>
          </a:p>
          <a:p>
            <a:pPr lvl="1"/>
            <a:r>
              <a:rPr lang="en-US" dirty="0"/>
              <a:t>Identifying competitive gaps</a:t>
            </a:r>
          </a:p>
          <a:p>
            <a:pPr lvl="1"/>
            <a:r>
              <a:rPr lang="en-US" dirty="0"/>
              <a:t>Scanning for environmental changes</a:t>
            </a:r>
          </a:p>
          <a:p>
            <a:pPr lvl="1"/>
            <a:r>
              <a:rPr lang="en-US" dirty="0"/>
              <a:t>Assigning staff to monitor the event</a:t>
            </a:r>
          </a:p>
          <a:p>
            <a:pPr lvl="1"/>
            <a:r>
              <a:rPr lang="en-US" dirty="0"/>
              <a:t>Responding to changes in the trend</a:t>
            </a:r>
          </a:p>
        </p:txBody>
      </p:sp>
    </p:spTree>
    <p:extLst>
      <p:ext uri="{BB962C8B-B14F-4D97-AF65-F5344CB8AC3E}">
        <p14:creationId xmlns:p14="http://schemas.microsoft.com/office/powerpoint/2010/main" val="340683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Environment Analysis</a:t>
            </a:r>
          </a:p>
        </p:txBody>
      </p:sp>
      <p:sp>
        <p:nvSpPr>
          <p:cNvPr id="3" name="Content Placeholder 2"/>
          <p:cNvSpPr>
            <a:spLocks noGrp="1"/>
          </p:cNvSpPr>
          <p:nvPr>
            <p:ph idx="1"/>
          </p:nvPr>
        </p:nvSpPr>
        <p:spPr/>
        <p:txBody>
          <a:bodyPr/>
          <a:lstStyle/>
          <a:p>
            <a:r>
              <a:rPr lang="en-US" dirty="0"/>
              <a:t>The corporate culture is fractured through various acquisitions</a:t>
            </a:r>
          </a:p>
          <a:p>
            <a:r>
              <a:rPr lang="en-US" dirty="0"/>
              <a:t>Highly decentralized patterns and practices</a:t>
            </a:r>
          </a:p>
          <a:p>
            <a:r>
              <a:rPr lang="en-US" dirty="0"/>
              <a:t>Few competitors today, more likely tomorrow</a:t>
            </a:r>
          </a:p>
          <a:p>
            <a:r>
              <a:rPr lang="en-US" dirty="0"/>
              <a:t>Ad hoc organization structure</a:t>
            </a:r>
          </a:p>
          <a:p>
            <a:r>
              <a:rPr lang="en-US" dirty="0"/>
              <a:t>Well positioned to stay #1, unless quality is regressed</a:t>
            </a:r>
          </a:p>
          <a:p>
            <a:endParaRPr lang="en-US" dirty="0"/>
          </a:p>
        </p:txBody>
      </p:sp>
    </p:spTree>
    <p:extLst>
      <p:ext uri="{BB962C8B-B14F-4D97-AF65-F5344CB8AC3E}">
        <p14:creationId xmlns:p14="http://schemas.microsoft.com/office/powerpoint/2010/main" val="414511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Environment Analysis</a:t>
            </a:r>
          </a:p>
        </p:txBody>
      </p:sp>
      <p:sp>
        <p:nvSpPr>
          <p:cNvPr id="3" name="Content Placeholder 2"/>
          <p:cNvSpPr>
            <a:spLocks noGrp="1"/>
          </p:cNvSpPr>
          <p:nvPr>
            <p:ph idx="1"/>
          </p:nvPr>
        </p:nvSpPr>
        <p:spPr/>
        <p:txBody>
          <a:bodyPr>
            <a:normAutofit/>
          </a:bodyPr>
          <a:lstStyle/>
          <a:p>
            <a:r>
              <a:rPr lang="en-US" dirty="0"/>
              <a:t>There are many dimensions toward external analysis…</a:t>
            </a:r>
            <a:br>
              <a:rPr lang="en-US" dirty="0"/>
            </a:br>
            <a:endParaRPr lang="en-US" dirty="0"/>
          </a:p>
          <a:p>
            <a:pPr lvl="1"/>
            <a:r>
              <a:rPr lang="en-US" dirty="0"/>
              <a:t>Economic</a:t>
            </a:r>
          </a:p>
          <a:p>
            <a:pPr lvl="1"/>
            <a:r>
              <a:rPr lang="en-US" dirty="0"/>
              <a:t>Political/Legal</a:t>
            </a:r>
          </a:p>
          <a:p>
            <a:pPr lvl="1"/>
            <a:r>
              <a:rPr lang="en-US" dirty="0"/>
              <a:t>Physical</a:t>
            </a:r>
          </a:p>
          <a:p>
            <a:pPr lvl="1"/>
            <a:r>
              <a:rPr lang="en-US" dirty="0"/>
              <a:t>Demographic</a:t>
            </a:r>
          </a:p>
          <a:p>
            <a:pPr lvl="1"/>
            <a:r>
              <a:rPr lang="en-US" dirty="0"/>
              <a:t>Social cultural </a:t>
            </a:r>
          </a:p>
          <a:p>
            <a:pPr lvl="1"/>
            <a:r>
              <a:rPr lang="en-US" dirty="0"/>
              <a:t>Technological</a:t>
            </a:r>
          </a:p>
          <a:p>
            <a:pPr lvl="1"/>
            <a:r>
              <a:rPr lang="en-US" dirty="0"/>
              <a:t>Global</a:t>
            </a:r>
          </a:p>
        </p:txBody>
      </p:sp>
    </p:spTree>
    <p:extLst>
      <p:ext uri="{BB962C8B-B14F-4D97-AF65-F5344CB8AC3E}">
        <p14:creationId xmlns:p14="http://schemas.microsoft.com/office/powerpoint/2010/main" val="11403251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75</TotalTime>
  <Words>1054</Words>
  <Application>Microsoft Office PowerPoint</Application>
  <PresentationFormat>Widescreen</PresentationFormat>
  <Paragraphs>214</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Trebuchet MS</vt:lpstr>
      <vt:lpstr>Berlin</vt:lpstr>
      <vt:lpstr>Final Strategic Plan</vt:lpstr>
      <vt:lpstr>Executive Summary</vt:lpstr>
      <vt:lpstr>Company Background</vt:lpstr>
      <vt:lpstr>Mission Statement</vt:lpstr>
      <vt:lpstr>Vision Statement</vt:lpstr>
      <vt:lpstr>Value Statement</vt:lpstr>
      <vt:lpstr>Environmental Scan</vt:lpstr>
      <vt:lpstr>Internal Environment Analysis</vt:lpstr>
      <vt:lpstr>External Environment Analysis</vt:lpstr>
      <vt:lpstr>Strategic Recommendation</vt:lpstr>
      <vt:lpstr>Implementation Plan</vt:lpstr>
      <vt:lpstr>Organizational Changes</vt:lpstr>
      <vt:lpstr>Risk Management Strategy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Strategic Plan</dc:title>
  <dc:creator>Nate Bachmeier</dc:creator>
  <cp:lastModifiedBy>Nate Bachmeier</cp:lastModifiedBy>
  <cp:revision>10</cp:revision>
  <dcterms:created xsi:type="dcterms:W3CDTF">2017-03-14T00:30:14Z</dcterms:created>
  <dcterms:modified xsi:type="dcterms:W3CDTF">2017-03-14T01:45:45Z</dcterms:modified>
</cp:coreProperties>
</file>