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7" r:id="rId2"/>
    <p:sldId id="257" r:id="rId3"/>
    <p:sldId id="267" r:id="rId4"/>
    <p:sldId id="268" r:id="rId6"/>
    <p:sldId id="261" r:id="rId7"/>
    <p:sldId id="262" r:id="rId8"/>
    <p:sldId id="265" r:id="rId9"/>
    <p:sldId id="269" r:id="rId10"/>
    <p:sldId id="263" r:id="rId11"/>
    <p:sldId id="270" r:id="rId14"/>
    <p:sldId id="271" r:id="rId15"/>
    <p:sldId id="272" r:id="rId18"/>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analysis</a:t>
            </a:r>
            <a:r>
              <a:rPr lang="en-US" baseline="0" dirty="0" smtClean="0"/>
              <a:t> report is automatically generated by Metascape (https://metascape.org).</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83003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extract “biological meanings”.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a:t>
            </a:r>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12</a:t>
            </a:fld>
            <a:endParaRPr lang="en-US"/>
          </a:p>
        </p:txBody>
      </p:sp>
    </p:spTree>
    <p:extLst>
      <p:ext uri="{BB962C8B-B14F-4D97-AF65-F5344CB8AC3E}">
        <p14:creationId xmlns:p14="http://schemas.microsoft.com/office/powerpoint/2010/main" val="294843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input gene lists were also merged into one list and resulted in a PPI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 nodes are displayed as pies.   Color code for pie sector represents a gene list and is consistent with the colors used for table rows in slide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13</a:t>
            </a:fld>
            <a:endParaRPr lang="en-US"/>
          </a:p>
        </p:txBody>
      </p:sp>
    </p:spTree>
    <p:extLst>
      <p:ext uri="{BB962C8B-B14F-4D97-AF65-F5344CB8AC3E}">
        <p14:creationId xmlns:p14="http://schemas.microsoft.com/office/powerpoint/2010/main" val="556376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input gene lists were also merged. Each MCODE network is assigned a unique color.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14</a:t>
            </a:fld>
            <a:endParaRPr lang="en-US"/>
          </a:p>
        </p:txBody>
      </p:sp>
    </p:spTree>
    <p:extLst>
      <p:ext uri="{BB962C8B-B14F-4D97-AF65-F5344CB8AC3E}">
        <p14:creationId xmlns:p14="http://schemas.microsoft.com/office/powerpoint/2010/main" val="127878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components  were identified from the merged network. Each MCODE network is assigned a unique color.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15</a:t>
            </a:fld>
            <a:endParaRPr lang="en-US"/>
          </a:p>
        </p:txBody>
      </p:sp>
    </p:spTree>
    <p:extLst>
      <p:ext uri="{BB962C8B-B14F-4D97-AF65-F5344CB8AC3E}">
        <p14:creationId xmlns:p14="http://schemas.microsoft.com/office/powerpoint/2010/main" val="2177208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 nodes are displayed as pies.   Color code for pie sector represents a gene list and is consistent with the colors used for table rows in slide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16</a:t>
            </a:fld>
            <a:endParaRPr lang="en-US"/>
          </a:p>
        </p:txBody>
      </p:sp>
    </p:spTree>
    <p:extLst>
      <p:ext uri="{BB962C8B-B14F-4D97-AF65-F5344CB8AC3E}">
        <p14:creationId xmlns:p14="http://schemas.microsoft.com/office/powerpoint/2010/main" val="3466162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original PPI network and its MCODE network components to extract their “biological meanings”,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17</a:t>
            </a:fld>
            <a:endParaRPr lang="en-US"/>
          </a:p>
        </p:txBody>
      </p:sp>
    </p:spTree>
    <p:extLst>
      <p:ext uri="{BB962C8B-B14F-4D97-AF65-F5344CB8AC3E}">
        <p14:creationId xmlns:p14="http://schemas.microsoft.com/office/powerpoint/2010/main" val="3338415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18</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19</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first</a:t>
            </a:r>
            <a:r>
              <a:rPr lang="en-US" baseline="0" dirty="0" smtClean="0"/>
              <a:t> </a:t>
            </a:r>
            <a:r>
              <a:rPr lang="en-US" dirty="0" smtClean="0"/>
              <a:t>automatically </a:t>
            </a:r>
            <a:r>
              <a:rPr lang="en-US" baseline="0" dirty="0" smtClean="0"/>
              <a:t>converts you input identifiers (</a:t>
            </a:r>
            <a:r>
              <a:rPr lang="en-US" baseline="0" dirty="0" err="1" smtClean="0"/>
              <a:t>Entrez</a:t>
            </a:r>
            <a:r>
              <a:rPr lang="en-US" baseline="0" dirty="0" smtClean="0"/>
              <a:t> Gene 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Symbol) into Human </a:t>
            </a:r>
            <a:r>
              <a:rPr lang="en-US" baseline="0" dirty="0" err="1" smtClean="0"/>
              <a:t>Entrez</a:t>
            </a:r>
            <a:r>
              <a:rPr lang="en-US" baseline="0" dirty="0" smtClean="0"/>
              <a:t> Gene ID.  For example, input identifiers can be from human, mouse or rat </a:t>
            </a:r>
            <a:r>
              <a:rPr lang="en-US" baseline="0" dirty="0" err="1" smtClean="0"/>
              <a:t>orthologs</a:t>
            </a:r>
            <a:r>
              <a:rPr lang="en-US" baseline="0" dirty="0" smtClean="0"/>
              <a:t>, which can be mapped into human (or “analysis as” species) based on 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baseline="0" dirty="0" smtClean="0"/>
          </a:p>
          <a:p>
            <a:r>
              <a:rPr lang="en-US" baseline="0" dirty="0" smtClean="0"/>
              <a:t>The background of each row is the color code used in the various plots within this report, where each color is consistently used to code a corresponding gene list.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a:t>
            </a:r>
            <a:r>
              <a:rPr lang="en-US" dirty="0" err="1" smtClean="0"/>
              <a:t>Circos</a:t>
            </a:r>
            <a:r>
              <a:rPr lang="en-US" baseline="0" dirty="0" smtClean="0"/>
              <a:t> plot shows how genes from the input gene lists overlap.</a:t>
            </a:r>
          </a:p>
          <a:p>
            <a:endParaRPr lang="en-US" baseline="0" dirty="0" smtClean="0"/>
          </a:p>
          <a:p>
            <a:r>
              <a:rPr lang="en-US" baseline="0" dirty="0" smtClean="0"/>
              <a:t>On the outside, each arc represents the identity of each gene list, using the same color code as the color used for table rows in slide #2.</a:t>
            </a:r>
          </a:p>
          <a:p>
            <a:endParaRPr lang="en-US" baseline="0" dirty="0" smtClean="0"/>
          </a:p>
          <a:p>
            <a:r>
              <a:rPr lang="en-US" baseline="0" dirty="0" smtClean="0"/>
              <a:t>On the inside, each arc represents a gene list, where each gene member of that list is assigned a spot on the arc.  Dark orange color represents the genes that are shared by multiple lists and light orange color represents genes that are unique to that gene list.</a:t>
            </a:r>
          </a:p>
          <a:p>
            <a:endParaRPr lang="en-US" baseline="0" dirty="0" smtClean="0"/>
          </a:p>
          <a:p>
            <a:r>
              <a:rPr lang="en-US" baseline="0" dirty="0" smtClean="0"/>
              <a:t>Purple lines link the same gene that are shared by multiple gene lists (notice a gene that appears in two gene lists will be mapped once onto each gene list, therefore, the two positions are purple linked).</a:t>
            </a:r>
          </a:p>
          <a:p>
            <a:endParaRPr lang="en-US" baseline="0" dirty="0" smtClean="0"/>
          </a:p>
          <a:p>
            <a:r>
              <a:rPr lang="en-US" baseline="0" dirty="0" smtClean="0"/>
              <a:t>The greater the number of purple links and the longer the dark orange arcs implies greater overlap among the input gene lists.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01090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a:t>
            </a:r>
          </a:p>
          <a:p>
            <a:r>
              <a:rPr lang="en-US" baseline="0" dirty="0" smtClean="0"/>
              <a:t>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a:t>
            </a:r>
            <a:r>
              <a:rPr lang="en-US" dirty="0" err="1" smtClean="0"/>
              <a:t>Circos</a:t>
            </a:r>
            <a:r>
              <a:rPr lang="en-US" baseline="0" dirty="0" smtClean="0"/>
              <a:t> plot shows how genes from the input gene lists overlap.</a:t>
            </a:r>
          </a:p>
          <a:p>
            <a:endParaRPr lang="en-US" baseline="0" dirty="0" smtClean="0"/>
          </a:p>
          <a:p>
            <a:r>
              <a:rPr lang="en-US" baseline="0" dirty="0" smtClean="0"/>
              <a:t>On the outside, each arc represents the identity of each gene list, using the same color code as the color used for table rows in slide #2.</a:t>
            </a:r>
          </a:p>
          <a:p>
            <a:endParaRPr lang="en-US" baseline="0" dirty="0" smtClean="0"/>
          </a:p>
          <a:p>
            <a:r>
              <a:rPr lang="en-US" baseline="0" dirty="0" smtClean="0"/>
              <a:t>On the inside, each arc represents a gene list, where each gene member of that list is assigned a spot on the arc.  Dark orange color represents the genes that are shared by multiple lists and light orange color represents genes that are unique to that gene list.</a:t>
            </a:r>
          </a:p>
          <a:p>
            <a:endParaRPr lang="en-US" baseline="0" dirty="0" smtClean="0"/>
          </a:p>
          <a:p>
            <a:r>
              <a:rPr lang="en-US" baseline="0" dirty="0" smtClean="0"/>
              <a:t>Purple lines link the same gene that are shared by multiple gene lists (notice a gene that appears in two gene lists will be mapped once onto each gene list, therefore, the two positions are purple linked).  Blue lines link the genes, although different, fall under the same ontology term (the term has to statistically significantly enriched and with size no larger than 100).</a:t>
            </a:r>
          </a:p>
          <a:p>
            <a:endParaRPr lang="en-US" baseline="0" dirty="0" smtClean="0"/>
          </a:p>
          <a:p>
            <a:r>
              <a:rPr lang="en-US" baseline="0" dirty="0" smtClean="0"/>
              <a:t>The greater the number of purple links and the longer the dark orange arcs implies greater overlap among the input gene lists.  Blue links indicate the amount of functional overlap among the input gene lists.  It is common in meta-analysis that we observe little directly overlap among studies, due to the variations in the biological assays used.  However, we tend to see a lot more functional overlap, as these studies probably pick up different subset of gene members of the same biological processes.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37506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the term with the best p-value within each cluster as its representative term and display them in a </a:t>
            </a:r>
            <a:r>
              <a:rPr lang="en-US" baseline="0" dirty="0" err="1" smtClean="0"/>
              <a:t>dendrogram</a:t>
            </a:r>
            <a:r>
              <a:rPr lang="en-US" baseline="0" dirty="0" smtClean="0"/>
              <a:t>. The </a:t>
            </a:r>
            <a:r>
              <a:rPr lang="en-US" baseline="0" dirty="0" err="1" smtClean="0"/>
              <a:t>heatmap</a:t>
            </a:r>
            <a:r>
              <a:rPr lang="en-US" baseline="0" dirty="0" smtClean="0"/>
              <a:t> cells are colored by their p-values, white cells indicate the lack of enrichment for that term in the corresponding gene list.  We also export files behind this </a:t>
            </a:r>
            <a:r>
              <a:rPr lang="en-US" baseline="0" dirty="0" err="1" smtClean="0"/>
              <a:t>heatmap</a:t>
            </a:r>
            <a:r>
              <a:rPr lang="en-US" baseline="0" dirty="0" smtClean="0"/>
              <a:t> (.</a:t>
            </a:r>
            <a:r>
              <a:rPr lang="en-US" baseline="0" dirty="0" err="1" smtClean="0"/>
              <a:t>cdt</a:t>
            </a:r>
            <a:r>
              <a:rPr lang="en-US" baseline="0" dirty="0" smtClean="0"/>
              <a:t>, .</a:t>
            </a:r>
            <a:r>
              <a:rPr lang="en-US" baseline="0" dirty="0" err="1" smtClean="0"/>
              <a:t>gtr</a:t>
            </a:r>
            <a:r>
              <a:rPr lang="en-US" baseline="0" dirty="0" smtClean="0"/>
              <a:t>, .</a:t>
            </a:r>
            <a:r>
              <a:rPr lang="en-US" baseline="0" dirty="0" err="1" smtClean="0"/>
              <a:t>atr</a:t>
            </a:r>
            <a:r>
              <a:rPr lang="en-US" baseline="0" dirty="0" smtClean="0"/>
              <a:t>, and .</a:t>
            </a:r>
            <a:r>
              <a:rPr lang="en-US" baseline="0" dirty="0" err="1" smtClean="0"/>
              <a:t>jtv</a:t>
            </a:r>
            <a:r>
              <a:rPr lang="en-US" baseline="0" dirty="0" smtClean="0"/>
              <a:t> files), so that one can visualize it interactively using </a:t>
            </a:r>
            <a:r>
              <a:rPr lang="en-US" baseline="0" dirty="0" err="1" smtClean="0"/>
              <a:t>JTreeView</a:t>
            </a:r>
            <a:r>
              <a:rPr lang="en-US" baseline="0" dirty="0" smtClean="0"/>
              <a:t> program (http://sourceforge.net/projects/jtreeview/).  The PDF version of the graph can be found in the zip package.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converted them into a network layout.  More specifically, each term is represented by a circle node, where its size is proportional to the number of input genes fall under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displayed as pies.  Each pie sector is proportional to the number of hits originated from a gene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Color code for pie sector represents a gene list and is consistent with the colors used for table rows in slide #2.</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83936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May 3,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78375" y="1291130"/>
            <a:ext cx="7758754" cy="400110"/>
          </a:xfrm>
          <a:prstGeom prst="rect">
            <a:avLst/>
          </a:prstGeom>
          <a:noFill/>
        </p:spPr>
        <p:txBody>
          <a:bodyPr wrap="square" rtlCol="0">
            <a:spAutoFit/>
          </a:bodyPr>
          <a:lstStyle/>
          <a:p>
            <a:r>
              <a:t>Gene List: tortosity|5 OSDR|3 OSDR</a:t>
            </a:r>
          </a:p>
        </p:txBody>
      </p:sp>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tortosity|5 OSDR|3 OSDR_PPIColorByCluster.png"/>
          <p:cNvPicPr>
            <a:picLocks noChangeAspect="1"/>
          </p:cNvPicPr>
          <p:nvPr/>
        </p:nvPicPr>
        <p:blipFill>
          <a:blip r:embed="rId3"/>
          <a:stretch>
            <a:fillRect/>
          </a:stretch>
        </p:blipFill>
        <p:spPr>
          <a:xfrm>
            <a:off x="2423257" y="1665465"/>
            <a:ext cx="7345180"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3" name="TextBox 2"/>
          <p:cNvSpPr txBox="1"/>
          <p:nvPr/>
        </p:nvSpPr>
        <p:spPr>
          <a:xfrm>
            <a:off x="2278375" y="1291130"/>
            <a:ext cx="7758754" cy="400110"/>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Gene List:</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
        <p:nvSpPr>
          <p:cNvPr id="3" name="TextBox 2"/>
          <p:cNvSpPr txBox="1"/>
          <p:nvPr/>
        </p:nvSpPr>
        <p:spPr>
          <a:xfrm>
            <a:off x="2278375" y="1291130"/>
            <a:ext cx="7758754" cy="400110"/>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Gene List:</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72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Network for Lists Merged</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Pied </a:t>
            </a:r>
            <a:r>
              <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Origin </a:t>
            </a:r>
            <a:r>
              <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rPr>
              <a:t>in </a:t>
            </a: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Studies </a:t>
            </a:r>
            <a:endPar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_FINAL_PPIColorByCounts.png"/>
          <p:cNvPicPr>
            <a:picLocks noChangeAspect="1"/>
          </p:cNvPicPr>
          <p:nvPr/>
        </p:nvPicPr>
        <p:blipFill>
          <a:blip r:embed="rId3"/>
          <a:stretch>
            <a:fillRect/>
          </a:stretch>
        </p:blipFill>
        <p:spPr>
          <a:xfrm>
            <a:off x="1688739" y="1665465"/>
            <a:ext cx="8814216" cy="5120640"/>
          </a:xfrm>
          <a:prstGeom prst="rect">
            <a:avLst/>
          </a:prstGeom>
        </p:spPr>
      </p:pic>
    </p:spTree>
    <p:extLst>
      <p:ext uri="{BB962C8B-B14F-4D97-AF65-F5344CB8AC3E}">
        <p14:creationId xmlns:p14="http://schemas.microsoft.com/office/powerpoint/2010/main" val="296799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for Lists Merged</a:t>
            </a:r>
            <a:br>
              <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rPr>
              <a:t>by MCODE ID</a:t>
            </a:r>
          </a:p>
        </p:txBody>
      </p:sp>
      <p:pic>
        <p:nvPicPr>
          <p:cNvPr id="3" name="Picture 2" descr="_FINAL_PPIColorByCluster.png"/>
          <p:cNvPicPr>
            <a:picLocks noChangeAspect="1"/>
          </p:cNvPicPr>
          <p:nvPr/>
        </p:nvPicPr>
        <p:blipFill>
          <a:blip r:embed="rId3"/>
          <a:stretch>
            <a:fillRect/>
          </a:stretch>
        </p:blipFill>
        <p:spPr>
          <a:xfrm>
            <a:off x="2549175" y="1665465"/>
            <a:ext cx="7093345" cy="5120640"/>
          </a:xfrm>
          <a:prstGeom prst="rect">
            <a:avLst/>
          </a:prstGeom>
        </p:spPr>
      </p:pic>
    </p:spTree>
    <p:extLst>
      <p:ext uri="{BB962C8B-B14F-4D97-AF65-F5344CB8AC3E}">
        <p14:creationId xmlns:p14="http://schemas.microsoft.com/office/powerpoint/2010/main" val="287582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0" y="374650"/>
            <a:ext cx="8847740" cy="4587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3175" cap="rnd">
                  <a:solidFill>
                    <a:schemeClr val="accent1">
                      <a:lumMod val="20000"/>
                      <a:lumOff val="80000"/>
                    </a:schemeClr>
                  </a:solidFill>
                  <a:round/>
                </a:ln>
                <a:solidFill>
                  <a:schemeClr val="bg1"/>
                </a:solidFill>
                <a:effectLst>
                  <a:glow rad="101600">
                    <a:schemeClr val="tx2">
                      <a:alpha val="60000"/>
                    </a:schemeClr>
                  </a:glow>
                </a:effectLst>
                <a:latin typeface="Arial" panose="020B0604020202020204" pitchFamily="34" charset="0"/>
                <a:cs typeface="Arial" panose="020B0604020202020204" pitchFamily="34" charset="0"/>
              </a:rPr>
              <a:t>Protein-protein Interaction Network</a:t>
            </a:r>
          </a:p>
        </p:txBody>
      </p:sp>
    </p:spTree>
    <p:extLst>
      <p:ext uri="{BB962C8B-B14F-4D97-AF65-F5344CB8AC3E}">
        <p14:creationId xmlns:p14="http://schemas.microsoft.com/office/powerpoint/2010/main" val="152848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MCODE for Lists Merged</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Pied </a:t>
            </a:r>
            <a:r>
              <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Origin </a:t>
            </a:r>
            <a:r>
              <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rPr>
              <a:t>in </a:t>
            </a: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Studies</a:t>
            </a:r>
            <a:endPar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148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Autofit/>
          </a:bodyPr>
          <a:lstStyle/>
          <a:p>
            <a:pPr algn="l"/>
            <a:r>
              <a:rPr lang="en-US" sz="40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sz="40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200" b="1" dirty="0">
                <a:ln w="3175" cap="rnd">
                  <a:solidFill>
                    <a:schemeClr val="accent1">
                      <a:lumMod val="20000"/>
                      <a:lumOff val="80000"/>
                    </a:schemeClr>
                  </a:solidFill>
                  <a:round/>
                </a:ln>
                <a:latin typeface="Arial" panose="020B0604020202020204" pitchFamily="34" charset="0"/>
                <a:cs typeface="Arial" panose="020B0604020202020204" pitchFamily="34" charset="0"/>
              </a:rPr>
              <a:t>MCODE Components for Lists Merged</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_FINAL</a:t>
                      </a:r>
                    </a:p>
                  </a:txBody>
                  <a:tcPr/>
                </a:tc>
                <a:tc>
                  <a:txBody>
                    <a:bodyPr/>
                    <a:lstStyle/>
                    <a:p>
                      <a:r>
                        <a:t>GO:0042537|benzene-containing compound metabolic process|-4.7;GO:0009723|response to ethylene|-3.0;GO:0046527|glucosyltransferase activity|-2.9</a:t>
                      </a:r>
                    </a:p>
                  </a:txBody>
                  <a:tcPr/>
                </a:tc>
              </a:tr>
            </a:tbl>
          </a:graphicData>
        </a:graphic>
      </p:graphicFrame>
    </p:spTree>
    <p:extLst>
      <p:ext uri="{BB962C8B-B14F-4D97-AF65-F5344CB8AC3E}">
        <p14:creationId xmlns:p14="http://schemas.microsoft.com/office/powerpoint/2010/main" val="80218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5" name="Rectangle 4"/>
          <p:cNvSpPr/>
          <p:nvPr/>
        </p:nvSpPr>
        <p:spPr>
          <a:xfrm>
            <a:off x="3347310" y="6581001"/>
            <a:ext cx="5955495" cy="276999"/>
          </a:xfrm>
          <a:prstGeom prst="rect">
            <a:avLst/>
          </a:prstGeom>
          <a:noFill/>
        </p:spPr>
        <p:txBody>
          <a:bodyPr wrap="square">
            <a:spAutoFit/>
          </a:bodyPr>
          <a:lstStyle/>
          <a:p>
            <a:r>
              <a:rPr lang="en-US" sz="1200" dirty="0">
                <a:solidFill>
                  <a:schemeClr val="tx2"/>
                </a:solidFill>
                <a:latin typeface="Arial" panose="020B0604020202020204" pitchFamily="34" charset="0"/>
                <a:cs typeface="Arial" panose="020B0604020202020204" pitchFamily="34" charset="0"/>
              </a:rPr>
              <a:t>Please check online </a:t>
            </a:r>
            <a:r>
              <a:rPr lang="en-US" sz="1200" dirty="0" err="1">
                <a:solidFill>
                  <a:schemeClr val="tx2"/>
                </a:solidFill>
                <a:latin typeface="Arial" panose="020B0604020202020204" pitchFamily="34" charset="0"/>
                <a:cs typeface="Arial" panose="020B0604020202020204" pitchFamily="34" charset="0"/>
                <a:hlinkClick r:id="rId3"/>
              </a:rPr>
              <a:t>Metascape</a:t>
            </a:r>
            <a:r>
              <a:rPr lang="en-US" sz="1200" dirty="0">
                <a:solidFill>
                  <a:schemeClr val="tx2"/>
                </a:solidFill>
                <a:latin typeface="Arial" panose="020B0604020202020204" pitchFamily="34" charset="0"/>
                <a:cs typeface="Arial" panose="020B0604020202020204" pitchFamily="34" charset="0"/>
                <a:hlinkClick r:id="rId3"/>
              </a:rPr>
              <a:t> User Manual</a:t>
            </a:r>
            <a:r>
              <a:rPr lang="en-US" sz="1200" dirty="0">
                <a:solidFill>
                  <a:schemeClr val="tx2"/>
                </a:solidFill>
                <a:latin typeface="Arial" panose="020B0604020202020204" pitchFamily="34" charset="0"/>
                <a:cs typeface="Arial" panose="020B0604020202020204" pitchFamily="34" charset="0"/>
              </a:rPr>
              <a:t> for explanation of each annotation field.</a:t>
            </a:r>
          </a:p>
        </p:txBody>
      </p:sp>
      <p:graphicFrame>
        <p:nvGraphicFramePr>
          <p:cNvPr id="6" name="Table 5"/>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2727883"/>
                <a:gridCol w="2727883"/>
                <a:gridCol w="2727883"/>
                <a:gridCol w="2727886"/>
              </a:tblGrid>
              <a:tr h="177800">
                <a:tc>
                  <a:txBody>
                    <a:bodyPr/>
                    <a:lstStyle/>
                    <a:p>
                      <a:r>
                        <a:t>Name</a:t>
                      </a:r>
                    </a:p>
                  </a:txBody>
                  <a:tcPr/>
                </a:tc>
                <a:tc>
                  <a:txBody>
                    <a:bodyPr/>
                    <a:lstStyle/>
                    <a:p>
                      <a:r>
                        <a:t>Total</a:t>
                      </a:r>
                    </a:p>
                  </a:txBody>
                  <a:tcPr/>
                </a:tc>
                <a:tc>
                  <a:txBody>
                    <a:bodyPr/>
                    <a:lstStyle/>
                    <a:p>
                      <a:r>
                        <a:t>Unique</a:t>
                      </a:r>
                    </a:p>
                  </a:txBody>
                  <a:tcPr/>
                </a:tc>
                <a:tc>
                  <a:txBody>
                    <a:bodyPr/>
                    <a:lstStyle/>
                    <a:p>
                      <a:r>
                        <a:t>_Color_</a:t>
                      </a:r>
                    </a:p>
                  </a:txBody>
                  <a:tcPr/>
                </a:tc>
              </a:tr>
              <a:tr h="1280160">
                <a:tc>
                  <a:txBody>
                    <a:bodyPr/>
                    <a:lstStyle/>
                    <a:p>
                      <a:r>
                        <a:t>root_angle|5 OSDR|3 OSDR</a:t>
                      </a:r>
                    </a:p>
                  </a:txBody>
                  <a:tcPr/>
                </a:tc>
                <a:tc>
                  <a:txBody>
                    <a:bodyPr/>
                    <a:lstStyle/>
                    <a:p>
                      <a:r>
                        <a:t>6</a:t>
                      </a:r>
                    </a:p>
                  </a:txBody>
                  <a:tcPr/>
                </a:tc>
                <a:tc>
                  <a:txBody>
                    <a:bodyPr/>
                    <a:lstStyle/>
                    <a:p>
                      <a:r>
                        <a:t>6</a:t>
                      </a:r>
                    </a:p>
                  </a:txBody>
                  <a:tcPr/>
                </a:tc>
                <a:tc>
                  <a:txBody>
                    <a:bodyPr/>
                    <a:lstStyle/>
                    <a:p>
                      <a:r>
                        <a:t>#E41A1C</a:t>
                      </a:r>
                    </a:p>
                  </a:txBody>
                  <a:tcPr>
                    <a:solidFill>
                      <a:srgbClr val="E41A1C"/>
                    </a:solidFill>
                  </a:tcPr>
                </a:tc>
              </a:tr>
              <a:tr h="1280160">
                <a:tc>
                  <a:txBody>
                    <a:bodyPr/>
                    <a:lstStyle/>
                    <a:p>
                      <a:r>
                        <a:t>tortosity|5 OSDR</a:t>
                      </a:r>
                    </a:p>
                  </a:txBody>
                  <a:tcPr/>
                </a:tc>
                <a:tc>
                  <a:txBody>
                    <a:bodyPr/>
                    <a:lstStyle/>
                    <a:p>
                      <a:r>
                        <a:t>5</a:t>
                      </a:r>
                    </a:p>
                  </a:txBody>
                  <a:tcPr/>
                </a:tc>
                <a:tc>
                  <a:txBody>
                    <a:bodyPr/>
                    <a:lstStyle/>
                    <a:p>
                      <a:r>
                        <a:t>5</a:t>
                      </a:r>
                    </a:p>
                  </a:txBody>
                  <a:tcPr/>
                </a:tc>
                <a:tc>
                  <a:txBody>
                    <a:bodyPr/>
                    <a:lstStyle/>
                    <a:p>
                      <a:r>
                        <a:t>#377EB8</a:t>
                      </a:r>
                    </a:p>
                  </a:txBody>
                  <a:tcPr>
                    <a:solidFill>
                      <a:srgbClr val="377EB8"/>
                    </a:solidFill>
                  </a:tcPr>
                </a:tc>
              </a:tr>
              <a:tr h="1280160">
                <a:tc>
                  <a:txBody>
                    <a:bodyPr/>
                    <a:lstStyle/>
                    <a:p>
                      <a:r>
                        <a:t>tortosity|5 OSDR|3 OSDR</a:t>
                      </a:r>
                    </a:p>
                  </a:txBody>
                  <a:tcPr/>
                </a:tc>
                <a:tc>
                  <a:txBody>
                    <a:bodyPr/>
                    <a:lstStyle/>
                    <a:p>
                      <a:r>
                        <a:t>23</a:t>
                      </a:r>
                    </a:p>
                  </a:txBody>
                  <a:tcPr/>
                </a:tc>
                <a:tc>
                  <a:txBody>
                    <a:bodyPr/>
                    <a:lstStyle/>
                    <a:p>
                      <a:r>
                        <a:t>23</a:t>
                      </a:r>
                    </a:p>
                  </a:txBody>
                  <a:tcPr/>
                </a:tc>
                <a:tc>
                  <a:txBody>
                    <a:bodyPr/>
                    <a:lstStyle/>
                    <a:p>
                      <a:r>
                        <a:t>#4DAF4A</a:t>
                      </a:r>
                    </a:p>
                  </a:txBody>
                  <a:tcPr>
                    <a:solidFill>
                      <a:srgbClr val="4DAF4A"/>
                    </a:solidFill>
                  </a:tcPr>
                </a:tc>
              </a:tr>
            </a:tbl>
          </a:graphicData>
        </a:graphic>
      </p:graphicFrame>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Overlap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ircosOverlapByGene.png"/>
          <p:cNvPicPr>
            <a:picLocks noChangeAspect="1"/>
          </p:cNvPicPr>
          <p:nvPr/>
        </p:nvPicPr>
        <p:blipFill>
          <a:blip r:embed="rId3"/>
          <a:stretch>
            <a:fillRect/>
          </a:stretch>
        </p:blipFill>
        <p:spPr>
          <a:xfrm>
            <a:off x="3535527" y="1665465"/>
            <a:ext cx="5120640" cy="5120640"/>
          </a:xfrm>
          <a:prstGeom prst="rect">
            <a:avLst/>
          </a:prstGeom>
        </p:spPr>
      </p:pic>
    </p:spTree>
    <p:extLst>
      <p:ext uri="{BB962C8B-B14F-4D97-AF65-F5344CB8AC3E}">
        <p14:creationId xmlns:p14="http://schemas.microsoft.com/office/powerpoint/2010/main" val="3045240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
            </a:r>
            <a:r>
              <a:rPr lang="en-US" sz="2000" b="1" dirty="0" err="1">
                <a:solidFill>
                  <a:srgbClr val="C00000"/>
                </a:solidFill>
                <a:latin typeface="Arial" panose="020B0604020202020204" pitchFamily="34" charset="0"/>
                <a:cs typeface="Arial" panose="020B0604020202020204" pitchFamily="34" charset="0"/>
              </a:rPr>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Overlap Analysis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Expanded via Shared Enriched Ontologies</a:t>
            </a:r>
          </a:p>
        </p:txBody>
      </p:sp>
      <p:pic>
        <p:nvPicPr>
          <p:cNvPr id="3" name="Picture 2" descr="CircosOverlapByGene.png"/>
          <p:cNvPicPr>
            <a:picLocks noChangeAspect="1"/>
          </p:cNvPicPr>
          <p:nvPr/>
        </p:nvPicPr>
        <p:blipFill>
          <a:blip r:embed="rId3"/>
          <a:stretch>
            <a:fillRect/>
          </a:stretch>
        </p:blipFill>
        <p:spPr>
          <a:xfrm>
            <a:off x="3535527" y="1665465"/>
            <a:ext cx="5120640" cy="5120640"/>
          </a:xfrm>
          <a:prstGeom prst="rect">
            <a:avLst/>
          </a:prstGeom>
        </p:spPr>
      </p:pic>
    </p:spTree>
    <p:extLst>
      <p:ext uri="{BB962C8B-B14F-4D97-AF65-F5344CB8AC3E}">
        <p14:creationId xmlns:p14="http://schemas.microsoft.com/office/powerpoint/2010/main" val="693269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147387"/>
            <a:ext cx="10911535" cy="215679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968899" y="1665465"/>
            <a:ext cx="6253896"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430596" y="1665465"/>
            <a:ext cx="5330502"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Pied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Counts 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Counts.png"/>
          <p:cNvPicPr>
            <a:picLocks noChangeAspect="1"/>
          </p:cNvPicPr>
          <p:nvPr/>
        </p:nvPicPr>
        <p:blipFill>
          <a:blip r:embed="rId3"/>
          <a:stretch>
            <a:fillRect/>
          </a:stretch>
        </p:blipFill>
        <p:spPr>
          <a:xfrm>
            <a:off x="2968899" y="1665465"/>
            <a:ext cx="6253896" cy="5120640"/>
          </a:xfrm>
          <a:prstGeom prst="rect">
            <a:avLst/>
          </a:prstGeom>
        </p:spPr>
      </p:pic>
    </p:spTree>
    <p:extLst>
      <p:ext uri="{BB962C8B-B14F-4D97-AF65-F5344CB8AC3E}">
        <p14:creationId xmlns:p14="http://schemas.microsoft.com/office/powerpoint/2010/main" val="2945808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TotalTime>
  <Words>1993</Words>
  <Application>Microsoft Office PowerPoint</Application>
  <PresentationFormat>Widescreen</PresentationFormat>
  <Paragraphs>123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宋体</vt:lpstr>
      <vt:lpstr>Arial</vt:lpstr>
      <vt:lpstr>Calibri</vt:lpstr>
      <vt:lpstr>Office Theme</vt:lpstr>
      <vt:lpstr>PowerPoint Presentation</vt:lpstr>
      <vt:lpstr>Gene List Summary</vt:lpstr>
      <vt:lpstr>Gene Overlap Analysis</vt:lpstr>
      <vt:lpstr>Membership Analysis</vt:lpstr>
      <vt:lpstr>Gene Overlap Analysis Expanded via Shared Enriched Ontologies</vt:lpstr>
      <vt:lpstr>Enriched Ontology Clusters Across Studies</vt:lpstr>
      <vt:lpstr>Enriched Ontology Clusters Colored by Cluster ID</vt:lpstr>
      <vt:lpstr>Enriched Ontology Clusters Colored by p-Value</vt:lpstr>
      <vt:lpstr>Enriched Ontology Clusters Pied by Gene Counts Across Studies</vt:lpstr>
      <vt:lpstr>Protein-protein Interaction Network</vt:lpstr>
      <vt:lpstr>PPI MCODE Components</vt:lpstr>
      <vt:lpstr>Biological Interpretation PPI Network &amp; MCODE Components</vt:lpstr>
      <vt:lpstr>PPI Network for Lists Merged Pied by Gene Origin in Studies </vt:lpstr>
      <vt:lpstr>PPI Network for Lists Merged Colored by MCODE ID</vt:lpstr>
      <vt:lpstr>PowerPoint Presentation</vt:lpstr>
      <vt:lpstr>MCODE for Lists Merged Pied by Gene Origin in Studies</vt:lpstr>
      <vt:lpstr>Biological Interpretation MCODE Components for Lists Merged</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2021-12-03T05:56:47Z</dcterms:modified>
</cp:coreProperties>
</file>