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Play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pjvcJEBL5/ihYW/9SMTZlHZgR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4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15060" y="2601119"/>
            <a:ext cx="996188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OSD-37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Col-0 (GC-FLT), Cvi-0 (GC-FLT), Ler-0 (GC-FLT),and Ws-2 (GC-FLT)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–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OSD-37 GC</a:t>
            </a:r>
            <a:endParaRPr/>
          </a:p>
        </p:txBody>
      </p:sp>
      <p:grpSp>
        <p:nvGrpSpPr>
          <p:cNvPr id="194" name="Google Shape;194;p10"/>
          <p:cNvGrpSpPr/>
          <p:nvPr/>
        </p:nvGrpSpPr>
        <p:grpSpPr>
          <a:xfrm>
            <a:off x="2219960" y="269424"/>
            <a:ext cx="7817499" cy="6237835"/>
            <a:chOff x="2935845" y="264344"/>
            <a:chExt cx="7817499" cy="6237835"/>
          </a:xfrm>
        </p:grpSpPr>
        <p:pic>
          <p:nvPicPr>
            <p:cNvPr id="195" name="Google Shape;195;p10" descr="A graph of different colored bars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15488" y="3612675"/>
              <a:ext cx="3401568" cy="2889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0" descr="A graph of dna and dna samples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69480" y="3532124"/>
              <a:ext cx="3383280" cy="2923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0" descr="A graph of red and green bars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015488" y="324977"/>
              <a:ext cx="3163824" cy="2892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10"/>
            <p:cNvSpPr txBox="1"/>
            <p:nvPr/>
          </p:nvSpPr>
          <p:spPr>
            <a:xfrm>
              <a:off x="2935845" y="264344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Google Shape;199;p10" descr="A graph of different colored bars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69480" y="327191"/>
              <a:ext cx="3483864" cy="2892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0"/>
            <p:cNvSpPr txBox="1"/>
            <p:nvPr/>
          </p:nvSpPr>
          <p:spPr>
            <a:xfrm>
              <a:off x="7035406" y="3471165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d)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 txBox="1"/>
            <p:nvPr/>
          </p:nvSpPr>
          <p:spPr>
            <a:xfrm>
              <a:off x="7035406" y="264344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b)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"/>
            <p:cNvSpPr txBox="1"/>
            <p:nvPr/>
          </p:nvSpPr>
          <p:spPr>
            <a:xfrm>
              <a:off x="2935846" y="3562605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c)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0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–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OSD-37 GC</a:t>
            </a:r>
            <a:endParaRPr/>
          </a:p>
        </p:txBody>
      </p:sp>
      <p:grpSp>
        <p:nvGrpSpPr>
          <p:cNvPr id="209" name="Google Shape;209;p11"/>
          <p:cNvGrpSpPr/>
          <p:nvPr/>
        </p:nvGrpSpPr>
        <p:grpSpPr>
          <a:xfrm>
            <a:off x="1190866" y="1114736"/>
            <a:ext cx="10138574" cy="3247459"/>
            <a:chOff x="1190866" y="1907216"/>
            <a:chExt cx="10138574" cy="3247459"/>
          </a:xfrm>
        </p:grpSpPr>
        <p:pic>
          <p:nvPicPr>
            <p:cNvPr id="210" name="Google Shape;210;p11" descr="A graph of different colored bars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92428" y="2045715"/>
              <a:ext cx="3285744" cy="3108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1" descr="A chart of different colors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 r="2148"/>
            <a:stretch/>
          </p:blipFill>
          <p:spPr>
            <a:xfrm>
              <a:off x="5975857" y="2117853"/>
              <a:ext cx="5353583" cy="28895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1"/>
            <p:cNvSpPr txBox="1"/>
            <p:nvPr/>
          </p:nvSpPr>
          <p:spPr>
            <a:xfrm>
              <a:off x="1190866" y="1979353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e)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 txBox="1"/>
            <p:nvPr/>
          </p:nvSpPr>
          <p:spPr>
            <a:xfrm>
              <a:off x="5692877" y="1907216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f)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1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–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OSD-37 FLT</a:t>
            </a:r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446137" y="269424"/>
            <a:ext cx="11403414" cy="6157284"/>
            <a:chOff x="446137" y="269424"/>
            <a:chExt cx="11403414" cy="6157284"/>
          </a:xfrm>
        </p:grpSpPr>
        <p:pic>
          <p:nvPicPr>
            <p:cNvPr id="221" name="Google Shape;221;p12" descr="A chart of different types of bacteria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18015" y="429768"/>
              <a:ext cx="5263896" cy="2910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2" descr="A chart of different colored lines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18015" y="3476244"/>
              <a:ext cx="5431536" cy="2913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2" descr="A chart of different colors&#10;&#10;Description automatically generated with medium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7567" y="3476244"/>
              <a:ext cx="5611368" cy="2950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2" descr="A graph of different types of bacteria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91426" y="431292"/>
              <a:ext cx="3730752" cy="2913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2"/>
            <p:cNvSpPr txBox="1"/>
            <p:nvPr/>
          </p:nvSpPr>
          <p:spPr>
            <a:xfrm>
              <a:off x="446137" y="269424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 txBox="1"/>
            <p:nvPr/>
          </p:nvSpPr>
          <p:spPr>
            <a:xfrm>
              <a:off x="6319521" y="3476245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d)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6319521" y="269424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b)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 txBox="1"/>
            <p:nvPr/>
          </p:nvSpPr>
          <p:spPr>
            <a:xfrm>
              <a:off x="446138" y="3476244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c)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2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–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OSD-37 </a:t>
            </a:r>
            <a:r>
              <a:rPr lang="en-US" dirty="0">
                <a:solidFill>
                  <a:schemeClr val="dk1"/>
                </a:solidFill>
              </a:rPr>
              <a:t>FLT</a:t>
            </a:r>
            <a:endParaRPr dirty="0"/>
          </a:p>
        </p:txBody>
      </p:sp>
      <p:grpSp>
        <p:nvGrpSpPr>
          <p:cNvPr id="235" name="Google Shape;235;p13"/>
          <p:cNvGrpSpPr/>
          <p:nvPr/>
        </p:nvGrpSpPr>
        <p:grpSpPr>
          <a:xfrm>
            <a:off x="2143760" y="501269"/>
            <a:ext cx="9318752" cy="5855461"/>
            <a:chOff x="2219960" y="612833"/>
            <a:chExt cx="9318752" cy="5855461"/>
          </a:xfrm>
        </p:grpSpPr>
        <p:pic>
          <p:nvPicPr>
            <p:cNvPr id="236" name="Google Shape;236;p13" descr="A close-up of a ch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3083" y="612833"/>
              <a:ext cx="6644640" cy="3096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3"/>
            <p:cNvSpPr txBox="1"/>
            <p:nvPr/>
          </p:nvSpPr>
          <p:spPr>
            <a:xfrm>
              <a:off x="2219960" y="612833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e)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 txBox="1"/>
            <p:nvPr/>
          </p:nvSpPr>
          <p:spPr>
            <a:xfrm>
              <a:off x="2219960" y="3856743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f)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2421521" y="3584310"/>
              <a:ext cx="9117191" cy="2883984"/>
              <a:chOff x="2421521" y="3584310"/>
              <a:chExt cx="9117191" cy="2883984"/>
            </a:xfrm>
          </p:grpSpPr>
          <p:pic>
            <p:nvPicPr>
              <p:cNvPr id="240" name="Google Shape;240;p13" descr="A screenshot of a graph&#10;&#10;Description automatically generated"/>
              <p:cNvPicPr preferRelativeResize="0"/>
              <p:nvPr/>
            </p:nvPicPr>
            <p:blipFill rotWithShape="1">
              <a:blip r:embed="rId4">
                <a:alphaModFix/>
              </a:blip>
              <a:srcRect l="16637" r="46751" b="48824"/>
              <a:stretch/>
            </p:blipFill>
            <p:spPr>
              <a:xfrm>
                <a:off x="2421521" y="3770676"/>
                <a:ext cx="2365662" cy="26976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Google Shape;241;p13" descr="A screenshot of a graph&#10;&#10;Description automatically generated"/>
              <p:cNvPicPr preferRelativeResize="0"/>
              <p:nvPr/>
            </p:nvPicPr>
            <p:blipFill rotWithShape="1">
              <a:blip r:embed="rId4">
                <a:alphaModFix/>
              </a:blip>
              <a:srcRect t="51951"/>
              <a:stretch/>
            </p:blipFill>
            <p:spPr>
              <a:xfrm>
                <a:off x="4656328" y="3584310"/>
                <a:ext cx="6882384" cy="26976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2" name="Google Shape;242;p13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4" descr="A green bar graph with black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448" y="2141561"/>
            <a:ext cx="3163824" cy="2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/>
        </p:nvSpPr>
        <p:spPr>
          <a:xfrm>
            <a:off x="436880" y="1833784"/>
            <a:ext cx="10909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Fungi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4300730" y="1566256"/>
            <a:ext cx="7030720" cy="33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composition of the endophytic bacterial and fungal communities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performed relative abundance analysis to elucidate the unique microbial communities associated with </a:t>
            </a:r>
            <a:r>
              <a:rPr lang="en-U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Arabidopsis thaliana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approach allows us to delineate the distinct microbial signatures that differentiate </a:t>
            </a:r>
            <a:r>
              <a:rPr lang="en-U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Arabidopsis thaliana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emphasizing the comparisons for understanding microbial diversity. Our findings reveal that bacterial communities belonging to the Genus level </a:t>
            </a:r>
            <a:r>
              <a:rPr lang="en-U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Ralstonia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Herbaspirillium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abundant in OSD-37 Col-0 (GC (59.1%)-FLT (51.7%)), Cvi-0 (GC (60.2%)-FLT (45.1%)), Ler-0 (GC (62.2%)-FLT (60.3%)), and Ws-2 (GC (64%)-FLT (60.3%)). Furthermore, only the fungal community </a:t>
            </a:r>
            <a:r>
              <a:rPr lang="en-U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Malassezia restricta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belonging to the genus </a:t>
            </a:r>
            <a:r>
              <a:rPr lang="en-U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Malassezia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(abundance ratios of 0.01%) showed abundance in OSD-37 Col- FLT.</a:t>
            </a:r>
            <a:endParaRPr/>
          </a:p>
        </p:txBody>
      </p:sp>
      <p:sp>
        <p:nvSpPr>
          <p:cNvPr id="250" name="Google Shape;250;p14"/>
          <p:cNvSpPr txBox="1"/>
          <p:nvPr/>
        </p:nvSpPr>
        <p:spPr>
          <a:xfrm>
            <a:off x="4385225" y="5829775"/>
            <a:ext cx="423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Malassezia restricta is commonly found on skin.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674" y="636249"/>
            <a:ext cx="4432126" cy="398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 txBox="1"/>
          <p:nvPr/>
        </p:nvSpPr>
        <p:spPr>
          <a:xfrm>
            <a:off x="502331" y="4778599"/>
            <a:ext cx="11187338" cy="144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HAIIA (Hierarchical All-Against-All Association) analysis.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study evaluated the relationships between Col-0 (GC-FLT), Cvi-0 (GC-FLT), Ler-0 (GC-FLT),and Ws-2 (GC-FLT) using Spearman correlation. A very strong positive correlation was determined between Col-0 GC, Cvi-0 GC, Ler-0 GC-,Ws-2 GC and Col-0 FLT, Cvi-0 FLT, Ler-0 FLT-,Ws-2 FLT (The false negative rate threshold was set at 20% and the false discovery rate threshold is set at 5%.).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9298380" y="6464918"/>
            <a:ext cx="27550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https://pubmed.ncbi.nlm.nih.gov/35758795/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close-up of a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471" y="3483527"/>
            <a:ext cx="5515538" cy="290355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-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Col-0 (GC-FLT) </a:t>
            </a:r>
            <a:endParaRPr/>
          </a:p>
        </p:txBody>
      </p:sp>
      <p:grpSp>
        <p:nvGrpSpPr>
          <p:cNvPr id="91" name="Google Shape;91;p2"/>
          <p:cNvGrpSpPr/>
          <p:nvPr/>
        </p:nvGrpSpPr>
        <p:grpSpPr>
          <a:xfrm>
            <a:off x="816638" y="323058"/>
            <a:ext cx="10767398" cy="6115103"/>
            <a:chOff x="816638" y="323058"/>
            <a:chExt cx="10767398" cy="6115103"/>
          </a:xfrm>
        </p:grpSpPr>
        <p:pic>
          <p:nvPicPr>
            <p:cNvPr id="92" name="Google Shape;92;p2" descr="A diagram of different colored bars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01267" y="357646"/>
              <a:ext cx="5187696" cy="2913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2" descr="A chart of different colors&#10;&#10;Description automatically generated with medium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01268" y="3527321"/>
              <a:ext cx="5382768" cy="2910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2" descr="A graph of different colored bars&#10;&#10;Description automatically generated with medium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68471" y="420812"/>
              <a:ext cx="3654552" cy="2910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"/>
            <p:cNvSpPr txBox="1"/>
            <p:nvPr/>
          </p:nvSpPr>
          <p:spPr>
            <a:xfrm>
              <a:off x="816638" y="323058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818499" y="3485328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c)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5999706" y="357646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b)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5999706" y="3483527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d)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-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Col-0 (GC-FLT) </a:t>
            </a:r>
            <a:endParaRPr/>
          </a:p>
        </p:txBody>
      </p:sp>
      <p:grpSp>
        <p:nvGrpSpPr>
          <p:cNvPr id="105" name="Google Shape;105;p3"/>
          <p:cNvGrpSpPr/>
          <p:nvPr/>
        </p:nvGrpSpPr>
        <p:grpSpPr>
          <a:xfrm>
            <a:off x="2524989" y="173302"/>
            <a:ext cx="8048262" cy="6490208"/>
            <a:chOff x="2530069" y="32512"/>
            <a:chExt cx="8048262" cy="6490208"/>
          </a:xfrm>
        </p:grpSpPr>
        <p:pic>
          <p:nvPicPr>
            <p:cNvPr id="106" name="Google Shape;106;p3" descr="A close-up of a list of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69939" y="3429000"/>
              <a:ext cx="7708392" cy="3093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3"/>
            <p:cNvSpPr txBox="1"/>
            <p:nvPr/>
          </p:nvSpPr>
          <p:spPr>
            <a:xfrm>
              <a:off x="2530069" y="416222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e)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2530069" y="3633330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f)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9" name="Google Shape;109;p3" descr="A group of colored lines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26085" y="32512"/>
              <a:ext cx="6434328" cy="32491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3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-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Cvi-0 (GC-FLT)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1929957" y="322086"/>
            <a:ext cx="9023141" cy="6150864"/>
            <a:chOff x="1929957" y="322086"/>
            <a:chExt cx="9023141" cy="6150864"/>
          </a:xfrm>
        </p:grpSpPr>
        <p:pic>
          <p:nvPicPr>
            <p:cNvPr id="117" name="Google Shape;117;p4" descr="A graph of different colored bars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19959" y="322086"/>
              <a:ext cx="3032760" cy="2907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 descr="A graph of different colored bars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19960" y="3229878"/>
              <a:ext cx="3276600" cy="3243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4" descr="A chart of different colored bars&#10;&#10;Description automatically generated with medium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01266" y="3229878"/>
              <a:ext cx="4751832" cy="3243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4" descr="A chart of different colored bars&#10;&#10;Description automatically generated with medium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01267" y="322086"/>
              <a:ext cx="3407664" cy="2907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4"/>
            <p:cNvSpPr txBox="1"/>
            <p:nvPr/>
          </p:nvSpPr>
          <p:spPr>
            <a:xfrm>
              <a:off x="1929958" y="322086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1929957" y="3489622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c)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5999706" y="357646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b)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5999706" y="3483527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d)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-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Cvi-0 (GC-FLT)</a:t>
            </a:r>
            <a:endParaRPr/>
          </a:p>
        </p:txBody>
      </p:sp>
      <p:grpSp>
        <p:nvGrpSpPr>
          <p:cNvPr id="131" name="Google Shape;131;p5"/>
          <p:cNvGrpSpPr/>
          <p:nvPr/>
        </p:nvGrpSpPr>
        <p:grpSpPr>
          <a:xfrm>
            <a:off x="2530069" y="316878"/>
            <a:ext cx="6040907" cy="6224244"/>
            <a:chOff x="2530069" y="316878"/>
            <a:chExt cx="6040907" cy="6224244"/>
          </a:xfrm>
        </p:grpSpPr>
        <p:pic>
          <p:nvPicPr>
            <p:cNvPr id="132" name="Google Shape;132;p5" descr="A chart of different colored bars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89504" y="316878"/>
              <a:ext cx="4264152" cy="2907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5" descr="A chart of different species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89504" y="3633330"/>
              <a:ext cx="5681472" cy="2907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5"/>
            <p:cNvSpPr txBox="1"/>
            <p:nvPr/>
          </p:nvSpPr>
          <p:spPr>
            <a:xfrm>
              <a:off x="2530069" y="416222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e)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2530069" y="3633330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f)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5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-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Ler-0 (GC-FLT)</a:t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2451612" y="327191"/>
            <a:ext cx="7142079" cy="6130867"/>
            <a:chOff x="2451612" y="327191"/>
            <a:chExt cx="7142079" cy="6130867"/>
          </a:xfrm>
        </p:grpSpPr>
        <p:pic>
          <p:nvPicPr>
            <p:cNvPr id="143" name="Google Shape;143;p6" descr="A graph of different colored bars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53173" y="460585"/>
              <a:ext cx="3035808" cy="2907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6" descr="A graph of numbers and text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53173" y="3550266"/>
              <a:ext cx="3191256" cy="2907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6" descr="A graph of a number of bacteria&#10;&#10;Description automatically generated with medium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01267" y="460585"/>
              <a:ext cx="3392424" cy="2907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 descr="A graph of a family&#10;&#10;Description automatically generated with medium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01267" y="3374473"/>
              <a:ext cx="3337560" cy="3078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6"/>
            <p:cNvSpPr txBox="1"/>
            <p:nvPr/>
          </p:nvSpPr>
          <p:spPr>
            <a:xfrm>
              <a:off x="2451613" y="327191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2451612" y="3494727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c)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5999706" y="357646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b)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5999706" y="3483527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d)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6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-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Ler-0 (GC-FLT)</a:t>
            </a:r>
            <a:endParaRPr/>
          </a:p>
        </p:txBody>
      </p:sp>
      <p:grpSp>
        <p:nvGrpSpPr>
          <p:cNvPr id="157" name="Google Shape;157;p7"/>
          <p:cNvGrpSpPr/>
          <p:nvPr/>
        </p:nvGrpSpPr>
        <p:grpSpPr>
          <a:xfrm>
            <a:off x="2530069" y="416222"/>
            <a:ext cx="5639193" cy="6179764"/>
            <a:chOff x="2530069" y="416222"/>
            <a:chExt cx="5639193" cy="6179764"/>
          </a:xfrm>
        </p:grpSpPr>
        <p:pic>
          <p:nvPicPr>
            <p:cNvPr id="158" name="Google Shape;158;p7" descr="A chart of different colored bars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31630" y="521208"/>
              <a:ext cx="4383024" cy="2907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7" descr="A chart of species and species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31630" y="3633330"/>
              <a:ext cx="5437632" cy="29626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7"/>
            <p:cNvSpPr txBox="1"/>
            <p:nvPr/>
          </p:nvSpPr>
          <p:spPr>
            <a:xfrm>
              <a:off x="2530069" y="416222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e)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 txBox="1"/>
            <p:nvPr/>
          </p:nvSpPr>
          <p:spPr>
            <a:xfrm>
              <a:off x="2530069" y="3633330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f)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7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-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Ws-2 (GC-FLT)</a:t>
            </a:r>
            <a:endParaRPr/>
          </a:p>
        </p:txBody>
      </p:sp>
      <p:grpSp>
        <p:nvGrpSpPr>
          <p:cNvPr id="168" name="Google Shape;168;p8"/>
          <p:cNvGrpSpPr/>
          <p:nvPr/>
        </p:nvGrpSpPr>
        <p:grpSpPr>
          <a:xfrm>
            <a:off x="2400392" y="322086"/>
            <a:ext cx="7178059" cy="6151866"/>
            <a:chOff x="2400392" y="322086"/>
            <a:chExt cx="7178059" cy="6151866"/>
          </a:xfrm>
        </p:grpSpPr>
        <p:pic>
          <p:nvPicPr>
            <p:cNvPr id="169" name="Google Shape;169;p8" descr="A graph of numbers and text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05244" y="3566160"/>
              <a:ext cx="3191256" cy="2907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8" descr="A graph of a number of bacteria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01267" y="357646"/>
              <a:ext cx="3377184" cy="2907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8" descr="A graph of a family&#10;&#10;Description automatically generated with medium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01267" y="3429000"/>
              <a:ext cx="3343656" cy="30449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8" descr="A graph of a number of red and blue bars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601953" y="357646"/>
              <a:ext cx="3054096" cy="2907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8"/>
            <p:cNvSpPr txBox="1"/>
            <p:nvPr/>
          </p:nvSpPr>
          <p:spPr>
            <a:xfrm>
              <a:off x="2400393" y="322086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a)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2400392" y="3489622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c)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5999706" y="357646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b)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5999706" y="3483527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d)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8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/>
        </p:nvSpPr>
        <p:spPr>
          <a:xfrm>
            <a:off x="0" y="19414"/>
            <a:ext cx="22199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Bacteria -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Ws-2 (GC-FLT)</a:t>
            </a:r>
            <a:endParaRPr/>
          </a:p>
        </p:txBody>
      </p:sp>
      <p:grpSp>
        <p:nvGrpSpPr>
          <p:cNvPr id="183" name="Google Shape;183;p9"/>
          <p:cNvGrpSpPr/>
          <p:nvPr/>
        </p:nvGrpSpPr>
        <p:grpSpPr>
          <a:xfrm>
            <a:off x="2530069" y="416222"/>
            <a:ext cx="5544591" cy="6124900"/>
            <a:chOff x="2530069" y="416222"/>
            <a:chExt cx="5544591" cy="6124900"/>
          </a:xfrm>
        </p:grpSpPr>
        <p:pic>
          <p:nvPicPr>
            <p:cNvPr id="184" name="Google Shape;184;p9" descr="A graph of species and species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94940" y="3633330"/>
              <a:ext cx="5379720" cy="2907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9" descr="A chart of different colored bars&#10;&#10;Description automatically generated with medium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94940" y="521208"/>
              <a:ext cx="4465320" cy="2907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9"/>
            <p:cNvSpPr txBox="1"/>
            <p:nvPr/>
          </p:nvSpPr>
          <p:spPr>
            <a:xfrm>
              <a:off x="2530069" y="416222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e)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2530069" y="3633330"/>
              <a:ext cx="4031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>
                  <a:solidFill>
                    <a:srgbClr val="0D0D0D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f)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9"/>
          <p:cNvSpPr txBox="1"/>
          <p:nvPr/>
        </p:nvSpPr>
        <p:spPr>
          <a:xfrm>
            <a:off x="9310255" y="6456883"/>
            <a:ext cx="2701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https://www.nature.com/articles/nmeth.2066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Widescreen</PresentationFormat>
  <Paragraphs>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zerrin kozma</dc:creator>
  <cp:lastModifiedBy>zerrin kozma</cp:lastModifiedBy>
  <cp:revision>1</cp:revision>
  <dcterms:created xsi:type="dcterms:W3CDTF">2024-05-24T12:20:19Z</dcterms:created>
  <dcterms:modified xsi:type="dcterms:W3CDTF">2024-07-02T14:01:39Z</dcterms:modified>
</cp:coreProperties>
</file>