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82" r:id="rId11"/>
    <p:sldId id="281" r:id="rId12"/>
    <p:sldId id="265" r:id="rId13"/>
    <p:sldId id="266" r:id="rId14"/>
    <p:sldId id="267" r:id="rId15"/>
    <p:sldId id="268" r:id="rId16"/>
    <p:sldId id="269" r:id="rId17"/>
    <p:sldId id="270" r:id="rId18"/>
    <p:sldId id="274" r:id="rId19"/>
    <p:sldId id="275" r:id="rId20"/>
    <p:sldId id="276" r:id="rId21"/>
    <p:sldId id="277" r:id="rId22"/>
    <p:sldId id="278" r:id="rId23"/>
    <p:sldId id="279" r:id="rId24"/>
    <p:sldId id="280" r:id="rId25"/>
  </p:sldIdLst>
  <p:sldSz cx="12192000" cy="6858000"/>
  <p:notesSz cx="6858000" cy="9144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pos="3840">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 styleId="{17292A2E-F333-43FB-9621-5CBBE7FDCDCB}" styleName="Style léger 2 - Accentuation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4"/>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4"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extLst>
      <p:ext uri="{BB962C8B-B14F-4D97-AF65-F5344CB8AC3E}">
        <p14:creationId xmlns:p14="http://schemas.microsoft.com/office/powerpoint/2010/main" val="925893784"/>
      </p:ext>
    </p:extLst>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B69B085-3E8F-F802-26BD-325FFE69E349}" type="slidenum">
              <a:rPr/>
              <a:t>1</a:t>
            </a:fld>
            <a:endParaRPr/>
          </a:p>
        </p:txBody>
      </p:sp>
    </p:spTree>
    <p:extLst>
      <p:ext uri="{BB962C8B-B14F-4D97-AF65-F5344CB8AC3E}">
        <p14:creationId xmlns:p14="http://schemas.microsoft.com/office/powerpoint/2010/main" val="692579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22CC6A9-1FE2-14AC-5D0A-392928509C86}" type="slidenum">
              <a:rPr/>
              <a:t>10</a:t>
            </a:fld>
            <a:endParaRPr/>
          </a:p>
        </p:txBody>
      </p:sp>
    </p:spTree>
    <p:extLst>
      <p:ext uri="{BB962C8B-B14F-4D97-AF65-F5344CB8AC3E}">
        <p14:creationId xmlns:p14="http://schemas.microsoft.com/office/powerpoint/2010/main" val="1916673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22CC6A9-1FE2-14AC-5D0A-392928509C86}" type="slidenum">
              <a:rPr/>
              <a:t>11</a:t>
            </a:fld>
            <a:endParaRPr/>
          </a:p>
        </p:txBody>
      </p:sp>
    </p:spTree>
    <p:extLst>
      <p:ext uri="{BB962C8B-B14F-4D97-AF65-F5344CB8AC3E}">
        <p14:creationId xmlns:p14="http://schemas.microsoft.com/office/powerpoint/2010/main" val="159702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342CAD8-9845-FFC0-4F5C-BBB45C96A330}" type="slidenum">
              <a:rPr/>
              <a:t>12</a:t>
            </a:fld>
            <a:endParaRPr/>
          </a:p>
        </p:txBody>
      </p:sp>
    </p:spTree>
    <p:extLst>
      <p:ext uri="{BB962C8B-B14F-4D97-AF65-F5344CB8AC3E}">
        <p14:creationId xmlns:p14="http://schemas.microsoft.com/office/powerpoint/2010/main" val="39421684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9266928-2640-F17F-ED4D-334D573A2051}" type="slidenum">
              <a:rPr/>
              <a:t>13</a:t>
            </a:fld>
            <a:endParaRPr/>
          </a:p>
        </p:txBody>
      </p:sp>
    </p:spTree>
    <p:extLst>
      <p:ext uri="{BB962C8B-B14F-4D97-AF65-F5344CB8AC3E}">
        <p14:creationId xmlns:p14="http://schemas.microsoft.com/office/powerpoint/2010/main" val="28502084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E6542A8-D985-7C26-BC8E-F9F4E23C5495}" type="slidenum">
              <a:rPr/>
              <a:t>14</a:t>
            </a:fld>
            <a:endParaRPr/>
          </a:p>
        </p:txBody>
      </p:sp>
    </p:spTree>
    <p:extLst>
      <p:ext uri="{BB962C8B-B14F-4D97-AF65-F5344CB8AC3E}">
        <p14:creationId xmlns:p14="http://schemas.microsoft.com/office/powerpoint/2010/main" val="9465236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623347F-9A70-70F4-87B2-168198EF54B0}" type="slidenum">
              <a:rPr/>
              <a:t>15</a:t>
            </a:fld>
            <a:endParaRPr/>
          </a:p>
        </p:txBody>
      </p:sp>
    </p:spTree>
    <p:extLst>
      <p:ext uri="{BB962C8B-B14F-4D97-AF65-F5344CB8AC3E}">
        <p14:creationId xmlns:p14="http://schemas.microsoft.com/office/powerpoint/2010/main" val="1452827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BE661E7-9CF0-E46C-BF6C-96C8BCCB62D4}" type="slidenum">
              <a:rPr/>
              <a:t>16</a:t>
            </a:fld>
            <a:endParaRPr/>
          </a:p>
        </p:txBody>
      </p:sp>
    </p:spTree>
    <p:extLst>
      <p:ext uri="{BB962C8B-B14F-4D97-AF65-F5344CB8AC3E}">
        <p14:creationId xmlns:p14="http://schemas.microsoft.com/office/powerpoint/2010/main" val="42813763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781801049" name="Slide Image Placeholder 1"/>
          <p:cNvSpPr>
            <a:spLocks noGrp="1" noRot="1" noChangeAspect="1"/>
          </p:cNvSpPr>
          <p:nvPr>
            <p:ph type="sldImg"/>
          </p:nvPr>
        </p:nvSpPr>
        <p:spPr bwMode="auto"/>
      </p:sp>
      <p:sp>
        <p:nvSpPr>
          <p:cNvPr id="1557387603" name="Notes Placeholder 2"/>
          <p:cNvSpPr>
            <a:spLocks noGrp="1"/>
          </p:cNvSpPr>
          <p:nvPr>
            <p:ph type="body" idx="1"/>
          </p:nvPr>
        </p:nvSpPr>
        <p:spPr bwMode="auto"/>
        <p:txBody>
          <a:bodyPr/>
          <a:lstStyle/>
          <a:p>
            <a:pPr>
              <a:defRPr/>
            </a:pPr>
            <a:endParaRPr/>
          </a:p>
        </p:txBody>
      </p:sp>
      <p:sp>
        <p:nvSpPr>
          <p:cNvPr id="1690643189" name="Slide Number Placeholder 3"/>
          <p:cNvSpPr>
            <a:spLocks noGrp="1"/>
          </p:cNvSpPr>
          <p:nvPr>
            <p:ph type="sldNum" sz="quarter" idx="10"/>
          </p:nvPr>
        </p:nvSpPr>
        <p:spPr bwMode="auto"/>
        <p:txBody>
          <a:bodyPr/>
          <a:lstStyle/>
          <a:p>
            <a:pPr>
              <a:defRPr/>
            </a:pPr>
            <a:fld id="{24F8EE43-E52E-0DF3-FBCF-25EC7457F226}" type="slidenum">
              <a:rPr/>
              <a:t>17</a:t>
            </a:fld>
            <a:endParaRPr/>
          </a:p>
        </p:txBody>
      </p:sp>
    </p:spTree>
    <p:extLst>
      <p:ext uri="{BB962C8B-B14F-4D97-AF65-F5344CB8AC3E}">
        <p14:creationId xmlns:p14="http://schemas.microsoft.com/office/powerpoint/2010/main" val="4259426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26EA287-E770-9572-DA8C-10778E050416}" type="slidenum">
              <a:rPr/>
              <a:t>18</a:t>
            </a:fld>
            <a:endParaRPr/>
          </a:p>
        </p:txBody>
      </p:sp>
    </p:spTree>
    <p:extLst>
      <p:ext uri="{BB962C8B-B14F-4D97-AF65-F5344CB8AC3E}">
        <p14:creationId xmlns:p14="http://schemas.microsoft.com/office/powerpoint/2010/main" val="775187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26EA287-E770-9572-DA8C-10778E050416}" type="slidenum">
              <a:rPr/>
              <a:t>19</a:t>
            </a:fld>
            <a:endParaRPr/>
          </a:p>
        </p:txBody>
      </p:sp>
    </p:spTree>
    <p:extLst>
      <p:ext uri="{BB962C8B-B14F-4D97-AF65-F5344CB8AC3E}">
        <p14:creationId xmlns:p14="http://schemas.microsoft.com/office/powerpoint/2010/main" val="2669814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3CEF8CE-C289-549F-2E8C-1CC303E983DD}" type="slidenum">
              <a:rPr/>
              <a:t>2</a:t>
            </a:fld>
            <a:endParaRPr/>
          </a:p>
        </p:txBody>
      </p:sp>
    </p:spTree>
    <p:extLst>
      <p:ext uri="{BB962C8B-B14F-4D97-AF65-F5344CB8AC3E}">
        <p14:creationId xmlns:p14="http://schemas.microsoft.com/office/powerpoint/2010/main" val="2782158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26EA287-E770-9572-DA8C-10778E050416}" type="slidenum">
              <a:rPr/>
              <a:t>20</a:t>
            </a:fld>
            <a:endParaRPr/>
          </a:p>
        </p:txBody>
      </p:sp>
    </p:spTree>
    <p:extLst>
      <p:ext uri="{BB962C8B-B14F-4D97-AF65-F5344CB8AC3E}">
        <p14:creationId xmlns:p14="http://schemas.microsoft.com/office/powerpoint/2010/main" val="34263449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26EA287-E770-9572-DA8C-10778E050416}" type="slidenum">
              <a:rPr/>
              <a:t>21</a:t>
            </a:fld>
            <a:endParaRPr/>
          </a:p>
        </p:txBody>
      </p:sp>
    </p:spTree>
    <p:extLst>
      <p:ext uri="{BB962C8B-B14F-4D97-AF65-F5344CB8AC3E}">
        <p14:creationId xmlns:p14="http://schemas.microsoft.com/office/powerpoint/2010/main" val="3766178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26EA287-E770-9572-DA8C-10778E050416}" type="slidenum">
              <a:rPr/>
              <a:t>22</a:t>
            </a:fld>
            <a:endParaRPr/>
          </a:p>
        </p:txBody>
      </p:sp>
    </p:spTree>
    <p:extLst>
      <p:ext uri="{BB962C8B-B14F-4D97-AF65-F5344CB8AC3E}">
        <p14:creationId xmlns:p14="http://schemas.microsoft.com/office/powerpoint/2010/main" val="2778811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26EA287-E770-9572-DA8C-10778E050416}" type="slidenum">
              <a:rPr/>
              <a:t>23</a:t>
            </a:fld>
            <a:endParaRPr/>
          </a:p>
        </p:txBody>
      </p:sp>
    </p:spTree>
    <p:extLst>
      <p:ext uri="{BB962C8B-B14F-4D97-AF65-F5344CB8AC3E}">
        <p14:creationId xmlns:p14="http://schemas.microsoft.com/office/powerpoint/2010/main" val="1641687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dirty="0"/>
          </a:p>
        </p:txBody>
      </p:sp>
      <p:sp>
        <p:nvSpPr>
          <p:cNvPr id="4" name="Slide Number Placeholder 3"/>
          <p:cNvSpPr>
            <a:spLocks noGrp="1"/>
          </p:cNvSpPr>
          <p:nvPr>
            <p:ph type="sldNum" sz="quarter" idx="10"/>
          </p:nvPr>
        </p:nvSpPr>
        <p:spPr bwMode="auto"/>
        <p:txBody>
          <a:bodyPr/>
          <a:lstStyle/>
          <a:p>
            <a:pPr>
              <a:defRPr/>
            </a:pPr>
            <a:fld id="{726EA287-E770-9572-DA8C-10778E050416}" type="slidenum">
              <a:rPr/>
              <a:t>24</a:t>
            </a:fld>
            <a:endParaRPr/>
          </a:p>
        </p:txBody>
      </p:sp>
    </p:spTree>
    <p:extLst>
      <p:ext uri="{BB962C8B-B14F-4D97-AF65-F5344CB8AC3E}">
        <p14:creationId xmlns:p14="http://schemas.microsoft.com/office/powerpoint/2010/main" val="1644334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3488E9C-C8D7-1313-3BA7-C7207A9E5632}" type="slidenum">
              <a:rPr/>
              <a:t>3</a:t>
            </a:fld>
            <a:endParaRPr/>
          </a:p>
        </p:txBody>
      </p:sp>
    </p:spTree>
    <p:extLst>
      <p:ext uri="{BB962C8B-B14F-4D97-AF65-F5344CB8AC3E}">
        <p14:creationId xmlns:p14="http://schemas.microsoft.com/office/powerpoint/2010/main" val="2956909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11DBB08-5B12-08A1-0D31-1B74321F3527}" type="slidenum">
              <a:rPr/>
              <a:t>4</a:t>
            </a:fld>
            <a:endParaRPr/>
          </a:p>
        </p:txBody>
      </p:sp>
    </p:spTree>
    <p:extLst>
      <p:ext uri="{BB962C8B-B14F-4D97-AF65-F5344CB8AC3E}">
        <p14:creationId xmlns:p14="http://schemas.microsoft.com/office/powerpoint/2010/main" val="1065014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45C882D-EA2E-F699-1A34-7579A7BB06F6}" type="slidenum">
              <a:rPr/>
              <a:t>5</a:t>
            </a:fld>
            <a:endParaRPr/>
          </a:p>
        </p:txBody>
      </p:sp>
    </p:spTree>
    <p:extLst>
      <p:ext uri="{BB962C8B-B14F-4D97-AF65-F5344CB8AC3E}">
        <p14:creationId xmlns:p14="http://schemas.microsoft.com/office/powerpoint/2010/main" val="1201873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E1B8DCD-8F0E-677A-8BAB-3B926D6BDEE3}" type="slidenum">
              <a:rPr/>
              <a:t>6</a:t>
            </a:fld>
            <a:endParaRPr/>
          </a:p>
        </p:txBody>
      </p:sp>
    </p:spTree>
    <p:extLst>
      <p:ext uri="{BB962C8B-B14F-4D97-AF65-F5344CB8AC3E}">
        <p14:creationId xmlns:p14="http://schemas.microsoft.com/office/powerpoint/2010/main" val="1758038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738BB7B-E380-25EF-162E-D2F6C9911C09}" type="slidenum">
              <a:rPr/>
              <a:t>7</a:t>
            </a:fld>
            <a:endParaRPr/>
          </a:p>
        </p:txBody>
      </p:sp>
    </p:spTree>
    <p:extLst>
      <p:ext uri="{BB962C8B-B14F-4D97-AF65-F5344CB8AC3E}">
        <p14:creationId xmlns:p14="http://schemas.microsoft.com/office/powerpoint/2010/main" val="1217608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19B5422-7BAC-E99F-B1B7-3152E39F3BD3}" type="slidenum">
              <a:rPr/>
              <a:t>8</a:t>
            </a:fld>
            <a:endParaRPr/>
          </a:p>
        </p:txBody>
      </p:sp>
    </p:spTree>
    <p:extLst>
      <p:ext uri="{BB962C8B-B14F-4D97-AF65-F5344CB8AC3E}">
        <p14:creationId xmlns:p14="http://schemas.microsoft.com/office/powerpoint/2010/main" val="191587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 name="Slide Image Placeholder 1"/>
          <p:cNvSpPr>
            <a:spLocks noGrp="1" noRot="1" noChangeAspec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22CC6A9-1FE2-14AC-5D0A-392928509C86}" type="slidenum">
              <a:rPr/>
              <a:t>9</a:t>
            </a:fld>
            <a:endParaRPr/>
          </a:p>
        </p:txBody>
      </p:sp>
    </p:spTree>
    <p:extLst>
      <p:ext uri="{BB962C8B-B14F-4D97-AF65-F5344CB8AC3E}">
        <p14:creationId xmlns:p14="http://schemas.microsoft.com/office/powerpoint/2010/main" val="106893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7" name="Freeform: Shape 6"/>
          <p:cNvSpPr/>
          <p:nvPr/>
        </p:nvSpPr>
        <p:spPr bwMode="auto">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extrusionOk="0">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2" name="Title 1"/>
          <p:cNvSpPr>
            <a:spLocks noGrp="1"/>
          </p:cNvSpPr>
          <p:nvPr>
            <p:ph type="ctrTitle"/>
          </p:nvPr>
        </p:nvSpPr>
        <p:spPr bwMode="auto">
          <a:xfrm>
            <a:off x="521208" y="978408"/>
            <a:ext cx="11155680" cy="3429000"/>
          </a:xfrm>
        </p:spPr>
        <p:txBody>
          <a:bodyPr anchor="t">
            <a:normAutofit/>
          </a:bodyPr>
          <a:lstStyle>
            <a:lvl1pPr algn="l">
              <a:defRPr sz="7200"/>
            </a:lvl1pPr>
          </a:lstStyle>
          <a:p>
            <a:pPr>
              <a:defRPr/>
            </a:pPr>
            <a:r>
              <a:rPr lang="en-US"/>
              <a:t>Click to edit Master title style</a:t>
            </a:r>
            <a:endParaRPr/>
          </a:p>
        </p:txBody>
      </p:sp>
      <p:sp>
        <p:nvSpPr>
          <p:cNvPr id="3" name="Subtitle 2"/>
          <p:cNvSpPr>
            <a:spLocks noGrp="1"/>
          </p:cNvSpPr>
          <p:nvPr>
            <p:ph type="subTitle" idx="1"/>
          </p:nvPr>
        </p:nvSpPr>
        <p:spPr bwMode="auto">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4" name="Date Placeholder 3"/>
          <p:cNvSpPr>
            <a:spLocks noGrp="1"/>
          </p:cNvSpPr>
          <p:nvPr>
            <p:ph type="dt" sz="half" idx="10"/>
          </p:nvPr>
        </p:nvSpPr>
        <p:spPr bwMode="auto"/>
        <p:txBody>
          <a:bodyPr/>
          <a:lstStyle/>
          <a:p>
            <a:pPr>
              <a:defRPr/>
            </a:pPr>
            <a:fld id="{E80C50CD-E178-4744-9B35-B2F624D6C5E9}" type="datetimeFigureOut">
              <a:rPr lang="en-US"/>
              <a:t>5/2/2025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148CC95F-0247-41B6-91CF-DC97C76A7088}" type="slidenum">
              <a:rPr lang="en-US"/>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E80C50CD-E178-4744-9B35-B2F624D6C5E9}" type="datetimeFigureOut">
              <a:rPr lang="en-US"/>
              <a:t>5/2/2025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148CC95F-0247-41B6-91CF-DC97C76A7088}" type="slidenum">
              <a:rPr lang="en-US"/>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659368" y="978408"/>
            <a:ext cx="2551176" cy="5367528"/>
          </a:xfrm>
        </p:spPr>
        <p:txBody>
          <a:bodyPr vert="eaVert"/>
          <a:lstStyle/>
          <a:p>
            <a:pPr>
              <a:defRPr/>
            </a:pPr>
            <a:r>
              <a:rPr lang="en-US"/>
              <a:t>Click to edit Master title style</a:t>
            </a:r>
            <a:endParaRPr/>
          </a:p>
        </p:txBody>
      </p:sp>
      <p:sp>
        <p:nvSpPr>
          <p:cNvPr id="3" name="Vertical Text Placeholder 2"/>
          <p:cNvSpPr>
            <a:spLocks noGrp="1"/>
          </p:cNvSpPr>
          <p:nvPr>
            <p:ph type="body" orient="vert" idx="1"/>
          </p:nvPr>
        </p:nvSpPr>
        <p:spPr bwMode="auto">
          <a:xfrm>
            <a:off x="521208" y="978408"/>
            <a:ext cx="8010144" cy="536752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E80C50CD-E178-4744-9B35-B2F624D6C5E9}" type="datetimeFigureOut">
              <a:rPr lang="en-US"/>
              <a:t>5/2/2025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148CC95F-0247-41B6-91CF-DC97C76A7088}" type="slidenum">
              <a:rPr lang="en-US"/>
              <a:t>‹N°›</a:t>
            </a:fld>
            <a:endParaRPr lang="en-US"/>
          </a:p>
        </p:txBody>
      </p:sp>
      <p:sp>
        <p:nvSpPr>
          <p:cNvPr id="7" name="Rectangle 6"/>
          <p:cNvSpPr/>
          <p:nvPr/>
        </p:nvSpPr>
        <p:spPr bwMode="auto">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10"/>
          </p:nvPr>
        </p:nvSpPr>
        <p:spPr bwMode="auto"/>
        <p:txBody>
          <a:bodyPr/>
          <a:lstStyle/>
          <a:p>
            <a:pPr>
              <a:defRPr/>
            </a:pPr>
            <a:fld id="{E80C50CD-E178-4744-9B35-B2F624D6C5E9}" type="datetimeFigureOut">
              <a:rPr lang="en-US"/>
              <a:t>5/2/2025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148CC95F-0247-41B6-91CF-DC97C76A7088}" type="slidenum">
              <a:rPr lang="en-US"/>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21208" y="978408"/>
            <a:ext cx="5020056" cy="4288536"/>
          </a:xfrm>
        </p:spPr>
        <p:txBody>
          <a:bodyPr anchor="t">
            <a:normAutofit/>
          </a:bodyPr>
          <a:lstStyle>
            <a:lvl1pPr>
              <a:defRPr sz="5400"/>
            </a:lvl1pPr>
          </a:lstStyle>
          <a:p>
            <a:pPr>
              <a:defRPr/>
            </a:pPr>
            <a:r>
              <a:rPr lang="en-US"/>
              <a:t>Click to edit Master title style</a:t>
            </a:r>
            <a:endParaRPr/>
          </a:p>
        </p:txBody>
      </p:sp>
      <p:sp>
        <p:nvSpPr>
          <p:cNvPr id="3" name="Text Placeholder 2"/>
          <p:cNvSpPr>
            <a:spLocks noGrp="1"/>
          </p:cNvSpPr>
          <p:nvPr>
            <p:ph type="body" idx="1"/>
          </p:nvPr>
        </p:nvSpPr>
        <p:spPr bwMode="auto">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defRPr/>
            </a:pPr>
            <a:r>
              <a:rPr lang="en-US"/>
              <a:t>Click to edit Master text styles</a:t>
            </a:r>
            <a:endParaRPr/>
          </a:p>
        </p:txBody>
      </p:sp>
      <p:sp>
        <p:nvSpPr>
          <p:cNvPr id="4" name="Date Placeholder 3"/>
          <p:cNvSpPr>
            <a:spLocks noGrp="1"/>
          </p:cNvSpPr>
          <p:nvPr>
            <p:ph type="dt" sz="half" idx="10"/>
          </p:nvPr>
        </p:nvSpPr>
        <p:spPr bwMode="auto"/>
        <p:txBody>
          <a:bodyPr/>
          <a:lstStyle/>
          <a:p>
            <a:pPr>
              <a:defRPr/>
            </a:pPr>
            <a:fld id="{E80C50CD-E178-4744-9B35-B2F624D6C5E9}" type="datetimeFigureOut">
              <a:rPr lang="en-US"/>
              <a:t>5/2/2025</a:t>
            </a:fld>
            <a:endParaRPr lang="en-US"/>
          </a:p>
        </p:txBody>
      </p:sp>
      <p:sp>
        <p:nvSpPr>
          <p:cNvPr id="5" name="Footer Placeholder 4"/>
          <p:cNvSpPr>
            <a:spLocks noGrp="1"/>
          </p:cNvSpPr>
          <p:nvPr>
            <p:ph type="ftr" sz="quarter" idx="11"/>
          </p:nvPr>
        </p:nvSpPr>
        <p:spPr bwMode="auto"/>
        <p:txBody>
          <a:bodyPr/>
          <a:lstStyle/>
          <a:p>
            <a:pPr>
              <a:defRPr/>
            </a:pPr>
            <a:endParaRPr lang="en-US"/>
          </a:p>
        </p:txBody>
      </p:sp>
      <p:sp>
        <p:nvSpPr>
          <p:cNvPr id="6" name="Slide Number Placeholder 5"/>
          <p:cNvSpPr>
            <a:spLocks noGrp="1"/>
          </p:cNvSpPr>
          <p:nvPr>
            <p:ph type="sldNum" sz="quarter" idx="12"/>
          </p:nvPr>
        </p:nvSpPr>
        <p:spPr bwMode="auto"/>
        <p:txBody>
          <a:bodyPr/>
          <a:lstStyle/>
          <a:p>
            <a:pPr>
              <a:defRPr/>
            </a:pPr>
            <a:fld id="{148CC95F-0247-41B6-91CF-DC97C76A7088}" type="slidenum">
              <a:rPr lang="en-US"/>
              <a:t>‹N°›</a:t>
            </a:fld>
            <a:endParaRPr lang="en-US"/>
          </a:p>
        </p:txBody>
      </p:sp>
      <p:sp>
        <p:nvSpPr>
          <p:cNvPr id="7" name="Rectangle 6"/>
          <p:cNvSpPr/>
          <p:nvPr/>
        </p:nvSpPr>
        <p:spPr bwMode="auto">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Content Placeholder 2"/>
          <p:cNvSpPr>
            <a:spLocks noGrp="1"/>
          </p:cNvSpPr>
          <p:nvPr>
            <p:ph sz="half" idx="1"/>
          </p:nvPr>
        </p:nvSpPr>
        <p:spPr bwMode="auto">
          <a:xfrm>
            <a:off x="521208" y="2578608"/>
            <a:ext cx="5166360" cy="376732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Content Placeholder 3"/>
          <p:cNvSpPr>
            <a:spLocks noGrp="1"/>
          </p:cNvSpPr>
          <p:nvPr>
            <p:ph sz="half" idx="2"/>
          </p:nvPr>
        </p:nvSpPr>
        <p:spPr bwMode="auto">
          <a:xfrm>
            <a:off x="6519672" y="2578608"/>
            <a:ext cx="5166360" cy="376732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Date Placeholder 4"/>
          <p:cNvSpPr>
            <a:spLocks noGrp="1"/>
          </p:cNvSpPr>
          <p:nvPr>
            <p:ph type="dt" sz="half" idx="10"/>
          </p:nvPr>
        </p:nvSpPr>
        <p:spPr bwMode="auto"/>
        <p:txBody>
          <a:bodyPr/>
          <a:lstStyle/>
          <a:p>
            <a:pPr>
              <a:defRPr/>
            </a:pPr>
            <a:fld id="{E80C50CD-E178-4744-9B35-B2F624D6C5E9}" type="datetimeFigureOut">
              <a:rPr lang="en-US"/>
              <a:t>5/2/2025</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148CC95F-0247-41B6-91CF-DC97C76A7088}" type="slidenum">
              <a:rPr lang="en-US"/>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21208" y="978408"/>
            <a:ext cx="11164824" cy="1216151"/>
          </a:xfrm>
        </p:spPr>
        <p:txBody>
          <a:bodyPr/>
          <a:lstStyle/>
          <a:p>
            <a:pPr>
              <a:defRPr/>
            </a:pPr>
            <a:r>
              <a:rPr lang="en-US"/>
              <a:t>Click to edit Master title style</a:t>
            </a:r>
            <a:endParaRPr/>
          </a:p>
        </p:txBody>
      </p:sp>
      <p:sp>
        <p:nvSpPr>
          <p:cNvPr id="3" name="Text Placeholder 2"/>
          <p:cNvSpPr>
            <a:spLocks noGrp="1"/>
          </p:cNvSpPr>
          <p:nvPr>
            <p:ph type="body" idx="1"/>
          </p:nvPr>
        </p:nvSpPr>
        <p:spPr bwMode="auto">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4" name="Content Placeholder 3"/>
          <p:cNvSpPr>
            <a:spLocks noGrp="1"/>
          </p:cNvSpPr>
          <p:nvPr>
            <p:ph sz="half" idx="2"/>
          </p:nvPr>
        </p:nvSpPr>
        <p:spPr bwMode="auto">
          <a:xfrm>
            <a:off x="521208" y="3035808"/>
            <a:ext cx="5166360" cy="331012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5" name="Text Placeholder 4"/>
          <p:cNvSpPr>
            <a:spLocks noGrp="1"/>
          </p:cNvSpPr>
          <p:nvPr>
            <p:ph type="body" sz="quarter" idx="3"/>
          </p:nvPr>
        </p:nvSpPr>
        <p:spPr bwMode="auto">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6" name="Content Placeholder 5"/>
          <p:cNvSpPr>
            <a:spLocks noGrp="1"/>
          </p:cNvSpPr>
          <p:nvPr>
            <p:ph sz="quarter" idx="4"/>
          </p:nvPr>
        </p:nvSpPr>
        <p:spPr bwMode="auto">
          <a:xfrm>
            <a:off x="6519672" y="3035808"/>
            <a:ext cx="5166360" cy="3310127"/>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 name="Date Placeholder 6"/>
          <p:cNvSpPr>
            <a:spLocks noGrp="1"/>
          </p:cNvSpPr>
          <p:nvPr>
            <p:ph type="dt" sz="half" idx="10"/>
          </p:nvPr>
        </p:nvSpPr>
        <p:spPr bwMode="auto"/>
        <p:txBody>
          <a:bodyPr/>
          <a:lstStyle/>
          <a:p>
            <a:pPr>
              <a:defRPr/>
            </a:pPr>
            <a:fld id="{E80C50CD-E178-4744-9B35-B2F624D6C5E9}" type="datetimeFigureOut">
              <a:rPr lang="en-US"/>
              <a:t>5/2/2025</a:t>
            </a:fld>
            <a:endParaRPr lang="en-US"/>
          </a:p>
        </p:txBody>
      </p:sp>
      <p:sp>
        <p:nvSpPr>
          <p:cNvPr id="8" name="Footer Placeholder 7"/>
          <p:cNvSpPr>
            <a:spLocks noGrp="1"/>
          </p:cNvSpPr>
          <p:nvPr>
            <p:ph type="ftr" sz="quarter" idx="11"/>
          </p:nvPr>
        </p:nvSpPr>
        <p:spPr bwMode="auto"/>
        <p:txBody>
          <a:bodyPr/>
          <a:lstStyle/>
          <a:p>
            <a:pPr>
              <a:defRPr/>
            </a:pPr>
            <a:endParaRPr lang="en-US"/>
          </a:p>
        </p:txBody>
      </p:sp>
      <p:sp>
        <p:nvSpPr>
          <p:cNvPr id="9" name="Slide Number Placeholder 8"/>
          <p:cNvSpPr>
            <a:spLocks noGrp="1"/>
          </p:cNvSpPr>
          <p:nvPr>
            <p:ph type="sldNum" sz="quarter" idx="12"/>
          </p:nvPr>
        </p:nvSpPr>
        <p:spPr bwMode="auto"/>
        <p:txBody>
          <a:bodyPr/>
          <a:lstStyle/>
          <a:p>
            <a:pPr>
              <a:defRPr/>
            </a:pPr>
            <a:fld id="{148CC95F-0247-41B6-91CF-DC97C76A7088}" type="slidenum">
              <a:rPr lang="en-US"/>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a:p>
        </p:txBody>
      </p:sp>
      <p:sp>
        <p:nvSpPr>
          <p:cNvPr id="3" name="Date Placeholder 2"/>
          <p:cNvSpPr>
            <a:spLocks noGrp="1"/>
          </p:cNvSpPr>
          <p:nvPr>
            <p:ph type="dt" sz="half" idx="10"/>
          </p:nvPr>
        </p:nvSpPr>
        <p:spPr bwMode="auto"/>
        <p:txBody>
          <a:bodyPr/>
          <a:lstStyle/>
          <a:p>
            <a:pPr>
              <a:defRPr/>
            </a:pPr>
            <a:fld id="{E80C50CD-E178-4744-9B35-B2F624D6C5E9}" type="datetimeFigureOut">
              <a:rPr lang="en-US"/>
              <a:t>5/2/2025</a:t>
            </a:fld>
            <a:endParaRPr lang="en-US"/>
          </a:p>
        </p:txBody>
      </p:sp>
      <p:sp>
        <p:nvSpPr>
          <p:cNvPr id="4" name="Footer Placeholder 3"/>
          <p:cNvSpPr>
            <a:spLocks noGrp="1"/>
          </p:cNvSpPr>
          <p:nvPr>
            <p:ph type="ftr" sz="quarter" idx="11"/>
          </p:nvPr>
        </p:nvSpPr>
        <p:spPr bwMode="auto"/>
        <p:txBody>
          <a:bodyPr/>
          <a:lstStyle/>
          <a:p>
            <a:pPr>
              <a:defRPr/>
            </a:pPr>
            <a:endParaRPr lang="en-US"/>
          </a:p>
        </p:txBody>
      </p:sp>
      <p:sp>
        <p:nvSpPr>
          <p:cNvPr id="5" name="Slide Number Placeholder 4"/>
          <p:cNvSpPr>
            <a:spLocks noGrp="1"/>
          </p:cNvSpPr>
          <p:nvPr>
            <p:ph type="sldNum" sz="quarter" idx="12"/>
          </p:nvPr>
        </p:nvSpPr>
        <p:spPr bwMode="auto"/>
        <p:txBody>
          <a:bodyPr/>
          <a:lstStyle/>
          <a:p>
            <a:pPr>
              <a:defRPr/>
            </a:pPr>
            <a:fld id="{148CC95F-0247-41B6-91CF-DC97C76A7088}" type="slidenum">
              <a:rPr lang="en-US"/>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E80C50CD-E178-4744-9B35-B2F624D6C5E9}" type="datetimeFigureOut">
              <a:rPr lang="en-US"/>
              <a:t>5/2/2025</a:t>
            </a:fld>
            <a:endParaRPr lang="en-US"/>
          </a:p>
        </p:txBody>
      </p:sp>
      <p:sp>
        <p:nvSpPr>
          <p:cNvPr id="3" name="Footer Placeholder 2"/>
          <p:cNvSpPr>
            <a:spLocks noGrp="1"/>
          </p:cNvSpPr>
          <p:nvPr>
            <p:ph type="ftr" sz="quarter" idx="11"/>
          </p:nvPr>
        </p:nvSpPr>
        <p:spPr bwMode="auto"/>
        <p:txBody>
          <a:bodyPr/>
          <a:lstStyle/>
          <a:p>
            <a:pPr>
              <a:defRPr/>
            </a:pPr>
            <a:endParaRPr lang="en-US"/>
          </a:p>
        </p:txBody>
      </p:sp>
      <p:sp>
        <p:nvSpPr>
          <p:cNvPr id="4" name="Slide Number Placeholder 3"/>
          <p:cNvSpPr>
            <a:spLocks noGrp="1"/>
          </p:cNvSpPr>
          <p:nvPr>
            <p:ph type="sldNum" sz="quarter" idx="12"/>
          </p:nvPr>
        </p:nvSpPr>
        <p:spPr bwMode="auto"/>
        <p:txBody>
          <a:bodyPr/>
          <a:lstStyle/>
          <a:p>
            <a:pPr>
              <a:defRPr/>
            </a:pPr>
            <a:fld id="{148CC95F-0247-41B6-91CF-DC97C76A7088}" type="slidenum">
              <a:rPr lang="en-US"/>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21208" y="978408"/>
            <a:ext cx="5020056" cy="2459735"/>
          </a:xfrm>
        </p:spPr>
        <p:txBody>
          <a:bodyPr anchor="t">
            <a:noAutofit/>
          </a:bodyPr>
          <a:lstStyle>
            <a:lvl1pPr>
              <a:defRPr sz="4400"/>
            </a:lvl1pPr>
          </a:lstStyle>
          <a:p>
            <a:pPr>
              <a:defRPr/>
            </a:pPr>
            <a:r>
              <a:rPr lang="en-US"/>
              <a:t>Click to edit Master title style</a:t>
            </a:r>
            <a:endParaRPr/>
          </a:p>
        </p:txBody>
      </p:sp>
      <p:sp>
        <p:nvSpPr>
          <p:cNvPr id="3" name="Content Placeholder 2"/>
          <p:cNvSpPr>
            <a:spLocks noGrp="1"/>
          </p:cNvSpPr>
          <p:nvPr>
            <p:ph idx="1"/>
          </p:nvPr>
        </p:nvSpPr>
        <p:spPr bwMode="auto">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Text Placeholder 3"/>
          <p:cNvSpPr>
            <a:spLocks noGrp="1"/>
          </p:cNvSpPr>
          <p:nvPr>
            <p:ph type="body" sz="half" idx="2"/>
          </p:nvPr>
        </p:nvSpPr>
        <p:spPr bwMode="auto">
          <a:xfrm>
            <a:off x="521208" y="3575303"/>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E80C50CD-E178-4744-9B35-B2F624D6C5E9}" type="datetimeFigureOut">
              <a:rPr lang="en-US"/>
              <a:t>5/2/2025</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148CC95F-0247-41B6-91CF-DC97C76A7088}" type="slidenum">
              <a:rPr lang="en-US"/>
              <a:t>‹N°›</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21208" y="978408"/>
            <a:ext cx="5020056" cy="2459735"/>
          </a:xfrm>
        </p:spPr>
        <p:txBody>
          <a:bodyPr anchor="t">
            <a:noAutofit/>
          </a:bodyPr>
          <a:lstStyle>
            <a:lvl1pPr>
              <a:defRPr sz="4400"/>
            </a:lvl1pPr>
          </a:lstStyle>
          <a:p>
            <a:pPr>
              <a:defRPr/>
            </a:pPr>
            <a:r>
              <a:rPr lang="en-US"/>
              <a:t>Click to edit Master title style</a:t>
            </a:r>
            <a:endParaRPr/>
          </a:p>
        </p:txBody>
      </p:sp>
      <p:sp>
        <p:nvSpPr>
          <p:cNvPr id="3" name="Picture Placeholder 2"/>
          <p:cNvSpPr>
            <a:spLocks noGrp="1"/>
          </p:cNvSpPr>
          <p:nvPr>
            <p:ph type="pic" idx="1"/>
          </p:nvPr>
        </p:nvSpPr>
        <p:spPr bwMode="auto">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4" name="Text Placeholder 3"/>
          <p:cNvSpPr>
            <a:spLocks noGrp="1"/>
          </p:cNvSpPr>
          <p:nvPr>
            <p:ph type="body" sz="half" idx="2"/>
          </p:nvPr>
        </p:nvSpPr>
        <p:spPr bwMode="auto">
          <a:xfrm>
            <a:off x="521208" y="3575303"/>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5" name="Date Placeholder 4"/>
          <p:cNvSpPr>
            <a:spLocks noGrp="1"/>
          </p:cNvSpPr>
          <p:nvPr>
            <p:ph type="dt" sz="half" idx="10"/>
          </p:nvPr>
        </p:nvSpPr>
        <p:spPr bwMode="auto"/>
        <p:txBody>
          <a:bodyPr/>
          <a:lstStyle/>
          <a:p>
            <a:pPr>
              <a:defRPr/>
            </a:pPr>
            <a:fld id="{E80C50CD-E178-4744-9B35-B2F624D6C5E9}" type="datetimeFigureOut">
              <a:rPr lang="en-US"/>
              <a:t>5/2/2025</a:t>
            </a:fld>
            <a:endParaRPr lang="en-US"/>
          </a:p>
        </p:txBody>
      </p:sp>
      <p:sp>
        <p:nvSpPr>
          <p:cNvPr id="6" name="Footer Placeholder 5"/>
          <p:cNvSpPr>
            <a:spLocks noGrp="1"/>
          </p:cNvSpPr>
          <p:nvPr>
            <p:ph type="ftr" sz="quarter" idx="11"/>
          </p:nvPr>
        </p:nvSpPr>
        <p:spPr bwMode="auto"/>
        <p:txBody>
          <a:bodyPr/>
          <a:lstStyle/>
          <a:p>
            <a:pPr>
              <a:defRPr/>
            </a:pPr>
            <a:endParaRPr lang="en-US"/>
          </a:p>
        </p:txBody>
      </p:sp>
      <p:sp>
        <p:nvSpPr>
          <p:cNvPr id="7" name="Slide Number Placeholder 6"/>
          <p:cNvSpPr>
            <a:spLocks noGrp="1"/>
          </p:cNvSpPr>
          <p:nvPr>
            <p:ph type="sldNum" sz="quarter" idx="12"/>
          </p:nvPr>
        </p:nvSpPr>
        <p:spPr bwMode="auto"/>
        <p:txBody>
          <a:bodyPr/>
          <a:lstStyle/>
          <a:p>
            <a:pPr>
              <a:defRPr/>
            </a:pPr>
            <a:fld id="{148CC95F-0247-41B6-91CF-DC97C76A7088}" type="slidenum">
              <a:rPr lang="en-US"/>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521208" y="978408"/>
            <a:ext cx="11155680" cy="1463040"/>
          </a:xfrm>
          <a:prstGeom prst="rect">
            <a:avLst/>
          </a:prstGeom>
        </p:spPr>
        <p:txBody>
          <a:bodyPr vert="horz" lIns="91440" tIns="45720" rIns="91440" bIns="45720" rtlCol="0" anchor="t">
            <a:normAutofit/>
          </a:bodyPr>
          <a:lstStyle/>
          <a:p>
            <a:pPr>
              <a:defRPr/>
            </a:pPr>
            <a:r>
              <a:rPr lang="en-US"/>
              <a:t>Click to edit Master title style</a:t>
            </a:r>
            <a:endParaRPr/>
          </a:p>
        </p:txBody>
      </p:sp>
      <p:sp>
        <p:nvSpPr>
          <p:cNvPr id="3" name="Text Placeholder 2"/>
          <p:cNvSpPr>
            <a:spLocks noGrp="1"/>
          </p:cNvSpPr>
          <p:nvPr>
            <p:ph type="body" idx="1"/>
          </p:nvPr>
        </p:nvSpPr>
        <p:spPr bwMode="auto">
          <a:xfrm>
            <a:off x="521208" y="2578608"/>
            <a:ext cx="11155680" cy="376732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4" name="Date Placeholder 3"/>
          <p:cNvSpPr>
            <a:spLocks noGrp="1"/>
          </p:cNvSpPr>
          <p:nvPr>
            <p:ph type="dt" sz="half" idx="2"/>
          </p:nvPr>
        </p:nvSpPr>
        <p:spPr bwMode="auto">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pPr>
              <a:defRPr/>
            </a:pPr>
            <a:fld id="{E80C50CD-E178-4744-9B35-B2F624D6C5E9}" type="datetimeFigureOut">
              <a:rPr lang="en-US"/>
              <a:t>5/2/2025</a:t>
            </a:fld>
            <a:endParaRPr lang="en-US"/>
          </a:p>
        </p:txBody>
      </p:sp>
      <p:sp>
        <p:nvSpPr>
          <p:cNvPr id="5" name="Footer Placeholder 4"/>
          <p:cNvSpPr>
            <a:spLocks noGrp="1"/>
          </p:cNvSpPr>
          <p:nvPr>
            <p:ph type="ftr" sz="quarter" idx="3"/>
          </p:nvPr>
        </p:nvSpPr>
        <p:spPr bwMode="auto">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pPr>
              <a:defRPr/>
            </a:pPr>
            <a:endParaRPr lang="en-US"/>
          </a:p>
        </p:txBody>
      </p:sp>
      <p:sp>
        <p:nvSpPr>
          <p:cNvPr id="6" name="Slide Number Placeholder 5"/>
          <p:cNvSpPr>
            <a:spLocks noGrp="1"/>
          </p:cNvSpPr>
          <p:nvPr>
            <p:ph type="sldNum" sz="quarter" idx="4"/>
          </p:nvPr>
        </p:nvSpPr>
        <p:spPr bwMode="auto">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pPr>
              <a:defRPr/>
            </a:pPr>
            <a:fld id="{148CC95F-0247-41B6-91CF-DC97C76A7088}" type="slidenum">
              <a:rPr lang="en-US"/>
              <a:t>‹N°›</a:t>
            </a:fld>
            <a:endParaRPr lang="en-US"/>
          </a:p>
        </p:txBody>
      </p:sp>
      <p:sp>
        <p:nvSpPr>
          <p:cNvPr id="7" name="Freeform: Shape 6"/>
          <p:cNvSpPr/>
          <p:nvPr/>
        </p:nvSpPr>
        <p:spPr bwMode="auto">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extrusionOk="0">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100000"/>
        </a:lnSpc>
        <a:spcBef>
          <a:spcPts val="0"/>
        </a:spcBef>
        <a:buNone/>
        <a:defRPr sz="4400" b="1">
          <a:solidFill>
            <a:schemeClr val="tx1"/>
          </a:solidFill>
          <a:latin typeface="+mj-lt"/>
          <a:ea typeface="+mj-ea"/>
          <a:cs typeface="+mj-cs"/>
        </a:defRPr>
      </a:lvl1pPr>
    </p:titleStyle>
    <p:bodyStyle>
      <a:lvl1pPr marL="228600" indent="-228600" algn="l" defTabSz="914400">
        <a:lnSpc>
          <a:spcPct val="110000"/>
        </a:lnSpc>
        <a:spcBef>
          <a:spcPts val="1000"/>
        </a:spcBef>
        <a:buFont typeface="Arial"/>
        <a:buChar char="•"/>
        <a:defRPr sz="1800">
          <a:solidFill>
            <a:schemeClr val="tx1"/>
          </a:solidFill>
          <a:latin typeface="+mn-lt"/>
          <a:ea typeface="+mn-ea"/>
          <a:cs typeface="+mn-cs"/>
        </a:defRPr>
      </a:lvl1pPr>
      <a:lvl2pPr marL="685800" indent="-228600" algn="l" defTabSz="914400">
        <a:lnSpc>
          <a:spcPct val="110000"/>
        </a:lnSpc>
        <a:spcBef>
          <a:spcPts val="500"/>
        </a:spcBef>
        <a:buFont typeface="Arial"/>
        <a:buChar char="•"/>
        <a:defRPr sz="1600">
          <a:solidFill>
            <a:schemeClr val="tx1"/>
          </a:solidFill>
          <a:latin typeface="+mn-lt"/>
          <a:ea typeface="+mn-ea"/>
          <a:cs typeface="+mn-cs"/>
        </a:defRPr>
      </a:lvl2pPr>
      <a:lvl3pPr marL="1143000" indent="-228600" algn="l" defTabSz="914400">
        <a:lnSpc>
          <a:spcPct val="110000"/>
        </a:lnSpc>
        <a:spcBef>
          <a:spcPts val="500"/>
        </a:spcBef>
        <a:buFont typeface="Arial"/>
        <a:buChar char="•"/>
        <a:defRPr sz="1400">
          <a:solidFill>
            <a:schemeClr val="tx1"/>
          </a:solidFill>
          <a:latin typeface="+mn-lt"/>
          <a:ea typeface="+mn-ea"/>
          <a:cs typeface="+mn-cs"/>
        </a:defRPr>
      </a:lvl3pPr>
      <a:lvl4pPr marL="1600200" indent="-228600" algn="l" defTabSz="914400">
        <a:lnSpc>
          <a:spcPct val="110000"/>
        </a:lnSpc>
        <a:spcBef>
          <a:spcPts val="500"/>
        </a:spcBef>
        <a:buFont typeface="Arial"/>
        <a:buChar char="•"/>
        <a:defRPr sz="1200">
          <a:solidFill>
            <a:schemeClr val="tx1"/>
          </a:solidFill>
          <a:latin typeface="+mn-lt"/>
          <a:ea typeface="+mn-ea"/>
          <a:cs typeface="+mn-cs"/>
        </a:defRPr>
      </a:lvl4pPr>
      <a:lvl5pPr marL="2057400" indent="-228600" algn="l" defTabSz="914400">
        <a:lnSpc>
          <a:spcPct val="110000"/>
        </a:lnSpc>
        <a:spcBef>
          <a:spcPts val="500"/>
        </a:spcBef>
        <a:buFont typeface="Arial"/>
        <a:buChar char="•"/>
        <a:defRPr sz="12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15" name="Rectangle 14"/>
          <p:cNvSpPr>
            <a:spLocks noGrp="1" noRot="1" noChangeAspect="1" noMove="1" noResize="1" noEditPoints="1" noAdjustHandles="1" noChangeArrowheads="1" noChangeShapeType="1" noTextEdit="1"/>
          </p:cNvSpPr>
          <p:nvPr/>
        </p:nvSpPr>
        <p:spPr bwMode="auto">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pic>
        <p:nvPicPr>
          <p:cNvPr id="16" name="Picture 15" descr="A blue abstract watercolor pattern on a white background"/>
          <p:cNvPicPr>
            <a:picLocks noChangeAspect="1"/>
          </p:cNvPicPr>
          <p:nvPr/>
        </p:nvPicPr>
        <p:blipFill>
          <a:blip r:embed="rId3">
            <a:alphaModFix amt="40000"/>
          </a:blip>
          <a:srcRect t="14644" b="1085"/>
          <a:stretch/>
        </p:blipFill>
        <p:spPr bwMode="auto">
          <a:xfrm>
            <a:off x="0" y="0"/>
            <a:ext cx="12192001" cy="6858001"/>
          </a:xfrm>
          <a:prstGeom prst="rect">
            <a:avLst/>
          </a:prstGeom>
        </p:spPr>
      </p:pic>
      <p:sp>
        <p:nvSpPr>
          <p:cNvPr id="2" name="Title 1"/>
          <p:cNvSpPr>
            <a:spLocks noGrp="1"/>
          </p:cNvSpPr>
          <p:nvPr>
            <p:ph type="ctrTitle"/>
          </p:nvPr>
        </p:nvSpPr>
        <p:spPr bwMode="auto">
          <a:xfrm>
            <a:off x="517869" y="978407"/>
            <a:ext cx="10327111" cy="1469825"/>
          </a:xfrm>
        </p:spPr>
        <p:txBody>
          <a:bodyPr anchor="t">
            <a:normAutofit/>
          </a:bodyPr>
          <a:lstStyle/>
          <a:p>
            <a:pPr>
              <a:defRPr/>
            </a:pPr>
            <a:r>
              <a:rPr lang="fr-FR" sz="6000">
                <a:solidFill>
                  <a:srgbClr val="FFFFFF"/>
                </a:solidFill>
              </a:rPr>
              <a:t>Calculatrice Booléenne</a:t>
            </a:r>
            <a:endParaRPr/>
          </a:p>
        </p:txBody>
      </p:sp>
      <p:sp>
        <p:nvSpPr>
          <p:cNvPr id="3" name="Subtitle 2"/>
          <p:cNvSpPr>
            <a:spLocks noGrp="1"/>
          </p:cNvSpPr>
          <p:nvPr>
            <p:ph type="subTitle" idx="1"/>
          </p:nvPr>
        </p:nvSpPr>
        <p:spPr bwMode="auto">
          <a:xfrm>
            <a:off x="517870" y="3726426"/>
            <a:ext cx="5040785" cy="2480053"/>
          </a:xfrm>
        </p:spPr>
        <p:txBody>
          <a:bodyPr anchor="t">
            <a:normAutofit/>
          </a:bodyPr>
          <a:lstStyle/>
          <a:p>
            <a:pPr>
              <a:defRPr/>
            </a:pPr>
            <a:r>
              <a:rPr lang="en-US" sz="2400" dirty="0" err="1">
                <a:solidFill>
                  <a:srgbClr val="FFFFFF"/>
                </a:solidFill>
              </a:rPr>
              <a:t>Groupe</a:t>
            </a:r>
            <a:r>
              <a:rPr lang="en-US" sz="2400" dirty="0">
                <a:solidFill>
                  <a:srgbClr val="FFFFFF"/>
                </a:solidFill>
              </a:rPr>
              <a:t> 9 </a:t>
            </a:r>
            <a:r>
              <a:rPr lang="en-US" sz="2400" dirty="0" smtClean="0">
                <a:solidFill>
                  <a:srgbClr val="FFFFFF"/>
                </a:solidFill>
              </a:rPr>
              <a:t>:</a:t>
            </a:r>
            <a:endParaRPr dirty="0"/>
          </a:p>
          <a:p>
            <a:pPr>
              <a:defRPr/>
            </a:pPr>
            <a:r>
              <a:rPr lang="en-US" sz="2400" dirty="0">
                <a:solidFill>
                  <a:srgbClr val="FFFFFF"/>
                </a:solidFill>
              </a:rPr>
              <a:t>&gt;</a:t>
            </a:r>
            <a:r>
              <a:rPr lang="en-US" sz="2400" dirty="0" err="1">
                <a:solidFill>
                  <a:srgbClr val="FFFFFF"/>
                </a:solidFill>
              </a:rPr>
              <a:t>Ussama</a:t>
            </a:r>
            <a:r>
              <a:rPr lang="en-US" sz="2400" dirty="0">
                <a:solidFill>
                  <a:srgbClr val="FFFFFF"/>
                </a:solidFill>
              </a:rPr>
              <a:t> </a:t>
            </a:r>
            <a:r>
              <a:rPr lang="en-US" sz="2400" dirty="0" err="1">
                <a:solidFill>
                  <a:srgbClr val="FFFFFF"/>
                </a:solidFill>
              </a:rPr>
              <a:t>bizg</a:t>
            </a:r>
            <a:r>
              <a:rPr lang="en-US" sz="2400" dirty="0">
                <a:solidFill>
                  <a:srgbClr val="FFFFFF"/>
                </a:solidFill>
              </a:rPr>
              <a:t> .</a:t>
            </a:r>
          </a:p>
          <a:p>
            <a:pPr>
              <a:defRPr/>
            </a:pPr>
            <a:r>
              <a:rPr lang="en-US" sz="2400" dirty="0" smtClean="0">
                <a:solidFill>
                  <a:srgbClr val="FFFFFF"/>
                </a:solidFill>
              </a:rPr>
              <a:t>&gt;Youssef </a:t>
            </a:r>
            <a:r>
              <a:rPr lang="en-US" sz="2400" dirty="0" err="1" smtClean="0">
                <a:solidFill>
                  <a:srgbClr val="FFFFFF"/>
                </a:solidFill>
              </a:rPr>
              <a:t>Chouabi</a:t>
            </a:r>
            <a:r>
              <a:rPr lang="en-US" sz="2400" dirty="0" smtClean="0">
                <a:solidFill>
                  <a:srgbClr val="FFFFFF"/>
                </a:solidFill>
              </a:rPr>
              <a:t> .</a:t>
            </a:r>
          </a:p>
          <a:p>
            <a:pPr>
              <a:defRPr/>
            </a:pPr>
            <a:r>
              <a:rPr lang="en-US" sz="2000" dirty="0" smtClean="0">
                <a:solidFill>
                  <a:srgbClr val="FFFFFF"/>
                </a:solidFill>
              </a:rPr>
              <a:t>&gt;</a:t>
            </a:r>
            <a:r>
              <a:rPr lang="en-US" sz="2400" dirty="0" err="1" smtClean="0">
                <a:solidFill>
                  <a:srgbClr val="FFFFFF"/>
                </a:solidFill>
              </a:rPr>
              <a:t>Zakaria</a:t>
            </a:r>
            <a:r>
              <a:rPr lang="en-US" sz="2400" dirty="0" smtClean="0">
                <a:solidFill>
                  <a:srgbClr val="FFFFFF"/>
                </a:solidFill>
              </a:rPr>
              <a:t> </a:t>
            </a:r>
            <a:r>
              <a:rPr lang="en-US" sz="2400" dirty="0" err="1" smtClean="0">
                <a:solidFill>
                  <a:srgbClr val="FFFFFF"/>
                </a:solidFill>
              </a:rPr>
              <a:t>Chargaoui</a:t>
            </a:r>
            <a:r>
              <a:rPr lang="en-US" sz="2000" dirty="0" smtClean="0">
                <a:solidFill>
                  <a:srgbClr val="FFFFFF"/>
                </a:solidFill>
              </a:rPr>
              <a:t>.</a:t>
            </a:r>
            <a:endParaRPr lang="en-US" sz="2000" dirty="0">
              <a:solidFill>
                <a:srgbClr val="FFFFFF"/>
              </a:solidFill>
            </a:endParaRPr>
          </a:p>
          <a:p>
            <a:pPr>
              <a:defRPr/>
            </a:pPr>
            <a:endParaRPr dirty="0"/>
          </a:p>
          <a:p>
            <a:pPr>
              <a:defRPr/>
            </a:pPr>
            <a:endParaRPr lang="fr-FR" sz="2400" dirty="0">
              <a:solidFill>
                <a:srgbClr val="FFFFFF"/>
              </a:solidFill>
            </a:endParaRPr>
          </a:p>
        </p:txBody>
      </p:sp>
      <p:sp>
        <p:nvSpPr>
          <p:cNvPr id="17" name="Rectangle 16"/>
          <p:cNvSpPr>
            <a:spLocks noGrp="1" noRot="1" noChangeAspect="1" noMove="1" noResize="1" noEditPoints="1" noAdjustHandles="1" noChangeArrowheads="1" noChangeShapeType="1" noTextEdit="1"/>
          </p:cNvSpPr>
          <p:nvPr/>
        </p:nvSpPr>
        <p:spPr bwMode="auto">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 xmlns:m="http://schemas.openxmlformats.org/officeDocument/2006/math" xmlns:w="http://schemas.openxmlformats.org/wordprocessingml/2006/main" xmlns:p159="http://schemas.microsoft.com/office/powerpoint/2015/09/main" xmlns:p14="http://schemas.microsoft.com/office/powerpoint/2010/main" Requires="p159">
      <p:transition p14:dur="2000" advClick="1"/>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20487216" name="Title 1"/>
          <p:cNvSpPr>
            <a:spLocks noGrp="1"/>
          </p:cNvSpPr>
          <p:nvPr>
            <p:ph type="title"/>
          </p:nvPr>
        </p:nvSpPr>
        <p:spPr bwMode="auto">
          <a:xfrm>
            <a:off x="521208" y="785903"/>
            <a:ext cx="11155680" cy="1463040"/>
          </a:xfrm>
        </p:spPr>
        <p:txBody>
          <a:bodyPr/>
          <a:lstStyle/>
          <a:p>
            <a:pPr>
              <a:defRPr/>
            </a:pPr>
            <a:r>
              <a:rPr lang="en-US" dirty="0" smtClean="0"/>
              <a:t>Simplifier </a:t>
            </a:r>
            <a:r>
              <a:rPr lang="en-US" dirty="0" err="1" smtClean="0"/>
              <a:t>l’expression</a:t>
            </a:r>
            <a:r>
              <a:rPr lang="en-US" dirty="0" smtClean="0"/>
              <a:t>:</a:t>
            </a:r>
            <a:endParaRPr dirty="0"/>
          </a:p>
        </p:txBody>
      </p:sp>
      <p:sp>
        <p:nvSpPr>
          <p:cNvPr id="1696949835" name="Content Placeholder 2"/>
          <p:cNvSpPr>
            <a:spLocks noGrp="1"/>
          </p:cNvSpPr>
          <p:nvPr>
            <p:ph idx="1"/>
          </p:nvPr>
        </p:nvSpPr>
        <p:spPr bwMode="auto">
          <a:xfrm>
            <a:off x="521208" y="1626669"/>
            <a:ext cx="11155680" cy="5053264"/>
          </a:xfrm>
        </p:spPr>
        <p:txBody>
          <a:bodyPr vertOverflow="overflow" horzOverflow="overflow" vert="horz" wrap="square" lIns="91440" tIns="45720" rIns="91440" bIns="45720" numCol="1" spcCol="0" rtlCol="0" fromWordArt="0" anchor="t" anchorCtr="0" forceAA="0" compatLnSpc="0">
            <a:normAutofit/>
          </a:bodyPr>
          <a:lstStyle/>
          <a:p>
            <a:pPr marL="0" indent="0">
              <a:lnSpc>
                <a:spcPct val="100000"/>
              </a:lnSpc>
              <a:buNone/>
              <a:defRPr/>
            </a:pPr>
            <a:r>
              <a:rPr lang="fr-FR" sz="2400" dirty="0">
                <a:solidFill>
                  <a:srgbClr val="00B050"/>
                </a:solidFill>
              </a:rPr>
              <a:t>Fonctionnement de cette </a:t>
            </a:r>
            <a:r>
              <a:rPr lang="fr-FR" sz="2400" dirty="0" smtClean="0">
                <a:solidFill>
                  <a:srgbClr val="00B050"/>
                </a:solidFill>
              </a:rPr>
              <a:t>fonction (</a:t>
            </a:r>
            <a:r>
              <a:rPr lang="fr-FR" sz="2400" b="1" dirty="0" err="1">
                <a:solidFill>
                  <a:srgbClr val="0070C0"/>
                </a:solidFill>
              </a:rPr>
              <a:t>simplifyExpression</a:t>
            </a:r>
            <a:r>
              <a:rPr lang="en-US" sz="2400" b="1" dirty="0">
                <a:solidFill>
                  <a:srgbClr val="0070C0"/>
                </a:solidFill>
              </a:rPr>
              <a:t>()</a:t>
            </a:r>
            <a:r>
              <a:rPr lang="fr-FR" sz="2400" dirty="0" smtClean="0"/>
              <a:t> </a:t>
            </a:r>
            <a:r>
              <a:rPr lang="fr-FR" sz="2400" dirty="0" smtClean="0">
                <a:solidFill>
                  <a:srgbClr val="00B050"/>
                </a:solidFill>
              </a:rPr>
              <a:t>) :</a:t>
            </a:r>
          </a:p>
          <a:p>
            <a:pPr marL="0" indent="0">
              <a:lnSpc>
                <a:spcPct val="100000"/>
              </a:lnSpc>
              <a:buNone/>
              <a:defRPr/>
            </a:pPr>
            <a:endParaRPr lang="fr-FR" sz="2400" dirty="0">
              <a:solidFill>
                <a:srgbClr val="00B050"/>
              </a:solidFill>
            </a:endParaRPr>
          </a:p>
          <a:p>
            <a:pPr>
              <a:lnSpc>
                <a:spcPct val="100000"/>
              </a:lnSpc>
              <a:defRPr/>
            </a:pPr>
            <a:r>
              <a:rPr lang="fr-FR" dirty="0" smtClean="0">
                <a:solidFill>
                  <a:srgbClr val="002060"/>
                </a:solidFill>
              </a:rPr>
              <a:t>La </a:t>
            </a:r>
            <a:r>
              <a:rPr lang="fr-FR" dirty="0">
                <a:solidFill>
                  <a:srgbClr val="002060"/>
                </a:solidFill>
              </a:rPr>
              <a:t>fonction crée une nouvelle liste chaînée contenant l'expression simplifiée</a:t>
            </a:r>
            <a:r>
              <a:rPr lang="fr-FR" dirty="0" smtClean="0">
                <a:solidFill>
                  <a:srgbClr val="002060"/>
                </a:solidFill>
              </a:rPr>
              <a:t>.</a:t>
            </a:r>
          </a:p>
          <a:p>
            <a:pPr>
              <a:lnSpc>
                <a:spcPct val="100000"/>
              </a:lnSpc>
              <a:defRPr/>
            </a:pPr>
            <a:r>
              <a:rPr lang="fr-FR" dirty="0" smtClean="0">
                <a:solidFill>
                  <a:srgbClr val="002060"/>
                </a:solidFill>
              </a:rPr>
              <a:t>Lorsqu'elle </a:t>
            </a:r>
            <a:r>
              <a:rPr lang="fr-FR" dirty="0">
                <a:solidFill>
                  <a:srgbClr val="002060"/>
                </a:solidFill>
              </a:rPr>
              <a:t>rencontre une série d'opérateurs `NOT`, elle incrémente un compteur</a:t>
            </a:r>
            <a:r>
              <a:rPr lang="fr-FR" dirty="0" smtClean="0">
                <a:solidFill>
                  <a:srgbClr val="002060"/>
                </a:solidFill>
              </a:rPr>
              <a:t>.</a:t>
            </a:r>
          </a:p>
          <a:p>
            <a:pPr>
              <a:lnSpc>
                <a:spcPct val="100000"/>
              </a:lnSpc>
              <a:defRPr/>
            </a:pPr>
            <a:r>
              <a:rPr lang="fr-FR" dirty="0" smtClean="0">
                <a:solidFill>
                  <a:srgbClr val="002060"/>
                </a:solidFill>
              </a:rPr>
              <a:t>Dès </a:t>
            </a:r>
            <a:r>
              <a:rPr lang="fr-FR" dirty="0">
                <a:solidFill>
                  <a:srgbClr val="002060"/>
                </a:solidFill>
              </a:rPr>
              <a:t>qu’un autre type de jeton (opérande ou opérateur logique) est rencontré, la fonction vérifie la valeur du compteur :  </a:t>
            </a:r>
            <a:endParaRPr lang="fr-FR" dirty="0" smtClean="0">
              <a:solidFill>
                <a:srgbClr val="002060"/>
              </a:solidFill>
            </a:endParaRPr>
          </a:p>
          <a:p>
            <a:pPr>
              <a:lnSpc>
                <a:spcPct val="100000"/>
              </a:lnSpc>
              <a:buFontTx/>
              <a:buChar char="-"/>
              <a:defRPr/>
            </a:pPr>
            <a:endParaRPr lang="fr-FR" dirty="0" smtClean="0">
              <a:solidFill>
                <a:srgbClr val="002060"/>
              </a:solidFill>
            </a:endParaRPr>
          </a:p>
          <a:p>
            <a:pPr lvl="1">
              <a:lnSpc>
                <a:spcPct val="100000"/>
              </a:lnSpc>
              <a:defRPr/>
            </a:pPr>
            <a:r>
              <a:rPr lang="fr-FR" dirty="0" smtClean="0">
                <a:solidFill>
                  <a:srgbClr val="002060"/>
                </a:solidFill>
              </a:rPr>
              <a:t>Si </a:t>
            </a:r>
            <a:r>
              <a:rPr lang="fr-FR" dirty="0">
                <a:solidFill>
                  <a:srgbClr val="002060"/>
                </a:solidFill>
              </a:rPr>
              <a:t>le compteur est impair, cela signifie qu’un `NOT` doit être conservé, donc elle insère un `NOT` avant le jeton actuel.  </a:t>
            </a:r>
            <a:endParaRPr lang="fr-FR" dirty="0" smtClean="0">
              <a:solidFill>
                <a:srgbClr val="002060"/>
              </a:solidFill>
            </a:endParaRPr>
          </a:p>
          <a:p>
            <a:pPr lvl="1">
              <a:lnSpc>
                <a:spcPct val="100000"/>
              </a:lnSpc>
              <a:defRPr/>
            </a:pPr>
            <a:r>
              <a:rPr lang="fr-FR" dirty="0" smtClean="0">
                <a:solidFill>
                  <a:srgbClr val="002060"/>
                </a:solidFill>
              </a:rPr>
              <a:t>Si </a:t>
            </a:r>
            <a:r>
              <a:rPr lang="fr-FR" dirty="0">
                <a:solidFill>
                  <a:srgbClr val="002060"/>
                </a:solidFill>
              </a:rPr>
              <a:t>le compteur est </a:t>
            </a:r>
            <a:r>
              <a:rPr lang="fr-FR" dirty="0" smtClean="0">
                <a:solidFill>
                  <a:srgbClr val="002060"/>
                </a:solidFill>
              </a:rPr>
              <a:t>pair cela </a:t>
            </a:r>
            <a:r>
              <a:rPr lang="fr-FR" dirty="0">
                <a:solidFill>
                  <a:srgbClr val="002060"/>
                </a:solidFill>
              </a:rPr>
              <a:t>signifie que les `NOT` s’annulent, donc elle insère simplement le jeton actuel</a:t>
            </a:r>
            <a:r>
              <a:rPr lang="fr-FR" dirty="0" smtClean="0">
                <a:solidFill>
                  <a:srgbClr val="002060"/>
                </a:solidFill>
              </a:rPr>
              <a:t>.</a:t>
            </a:r>
          </a:p>
          <a:p>
            <a:pPr lvl="1">
              <a:lnSpc>
                <a:spcPct val="100000"/>
              </a:lnSpc>
              <a:buFontTx/>
              <a:buChar char="-"/>
              <a:defRPr/>
            </a:pPr>
            <a:endParaRPr lang="fr-FR" dirty="0" smtClean="0">
              <a:solidFill>
                <a:srgbClr val="002060"/>
              </a:solidFill>
            </a:endParaRPr>
          </a:p>
          <a:p>
            <a:pPr>
              <a:lnSpc>
                <a:spcPct val="100000"/>
              </a:lnSpc>
              <a:defRPr/>
            </a:pPr>
            <a:r>
              <a:rPr lang="fr-FR" dirty="0" smtClean="0">
                <a:solidFill>
                  <a:srgbClr val="002060"/>
                </a:solidFill>
              </a:rPr>
              <a:t>- </a:t>
            </a:r>
            <a:r>
              <a:rPr lang="fr-FR" dirty="0">
                <a:solidFill>
                  <a:srgbClr val="002060"/>
                </a:solidFill>
              </a:rPr>
              <a:t>Le compteur est ensuite réinitialisé et le processus continue pour les jetons suivants</a:t>
            </a:r>
            <a:r>
              <a:rPr lang="fr-FR" dirty="0" smtClean="0">
                <a:solidFill>
                  <a:srgbClr val="002060"/>
                </a:solidFill>
              </a:rPr>
              <a:t>.</a:t>
            </a:r>
          </a:p>
          <a:p>
            <a:pPr marL="0" indent="0">
              <a:lnSpc>
                <a:spcPct val="100000"/>
              </a:lnSpc>
              <a:buNone/>
              <a:defRPr/>
            </a:pPr>
            <a:r>
              <a:rPr lang="fr-FR" dirty="0" smtClean="0">
                <a:solidFill>
                  <a:srgbClr val="002060"/>
                </a:solidFill>
              </a:rPr>
              <a:t>Ce </a:t>
            </a:r>
            <a:r>
              <a:rPr lang="fr-FR" dirty="0">
                <a:solidFill>
                  <a:srgbClr val="002060"/>
                </a:solidFill>
              </a:rPr>
              <a:t>mécanisme permet de simplifier l'expression tout en conservant sa logique correcte</a:t>
            </a:r>
            <a:r>
              <a:rPr lang="fr-FR" dirty="0" smtClean="0">
                <a:solidFill>
                  <a:srgbClr val="002060"/>
                </a:solidFill>
              </a:rPr>
              <a:t>. </a:t>
            </a:r>
            <a:r>
              <a:rPr lang="fr-FR" dirty="0">
                <a:solidFill>
                  <a:srgbClr val="002060"/>
                </a:solidFill>
              </a:rPr>
              <a:t>Et Gérer la négation </a:t>
            </a:r>
            <a:r>
              <a:rPr lang="fr-FR" dirty="0" smtClean="0">
                <a:solidFill>
                  <a:srgbClr val="002060"/>
                </a:solidFill>
              </a:rPr>
              <a:t>double </a:t>
            </a:r>
          </a:p>
        </p:txBody>
      </p:sp>
    </p:spTree>
    <p:extLst>
      <p:ext uri="{BB962C8B-B14F-4D97-AF65-F5344CB8AC3E}">
        <p14:creationId xmlns:p14="http://schemas.microsoft.com/office/powerpoint/2010/main" val="319673027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20487216" name="Title 1"/>
          <p:cNvSpPr>
            <a:spLocks noGrp="1"/>
          </p:cNvSpPr>
          <p:nvPr>
            <p:ph type="title"/>
          </p:nvPr>
        </p:nvSpPr>
        <p:spPr bwMode="auto"/>
        <p:txBody>
          <a:bodyPr/>
          <a:lstStyle/>
          <a:p>
            <a:pPr>
              <a:defRPr/>
            </a:pPr>
            <a:r>
              <a:rPr lang="fr-FR" sz="4400" b="1" i="0" u="none" strike="noStrike" cap="none" spc="0">
                <a:solidFill>
                  <a:schemeClr val="tx1"/>
                </a:solidFill>
                <a:latin typeface="Bierstadt"/>
                <a:ea typeface="Bierstadt"/>
                <a:cs typeface="Bierstadt"/>
              </a:rPr>
              <a:t>Conversion d’une Expression Infixe en 						</a:t>
            </a:r>
            <a:r>
              <a:rPr lang="en-US" sz="4400" b="1" i="0" u="none" strike="noStrike" cap="none" spc="0">
                <a:solidFill>
                  <a:schemeClr val="tx1"/>
                </a:solidFill>
                <a:latin typeface="Bierstadt"/>
                <a:ea typeface="Bierstadt"/>
                <a:cs typeface="Bierstadt"/>
              </a:rPr>
              <a:t>   </a:t>
            </a:r>
            <a:r>
              <a:rPr lang="fr-FR" sz="4400" b="1" i="0" u="none" strike="noStrike" cap="none" spc="0">
                <a:solidFill>
                  <a:schemeClr val="tx1"/>
                </a:solidFill>
                <a:latin typeface="Bierstadt"/>
                <a:ea typeface="Bierstadt"/>
                <a:cs typeface="Bierstadt"/>
              </a:rPr>
              <a:t>Postfixe</a:t>
            </a:r>
            <a:endParaRPr/>
          </a:p>
        </p:txBody>
      </p:sp>
      <p:sp>
        <p:nvSpPr>
          <p:cNvPr id="1696949835" name="Content Placeholder 2"/>
          <p:cNvSpPr>
            <a:spLocks noGrp="1"/>
          </p:cNvSpPr>
          <p:nvPr>
            <p:ph idx="1"/>
          </p:nvPr>
        </p:nvSpPr>
        <p:spPr bwMode="auto">
          <a:xfrm>
            <a:off x="521208" y="2578608"/>
            <a:ext cx="11155680" cy="4178188"/>
          </a:xfrm>
        </p:spPr>
        <p:txBody>
          <a:bodyPr vertOverflow="overflow" horzOverflow="overflow" vert="horz" wrap="square" lIns="91440" tIns="45720" rIns="91440" bIns="45720" numCol="1" spcCol="0" rtlCol="0" fromWordArt="0" anchor="t" anchorCtr="0" forceAA="0" compatLnSpc="0">
            <a:normAutofit/>
          </a:bodyPr>
          <a:lstStyle/>
          <a:p>
            <a:pPr marL="0" indent="0">
              <a:buFont typeface="Arial"/>
              <a:buNone/>
              <a:defRPr/>
            </a:pPr>
            <a:r>
              <a:rPr lang="fr-FR" sz="1800" b="0" i="0" u="none" strike="noStrike" cap="none" spc="0" dirty="0">
                <a:solidFill>
                  <a:schemeClr val="tx1"/>
                </a:solidFill>
                <a:highlight>
                  <a:srgbClr val="FFFF00"/>
                </a:highlight>
                <a:latin typeface="Bierstadt"/>
                <a:ea typeface="Bierstadt"/>
                <a:cs typeface="Bierstadt"/>
              </a:rPr>
              <a:t>Notation Infixe</a:t>
            </a:r>
            <a:endParaRPr sz="1800" b="0" i="0" u="none" strike="noStrike" cap="none" spc="0" dirty="0">
              <a:solidFill>
                <a:schemeClr val="tx1"/>
              </a:solidFill>
              <a:highlight>
                <a:srgbClr val="FFFF00"/>
              </a:highlight>
              <a:latin typeface="Bierstadt"/>
              <a:cs typeface="Bierstadt"/>
            </a:endParaRPr>
          </a:p>
          <a:p>
            <a:pPr lvl="1">
              <a:defRPr/>
            </a:pPr>
            <a:r>
              <a:rPr lang="fr-FR" sz="1600" b="0" i="0" u="none" strike="noStrike" cap="none" spc="0" dirty="0">
                <a:solidFill>
                  <a:schemeClr val="tx1"/>
                </a:solidFill>
                <a:latin typeface="Bierstadt"/>
                <a:ea typeface="Bierstadt"/>
                <a:cs typeface="Bierstadt"/>
              </a:rPr>
              <a:t>Définition : Les opérateurs sont placés entre les opérandes.</a:t>
            </a:r>
            <a:endParaRPr lang="fr-FR" sz="1800" b="0" i="0" u="none" strike="noStrike" cap="none" spc="0" dirty="0">
              <a:solidFill>
                <a:schemeClr val="tx1"/>
              </a:solidFill>
              <a:latin typeface="Bierstadt"/>
              <a:cs typeface="Bierstadt"/>
            </a:endParaRPr>
          </a:p>
          <a:p>
            <a:pPr lvl="1">
              <a:defRPr/>
            </a:pPr>
            <a:r>
              <a:rPr lang="fr-FR" sz="1600" b="0" i="0" u="none" strike="noStrike" cap="none" spc="0" dirty="0">
                <a:solidFill>
                  <a:schemeClr val="tx1"/>
                </a:solidFill>
                <a:latin typeface="Bierstadt"/>
                <a:ea typeface="Bierstadt"/>
                <a:cs typeface="Bierstadt"/>
              </a:rPr>
              <a:t>Exemple : A </a:t>
            </a:r>
            <a:r>
              <a:rPr lang="fr-FR" sz="1600" b="0" i="0" u="none" strike="noStrike" cap="none" spc="0" dirty="0" smtClean="0">
                <a:solidFill>
                  <a:schemeClr val="tx1"/>
                </a:solidFill>
                <a:latin typeface="Bierstadt"/>
                <a:ea typeface="Bierstadt"/>
                <a:cs typeface="Bierstadt"/>
              </a:rPr>
              <a:t>ET </a:t>
            </a:r>
            <a:r>
              <a:rPr lang="fr-FR" sz="1600" b="0" i="0" u="none" strike="noStrike" cap="none" spc="0" dirty="0">
                <a:solidFill>
                  <a:schemeClr val="tx1"/>
                </a:solidFill>
                <a:latin typeface="Bierstadt"/>
                <a:ea typeface="Bierstadt"/>
                <a:cs typeface="Bierstadt"/>
              </a:rPr>
              <a:t>B, (X OU Y) ET NON Z.</a:t>
            </a:r>
            <a:endParaRPr lang="fr-FR" sz="1800" b="0" i="0" u="none" strike="noStrike" cap="none" spc="0" dirty="0">
              <a:solidFill>
                <a:schemeClr val="tx1"/>
              </a:solidFill>
              <a:latin typeface="Bierstadt"/>
              <a:cs typeface="Bierstadt"/>
            </a:endParaRPr>
          </a:p>
          <a:p>
            <a:pPr lvl="1">
              <a:defRPr/>
            </a:pPr>
            <a:r>
              <a:rPr lang="fr-FR" sz="1600" b="0" i="0" u="none" strike="noStrike" cap="none" spc="0" dirty="0">
                <a:solidFill>
                  <a:schemeClr val="tx1"/>
                </a:solidFill>
                <a:latin typeface="Bierstadt"/>
                <a:ea typeface="Bierstadt"/>
                <a:cs typeface="Bierstadt"/>
              </a:rPr>
              <a:t>Utilisation : Notation naturelle pour les humains, mais nécessite des parenthèses pour la priorité.</a:t>
            </a:r>
            <a:endParaRPr dirty="0"/>
          </a:p>
          <a:p>
            <a:pPr marL="457200" lvl="1" indent="0">
              <a:buFont typeface="Arial"/>
              <a:buNone/>
              <a:defRPr/>
            </a:pPr>
            <a:endParaRPr dirty="0"/>
          </a:p>
          <a:p>
            <a:pPr marL="0" indent="0">
              <a:buFont typeface="Arial"/>
              <a:buNone/>
              <a:defRPr/>
            </a:pPr>
            <a:r>
              <a:rPr lang="fr-FR" sz="1600" b="0" i="0" u="none" strike="noStrike" cap="none" spc="0" dirty="0">
                <a:solidFill>
                  <a:schemeClr val="tx1"/>
                </a:solidFill>
                <a:highlight>
                  <a:srgbClr val="FFFF00"/>
                </a:highlight>
                <a:latin typeface="Bierstadt"/>
                <a:ea typeface="Bierstadt"/>
                <a:cs typeface="Bierstadt"/>
              </a:rPr>
              <a:t>Notation </a:t>
            </a:r>
            <a:r>
              <a:rPr lang="fr-FR" sz="1600" b="0" i="0" u="none" strike="noStrike" cap="none" spc="0" dirty="0" err="1">
                <a:solidFill>
                  <a:schemeClr val="tx1"/>
                </a:solidFill>
                <a:highlight>
                  <a:srgbClr val="FFFF00"/>
                </a:highlight>
                <a:latin typeface="Bierstadt"/>
                <a:ea typeface="Bierstadt"/>
                <a:cs typeface="Bierstadt"/>
              </a:rPr>
              <a:t>Postfixe</a:t>
            </a:r>
            <a:r>
              <a:rPr lang="fr-FR" sz="1600" b="0" i="0" u="none" strike="noStrike" cap="none" spc="0" dirty="0">
                <a:solidFill>
                  <a:schemeClr val="tx1"/>
                </a:solidFill>
                <a:latin typeface="Bierstadt"/>
                <a:ea typeface="Bierstadt"/>
                <a:cs typeface="Bierstadt"/>
              </a:rPr>
              <a:t> (Polonaise Inverse)</a:t>
            </a:r>
            <a:endParaRPr dirty="0"/>
          </a:p>
          <a:p>
            <a:pPr lvl="1">
              <a:defRPr/>
            </a:pPr>
            <a:r>
              <a:rPr lang="fr-FR" sz="1800" b="0" i="0" u="none" strike="noStrike" cap="none" spc="0" dirty="0">
                <a:solidFill>
                  <a:schemeClr val="tx1"/>
                </a:solidFill>
                <a:latin typeface="Bierstadt"/>
                <a:ea typeface="Bierstadt"/>
                <a:cs typeface="Bierstadt"/>
              </a:rPr>
              <a:t>Définition : Les opérateurs sont placés après les opérandes.</a:t>
            </a:r>
            <a:endParaRPr sz="1800" b="0" i="0" u="none" strike="noStrike" cap="none" spc="0" dirty="0">
              <a:solidFill>
                <a:schemeClr val="tx1"/>
              </a:solidFill>
              <a:latin typeface="Bierstadt"/>
              <a:cs typeface="Bierstadt"/>
            </a:endParaRPr>
          </a:p>
          <a:p>
            <a:pPr lvl="1">
              <a:defRPr/>
            </a:pPr>
            <a:r>
              <a:rPr lang="fr-FR" sz="1800" b="0" i="0" u="none" strike="noStrike" cap="none" spc="0" dirty="0">
                <a:solidFill>
                  <a:schemeClr val="tx1"/>
                </a:solidFill>
                <a:latin typeface="Bierstadt"/>
                <a:ea typeface="Bierstadt"/>
                <a:cs typeface="Bierstadt"/>
              </a:rPr>
              <a:t>Exemple : A B ET (pour A ET B), X Y OU Z NON ET (pour (X OU Y) ET NON Z).</a:t>
            </a:r>
            <a:endParaRPr sz="1800" b="0" i="0" u="none" strike="noStrike" cap="none" spc="0" dirty="0">
              <a:solidFill>
                <a:schemeClr val="tx1"/>
              </a:solidFill>
              <a:latin typeface="Bierstadt"/>
              <a:cs typeface="Bierstadt"/>
            </a:endParaRPr>
          </a:p>
          <a:p>
            <a:pPr lvl="1">
              <a:defRPr/>
            </a:pPr>
            <a:r>
              <a:rPr lang="fr-FR" sz="1800" b="0" i="0" u="none" strike="noStrike" cap="none" spc="0" dirty="0">
                <a:solidFill>
                  <a:schemeClr val="tx1"/>
                </a:solidFill>
                <a:latin typeface="Bierstadt"/>
                <a:ea typeface="Bierstadt"/>
                <a:cs typeface="Bierstadt"/>
              </a:rPr>
              <a:t>Avantage :</a:t>
            </a:r>
            <a:endParaRPr sz="1800" b="0" i="0" u="none" strike="noStrike" cap="none" spc="0" dirty="0">
              <a:solidFill>
                <a:schemeClr val="tx1"/>
              </a:solidFill>
              <a:latin typeface="Bierstadt"/>
              <a:cs typeface="Bierstadt"/>
            </a:endParaRPr>
          </a:p>
          <a:p>
            <a:pPr lvl="2">
              <a:defRPr/>
            </a:pPr>
            <a:r>
              <a:rPr lang="fr-FR" sz="1800" b="0" i="0" u="none" strike="noStrike" cap="none" spc="0" dirty="0">
                <a:solidFill>
                  <a:schemeClr val="tx1"/>
                </a:solidFill>
                <a:latin typeface="Bierstadt"/>
                <a:ea typeface="Bierstadt"/>
                <a:cs typeface="Bierstadt"/>
              </a:rPr>
              <a:t>Élimine le besoin de parenthèses (l'ordre est implicite).</a:t>
            </a:r>
            <a:endParaRPr sz="1800" b="0" i="0" u="none" strike="noStrike" cap="none" spc="0" dirty="0">
              <a:solidFill>
                <a:schemeClr val="tx1"/>
              </a:solidFill>
              <a:latin typeface="Bierstadt"/>
              <a:cs typeface="Bierstadt"/>
            </a:endParaRPr>
          </a:p>
          <a:p>
            <a:pPr lvl="2">
              <a:defRPr/>
            </a:pPr>
            <a:r>
              <a:rPr lang="fr-FR" sz="1800" b="0" i="0" u="none" strike="noStrike" cap="none" spc="0" dirty="0">
                <a:solidFill>
                  <a:schemeClr val="tx1"/>
                </a:solidFill>
                <a:latin typeface="Bierstadt"/>
                <a:ea typeface="Bierstadt"/>
                <a:cs typeface="Bierstadt"/>
              </a:rPr>
              <a:t>Facile à évaluer avec une pile (</a:t>
            </a:r>
            <a:r>
              <a:rPr lang="fr-FR" sz="1800" b="0" i="0" u="none" strike="noStrike" cap="none" spc="0" dirty="0" err="1">
                <a:solidFill>
                  <a:schemeClr val="tx1"/>
                </a:solidFill>
                <a:latin typeface="Bierstadt"/>
                <a:ea typeface="Bierstadt"/>
                <a:cs typeface="Bierstadt"/>
              </a:rPr>
              <a:t>stack</a:t>
            </a:r>
            <a:r>
              <a:rPr lang="fr-FR" sz="1800" b="0" i="0" u="none" strike="noStrike" cap="none" spc="0" dirty="0">
                <a:solidFill>
                  <a:schemeClr val="tx1"/>
                </a:solidFill>
                <a:latin typeface="Bierstadt"/>
                <a:ea typeface="Bierstadt"/>
                <a:cs typeface="Bierstadt"/>
              </a:rPr>
              <a:t>).</a:t>
            </a:r>
            <a:endParaRPr sz="1800" dirty="0"/>
          </a:p>
        </p:txBody>
      </p:sp>
    </p:spTree>
    <p:extLst>
      <p:ext uri="{BB962C8B-B14F-4D97-AF65-F5344CB8AC3E}">
        <p14:creationId xmlns:p14="http://schemas.microsoft.com/office/powerpoint/2010/main" val="26730514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088564460" name="Title 1"/>
          <p:cNvSpPr>
            <a:spLocks noGrp="1"/>
          </p:cNvSpPr>
          <p:nvPr>
            <p:ph type="title"/>
          </p:nvPr>
        </p:nvSpPr>
        <p:spPr bwMode="auto">
          <a:xfrm>
            <a:off x="14674762" y="1910074"/>
            <a:ext cx="11155680" cy="122919"/>
          </a:xfrm>
        </p:spPr>
        <p:txBody>
          <a:bodyPr vertOverflow="overflow" horzOverflow="overflow" vert="horz" wrap="square" lIns="91440" tIns="45720" rIns="91440" bIns="45720" numCol="1" spcCol="0" rtlCol="0" fromWordArt="0" anchor="t" anchorCtr="0" forceAA="0" compatLnSpc="0">
            <a:normAutofit fontScale="90000"/>
          </a:bodyPr>
          <a:lstStyle/>
          <a:p>
            <a:pPr>
              <a:defRPr/>
            </a:pPr>
            <a:endParaRPr/>
          </a:p>
        </p:txBody>
      </p:sp>
      <p:sp>
        <p:nvSpPr>
          <p:cNvPr id="1606900071" name="Content Placeholder 2"/>
          <p:cNvSpPr>
            <a:spLocks noGrp="1"/>
          </p:cNvSpPr>
          <p:nvPr>
            <p:ph idx="1"/>
          </p:nvPr>
        </p:nvSpPr>
        <p:spPr bwMode="auto">
          <a:xfrm>
            <a:off x="521208" y="745236"/>
            <a:ext cx="11155680" cy="5367527"/>
          </a:xfrm>
        </p:spPr>
        <p:txBody>
          <a:bodyPr/>
          <a:lstStyle/>
          <a:p>
            <a:pPr marL="0" indent="0">
              <a:buFont typeface="Arial"/>
              <a:buNone/>
              <a:defRPr/>
            </a:pPr>
            <a:endParaRPr/>
          </a:p>
          <a:p>
            <a:pPr marL="0" indent="0">
              <a:buFont typeface="Arial"/>
              <a:buNone/>
              <a:defRPr/>
            </a:pPr>
            <a:endParaRPr lang="fr-FR" sz="4400" b="0" i="0" u="none" strike="noStrike" cap="none" spc="0">
              <a:solidFill>
                <a:schemeClr val="tx1"/>
              </a:solidFill>
              <a:latin typeface="Bierstadt"/>
              <a:ea typeface="Bierstadt"/>
              <a:cs typeface="Bierstadt"/>
            </a:endParaRPr>
          </a:p>
          <a:p>
            <a:pPr marL="0" indent="0">
              <a:buFont typeface="Arial"/>
              <a:buNone/>
              <a:defRPr/>
            </a:pPr>
            <a:r>
              <a:rPr lang="fr-FR" sz="4400" b="0" i="0" u="sng" strike="noStrike" cap="none" spc="0">
                <a:solidFill>
                  <a:schemeClr val="tx1"/>
                </a:solidFill>
                <a:latin typeface="Bierstadt"/>
                <a:ea typeface="Bierstadt"/>
                <a:cs typeface="Bierstadt"/>
              </a:rPr>
              <a:t>Pour convertir une expression infixe</a:t>
            </a:r>
            <a:r>
              <a:rPr lang="en-US" sz="4400" b="0" i="0" u="sng" strike="noStrike" cap="none" spc="0">
                <a:solidFill>
                  <a:schemeClr val="tx1"/>
                </a:solidFill>
                <a:latin typeface="Bierstadt"/>
                <a:ea typeface="Bierstadt"/>
                <a:cs typeface="Bierstadt"/>
              </a:rPr>
              <a:t> </a:t>
            </a:r>
            <a:r>
              <a:rPr lang="fr-FR" sz="4400" b="0" i="0" u="sng" strike="noStrike" cap="none" spc="0">
                <a:solidFill>
                  <a:schemeClr val="tx1"/>
                </a:solidFill>
                <a:latin typeface="Bierstadt"/>
                <a:ea typeface="Bierstadt"/>
                <a:cs typeface="Bierstadt"/>
              </a:rPr>
              <a:t>en postfixe , nous avons besoin de 2 fonctions principales :</a:t>
            </a:r>
            <a:endParaRPr lang="fr-FR" sz="4400" b="0" i="0" u="none" strike="noStrike" cap="none" spc="0">
              <a:solidFill>
                <a:schemeClr val="tx1"/>
              </a:solidFill>
              <a:latin typeface="Bierstadt"/>
              <a:ea typeface="Bierstadt"/>
              <a:cs typeface="Bierstadt"/>
            </a:endParaRPr>
          </a:p>
        </p:txBody>
      </p:sp>
      <p:sp>
        <p:nvSpPr>
          <p:cNvPr id="1823624756" name="ZoneTexte 1823624755"/>
          <p:cNvSpPr txBox="1"/>
          <p:nvPr/>
        </p:nvSpPr>
        <p:spPr bwMode="auto">
          <a:xfrm>
            <a:off x="5136093" y="1666874"/>
            <a:ext cx="183636" cy="366119"/>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endParaRPr/>
          </a:p>
        </p:txBody>
      </p:sp>
    </p:spTree>
  </p:cSld>
  <p:clrMapOvr>
    <a:masterClrMapping/>
  </p:clrMapOvr>
  <mc:AlternateContent xmlns:mc="http://schemas.openxmlformats.org/markup-compatibility/2006">
    <mc:Choice xmlns="" xmlns:m="http://schemas.openxmlformats.org/officeDocument/2006/math" xmlns:w="http://schemas.openxmlformats.org/wordprocessingml/2006/main" xmlns:p159="http://schemas.microsoft.com/office/powerpoint/2015/09/main" xmlns:p14="http://schemas.microsoft.com/office/powerpoint/2010/main" Requires="p159">
      <p:transition p14:dur="2000" advClick="1"/>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6808271" name="Title 1"/>
          <p:cNvSpPr>
            <a:spLocks noGrp="1"/>
          </p:cNvSpPr>
          <p:nvPr>
            <p:ph type="title"/>
          </p:nvPr>
        </p:nvSpPr>
        <p:spPr bwMode="auto"/>
        <p:txBody>
          <a:bodyPr/>
          <a:lstStyle/>
          <a:p>
            <a:pPr>
              <a:defRPr/>
            </a:pPr>
            <a:r>
              <a:rPr lang="fr-FR" sz="4400" b="1" i="0" u="none" strike="noStrike" cap="none" spc="0" dirty="0">
                <a:solidFill>
                  <a:schemeClr val="tx1"/>
                </a:solidFill>
                <a:latin typeface="Bierstadt"/>
                <a:ea typeface="Bierstadt"/>
                <a:cs typeface="Bierstadt"/>
              </a:rPr>
              <a:t>1</a:t>
            </a:r>
            <a:r>
              <a:rPr lang="fr-FR" sz="4400" b="1" i="0" u="none" strike="noStrike" cap="none" spc="0" dirty="0" smtClean="0">
                <a:solidFill>
                  <a:schemeClr val="tx1"/>
                </a:solidFill>
                <a:latin typeface="Bierstadt"/>
                <a:ea typeface="Bierstadt"/>
                <a:cs typeface="Bierstadt"/>
              </a:rPr>
              <a:t>.</a:t>
            </a:r>
            <a:r>
              <a:rPr lang="fr-FR" b="0" dirty="0"/>
              <a:t> </a:t>
            </a:r>
            <a:r>
              <a:rPr lang="fr-FR" dirty="0" err="1" smtClean="0"/>
              <a:t>operatorPriority</a:t>
            </a:r>
            <a:r>
              <a:rPr lang="fr-FR" sz="4400" i="0" u="none" strike="noStrike" cap="none" spc="0" dirty="0" smtClean="0">
                <a:solidFill>
                  <a:schemeClr val="tx1"/>
                </a:solidFill>
                <a:latin typeface="Bierstadt"/>
                <a:ea typeface="Bierstadt"/>
                <a:cs typeface="Bierstadt"/>
              </a:rPr>
              <a:t>()</a:t>
            </a:r>
            <a:endParaRPr dirty="0"/>
          </a:p>
        </p:txBody>
      </p:sp>
      <p:sp>
        <p:nvSpPr>
          <p:cNvPr id="690327883"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a:bodyPr>
          <a:lstStyle/>
          <a:p>
            <a:pPr>
              <a:defRPr/>
            </a:pPr>
            <a:r>
              <a:rPr lang="fr-FR" sz="1800" b="0" i="0" u="none" strike="noStrike" cap="none" spc="0" dirty="0">
                <a:solidFill>
                  <a:schemeClr val="tx1"/>
                </a:solidFill>
                <a:latin typeface="Bierstadt"/>
                <a:ea typeface="Bierstadt"/>
                <a:cs typeface="Bierstadt"/>
              </a:rPr>
              <a:t>Rôle : Détermine la priorité des opérateurs logiques (NON, ET, OU).</a:t>
            </a:r>
            <a:endParaRPr lang="fr-FR" sz="1800" b="0" i="0" u="none" strike="noStrike" cap="none" spc="0" dirty="0">
              <a:solidFill>
                <a:schemeClr val="tx1"/>
              </a:solidFill>
              <a:latin typeface="Bierstadt"/>
              <a:cs typeface="Bierstadt"/>
            </a:endParaRPr>
          </a:p>
          <a:p>
            <a:pPr>
              <a:defRPr/>
            </a:pPr>
            <a:r>
              <a:rPr lang="fr-FR" sz="1800" b="0" i="0" u="none" strike="noStrike" cap="none" spc="0" dirty="0">
                <a:solidFill>
                  <a:schemeClr val="tx1"/>
                </a:solidFill>
                <a:latin typeface="Bierstadt"/>
                <a:ea typeface="Bierstadt"/>
                <a:cs typeface="Bierstadt"/>
              </a:rPr>
              <a:t>Sortie :</a:t>
            </a:r>
            <a:endParaRPr lang="fr-FR" sz="1800" b="0" i="0" u="none" strike="noStrike" cap="none" spc="0" dirty="0">
              <a:solidFill>
                <a:schemeClr val="tx1"/>
              </a:solidFill>
              <a:latin typeface="Bierstadt"/>
              <a:cs typeface="Bierstadt"/>
            </a:endParaRPr>
          </a:p>
          <a:p>
            <a:pPr lvl="1">
              <a:defRPr/>
            </a:pPr>
            <a:r>
              <a:rPr lang="fr-FR" sz="1600" b="0" i="0" u="none" strike="noStrike" cap="none" spc="0" dirty="0">
                <a:solidFill>
                  <a:schemeClr val="tx1"/>
                </a:solidFill>
                <a:latin typeface="Bierstadt"/>
                <a:ea typeface="Bierstadt"/>
                <a:cs typeface="Bierstadt"/>
              </a:rPr>
              <a:t>NON → Priorité 3 (la plus élevée).</a:t>
            </a:r>
            <a:endParaRPr lang="fr-FR" sz="1800" b="0" i="0" u="none" strike="noStrike" cap="none" spc="0" dirty="0">
              <a:solidFill>
                <a:schemeClr val="tx1"/>
              </a:solidFill>
              <a:latin typeface="Bierstadt"/>
              <a:cs typeface="Bierstadt"/>
            </a:endParaRPr>
          </a:p>
          <a:p>
            <a:pPr lvl="1">
              <a:defRPr/>
            </a:pPr>
            <a:r>
              <a:rPr lang="fr-FR" sz="1600" b="0" i="0" u="none" strike="noStrike" cap="none" spc="0" dirty="0">
                <a:solidFill>
                  <a:schemeClr val="tx1"/>
                </a:solidFill>
                <a:latin typeface="Bierstadt"/>
                <a:ea typeface="Bierstadt"/>
                <a:cs typeface="Bierstadt"/>
              </a:rPr>
              <a:t>ET → Priorité 2.</a:t>
            </a:r>
            <a:endParaRPr lang="fr-FR" sz="1800" b="0" i="0" u="none" strike="noStrike" cap="none" spc="0" dirty="0">
              <a:solidFill>
                <a:schemeClr val="tx1"/>
              </a:solidFill>
              <a:latin typeface="Bierstadt"/>
              <a:cs typeface="Bierstadt"/>
            </a:endParaRPr>
          </a:p>
          <a:p>
            <a:pPr lvl="1">
              <a:defRPr/>
            </a:pPr>
            <a:r>
              <a:rPr lang="fr-FR" sz="1600" b="0" i="0" u="none" strike="noStrike" cap="none" spc="0" dirty="0">
                <a:solidFill>
                  <a:schemeClr val="tx1"/>
                </a:solidFill>
                <a:latin typeface="Bierstadt"/>
                <a:ea typeface="Bierstadt"/>
                <a:cs typeface="Bierstadt"/>
              </a:rPr>
              <a:t>OU → Priorité 1.</a:t>
            </a:r>
            <a:endParaRPr lang="fr-FR" sz="1800" b="0" i="0" u="none" strike="noStrike" cap="none" spc="0" dirty="0">
              <a:solidFill>
                <a:schemeClr val="tx1"/>
              </a:solidFill>
              <a:latin typeface="Bierstadt"/>
              <a:cs typeface="Bierstadt"/>
            </a:endParaRPr>
          </a:p>
          <a:p>
            <a:pPr lvl="1">
              <a:defRPr/>
            </a:pPr>
            <a:r>
              <a:rPr lang="fr-FR" sz="1600" b="0" i="0" u="none" strike="noStrike" cap="none" spc="0" dirty="0">
                <a:solidFill>
                  <a:schemeClr val="tx1"/>
                </a:solidFill>
                <a:latin typeface="Bierstadt"/>
                <a:ea typeface="Bierstadt"/>
                <a:cs typeface="Bierstadt"/>
              </a:rPr>
              <a:t>Les opérandes (A, B, etc.) ont une priorité 0.</a:t>
            </a:r>
            <a:endParaRPr dirty="0"/>
          </a:p>
        </p:txBody>
      </p:sp>
    </p:spTree>
  </p:cSld>
  <p:clrMapOvr>
    <a:masterClrMapping/>
  </p:clrMapOvr>
  <mc:AlternateContent xmlns:mc="http://schemas.openxmlformats.org/markup-compatibility/2006">
    <mc:Choice xmlns="" xmlns:m="http://schemas.openxmlformats.org/officeDocument/2006/math" xmlns:w="http://schemas.openxmlformats.org/wordprocessingml/2006/main" xmlns:p159="http://schemas.microsoft.com/office/powerpoint/2015/09/main" xmlns:p14="http://schemas.microsoft.com/office/powerpoint/2010/main" Requires="p159">
      <p:transition p14:dur="2000" advClick="1"/>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98655507" name="Title 1"/>
          <p:cNvSpPr>
            <a:spLocks noGrp="1"/>
          </p:cNvSpPr>
          <p:nvPr>
            <p:ph type="title"/>
          </p:nvPr>
        </p:nvSpPr>
        <p:spPr bwMode="auto"/>
        <p:txBody>
          <a:bodyPr/>
          <a:lstStyle/>
          <a:p>
            <a:pPr>
              <a:defRPr/>
            </a:pPr>
            <a:r>
              <a:rPr lang="fr-FR" sz="4400" b="1" i="0" u="none" strike="noStrike" cap="none" spc="0" dirty="0" smtClean="0">
                <a:solidFill>
                  <a:schemeClr val="tx1"/>
                </a:solidFill>
                <a:latin typeface="Bierstadt"/>
                <a:ea typeface="Bierstadt"/>
                <a:cs typeface="Bierstadt"/>
              </a:rPr>
              <a:t>2.infixeToPostfixe</a:t>
            </a:r>
            <a:r>
              <a:rPr lang="fr-FR" sz="4400" b="1" i="0" u="none" strike="noStrike" cap="none" spc="0" dirty="0">
                <a:solidFill>
                  <a:schemeClr val="tx1"/>
                </a:solidFill>
                <a:latin typeface="Bierstadt"/>
                <a:ea typeface="Bierstadt"/>
                <a:cs typeface="Bierstadt"/>
              </a:rPr>
              <a:t>()</a:t>
            </a:r>
            <a:endParaRPr sz="4400" dirty="0"/>
          </a:p>
          <a:p>
            <a:pPr>
              <a:defRPr/>
            </a:pPr>
            <a:endParaRPr dirty="0"/>
          </a:p>
        </p:txBody>
      </p:sp>
      <p:sp>
        <p:nvSpPr>
          <p:cNvPr id="9040786" name="Content Placeholder 2"/>
          <p:cNvSpPr>
            <a:spLocks noGrp="1"/>
          </p:cNvSpPr>
          <p:nvPr>
            <p:ph idx="1"/>
          </p:nvPr>
        </p:nvSpPr>
        <p:spPr bwMode="auto"/>
        <p:txBody>
          <a:bodyPr vertOverflow="overflow" horzOverflow="overflow" vert="horz" wrap="square" lIns="91440" tIns="45720" rIns="91440" bIns="45720" numCol="1" spcCol="0" rtlCol="0" fromWordArt="0" anchor="t" anchorCtr="0" forceAA="0" compatLnSpc="0">
            <a:normAutofit/>
          </a:bodyPr>
          <a:lstStyle/>
          <a:p>
            <a:pPr>
              <a:defRPr/>
            </a:pPr>
            <a:r>
              <a:rPr lang="fr-FR" sz="1800" b="0" i="0" u="none" strike="noStrike" cap="none" spc="0">
                <a:solidFill>
                  <a:schemeClr val="tx1"/>
                </a:solidFill>
                <a:latin typeface="Bierstadt"/>
                <a:ea typeface="Bierstadt"/>
                <a:cs typeface="Bierstadt"/>
              </a:rPr>
              <a:t>Rôle : Transforme l'expression infixe en postfixe en utilisant une pile (stack).</a:t>
            </a:r>
            <a:endParaRPr lang="fr-FR" sz="1800" b="0" i="0" u="none" strike="noStrike" cap="none" spc="0">
              <a:solidFill>
                <a:schemeClr val="tx1"/>
              </a:solidFill>
              <a:latin typeface="Bierstadt"/>
              <a:cs typeface="Bierstadt"/>
            </a:endParaRPr>
          </a:p>
          <a:p>
            <a:pPr>
              <a:defRPr/>
            </a:pPr>
            <a:endParaRPr lang="fr-FR" sz="1800" b="0" i="0" u="none" strike="noStrike" cap="none" spc="0">
              <a:solidFill>
                <a:schemeClr val="tx1"/>
              </a:solidFill>
              <a:latin typeface="Bierstadt"/>
              <a:cs typeface="Bierstadt"/>
            </a:endParaRPr>
          </a:p>
          <a:p>
            <a:pPr>
              <a:defRPr/>
            </a:pPr>
            <a:r>
              <a:rPr lang="fr-FR" sz="1800" b="0" i="0" u="none" strike="noStrike" cap="none" spc="0">
                <a:solidFill>
                  <a:schemeClr val="tx1"/>
                </a:solidFill>
                <a:latin typeface="Bierstadt"/>
                <a:ea typeface="Bierstadt"/>
                <a:cs typeface="Bierstadt"/>
              </a:rPr>
              <a:t>Étapes Clés :</a:t>
            </a:r>
            <a:endParaRPr lang="en-US" sz="1800" b="0" i="0" u="none" strike="noStrike" cap="none" spc="0">
              <a:solidFill>
                <a:schemeClr val="tx1"/>
              </a:solidFill>
              <a:latin typeface="Bierstadt"/>
              <a:cs typeface="Bierstadt"/>
            </a:endParaRPr>
          </a:p>
          <a:p>
            <a:pPr>
              <a:defRPr/>
            </a:pPr>
            <a:endParaRPr lang="fr-FR" sz="1800" b="0" i="0" u="none" strike="noStrike" cap="none" spc="0">
              <a:solidFill>
                <a:schemeClr val="tx1"/>
              </a:solidFill>
              <a:latin typeface="Bierstadt"/>
              <a:cs typeface="Bierstadt"/>
            </a:endParaRPr>
          </a:p>
          <a:p>
            <a:pPr marL="719050" lvl="1" indent="-261850">
              <a:buFont typeface="Arial"/>
              <a:buAutoNum type="arabicPeriod"/>
              <a:defRPr/>
            </a:pPr>
            <a:r>
              <a:rPr lang="fr-FR" sz="1600" b="0" i="0" u="none" strike="noStrike" cap="none" spc="0">
                <a:solidFill>
                  <a:schemeClr val="tx1"/>
                </a:solidFill>
                <a:latin typeface="Bierstadt"/>
                <a:ea typeface="Bierstadt"/>
                <a:cs typeface="Bierstadt"/>
              </a:rPr>
              <a:t>Parcourt chaque élément de l'expression.</a:t>
            </a:r>
            <a:endParaRPr lang="fr-FR" sz="1800" b="0" i="0" u="none" strike="noStrike" cap="none" spc="0">
              <a:solidFill>
                <a:schemeClr val="tx1"/>
              </a:solidFill>
              <a:latin typeface="Bierstadt"/>
              <a:cs typeface="Bierstadt"/>
            </a:endParaRPr>
          </a:p>
          <a:p>
            <a:pPr marL="457200" lvl="1" indent="0">
              <a:buFont typeface="Arial"/>
              <a:buNone/>
              <a:defRPr/>
            </a:pPr>
            <a:r>
              <a:rPr lang="en-US" sz="1600" b="0" i="0" u="none" strike="noStrike" cap="none" spc="0">
                <a:solidFill>
                  <a:schemeClr val="tx1"/>
                </a:solidFill>
                <a:latin typeface="Bierstadt"/>
                <a:ea typeface="Bierstadt"/>
                <a:cs typeface="Bierstadt"/>
              </a:rPr>
              <a:t>2. </a:t>
            </a:r>
            <a:r>
              <a:rPr lang="fr-FR" sz="1600" b="0" i="0" u="none" strike="noStrike" cap="none" spc="0">
                <a:solidFill>
                  <a:schemeClr val="tx1"/>
                </a:solidFill>
                <a:latin typeface="Bierstadt"/>
                <a:ea typeface="Bierstadt"/>
                <a:cs typeface="Bierstadt"/>
              </a:rPr>
              <a:t>Utilise la pile pour gérer les opérateurs et parenthèses.</a:t>
            </a:r>
            <a:endParaRPr lang="fr-FR" sz="1800" b="0" i="0" u="none" strike="noStrike" cap="none" spc="0">
              <a:solidFill>
                <a:schemeClr val="tx1"/>
              </a:solidFill>
              <a:latin typeface="Bierstadt"/>
              <a:cs typeface="Bierstadt"/>
            </a:endParaRPr>
          </a:p>
          <a:p>
            <a:pPr marL="457200" lvl="1" indent="0">
              <a:buFont typeface="Arial"/>
              <a:buNone/>
              <a:defRPr/>
            </a:pPr>
            <a:r>
              <a:rPr lang="en-US" sz="1600" b="0" i="0" u="none" strike="noStrike" cap="none" spc="0">
                <a:solidFill>
                  <a:schemeClr val="tx1"/>
                </a:solidFill>
                <a:latin typeface="Bierstadt"/>
                <a:ea typeface="Bierstadt"/>
                <a:cs typeface="Bierstadt"/>
              </a:rPr>
              <a:t>3. </a:t>
            </a:r>
            <a:r>
              <a:rPr lang="fr-FR" sz="1600" b="0" i="0" u="none" strike="noStrike" cap="none" spc="0">
                <a:solidFill>
                  <a:schemeClr val="tx1"/>
                </a:solidFill>
                <a:latin typeface="Bierstadt"/>
                <a:ea typeface="Bierstadt"/>
                <a:cs typeface="Bierstadt"/>
              </a:rPr>
              <a:t>Ajoute les opérandes directement à la sortie.</a:t>
            </a:r>
            <a:endParaRPr lang="fr-FR" sz="1800" b="0" i="0" u="none" strike="noStrike" cap="none" spc="0">
              <a:solidFill>
                <a:schemeClr val="tx1"/>
              </a:solidFill>
              <a:latin typeface="Bierstadt"/>
              <a:cs typeface="Bierstadt"/>
            </a:endParaRPr>
          </a:p>
          <a:p>
            <a:pPr marL="457200" lvl="1" indent="0">
              <a:buFont typeface="Arial"/>
              <a:buNone/>
              <a:defRPr/>
            </a:pPr>
            <a:r>
              <a:rPr lang="en-US" sz="1600" b="0" i="0" u="none" strike="noStrike" cap="none" spc="0">
                <a:solidFill>
                  <a:schemeClr val="tx1"/>
                </a:solidFill>
                <a:latin typeface="Bierstadt"/>
                <a:ea typeface="Bierstadt"/>
                <a:cs typeface="Bierstadt"/>
              </a:rPr>
              <a:t>4. </a:t>
            </a:r>
            <a:r>
              <a:rPr lang="fr-FR" sz="1600" b="0" i="0" u="none" strike="noStrike" cap="none" spc="0">
                <a:solidFill>
                  <a:schemeClr val="tx1"/>
                </a:solidFill>
                <a:latin typeface="Bierstadt"/>
                <a:ea typeface="Bierstadt"/>
                <a:cs typeface="Bierstadt"/>
              </a:rPr>
              <a:t>Dépile les opérateurs selon leur priorité.</a:t>
            </a:r>
            <a:endParaRPr/>
          </a:p>
        </p:txBody>
      </p:sp>
    </p:spTree>
  </p:cSld>
  <p:clrMapOvr>
    <a:masterClrMapping/>
  </p:clrMapOvr>
  <mc:AlternateContent xmlns:mc="http://schemas.openxmlformats.org/markup-compatibility/2006">
    <mc:Choice xmlns="" xmlns:m="http://schemas.openxmlformats.org/officeDocument/2006/math" xmlns:w="http://schemas.openxmlformats.org/wordprocessingml/2006/main" xmlns:p159="http://schemas.microsoft.com/office/powerpoint/2015/09/main" xmlns:p14="http://schemas.microsoft.com/office/powerpoint/2010/main" Requires="p159">
      <p:transition p14:dur="2000" advClick="1"/>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621744070" name="Title 1"/>
          <p:cNvSpPr>
            <a:spLocks noGrp="1"/>
          </p:cNvSpPr>
          <p:nvPr>
            <p:ph type="title"/>
          </p:nvPr>
        </p:nvSpPr>
        <p:spPr bwMode="auto">
          <a:xfrm>
            <a:off x="521208" y="978407"/>
            <a:ext cx="11155680" cy="1600200"/>
          </a:xfrm>
        </p:spPr>
        <p:txBody>
          <a:bodyPr vertOverflow="overflow" horzOverflow="overflow" vert="horz" wrap="square" lIns="91440" tIns="45720" rIns="91440" bIns="45720" numCol="1" spcCol="0" rtlCol="0" fromWordArt="0" anchor="t" anchorCtr="0" forceAA="0" compatLnSpc="0">
            <a:normAutofit/>
          </a:bodyPr>
          <a:lstStyle/>
          <a:p>
            <a:pPr>
              <a:defRPr/>
            </a:pPr>
            <a:r>
              <a:rPr lang="fr-FR" sz="4400" b="1" i="0" u="none" strike="noStrike" cap="none" spc="0">
                <a:solidFill>
                  <a:schemeClr val="tx1"/>
                </a:solidFill>
                <a:latin typeface="Bierstadt"/>
                <a:ea typeface="Bierstadt"/>
                <a:cs typeface="Bierstadt"/>
              </a:rPr>
              <a:t> un tableau détaillant la conversion  de l'infixe vers le postfixe :</a:t>
            </a:r>
            <a:endParaRPr sz="4400" b="1" i="0" u="none" strike="noStrike" cap="none" spc="0">
              <a:solidFill>
                <a:schemeClr val="tx1"/>
              </a:solidFill>
              <a:latin typeface="Bierstadt"/>
              <a:cs typeface="Bierstadt"/>
            </a:endParaRPr>
          </a:p>
          <a:p>
            <a:pPr>
              <a:defRPr/>
            </a:pPr>
            <a:endParaRPr/>
          </a:p>
        </p:txBody>
      </p:sp>
      <p:sp>
        <p:nvSpPr>
          <p:cNvPr id="1223278500" name="Content Placeholder 2"/>
          <p:cNvSpPr>
            <a:spLocks noGrp="1"/>
          </p:cNvSpPr>
          <p:nvPr>
            <p:ph idx="1"/>
          </p:nvPr>
        </p:nvSpPr>
        <p:spPr bwMode="auto"/>
        <p:txBody>
          <a:bodyPr/>
          <a:lstStyle/>
          <a:p>
            <a:pPr marL="0" indent="0">
              <a:buFont typeface="Arial"/>
              <a:buNone/>
              <a:defRPr/>
            </a:pPr>
            <a:r>
              <a:rPr lang="en-US" sz="1800" b="1" i="0" u="none" strike="noStrike" cap="none" spc="0">
                <a:solidFill>
                  <a:schemeClr val="tx1"/>
                </a:solidFill>
                <a:latin typeface="Bierstadt"/>
                <a:ea typeface="Bierstadt"/>
                <a:cs typeface="Bierstadt"/>
              </a:rPr>
              <a:t> l'expression 1: </a:t>
            </a:r>
            <a:r>
              <a:rPr lang="fr-FR" sz="1800" b="1" i="0" u="none" strike="noStrike" cap="none" spc="0">
                <a:solidFill>
                  <a:schemeClr val="tx1"/>
                </a:solidFill>
                <a:latin typeface="Bierstadt"/>
                <a:ea typeface="Bierstadt"/>
                <a:cs typeface="Bierstadt"/>
              </a:rPr>
              <a:t>A ET (B OU C)</a:t>
            </a:r>
            <a:endParaRPr/>
          </a:p>
          <a:p>
            <a:pPr marL="0" indent="0">
              <a:buFont typeface="Arial"/>
              <a:buNone/>
              <a:defRPr/>
            </a:pPr>
            <a:endParaRPr/>
          </a:p>
          <a:p>
            <a:pPr marL="0" indent="0">
              <a:buFont typeface="Arial"/>
              <a:buNone/>
              <a:defRPr/>
            </a:pPr>
            <a:r>
              <a:rPr lang="en-US" sz="1800" b="1" i="0" u="none" strike="noStrike" cap="none" spc="0">
                <a:solidFill>
                  <a:schemeClr val="tx1"/>
                </a:solidFill>
                <a:latin typeface="Bierstadt"/>
                <a:ea typeface="Bierstadt"/>
                <a:cs typeface="Bierstadt"/>
              </a:rPr>
              <a:t> l'expression 2: </a:t>
            </a:r>
            <a:r>
              <a:rPr lang="fr-FR" sz="1800" b="1" i="0" u="none" strike="noStrike" cap="none" spc="0">
                <a:solidFill>
                  <a:schemeClr val="tx1"/>
                </a:solidFill>
                <a:latin typeface="Bierstadt"/>
                <a:ea typeface="Bierstadt"/>
                <a:cs typeface="Bierstadt"/>
              </a:rPr>
              <a:t>(NON A) OU B</a:t>
            </a:r>
            <a:endParaRPr sz="1800"/>
          </a:p>
          <a:p>
            <a:pPr marL="0" indent="0">
              <a:buFont typeface="Arial"/>
              <a:buNone/>
              <a:defRPr/>
            </a:pPr>
            <a:endParaRPr sz="1800"/>
          </a:p>
          <a:p>
            <a:pPr>
              <a:defRPr/>
            </a:pPr>
            <a:endParaRPr/>
          </a:p>
        </p:txBody>
      </p:sp>
    </p:spTree>
  </p:cSld>
  <p:clrMapOvr>
    <a:masterClrMapping/>
  </p:clrMapOvr>
  <mc:AlternateContent xmlns:mc="http://schemas.openxmlformats.org/markup-compatibility/2006">
    <mc:Choice xmlns="" xmlns:m="http://schemas.openxmlformats.org/officeDocument/2006/math" xmlns:w="http://schemas.openxmlformats.org/wordprocessingml/2006/main" xmlns:p159="http://schemas.microsoft.com/office/powerpoint/2015/09/main" xmlns:p14="http://schemas.microsoft.com/office/powerpoint/2010/main" Requires="p159">
      <p:transition p14:dur="2000" advClick="1"/>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1316612584" name="Tableau 1316612583"/>
          <p:cNvGraphicFramePr>
            <a:graphicFrameLocks/>
          </p:cNvGraphicFramePr>
          <p:nvPr/>
        </p:nvGraphicFramePr>
        <p:xfrm>
          <a:off x="254531" y="793290"/>
          <a:ext cx="11387534" cy="5264010"/>
        </p:xfrm>
        <a:graphic>
          <a:graphicData uri="http://schemas.openxmlformats.org/drawingml/2006/table">
            <a:tbl>
              <a:tblPr firstRow="1" bandRow="1">
                <a:tableStyleId>{5C22544A-7EE6-4342-B048-85BDC9FD1C3A}</a:tableStyleId>
              </a:tblPr>
              <a:tblGrid>
                <a:gridCol w="2070000"/>
                <a:gridCol w="1890000"/>
                <a:gridCol w="3600000"/>
                <a:gridCol w="1530000"/>
                <a:gridCol w="2297534"/>
              </a:tblGrid>
              <a:tr h="558465">
                <a:tc>
                  <a:txBody>
                    <a:bodyPr/>
                    <a:lstStyle/>
                    <a:p>
                      <a:pPr>
                        <a:defRPr/>
                      </a:pPr>
                      <a:r>
                        <a:rPr lang="en-US"/>
                        <a:t>Etape</a:t>
                      </a:r>
                      <a:endParaRPr/>
                    </a:p>
                  </a:txBody>
                  <a:tcPr/>
                </a:tc>
                <a:tc>
                  <a:txBody>
                    <a:bodyPr/>
                    <a:lstStyle/>
                    <a:p>
                      <a:pPr>
                        <a:defRPr/>
                      </a:pPr>
                      <a:r>
                        <a:rPr lang="en-US"/>
                        <a:t>Symbol Lu</a:t>
                      </a:r>
                      <a:endParaRPr/>
                    </a:p>
                  </a:txBody>
                  <a:tcPr/>
                </a:tc>
                <a:tc>
                  <a:txBody>
                    <a:bodyPr/>
                    <a:lstStyle/>
                    <a:p>
                      <a:pPr>
                        <a:defRPr/>
                      </a:pPr>
                      <a:r>
                        <a:rPr lang="en-US"/>
                        <a:t>action</a:t>
                      </a:r>
                      <a:endParaRPr/>
                    </a:p>
                  </a:txBody>
                  <a:tcPr/>
                </a:tc>
                <a:tc>
                  <a:txBody>
                    <a:bodyPr/>
                    <a:lstStyle/>
                    <a:p>
                      <a:pPr>
                        <a:defRPr/>
                      </a:pPr>
                      <a:r>
                        <a:rPr lang="en-US"/>
                        <a:t>Pile(stack)</a:t>
                      </a:r>
                      <a:endParaRPr/>
                    </a:p>
                  </a:txBody>
                  <a:tcPr/>
                </a:tc>
                <a:tc>
                  <a:txBody>
                    <a:bodyPr/>
                    <a:lstStyle/>
                    <a:p>
                      <a:pPr>
                        <a:defRPr/>
                      </a:pPr>
                      <a:r>
                        <a:rPr lang="en-US"/>
                        <a:t>Sortie(output)</a:t>
                      </a:r>
                      <a:endParaRPr/>
                    </a:p>
                  </a:txBody>
                  <a:tcPr/>
                </a:tc>
              </a:tr>
              <a:tr h="714675">
                <a:tc>
                  <a:txBody>
                    <a:bodyPr/>
                    <a:lstStyle/>
                    <a:p>
                      <a:pPr>
                        <a:defRPr/>
                      </a:pPr>
                      <a:r>
                        <a:rPr lang="en-US"/>
                        <a:t>1</a:t>
                      </a:r>
                      <a:endParaRPr/>
                    </a:p>
                  </a:txBody>
                  <a:tcPr/>
                </a:tc>
                <a:tc>
                  <a:txBody>
                    <a:bodyPr/>
                    <a:lstStyle/>
                    <a:p>
                      <a:pPr>
                        <a:defRPr/>
                      </a:pPr>
                      <a:r>
                        <a:rPr lang="en-US"/>
                        <a:t>A</a:t>
                      </a:r>
                      <a:endParaRPr/>
                    </a:p>
                  </a:txBody>
                  <a:tcPr/>
                </a:tc>
                <a:tc>
                  <a:txBody>
                    <a:bodyPr/>
                    <a:lstStyle/>
                    <a:p>
                      <a:pPr>
                        <a:defRPr/>
                      </a:pPr>
                      <a:r>
                        <a:rPr lang="en-US"/>
                        <a:t>Ajout direct a la sortie</a:t>
                      </a:r>
                      <a:endParaRPr/>
                    </a:p>
                  </a:txBody>
                  <a:tcPr/>
                </a:tc>
                <a:tc>
                  <a:txBody>
                    <a:bodyPr/>
                    <a:lstStyle/>
                    <a:p>
                      <a:pPr>
                        <a:defRPr/>
                      </a:pPr>
                      <a:r>
                        <a:rPr lang="en-US"/>
                        <a:t>[]</a:t>
                      </a:r>
                      <a:endParaRPr/>
                    </a:p>
                  </a:txBody>
                  <a:tcPr/>
                </a:tc>
                <a:tc>
                  <a:txBody>
                    <a:bodyPr/>
                    <a:lstStyle/>
                    <a:p>
                      <a:pPr>
                        <a:defRPr/>
                      </a:pPr>
                      <a:r>
                        <a:rPr lang="en-US"/>
                        <a:t>A</a:t>
                      </a:r>
                      <a:endParaRPr/>
                    </a:p>
                  </a:txBody>
                  <a:tcPr/>
                </a:tc>
              </a:tr>
              <a:tr h="558465">
                <a:tc>
                  <a:txBody>
                    <a:bodyPr/>
                    <a:lstStyle/>
                    <a:p>
                      <a:pPr>
                        <a:defRPr/>
                      </a:pPr>
                      <a:r>
                        <a:rPr lang="en-US"/>
                        <a:t>2</a:t>
                      </a:r>
                      <a:endParaRPr/>
                    </a:p>
                  </a:txBody>
                  <a:tcPr/>
                </a:tc>
                <a:tc>
                  <a:txBody>
                    <a:bodyPr/>
                    <a:lstStyle/>
                    <a:p>
                      <a:pPr>
                        <a:defRPr/>
                      </a:pPr>
                      <a:r>
                        <a:rPr lang="en-US"/>
                        <a:t>ET</a:t>
                      </a:r>
                      <a:endParaRPr/>
                    </a:p>
                  </a:txBody>
                  <a:tcPr/>
                </a:tc>
                <a:tc>
                  <a:txBody>
                    <a:bodyPr/>
                    <a:lstStyle/>
                    <a:p>
                      <a:pPr>
                        <a:defRPr/>
                      </a:pPr>
                      <a:r>
                        <a:rPr lang="en-US"/>
                        <a:t>Empiler (pile vide)</a:t>
                      </a:r>
                      <a:endParaRPr/>
                    </a:p>
                  </a:txBody>
                  <a:tcPr/>
                </a:tc>
                <a:tc>
                  <a:txBody>
                    <a:bodyPr/>
                    <a:lstStyle/>
                    <a:p>
                      <a:pPr>
                        <a:defRPr/>
                      </a:pPr>
                      <a:r>
                        <a:rPr lang="en-US"/>
                        <a:t>[ET]</a:t>
                      </a:r>
                      <a:endParaRPr/>
                    </a:p>
                  </a:txBody>
                  <a:tcPr/>
                </a:tc>
                <a:tc>
                  <a:txBody>
                    <a:bodyPr/>
                    <a:lstStyle/>
                    <a:p>
                      <a:pPr>
                        <a:defRPr/>
                      </a:pPr>
                      <a:r>
                        <a:rPr lang="en-US"/>
                        <a:t>A</a:t>
                      </a:r>
                      <a:endParaRPr/>
                    </a:p>
                  </a:txBody>
                  <a:tcPr/>
                </a:tc>
              </a:tr>
              <a:tr h="558465">
                <a:tc>
                  <a:txBody>
                    <a:bodyPr/>
                    <a:lstStyle/>
                    <a:p>
                      <a:pPr>
                        <a:defRPr/>
                      </a:pPr>
                      <a:r>
                        <a:rPr lang="en-US"/>
                        <a:t>3</a:t>
                      </a:r>
                      <a:endParaRPr/>
                    </a:p>
                  </a:txBody>
                  <a:tcPr/>
                </a:tc>
                <a:tc>
                  <a:txBody>
                    <a:bodyPr/>
                    <a:lstStyle/>
                    <a:p>
                      <a:pPr>
                        <a:defRPr/>
                      </a:pPr>
                      <a:r>
                        <a:rPr lang="en-US"/>
                        <a:t>(</a:t>
                      </a:r>
                      <a:endParaRPr/>
                    </a:p>
                  </a:txBody>
                  <a:tcPr/>
                </a:tc>
                <a:tc>
                  <a:txBody>
                    <a:bodyPr/>
                    <a:lstStyle/>
                    <a:p>
                      <a:pPr>
                        <a:defRPr/>
                      </a:pPr>
                      <a:r>
                        <a:rPr lang="en-US"/>
                        <a:t>Empiler</a:t>
                      </a:r>
                      <a:endParaRPr/>
                    </a:p>
                  </a:txBody>
                  <a:tcPr/>
                </a:tc>
                <a:tc>
                  <a:txBody>
                    <a:bodyPr/>
                    <a:lstStyle/>
                    <a:p>
                      <a:pPr>
                        <a:defRPr/>
                      </a:pPr>
                      <a:r>
                        <a:rPr lang="en-US"/>
                        <a:t>[ET,(]</a:t>
                      </a:r>
                      <a:endParaRPr/>
                    </a:p>
                  </a:txBody>
                  <a:tcPr/>
                </a:tc>
                <a:tc>
                  <a:txBody>
                    <a:bodyPr/>
                    <a:lstStyle/>
                    <a:p>
                      <a:pPr>
                        <a:defRPr/>
                      </a:pPr>
                      <a:r>
                        <a:rPr lang="en-US"/>
                        <a:t>A</a:t>
                      </a:r>
                      <a:endParaRPr/>
                    </a:p>
                  </a:txBody>
                  <a:tcPr/>
                </a:tc>
              </a:tr>
              <a:tr h="558465">
                <a:tc>
                  <a:txBody>
                    <a:bodyPr/>
                    <a:lstStyle/>
                    <a:p>
                      <a:pPr>
                        <a:defRPr/>
                      </a:pPr>
                      <a:r>
                        <a:rPr lang="en-US"/>
                        <a:t>4</a:t>
                      </a:r>
                      <a:endParaRPr/>
                    </a:p>
                  </a:txBody>
                  <a:tcPr/>
                </a:tc>
                <a:tc>
                  <a:txBody>
                    <a:bodyPr/>
                    <a:lstStyle/>
                    <a:p>
                      <a:pPr>
                        <a:defRPr/>
                      </a:pPr>
                      <a:r>
                        <a:rPr lang="en-US"/>
                        <a:t>B</a:t>
                      </a:r>
                      <a:endParaRPr/>
                    </a:p>
                  </a:txBody>
                  <a:tcPr/>
                </a:tc>
                <a:tc>
                  <a:txBody>
                    <a:bodyPr/>
                    <a:lstStyle/>
                    <a:p>
                      <a:pPr>
                        <a:defRPr/>
                      </a:pPr>
                      <a:r>
                        <a:rPr lang="en-US"/>
                        <a:t>Ajout direct a la sortie</a:t>
                      </a:r>
                      <a:endParaRPr/>
                    </a:p>
                  </a:txBody>
                  <a:tcPr/>
                </a:tc>
                <a:tc>
                  <a:txBody>
                    <a:bodyPr/>
                    <a:lstStyle/>
                    <a:p>
                      <a:pPr>
                        <a:defRPr/>
                      </a:pPr>
                      <a:r>
                        <a:rPr lang="en-US"/>
                        <a:t>[ET,(]</a:t>
                      </a:r>
                      <a:endParaRPr/>
                    </a:p>
                  </a:txBody>
                  <a:tcPr/>
                </a:tc>
                <a:tc>
                  <a:txBody>
                    <a:bodyPr/>
                    <a:lstStyle/>
                    <a:p>
                      <a:pPr>
                        <a:defRPr/>
                      </a:pPr>
                      <a:r>
                        <a:rPr lang="en-US"/>
                        <a:t>A B</a:t>
                      </a:r>
                      <a:endParaRPr/>
                    </a:p>
                  </a:txBody>
                  <a:tcPr/>
                </a:tc>
              </a:tr>
              <a:tr h="612633">
                <a:tc>
                  <a:txBody>
                    <a:bodyPr/>
                    <a:lstStyle/>
                    <a:p>
                      <a:pPr>
                        <a:defRPr/>
                      </a:pPr>
                      <a:r>
                        <a:rPr lang="en-US"/>
                        <a:t>5</a:t>
                      </a:r>
                      <a:endParaRPr/>
                    </a:p>
                  </a:txBody>
                  <a:tcPr/>
                </a:tc>
                <a:tc>
                  <a:txBody>
                    <a:bodyPr/>
                    <a:lstStyle/>
                    <a:p>
                      <a:pPr>
                        <a:defRPr/>
                      </a:pPr>
                      <a:r>
                        <a:rPr lang="en-US"/>
                        <a:t>OU</a:t>
                      </a:r>
                      <a:endParaRPr/>
                    </a:p>
                  </a:txBody>
                  <a:tcPr/>
                </a:tc>
                <a:tc>
                  <a:txBody>
                    <a:bodyPr/>
                    <a:lstStyle/>
                    <a:p>
                      <a:pPr>
                        <a:defRPr/>
                      </a:pPr>
                      <a:r>
                        <a:rPr lang="en-US"/>
                        <a:t>Empiler (priorite &lt; ()</a:t>
                      </a:r>
                      <a:endParaRPr/>
                    </a:p>
                  </a:txBody>
                  <a:tcPr/>
                </a:tc>
                <a:tc>
                  <a:txBody>
                    <a:bodyPr/>
                    <a:lstStyle/>
                    <a:p>
                      <a:pPr>
                        <a:defRPr/>
                      </a:pPr>
                      <a:r>
                        <a:rPr lang="en-US"/>
                        <a:t>[ET,(,OU]</a:t>
                      </a:r>
                    </a:p>
                    <a:p>
                      <a:pPr>
                        <a:defRPr/>
                      </a:pPr>
                      <a:endParaRPr/>
                    </a:p>
                  </a:txBody>
                  <a:tcPr/>
                </a:tc>
                <a:tc>
                  <a:txBody>
                    <a:bodyPr/>
                    <a:lstStyle/>
                    <a:p>
                      <a:pPr>
                        <a:defRPr/>
                      </a:pPr>
                      <a:r>
                        <a:rPr lang="en-US"/>
                        <a:t>A B</a:t>
                      </a:r>
                      <a:endParaRPr/>
                    </a:p>
                  </a:txBody>
                  <a:tcPr/>
                </a:tc>
              </a:tr>
              <a:tr h="558465">
                <a:tc>
                  <a:txBody>
                    <a:bodyPr/>
                    <a:lstStyle/>
                    <a:p>
                      <a:pPr>
                        <a:defRPr/>
                      </a:pPr>
                      <a:r>
                        <a:rPr lang="en-US"/>
                        <a:t>6</a:t>
                      </a:r>
                      <a:endParaRPr/>
                    </a:p>
                  </a:txBody>
                  <a:tcPr/>
                </a:tc>
                <a:tc>
                  <a:txBody>
                    <a:bodyPr/>
                    <a:lstStyle/>
                    <a:p>
                      <a:pPr>
                        <a:defRPr/>
                      </a:pPr>
                      <a:r>
                        <a:rPr lang="en-US"/>
                        <a:t>C</a:t>
                      </a:r>
                      <a:endParaRPr/>
                    </a:p>
                  </a:txBody>
                  <a:tcPr/>
                </a:tc>
                <a:tc>
                  <a:txBody>
                    <a:bodyPr/>
                    <a:lstStyle/>
                    <a:p>
                      <a:pPr>
                        <a:defRPr/>
                      </a:pPr>
                      <a:r>
                        <a:rPr lang="en-US"/>
                        <a:t>Ajout direct a la sortie</a:t>
                      </a:r>
                      <a:endParaRPr/>
                    </a:p>
                  </a:txBody>
                  <a:tcPr/>
                </a:tc>
                <a:tc>
                  <a:txBody>
                    <a:bodyPr/>
                    <a:lstStyle/>
                    <a:p>
                      <a:pPr>
                        <a:defRPr/>
                      </a:pPr>
                      <a:r>
                        <a:rPr lang="en-US"/>
                        <a:t>[ET,(,OU]</a:t>
                      </a:r>
                      <a:endParaRPr/>
                    </a:p>
                  </a:txBody>
                  <a:tcPr/>
                </a:tc>
                <a:tc>
                  <a:txBody>
                    <a:bodyPr/>
                    <a:lstStyle/>
                    <a:p>
                      <a:pPr>
                        <a:defRPr/>
                      </a:pPr>
                      <a:r>
                        <a:rPr lang="en-US"/>
                        <a:t>A B C</a:t>
                      </a:r>
                      <a:endParaRPr/>
                    </a:p>
                  </a:txBody>
                  <a:tcPr/>
                </a:tc>
              </a:tr>
              <a:tr h="558465">
                <a:tc>
                  <a:txBody>
                    <a:bodyPr/>
                    <a:lstStyle/>
                    <a:p>
                      <a:pPr>
                        <a:defRPr/>
                      </a:pPr>
                      <a:r>
                        <a:rPr lang="en-US"/>
                        <a:t>7</a:t>
                      </a:r>
                      <a:endParaRPr/>
                    </a:p>
                  </a:txBody>
                  <a:tcPr/>
                </a:tc>
                <a:tc>
                  <a:txBody>
                    <a:bodyPr/>
                    <a:lstStyle/>
                    <a:p>
                      <a:pPr>
                        <a:defRPr/>
                      </a:pPr>
                      <a:r>
                        <a:rPr lang="en-US"/>
                        <a:t>)</a:t>
                      </a:r>
                      <a:endParaRPr/>
                    </a:p>
                  </a:txBody>
                  <a:tcPr/>
                </a:tc>
                <a:tc>
                  <a:txBody>
                    <a:bodyPr/>
                    <a:lstStyle/>
                    <a:p>
                      <a:pPr>
                        <a:defRPr/>
                      </a:pPr>
                      <a:r>
                        <a:rPr lang="en-US"/>
                        <a:t>Depiler jusqu’a(</a:t>
                      </a:r>
                      <a:endParaRPr/>
                    </a:p>
                  </a:txBody>
                  <a:tcPr/>
                </a:tc>
                <a:tc>
                  <a:txBody>
                    <a:bodyPr/>
                    <a:lstStyle/>
                    <a:p>
                      <a:pPr>
                        <a:defRPr/>
                      </a:pPr>
                      <a:r>
                        <a:rPr lang="en-US"/>
                        <a:t>[ET]</a:t>
                      </a:r>
                      <a:endParaRPr/>
                    </a:p>
                  </a:txBody>
                  <a:tcPr/>
                </a:tc>
                <a:tc>
                  <a:txBody>
                    <a:bodyPr/>
                    <a:lstStyle/>
                    <a:p>
                      <a:pPr>
                        <a:defRPr/>
                      </a:pPr>
                      <a:r>
                        <a:rPr lang="en-US"/>
                        <a:t>A B C OU</a:t>
                      </a:r>
                      <a:endParaRPr/>
                    </a:p>
                  </a:txBody>
                  <a:tcPr/>
                </a:tc>
              </a:tr>
              <a:tr h="558465">
                <a:tc>
                  <a:txBody>
                    <a:bodyPr/>
                    <a:lstStyle/>
                    <a:p>
                      <a:pPr>
                        <a:defRPr/>
                      </a:pPr>
                      <a:r>
                        <a:rPr lang="en-US"/>
                        <a:t>8</a:t>
                      </a:r>
                      <a:endParaRPr/>
                    </a:p>
                  </a:txBody>
                  <a:tcPr/>
                </a:tc>
                <a:tc>
                  <a:txBody>
                    <a:bodyPr/>
                    <a:lstStyle/>
                    <a:p>
                      <a:pPr>
                        <a:defRPr/>
                      </a:pPr>
                      <a:r>
                        <a:rPr lang="en-US"/>
                        <a:t>Fin</a:t>
                      </a:r>
                      <a:endParaRPr/>
                    </a:p>
                  </a:txBody>
                  <a:tcPr/>
                </a:tc>
                <a:tc>
                  <a:txBody>
                    <a:bodyPr/>
                    <a:lstStyle/>
                    <a:p>
                      <a:pPr>
                        <a:defRPr/>
                      </a:pPr>
                      <a:r>
                        <a:rPr lang="en-US"/>
                        <a:t>Depiler le reste(ET)</a:t>
                      </a:r>
                      <a:endParaRPr/>
                    </a:p>
                  </a:txBody>
                  <a:tcPr/>
                </a:tc>
                <a:tc>
                  <a:txBody>
                    <a:bodyPr/>
                    <a:lstStyle/>
                    <a:p>
                      <a:pPr>
                        <a:defRPr/>
                      </a:pPr>
                      <a:r>
                        <a:rPr lang="en-US"/>
                        <a:t>[]</a:t>
                      </a:r>
                      <a:endParaRPr/>
                    </a:p>
                  </a:txBody>
                  <a:tcPr/>
                </a:tc>
                <a:tc>
                  <a:txBody>
                    <a:bodyPr/>
                    <a:lstStyle/>
                    <a:p>
                      <a:pPr>
                        <a:defRPr/>
                      </a:pPr>
                      <a:r>
                        <a:rPr lang="en-US"/>
                        <a:t>A B C OU ET</a:t>
                      </a:r>
                      <a:endParaRPr/>
                    </a:p>
                  </a:txBody>
                  <a:tcPr/>
                </a:tc>
              </a:tr>
            </a:tbl>
          </a:graphicData>
        </a:graphic>
      </p:graphicFrame>
      <p:sp>
        <p:nvSpPr>
          <p:cNvPr id="2031676662" name="ZoneTexte 2031676661"/>
          <p:cNvSpPr txBox="1"/>
          <p:nvPr/>
        </p:nvSpPr>
        <p:spPr bwMode="auto">
          <a:xfrm>
            <a:off x="254531" y="6250781"/>
            <a:ext cx="11403474" cy="640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1" algn="l">
              <a:defRPr/>
            </a:pPr>
            <a:r>
              <a:rPr lang="fr-FR" sz="3600" b="0" i="0" u="none" strike="noStrike" cap="none" spc="0">
                <a:solidFill>
                  <a:schemeClr val="tx1"/>
                </a:solidFill>
                <a:latin typeface="Bierstadt"/>
                <a:ea typeface="Bierstadt"/>
                <a:cs typeface="Bierstadt"/>
              </a:rPr>
              <a:t>		A ET (B OU C) → A B C OU ET</a:t>
            </a:r>
            <a:endParaRPr sz="3600"/>
          </a:p>
        </p:txBody>
      </p:sp>
      <p:sp>
        <p:nvSpPr>
          <p:cNvPr id="839085059" name="ZoneTexte 839085058"/>
          <p:cNvSpPr txBox="1"/>
          <p:nvPr/>
        </p:nvSpPr>
        <p:spPr bwMode="auto">
          <a:xfrm>
            <a:off x="4780663" y="342304"/>
            <a:ext cx="914400" cy="366119"/>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endParaRPr/>
          </a:p>
        </p:txBody>
      </p:sp>
      <p:sp>
        <p:nvSpPr>
          <p:cNvPr id="1506734025" name="ZoneTexte 1506734024"/>
          <p:cNvSpPr txBox="1"/>
          <p:nvPr/>
        </p:nvSpPr>
        <p:spPr bwMode="auto">
          <a:xfrm>
            <a:off x="150351" y="30930"/>
            <a:ext cx="3888365" cy="762359"/>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r>
              <a:rPr lang="en-US" sz="4400" b="1" i="0" u="none" strike="noStrike" cap="none" spc="0">
                <a:solidFill>
                  <a:schemeClr val="tx1"/>
                </a:solidFill>
                <a:highlight>
                  <a:srgbClr val="FFFF00"/>
                </a:highlight>
                <a:latin typeface="Bierstadt"/>
                <a:ea typeface="Bierstadt"/>
                <a:cs typeface="Bierstadt"/>
              </a:rPr>
              <a:t>l'expression 1</a:t>
            </a:r>
            <a:endParaRPr sz="4400">
              <a:highlight>
                <a:srgbClr val="FFFF00"/>
              </a:highlight>
            </a:endParaRPr>
          </a:p>
        </p:txBody>
      </p:sp>
    </p:spTree>
  </p:cSld>
  <p:clrMapOvr>
    <a:masterClrMapping/>
  </p:clrMapOvr>
  <mc:AlternateContent xmlns:mc="http://schemas.openxmlformats.org/markup-compatibility/2006">
    <mc:Choice xmlns="" xmlns:m="http://schemas.openxmlformats.org/officeDocument/2006/math" xmlns:w="http://schemas.openxmlformats.org/wordprocessingml/2006/main" xmlns:p159="http://schemas.microsoft.com/office/powerpoint/2015/09/main" xmlns:p14="http://schemas.microsoft.com/office/powerpoint/2010/main" Requires="p159">
      <p:transition p14:dur="2000" advClick="1"/>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graphicFrame>
        <p:nvGraphicFramePr>
          <p:cNvPr id="2048814514" name="Tableau 2048814513"/>
          <p:cNvGraphicFramePr>
            <a:graphicFrameLocks/>
          </p:cNvGraphicFramePr>
          <p:nvPr/>
        </p:nvGraphicFramePr>
        <p:xfrm>
          <a:off x="254531" y="1031415"/>
          <a:ext cx="11387534" cy="4705545"/>
        </p:xfrm>
        <a:graphic>
          <a:graphicData uri="http://schemas.openxmlformats.org/drawingml/2006/table">
            <a:tbl>
              <a:tblPr firstRow="1" bandRow="1">
                <a:tableStyleId>{5C22544A-7EE6-4342-B048-85BDC9FD1C3A}</a:tableStyleId>
              </a:tblPr>
              <a:tblGrid>
                <a:gridCol w="2070000"/>
                <a:gridCol w="1890000"/>
                <a:gridCol w="3600000"/>
                <a:gridCol w="1530000"/>
                <a:gridCol w="2297534"/>
              </a:tblGrid>
              <a:tr h="558465">
                <a:tc>
                  <a:txBody>
                    <a:bodyPr/>
                    <a:lstStyle/>
                    <a:p>
                      <a:pPr>
                        <a:defRPr/>
                      </a:pPr>
                      <a:r>
                        <a:rPr lang="en-US"/>
                        <a:t>Etape</a:t>
                      </a:r>
                      <a:endParaRPr/>
                    </a:p>
                  </a:txBody>
                  <a:tcPr/>
                </a:tc>
                <a:tc>
                  <a:txBody>
                    <a:bodyPr/>
                    <a:lstStyle/>
                    <a:p>
                      <a:pPr>
                        <a:defRPr/>
                      </a:pPr>
                      <a:r>
                        <a:rPr lang="en-US"/>
                        <a:t>Symbol Lu</a:t>
                      </a:r>
                      <a:endParaRPr/>
                    </a:p>
                  </a:txBody>
                  <a:tcPr/>
                </a:tc>
                <a:tc>
                  <a:txBody>
                    <a:bodyPr/>
                    <a:lstStyle/>
                    <a:p>
                      <a:pPr>
                        <a:defRPr/>
                      </a:pPr>
                      <a:r>
                        <a:rPr lang="en-US"/>
                        <a:t>action</a:t>
                      </a:r>
                      <a:endParaRPr/>
                    </a:p>
                  </a:txBody>
                  <a:tcPr/>
                </a:tc>
                <a:tc>
                  <a:txBody>
                    <a:bodyPr/>
                    <a:lstStyle/>
                    <a:p>
                      <a:pPr>
                        <a:defRPr/>
                      </a:pPr>
                      <a:r>
                        <a:rPr lang="en-US"/>
                        <a:t>Pile(stack)</a:t>
                      </a:r>
                      <a:endParaRPr/>
                    </a:p>
                  </a:txBody>
                  <a:tcPr/>
                </a:tc>
                <a:tc>
                  <a:txBody>
                    <a:bodyPr/>
                    <a:lstStyle/>
                    <a:p>
                      <a:pPr>
                        <a:defRPr/>
                      </a:pPr>
                      <a:r>
                        <a:rPr lang="en-US"/>
                        <a:t>Sortie(output)</a:t>
                      </a:r>
                      <a:endParaRPr/>
                    </a:p>
                  </a:txBody>
                  <a:tcPr/>
                </a:tc>
              </a:tr>
              <a:tr h="714675">
                <a:tc>
                  <a:txBody>
                    <a:bodyPr/>
                    <a:lstStyle/>
                    <a:p>
                      <a:pPr>
                        <a:defRPr/>
                      </a:pPr>
                      <a:r>
                        <a:rPr lang="en-US"/>
                        <a:t>1</a:t>
                      </a:r>
                      <a:endParaRPr/>
                    </a:p>
                  </a:txBody>
                  <a:tcPr/>
                </a:tc>
                <a:tc>
                  <a:txBody>
                    <a:bodyPr/>
                    <a:lstStyle/>
                    <a:p>
                      <a:pPr>
                        <a:defRPr/>
                      </a:pPr>
                      <a:r>
                        <a:rPr lang="en-US"/>
                        <a:t>(</a:t>
                      </a:r>
                      <a:endParaRPr/>
                    </a:p>
                  </a:txBody>
                  <a:tcPr/>
                </a:tc>
                <a:tc>
                  <a:txBody>
                    <a:bodyPr/>
                    <a:lstStyle/>
                    <a:p>
                      <a:pPr>
                        <a:defRPr/>
                      </a:pPr>
                      <a:r>
                        <a:rPr lang="en-US" sz="1800" b="0" i="0" u="none" strike="noStrike" cap="none" spc="0">
                          <a:solidFill>
                            <a:schemeClr val="dk1"/>
                          </a:solidFill>
                          <a:latin typeface="+mn-lt"/>
                          <a:ea typeface="+mn-ea"/>
                          <a:cs typeface="+mn-cs"/>
                        </a:rPr>
                        <a:t>Empiler</a:t>
                      </a:r>
                      <a:endParaRPr sz="1800"/>
                    </a:p>
                    <a:p>
                      <a:pPr>
                        <a:defRPr/>
                      </a:pPr>
                      <a:endParaRPr/>
                    </a:p>
                  </a:txBody>
                  <a:tcPr/>
                </a:tc>
                <a:tc>
                  <a:txBody>
                    <a:bodyPr/>
                    <a:lstStyle/>
                    <a:p>
                      <a:pPr>
                        <a:defRPr/>
                      </a:pPr>
                      <a:r>
                        <a:rPr lang="en-US"/>
                        <a:t>[(]</a:t>
                      </a:r>
                      <a:endParaRPr/>
                    </a:p>
                  </a:txBody>
                  <a:tcPr/>
                </a:tc>
                <a:tc>
                  <a:txBody>
                    <a:bodyPr/>
                    <a:lstStyle/>
                    <a:p>
                      <a:pPr>
                        <a:defRPr/>
                      </a:pPr>
                      <a:endParaRPr/>
                    </a:p>
                  </a:txBody>
                  <a:tcPr/>
                </a:tc>
              </a:tr>
              <a:tr h="558465">
                <a:tc>
                  <a:txBody>
                    <a:bodyPr/>
                    <a:lstStyle/>
                    <a:p>
                      <a:pPr>
                        <a:defRPr/>
                      </a:pPr>
                      <a:r>
                        <a:rPr lang="en-US"/>
                        <a:t>2</a:t>
                      </a:r>
                      <a:endParaRPr/>
                    </a:p>
                  </a:txBody>
                  <a:tcPr/>
                </a:tc>
                <a:tc>
                  <a:txBody>
                    <a:bodyPr/>
                    <a:lstStyle/>
                    <a:p>
                      <a:pPr>
                        <a:defRPr/>
                      </a:pPr>
                      <a:r>
                        <a:rPr lang="en-US"/>
                        <a:t>NON</a:t>
                      </a:r>
                      <a:endParaRPr/>
                    </a:p>
                  </a:txBody>
                  <a:tcPr/>
                </a:tc>
                <a:tc>
                  <a:txBody>
                    <a:bodyPr/>
                    <a:lstStyle/>
                    <a:p>
                      <a:pPr>
                        <a:defRPr/>
                      </a:pPr>
                      <a:r>
                        <a:rPr lang="en-US"/>
                        <a:t>Empiler (priorite 3)</a:t>
                      </a:r>
                      <a:endParaRPr/>
                    </a:p>
                  </a:txBody>
                  <a:tcPr/>
                </a:tc>
                <a:tc>
                  <a:txBody>
                    <a:bodyPr/>
                    <a:lstStyle/>
                    <a:p>
                      <a:pPr>
                        <a:defRPr/>
                      </a:pPr>
                      <a:r>
                        <a:rPr lang="en-US"/>
                        <a:t>[(,NON]</a:t>
                      </a:r>
                      <a:endParaRPr/>
                    </a:p>
                  </a:txBody>
                  <a:tcPr/>
                </a:tc>
                <a:tc>
                  <a:txBody>
                    <a:bodyPr/>
                    <a:lstStyle/>
                    <a:p>
                      <a:pPr>
                        <a:defRPr/>
                      </a:pPr>
                      <a:endParaRPr/>
                    </a:p>
                  </a:txBody>
                  <a:tcPr/>
                </a:tc>
              </a:tr>
              <a:tr h="558465">
                <a:tc>
                  <a:txBody>
                    <a:bodyPr/>
                    <a:lstStyle/>
                    <a:p>
                      <a:pPr>
                        <a:defRPr/>
                      </a:pPr>
                      <a:r>
                        <a:rPr lang="en-US"/>
                        <a:t>3</a:t>
                      </a:r>
                      <a:endParaRPr/>
                    </a:p>
                  </a:txBody>
                  <a:tcPr/>
                </a:tc>
                <a:tc>
                  <a:txBody>
                    <a:bodyPr/>
                    <a:lstStyle/>
                    <a:p>
                      <a:pPr>
                        <a:defRPr/>
                      </a:pPr>
                      <a:r>
                        <a:rPr lang="en-US"/>
                        <a:t>A</a:t>
                      </a:r>
                      <a:endParaRPr/>
                    </a:p>
                  </a:txBody>
                  <a:tcPr/>
                </a:tc>
                <a:tc>
                  <a:txBody>
                    <a:bodyPr/>
                    <a:lstStyle/>
                    <a:p>
                      <a:pPr>
                        <a:defRPr/>
                      </a:pPr>
                      <a:r>
                        <a:rPr lang="en-US"/>
                        <a:t>Empiler</a:t>
                      </a:r>
                      <a:endParaRPr/>
                    </a:p>
                  </a:txBody>
                  <a:tcPr/>
                </a:tc>
                <a:tc>
                  <a:txBody>
                    <a:bodyPr/>
                    <a:lstStyle/>
                    <a:p>
                      <a:pPr>
                        <a:defRPr/>
                      </a:pPr>
                      <a:r>
                        <a:rPr lang="en-US"/>
                        <a:t>[(,NON]</a:t>
                      </a:r>
                      <a:endParaRPr/>
                    </a:p>
                  </a:txBody>
                  <a:tcPr/>
                </a:tc>
                <a:tc>
                  <a:txBody>
                    <a:bodyPr/>
                    <a:lstStyle/>
                    <a:p>
                      <a:pPr>
                        <a:defRPr/>
                      </a:pPr>
                      <a:r>
                        <a:rPr lang="en-US"/>
                        <a:t>A</a:t>
                      </a:r>
                      <a:endParaRPr/>
                    </a:p>
                  </a:txBody>
                  <a:tcPr/>
                </a:tc>
              </a:tr>
              <a:tr h="558465">
                <a:tc>
                  <a:txBody>
                    <a:bodyPr/>
                    <a:lstStyle/>
                    <a:p>
                      <a:pPr>
                        <a:defRPr/>
                      </a:pPr>
                      <a:r>
                        <a:rPr lang="en-US"/>
                        <a:t>4</a:t>
                      </a:r>
                      <a:endParaRPr/>
                    </a:p>
                  </a:txBody>
                  <a:tcPr/>
                </a:tc>
                <a:tc>
                  <a:txBody>
                    <a:bodyPr/>
                    <a:lstStyle/>
                    <a:p>
                      <a:pPr>
                        <a:defRPr/>
                      </a:pPr>
                      <a:r>
                        <a:rPr lang="en-US"/>
                        <a:t>)</a:t>
                      </a:r>
                      <a:endParaRPr/>
                    </a:p>
                  </a:txBody>
                  <a:tcPr/>
                </a:tc>
                <a:tc>
                  <a:txBody>
                    <a:bodyPr/>
                    <a:lstStyle/>
                    <a:p>
                      <a:pPr>
                        <a:defRPr/>
                      </a:pPr>
                      <a:r>
                        <a:rPr lang="en-US"/>
                        <a:t>Depiler jusqu’a (</a:t>
                      </a:r>
                      <a:endParaRPr/>
                    </a:p>
                  </a:txBody>
                  <a:tcPr/>
                </a:tc>
                <a:tc>
                  <a:txBody>
                    <a:bodyPr/>
                    <a:lstStyle/>
                    <a:p>
                      <a:pPr>
                        <a:defRPr/>
                      </a:pPr>
                      <a:r>
                        <a:rPr lang="en-US"/>
                        <a:t>[]</a:t>
                      </a:r>
                      <a:endParaRPr/>
                    </a:p>
                  </a:txBody>
                  <a:tcPr/>
                </a:tc>
                <a:tc>
                  <a:txBody>
                    <a:bodyPr/>
                    <a:lstStyle/>
                    <a:p>
                      <a:pPr>
                        <a:defRPr/>
                      </a:pPr>
                      <a:r>
                        <a:rPr lang="en-US"/>
                        <a:t>A NON</a:t>
                      </a:r>
                      <a:endParaRPr/>
                    </a:p>
                  </a:txBody>
                  <a:tcPr/>
                </a:tc>
              </a:tr>
              <a:tr h="612633">
                <a:tc>
                  <a:txBody>
                    <a:bodyPr/>
                    <a:lstStyle/>
                    <a:p>
                      <a:pPr>
                        <a:defRPr/>
                      </a:pPr>
                      <a:r>
                        <a:rPr lang="en-US"/>
                        <a:t>5</a:t>
                      </a:r>
                      <a:endParaRPr/>
                    </a:p>
                  </a:txBody>
                  <a:tcPr/>
                </a:tc>
                <a:tc>
                  <a:txBody>
                    <a:bodyPr/>
                    <a:lstStyle/>
                    <a:p>
                      <a:pPr>
                        <a:defRPr/>
                      </a:pPr>
                      <a:r>
                        <a:rPr lang="en-US"/>
                        <a:t>OU</a:t>
                      </a:r>
                      <a:endParaRPr/>
                    </a:p>
                  </a:txBody>
                  <a:tcPr/>
                </a:tc>
                <a:tc>
                  <a:txBody>
                    <a:bodyPr/>
                    <a:lstStyle/>
                    <a:p>
                      <a:pPr>
                        <a:defRPr/>
                      </a:pPr>
                      <a:r>
                        <a:rPr lang="en-US"/>
                        <a:t>Empiler (pile vide)</a:t>
                      </a:r>
                      <a:endParaRPr/>
                    </a:p>
                  </a:txBody>
                  <a:tcPr/>
                </a:tc>
                <a:tc>
                  <a:txBody>
                    <a:bodyPr/>
                    <a:lstStyle/>
                    <a:p>
                      <a:pPr>
                        <a:defRPr/>
                      </a:pPr>
                      <a:r>
                        <a:rPr lang="en-US"/>
                        <a:t>[OU]</a:t>
                      </a:r>
                    </a:p>
                    <a:p>
                      <a:pPr>
                        <a:defRPr/>
                      </a:pPr>
                      <a:endParaRPr/>
                    </a:p>
                  </a:txBody>
                  <a:tcPr/>
                </a:tc>
                <a:tc>
                  <a:txBody>
                    <a:bodyPr/>
                    <a:lstStyle/>
                    <a:p>
                      <a:pPr>
                        <a:defRPr/>
                      </a:pPr>
                      <a:r>
                        <a:rPr lang="en-US"/>
                        <a:t>A NON</a:t>
                      </a:r>
                      <a:endParaRPr/>
                    </a:p>
                  </a:txBody>
                  <a:tcPr/>
                </a:tc>
              </a:tr>
              <a:tr h="558465">
                <a:tc>
                  <a:txBody>
                    <a:bodyPr/>
                    <a:lstStyle/>
                    <a:p>
                      <a:pPr>
                        <a:defRPr/>
                      </a:pPr>
                      <a:r>
                        <a:rPr lang="en-US"/>
                        <a:t>6</a:t>
                      </a:r>
                      <a:endParaRPr/>
                    </a:p>
                  </a:txBody>
                  <a:tcPr/>
                </a:tc>
                <a:tc>
                  <a:txBody>
                    <a:bodyPr/>
                    <a:lstStyle/>
                    <a:p>
                      <a:pPr>
                        <a:defRPr/>
                      </a:pPr>
                      <a:r>
                        <a:rPr lang="en-US"/>
                        <a:t>B</a:t>
                      </a:r>
                      <a:endParaRPr/>
                    </a:p>
                  </a:txBody>
                  <a:tcPr/>
                </a:tc>
                <a:tc>
                  <a:txBody>
                    <a:bodyPr/>
                    <a:lstStyle/>
                    <a:p>
                      <a:pPr>
                        <a:defRPr/>
                      </a:pPr>
                      <a:r>
                        <a:rPr lang="en-US"/>
                        <a:t>Ajout sortie</a:t>
                      </a:r>
                      <a:endParaRPr/>
                    </a:p>
                  </a:txBody>
                  <a:tcPr/>
                </a:tc>
                <a:tc>
                  <a:txBody>
                    <a:bodyPr/>
                    <a:lstStyle/>
                    <a:p>
                      <a:pPr>
                        <a:defRPr/>
                      </a:pPr>
                      <a:r>
                        <a:rPr lang="en-US"/>
                        <a:t>[OU]</a:t>
                      </a:r>
                      <a:endParaRPr/>
                    </a:p>
                  </a:txBody>
                  <a:tcPr/>
                </a:tc>
                <a:tc>
                  <a:txBody>
                    <a:bodyPr/>
                    <a:lstStyle/>
                    <a:p>
                      <a:pPr>
                        <a:defRPr/>
                      </a:pPr>
                      <a:r>
                        <a:rPr lang="en-US"/>
                        <a:t>A NON B </a:t>
                      </a:r>
                      <a:endParaRPr/>
                    </a:p>
                  </a:txBody>
                  <a:tcPr/>
                </a:tc>
              </a:tr>
              <a:tr h="558465">
                <a:tc>
                  <a:txBody>
                    <a:bodyPr/>
                    <a:lstStyle/>
                    <a:p>
                      <a:pPr>
                        <a:defRPr/>
                      </a:pPr>
                      <a:r>
                        <a:rPr lang="en-US"/>
                        <a:t>7</a:t>
                      </a:r>
                      <a:endParaRPr/>
                    </a:p>
                  </a:txBody>
                  <a:tcPr/>
                </a:tc>
                <a:tc>
                  <a:txBody>
                    <a:bodyPr/>
                    <a:lstStyle/>
                    <a:p>
                      <a:pPr>
                        <a:defRPr/>
                      </a:pPr>
                      <a:r>
                        <a:rPr lang="en-US"/>
                        <a:t>Fin</a:t>
                      </a:r>
                      <a:endParaRPr/>
                    </a:p>
                  </a:txBody>
                  <a:tcPr/>
                </a:tc>
                <a:tc>
                  <a:txBody>
                    <a:bodyPr/>
                    <a:lstStyle/>
                    <a:p>
                      <a:pPr>
                        <a:defRPr/>
                      </a:pPr>
                      <a:r>
                        <a:rPr lang="en-US"/>
                        <a:t>Depiler OU</a:t>
                      </a:r>
                      <a:endParaRPr/>
                    </a:p>
                  </a:txBody>
                  <a:tcPr/>
                </a:tc>
                <a:tc>
                  <a:txBody>
                    <a:bodyPr/>
                    <a:lstStyle/>
                    <a:p>
                      <a:pPr>
                        <a:defRPr/>
                      </a:pPr>
                      <a:r>
                        <a:rPr lang="en-US"/>
                        <a:t>[]</a:t>
                      </a:r>
                      <a:endParaRPr/>
                    </a:p>
                  </a:txBody>
                  <a:tcPr/>
                </a:tc>
                <a:tc>
                  <a:txBody>
                    <a:bodyPr/>
                    <a:lstStyle/>
                    <a:p>
                      <a:pPr>
                        <a:defRPr/>
                      </a:pPr>
                      <a:r>
                        <a:rPr lang="en-US"/>
                        <a:t>A NON B  OU</a:t>
                      </a:r>
                      <a:endParaRPr/>
                    </a:p>
                  </a:txBody>
                  <a:tcPr/>
                </a:tc>
              </a:tr>
            </a:tbl>
          </a:graphicData>
        </a:graphic>
      </p:graphicFrame>
      <p:sp>
        <p:nvSpPr>
          <p:cNvPr id="735070924" name="ZoneTexte 735070923"/>
          <p:cNvSpPr txBox="1"/>
          <p:nvPr/>
        </p:nvSpPr>
        <p:spPr bwMode="auto">
          <a:xfrm>
            <a:off x="254531" y="5794374"/>
            <a:ext cx="11405634" cy="640440"/>
          </a:xfrm>
          <a:prstGeom prst="rect">
            <a:avLst/>
          </a:prstGeom>
          <a:noFill/>
        </p:spPr>
        <p:txBody>
          <a:bodyPr vertOverflow="overflow" horzOverflow="overflow" vert="horz" wrap="square" lIns="91440" tIns="45720" rIns="91440" bIns="45720" numCol="1" spcCol="0" rtlCol="0" fromWordArt="0" anchor="t" anchorCtr="0" forceAA="0" compatLnSpc="0">
            <a:spAutoFit/>
          </a:bodyPr>
          <a:lstStyle/>
          <a:p>
            <a:pPr lvl="1" algn="l">
              <a:defRPr/>
            </a:pPr>
            <a:r>
              <a:rPr sz="3600"/>
              <a:t>		</a:t>
            </a:r>
            <a:r>
              <a:rPr lang="fr-FR" sz="3600" b="0" i="0" u="none" strike="noStrike" cap="none" spc="0">
                <a:solidFill>
                  <a:schemeClr val="tx1"/>
                </a:solidFill>
                <a:latin typeface="Bierstadt"/>
                <a:ea typeface="Bierstadt"/>
                <a:cs typeface="Bierstadt"/>
              </a:rPr>
              <a:t>(NON A) OU B →  A NON B OU</a:t>
            </a:r>
            <a:endParaRPr sz="3600"/>
          </a:p>
        </p:txBody>
      </p:sp>
      <p:sp>
        <p:nvSpPr>
          <p:cNvPr id="1085087952" name="ZoneTexte 1085087951"/>
          <p:cNvSpPr txBox="1"/>
          <p:nvPr/>
        </p:nvSpPr>
        <p:spPr bwMode="auto">
          <a:xfrm>
            <a:off x="4780663" y="342304"/>
            <a:ext cx="914400" cy="366119"/>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endParaRPr/>
          </a:p>
        </p:txBody>
      </p:sp>
      <p:sp>
        <p:nvSpPr>
          <p:cNvPr id="1375728455" name="ZoneTexte 1375728454"/>
          <p:cNvSpPr txBox="1"/>
          <p:nvPr/>
        </p:nvSpPr>
        <p:spPr bwMode="auto">
          <a:xfrm>
            <a:off x="150351" y="30930"/>
            <a:ext cx="3888365" cy="762359"/>
          </a:xfrm>
          <a:prstGeom prst="rect">
            <a:avLst/>
          </a:prstGeom>
          <a:noFill/>
        </p:spPr>
        <p:txBody>
          <a:bodyPr vertOverflow="overflow" horzOverflow="overflow" vert="horz" wrap="none" lIns="91440" tIns="45720" rIns="91440" bIns="45720" numCol="1" spcCol="0" rtlCol="0" fromWordArt="0" anchor="t" anchorCtr="0" forceAA="0" compatLnSpc="0">
            <a:spAutoFit/>
          </a:bodyPr>
          <a:lstStyle/>
          <a:p>
            <a:pPr>
              <a:defRPr/>
            </a:pPr>
            <a:r>
              <a:rPr lang="en-US" sz="4400" b="1" i="0" u="none" strike="noStrike" cap="none" spc="0">
                <a:solidFill>
                  <a:schemeClr val="tx1"/>
                </a:solidFill>
                <a:highlight>
                  <a:srgbClr val="FFFF00"/>
                </a:highlight>
                <a:latin typeface="Bierstadt"/>
                <a:ea typeface="Bierstadt"/>
                <a:cs typeface="Bierstadt"/>
              </a:rPr>
              <a:t>l'expression 2</a:t>
            </a:r>
            <a:endParaRPr sz="4400">
              <a:highlight>
                <a:srgbClr val="FFFF00"/>
              </a:highlight>
            </a:endParaRPr>
          </a:p>
        </p:txBody>
      </p:sp>
    </p:spTree>
  </p:cSld>
  <p:clrMapOvr>
    <a:masterClrMapping/>
  </p:clrMapOvr>
  <mc:AlternateContent xmlns:mc="http://schemas.openxmlformats.org/markup-compatibility/2006">
    <mc:Choice xmlns="" xmlns:m="http://schemas.openxmlformats.org/officeDocument/2006/math" xmlns:w="http://schemas.openxmlformats.org/wordprocessingml/2006/main" xmlns:p159="http://schemas.microsoft.com/office/powerpoint/2015/09/main" xmlns:p14="http://schemas.microsoft.com/office/powerpoint/2010/main" Requires="p159">
      <p:transition p14:dur="2000" advClick="1"/>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2344674" name="Title 1"/>
          <p:cNvSpPr>
            <a:spLocks noGrp="1"/>
          </p:cNvSpPr>
          <p:nvPr>
            <p:ph type="title"/>
          </p:nvPr>
        </p:nvSpPr>
        <p:spPr bwMode="auto"/>
        <p:txBody>
          <a:bodyPr/>
          <a:lstStyle/>
          <a:p>
            <a:pPr>
              <a:defRPr/>
            </a:pPr>
            <a:r>
              <a:rPr lang="en-US" dirty="0" smtClean="0"/>
              <a:t>Evaluation </a:t>
            </a:r>
            <a:r>
              <a:rPr lang="en-US" dirty="0" err="1" smtClean="0"/>
              <a:t>d’expression</a:t>
            </a:r>
            <a:r>
              <a:rPr lang="en-US" dirty="0" smtClean="0"/>
              <a:t>:</a:t>
            </a:r>
            <a:endParaRPr dirty="0"/>
          </a:p>
        </p:txBody>
      </p:sp>
      <p:sp>
        <p:nvSpPr>
          <p:cNvPr id="2043955069" name="Content Placeholder 2"/>
          <p:cNvSpPr>
            <a:spLocks noGrp="1"/>
          </p:cNvSpPr>
          <p:nvPr>
            <p:ph idx="1"/>
          </p:nvPr>
        </p:nvSpPr>
        <p:spPr bwMode="auto"/>
        <p:txBody>
          <a:bodyPr>
            <a:normAutofit/>
          </a:bodyPr>
          <a:lstStyle/>
          <a:p>
            <a:pPr>
              <a:defRPr/>
            </a:pPr>
            <a:r>
              <a:rPr lang="fr-FR" sz="2400" dirty="0"/>
              <a:t>Après avoir converti l'expression infixée en </a:t>
            </a:r>
            <a:r>
              <a:rPr lang="fr-FR" sz="2400" dirty="0" err="1"/>
              <a:t>postfixée</a:t>
            </a:r>
            <a:r>
              <a:rPr lang="fr-FR" sz="2400" dirty="0"/>
              <a:t>, nous allons traiter cette dernière pour obtenir le résultat de cette expression</a:t>
            </a:r>
            <a:r>
              <a:rPr lang="fr-FR" sz="2400" dirty="0" smtClean="0"/>
              <a:t>.</a:t>
            </a:r>
            <a:endParaRPr lang="en-US" sz="2400" dirty="0"/>
          </a:p>
          <a:p>
            <a:pPr>
              <a:defRPr/>
            </a:pPr>
            <a:endParaRPr lang="en-US" sz="2400" dirty="0" smtClean="0"/>
          </a:p>
          <a:p>
            <a:pPr>
              <a:defRPr/>
            </a:pPr>
            <a:r>
              <a:rPr lang="fr-FR" sz="2400" dirty="0"/>
              <a:t>Au cours de cette étape, l'importance de la conversion d'une expression de l'infixe au </a:t>
            </a:r>
            <a:r>
              <a:rPr lang="fr-FR" sz="2400" dirty="0" err="1"/>
              <a:t>postfixé</a:t>
            </a:r>
            <a:r>
              <a:rPr lang="fr-FR" sz="2400" dirty="0"/>
              <a:t> devient claire.</a:t>
            </a:r>
            <a:endParaRPr sz="2400" dirty="0"/>
          </a:p>
        </p:txBody>
      </p:sp>
    </p:spTree>
  </p:cSld>
  <p:clrMapOvr>
    <a:masterClrMapping/>
  </p:clrMapOvr>
  <mc:AlternateContent xmlns:mc="http://schemas.openxmlformats.org/markup-compatibility/2006">
    <mc:Choice xmlns="" xmlns:m="http://schemas.openxmlformats.org/officeDocument/2006/math" xmlns:w="http://schemas.openxmlformats.org/wordprocessingml/2006/main" xmlns:p159="http://schemas.microsoft.com/office/powerpoint/2015/09/main" xmlns:p14="http://schemas.microsoft.com/office/powerpoint/2010/main" Requires="p159">
      <p:transition p14:dur="2000" advClick="1"/>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2344674" name="Title 1"/>
          <p:cNvSpPr>
            <a:spLocks noGrp="1"/>
          </p:cNvSpPr>
          <p:nvPr>
            <p:ph type="title"/>
          </p:nvPr>
        </p:nvSpPr>
        <p:spPr bwMode="auto"/>
        <p:txBody>
          <a:bodyPr/>
          <a:lstStyle/>
          <a:p>
            <a:pPr>
              <a:defRPr/>
            </a:pPr>
            <a:r>
              <a:rPr lang="en-US" dirty="0" smtClean="0"/>
              <a:t>Evaluation </a:t>
            </a:r>
            <a:r>
              <a:rPr lang="en-US" dirty="0" err="1" smtClean="0"/>
              <a:t>d’expression</a:t>
            </a:r>
            <a:r>
              <a:rPr lang="en-US" dirty="0" smtClean="0"/>
              <a:t>:</a:t>
            </a:r>
            <a:endParaRPr dirty="0"/>
          </a:p>
        </p:txBody>
      </p:sp>
      <p:sp>
        <p:nvSpPr>
          <p:cNvPr id="2043955069" name="Content Placeholder 2"/>
          <p:cNvSpPr>
            <a:spLocks noGrp="1"/>
          </p:cNvSpPr>
          <p:nvPr>
            <p:ph idx="1"/>
          </p:nvPr>
        </p:nvSpPr>
        <p:spPr bwMode="auto">
          <a:xfrm>
            <a:off x="521208" y="2337976"/>
            <a:ext cx="11155680" cy="3767328"/>
          </a:xfrm>
        </p:spPr>
        <p:txBody>
          <a:bodyPr>
            <a:normAutofit/>
          </a:bodyPr>
          <a:lstStyle/>
          <a:p>
            <a:pPr marL="457200" indent="-457200">
              <a:buAutoNum type="arabicPeriod"/>
              <a:defRPr/>
            </a:pPr>
            <a:r>
              <a:rPr lang="fr-FR" sz="2400" b="1" dirty="0" smtClean="0">
                <a:solidFill>
                  <a:srgbClr val="00B050"/>
                </a:solidFill>
              </a:rPr>
              <a:t>Collecter </a:t>
            </a:r>
            <a:r>
              <a:rPr lang="fr-FR" sz="2400" b="1" dirty="0">
                <a:solidFill>
                  <a:srgbClr val="00B050"/>
                </a:solidFill>
              </a:rPr>
              <a:t>les valeurs des </a:t>
            </a:r>
            <a:r>
              <a:rPr lang="fr-FR" sz="2400" b="1" dirty="0" smtClean="0">
                <a:solidFill>
                  <a:srgbClr val="00B050"/>
                </a:solidFill>
              </a:rPr>
              <a:t>variables </a:t>
            </a:r>
            <a:r>
              <a:rPr lang="fr-FR" sz="2400" b="1" dirty="0">
                <a:solidFill>
                  <a:srgbClr val="00B050"/>
                </a:solidFill>
              </a:rPr>
              <a:t>via s</a:t>
            </a:r>
            <a:r>
              <a:rPr lang="fr-FR" sz="2400" b="1" dirty="0" smtClean="0">
                <a:solidFill>
                  <a:srgbClr val="00B050"/>
                </a:solidFill>
              </a:rPr>
              <a:t>tocker ces valeurs </a:t>
            </a:r>
            <a:r>
              <a:rPr lang="fr-FR" sz="2400" b="1" dirty="0">
                <a:solidFill>
                  <a:srgbClr val="00B050"/>
                </a:solidFill>
              </a:rPr>
              <a:t>dans une table de </a:t>
            </a:r>
            <a:r>
              <a:rPr lang="fr-FR" sz="2400" b="1" dirty="0" smtClean="0">
                <a:solidFill>
                  <a:srgbClr val="00B050"/>
                </a:solidFill>
              </a:rPr>
              <a:t>hachage</a:t>
            </a:r>
          </a:p>
          <a:p>
            <a:pPr marL="0" indent="0">
              <a:buNone/>
              <a:defRPr/>
            </a:pPr>
            <a:r>
              <a:rPr lang="fr-FR" sz="2000" dirty="0">
                <a:solidFill>
                  <a:srgbClr val="002060"/>
                </a:solidFill>
              </a:rPr>
              <a:t>Après la conversion de l'expression de la forme infixée à la forme </a:t>
            </a:r>
            <a:r>
              <a:rPr lang="fr-FR" sz="2000" dirty="0" err="1">
                <a:solidFill>
                  <a:srgbClr val="002060"/>
                </a:solidFill>
              </a:rPr>
              <a:t>postfixée</a:t>
            </a:r>
            <a:r>
              <a:rPr lang="fr-FR" sz="2000" dirty="0">
                <a:solidFill>
                  <a:srgbClr val="002060"/>
                </a:solidFill>
              </a:rPr>
              <a:t>, il n'est pas possible de traiter directement les variables A, B, C, D, </a:t>
            </a:r>
            <a:r>
              <a:rPr lang="fr-FR" sz="2000" dirty="0" smtClean="0">
                <a:solidFill>
                  <a:srgbClr val="002060"/>
                </a:solidFill>
              </a:rPr>
              <a:t>…etc</a:t>
            </a:r>
            <a:r>
              <a:rPr lang="fr-FR" sz="2000" dirty="0">
                <a:solidFill>
                  <a:srgbClr val="002060"/>
                </a:solidFill>
              </a:rPr>
              <a:t>. Il est nécessaire d'obtenir la valeur de chacune d'elles avant de poursuivre le calcul. </a:t>
            </a:r>
            <a:endParaRPr lang="en-US" sz="2000" dirty="0">
              <a:solidFill>
                <a:srgbClr val="002060"/>
              </a:solidFill>
            </a:endParaRPr>
          </a:p>
          <a:p>
            <a:pPr marL="0" indent="0">
              <a:buNone/>
              <a:defRPr/>
            </a:pPr>
            <a:r>
              <a:rPr lang="fr-FR" sz="2000" dirty="0">
                <a:solidFill>
                  <a:srgbClr val="002060"/>
                </a:solidFill>
              </a:rPr>
              <a:t>La méthode que nous avons adoptée consiste à créer une table de hachage et à parcourir tous les éléments de la liste. Si l’élément n’est ni une parenthèse ni un opérateur, nous demandons à l’utilisateur de saisir la valeur de la variable. Dans cette table, la clé représente le nom de la variable et la valeur est celle entrée par l’utilisateur.</a:t>
            </a:r>
            <a:endParaRPr sz="2000" dirty="0">
              <a:solidFill>
                <a:srgbClr val="002060"/>
              </a:solidFill>
            </a:endParaRPr>
          </a:p>
        </p:txBody>
      </p:sp>
    </p:spTree>
    <p:extLst>
      <p:ext uri="{BB962C8B-B14F-4D97-AF65-F5344CB8AC3E}">
        <p14:creationId xmlns:p14="http://schemas.microsoft.com/office/powerpoint/2010/main" val="2529884674"/>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fr-FR"/>
              <a:t>Problème à résoudre : </a:t>
            </a:r>
            <a:endParaRPr/>
          </a:p>
        </p:txBody>
      </p:sp>
      <p:sp>
        <p:nvSpPr>
          <p:cNvPr id="3" name="Content Placeholder 2"/>
          <p:cNvSpPr>
            <a:spLocks noGrp="1"/>
          </p:cNvSpPr>
          <p:nvPr>
            <p:ph idx="1"/>
          </p:nvPr>
        </p:nvSpPr>
        <p:spPr bwMode="auto">
          <a:xfrm>
            <a:off x="521208" y="1858297"/>
            <a:ext cx="11155680" cy="4896464"/>
          </a:xfrm>
        </p:spPr>
        <p:txBody>
          <a:bodyPr/>
          <a:lstStyle/>
          <a:p>
            <a:pPr>
              <a:defRPr/>
            </a:pPr>
            <a:r>
              <a:rPr lang="fr-FR"/>
              <a:t>Dans les systèmes numériques, les expressions logiques sont souvent complexes à analyser manuellement, surtout lorsqu’elles impliquent plusieurs niveaux de priorité, des négations multiples ou des combinaisons de variables. </a:t>
            </a:r>
            <a:endParaRPr/>
          </a:p>
          <a:p>
            <a:pPr>
              <a:buNone/>
              <a:defRPr/>
            </a:pPr>
            <a:r>
              <a:rPr lang="fr-FR" sz="2000" b="1"/>
              <a:t>Le problème que nous avons ciblé est :</a:t>
            </a:r>
            <a:endParaRPr/>
          </a:p>
          <a:p>
            <a:pPr>
              <a:defRPr/>
            </a:pPr>
            <a:r>
              <a:rPr lang="fr-FR"/>
              <a:t>Comment automatiser l’analyse, la simplification et l’évaluation de formules logiques complexes en notation infixée, tout en assurant la précision et l'efficacité de traitement ?</a:t>
            </a:r>
            <a:endParaRPr/>
          </a:p>
          <a:p>
            <a:pPr marL="0" indent="0">
              <a:buNone/>
              <a:defRPr/>
            </a:pPr>
            <a:r>
              <a:rPr lang="fr-FR" sz="2000" b="1"/>
              <a:t>Notre calculatrice répond à ce besoin en :</a:t>
            </a:r>
            <a:endParaRPr/>
          </a:p>
          <a:p>
            <a:pPr>
              <a:defRPr/>
            </a:pPr>
            <a:r>
              <a:rPr lang="fr-FR"/>
              <a:t>Convertissant correctement les expressions infixées en notation postfixée.</a:t>
            </a:r>
            <a:endParaRPr/>
          </a:p>
          <a:p>
            <a:pPr>
              <a:defRPr/>
            </a:pPr>
            <a:r>
              <a:rPr lang="fr-FR"/>
              <a:t>Gérant la priorité logique (NOT &gt; AND &gt; OR).</a:t>
            </a:r>
            <a:endParaRPr/>
          </a:p>
          <a:p>
            <a:pPr>
              <a:defRPr/>
            </a:pPr>
            <a:r>
              <a:rPr lang="fr-FR"/>
              <a:t>Évaluant les expressions pour divers ensembles de valeurs booléennes. </a:t>
            </a:r>
            <a:endParaRPr/>
          </a:p>
          <a:p>
            <a:pPr>
              <a:defRPr/>
            </a:pPr>
            <a:r>
              <a:rPr lang="fr-FR"/>
              <a:t>Simplifiant automatique les cas redondants (ex NOT NOT A devient A ).</a:t>
            </a:r>
            <a:endParaRPr/>
          </a:p>
        </p:txBody>
      </p:sp>
    </p:spTree>
  </p:cSld>
  <p:clrMapOvr>
    <a:masterClrMapping/>
  </p:clrMapOvr>
  <mc:AlternateContent xmlns:mc="http://schemas.openxmlformats.org/markup-compatibility/2006">
    <mc:Choice xmlns="" xmlns:m="http://schemas.openxmlformats.org/officeDocument/2006/math" xmlns:w="http://schemas.openxmlformats.org/wordprocessingml/2006/main" xmlns:p159="http://schemas.microsoft.com/office/powerpoint/2015/09/main" xmlns:p14="http://schemas.microsoft.com/office/powerpoint/2010/main" Requires="p159">
      <p:transition p14:dur="2000" advClick="1"/>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2344674" name="Title 1"/>
          <p:cNvSpPr>
            <a:spLocks noGrp="1"/>
          </p:cNvSpPr>
          <p:nvPr>
            <p:ph type="title"/>
          </p:nvPr>
        </p:nvSpPr>
        <p:spPr bwMode="auto"/>
        <p:txBody>
          <a:bodyPr/>
          <a:lstStyle/>
          <a:p>
            <a:pPr>
              <a:defRPr/>
            </a:pPr>
            <a:r>
              <a:rPr lang="en-US" dirty="0" smtClean="0"/>
              <a:t>Evaluation </a:t>
            </a:r>
            <a:r>
              <a:rPr lang="en-US" dirty="0" err="1" smtClean="0"/>
              <a:t>d’expression</a:t>
            </a:r>
            <a:r>
              <a:rPr lang="en-US" dirty="0" smtClean="0"/>
              <a:t>:</a:t>
            </a:r>
            <a:endParaRPr dirty="0"/>
          </a:p>
        </p:txBody>
      </p:sp>
      <p:sp>
        <p:nvSpPr>
          <p:cNvPr id="2043955069" name="Content Placeholder 2"/>
          <p:cNvSpPr>
            <a:spLocks noGrp="1"/>
          </p:cNvSpPr>
          <p:nvPr>
            <p:ph idx="1"/>
          </p:nvPr>
        </p:nvSpPr>
        <p:spPr bwMode="auto">
          <a:xfrm>
            <a:off x="521208" y="2179640"/>
            <a:ext cx="11155680" cy="511102"/>
          </a:xfrm>
        </p:spPr>
        <p:txBody>
          <a:bodyPr>
            <a:normAutofit/>
          </a:bodyPr>
          <a:lstStyle/>
          <a:p>
            <a:pPr marL="0" indent="0">
              <a:buNone/>
              <a:defRPr/>
            </a:pPr>
            <a:r>
              <a:rPr lang="en-US" sz="2000" b="1" dirty="0" err="1" smtClean="0">
                <a:solidFill>
                  <a:srgbClr val="002060"/>
                </a:solidFill>
              </a:rPr>
              <a:t>Exemple</a:t>
            </a:r>
            <a:r>
              <a:rPr lang="en-US" sz="2000" b="1" dirty="0" smtClean="0">
                <a:solidFill>
                  <a:srgbClr val="002060"/>
                </a:solidFill>
              </a:rPr>
              <a:t>: </a:t>
            </a:r>
            <a:r>
              <a:rPr lang="en-US" sz="2000" dirty="0" err="1" smtClean="0">
                <a:solidFill>
                  <a:srgbClr val="002060"/>
                </a:solidFill>
              </a:rPr>
              <a:t>l’expression</a:t>
            </a:r>
            <a:r>
              <a:rPr lang="en-US" sz="2000" b="1" dirty="0" smtClean="0">
                <a:solidFill>
                  <a:srgbClr val="002060"/>
                </a:solidFill>
              </a:rPr>
              <a:t> </a:t>
            </a:r>
            <a:r>
              <a:rPr lang="en-US" sz="2000" b="1" dirty="0" smtClean="0">
                <a:solidFill>
                  <a:srgbClr val="0070C0"/>
                </a:solidFill>
              </a:rPr>
              <a:t>( A AND B) OR C</a:t>
            </a:r>
            <a:endParaRPr lang="en-US" sz="2000" b="1" dirty="0">
              <a:solidFill>
                <a:srgbClr val="0070C0"/>
              </a:solidFill>
            </a:endParaRPr>
          </a:p>
        </p:txBody>
      </p:sp>
      <p:sp>
        <p:nvSpPr>
          <p:cNvPr id="6" name="Rectangle à coins arrondis 5"/>
          <p:cNvSpPr/>
          <p:nvPr/>
        </p:nvSpPr>
        <p:spPr>
          <a:xfrm>
            <a:off x="2826459" y="3372412"/>
            <a:ext cx="770021" cy="7700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A</a:t>
            </a:r>
            <a:endParaRPr lang="fr-FR" b="1" dirty="0"/>
          </a:p>
        </p:txBody>
      </p:sp>
      <p:sp>
        <p:nvSpPr>
          <p:cNvPr id="7" name="Flèche droite 6"/>
          <p:cNvSpPr/>
          <p:nvPr/>
        </p:nvSpPr>
        <p:spPr>
          <a:xfrm>
            <a:off x="3596480" y="3621706"/>
            <a:ext cx="481263" cy="26950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24" name="Rectangle à coins arrondis 23"/>
          <p:cNvSpPr/>
          <p:nvPr/>
        </p:nvSpPr>
        <p:spPr bwMode="auto">
          <a:xfrm>
            <a:off x="4077743" y="3372412"/>
            <a:ext cx="770021" cy="7700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B</a:t>
            </a:r>
            <a:endParaRPr lang="fr-FR" b="1" dirty="0"/>
          </a:p>
        </p:txBody>
      </p:sp>
      <p:sp>
        <p:nvSpPr>
          <p:cNvPr id="25" name="Flèche droite 24"/>
          <p:cNvSpPr/>
          <p:nvPr/>
        </p:nvSpPr>
        <p:spPr bwMode="auto">
          <a:xfrm>
            <a:off x="4847764" y="3621706"/>
            <a:ext cx="481263" cy="26950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26" name="Rectangle à coins arrondis 25"/>
          <p:cNvSpPr/>
          <p:nvPr/>
        </p:nvSpPr>
        <p:spPr bwMode="auto">
          <a:xfrm>
            <a:off x="5329027" y="3372412"/>
            <a:ext cx="770021" cy="7700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AND</a:t>
            </a:r>
            <a:endParaRPr lang="fr-FR" b="1" dirty="0"/>
          </a:p>
        </p:txBody>
      </p:sp>
      <p:sp>
        <p:nvSpPr>
          <p:cNvPr id="27" name="Flèche droite 26"/>
          <p:cNvSpPr/>
          <p:nvPr/>
        </p:nvSpPr>
        <p:spPr bwMode="auto">
          <a:xfrm>
            <a:off x="6099048" y="3621706"/>
            <a:ext cx="481263" cy="26950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28" name="Rectangle à coins arrondis 27"/>
          <p:cNvSpPr/>
          <p:nvPr/>
        </p:nvSpPr>
        <p:spPr bwMode="auto">
          <a:xfrm>
            <a:off x="6580311" y="3372412"/>
            <a:ext cx="770021" cy="7700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C</a:t>
            </a:r>
            <a:endParaRPr lang="fr-FR" b="1" dirty="0"/>
          </a:p>
        </p:txBody>
      </p:sp>
      <p:sp>
        <p:nvSpPr>
          <p:cNvPr id="29" name="Flèche droite 28"/>
          <p:cNvSpPr/>
          <p:nvPr/>
        </p:nvSpPr>
        <p:spPr bwMode="auto">
          <a:xfrm>
            <a:off x="7350332" y="3621706"/>
            <a:ext cx="481263" cy="269507"/>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fr-FR"/>
          </a:p>
        </p:txBody>
      </p:sp>
      <p:sp>
        <p:nvSpPr>
          <p:cNvPr id="30" name="Rectangle à coins arrondis 29"/>
          <p:cNvSpPr/>
          <p:nvPr/>
        </p:nvSpPr>
        <p:spPr bwMode="auto">
          <a:xfrm>
            <a:off x="7831595" y="3372412"/>
            <a:ext cx="770021" cy="77002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b="1" dirty="0" smtClean="0"/>
              <a:t>OR</a:t>
            </a:r>
            <a:endParaRPr lang="fr-FR" b="1" dirty="0"/>
          </a:p>
        </p:txBody>
      </p:sp>
      <p:sp>
        <p:nvSpPr>
          <p:cNvPr id="22" name="ZoneTexte 21"/>
          <p:cNvSpPr txBox="1"/>
          <p:nvPr/>
        </p:nvSpPr>
        <p:spPr>
          <a:xfrm>
            <a:off x="494977" y="2705661"/>
            <a:ext cx="11041621" cy="369332"/>
          </a:xfrm>
          <a:prstGeom prst="rect">
            <a:avLst/>
          </a:prstGeom>
          <a:noFill/>
        </p:spPr>
        <p:txBody>
          <a:bodyPr wrap="square" rtlCol="0">
            <a:spAutoFit/>
          </a:bodyPr>
          <a:lstStyle/>
          <a:p>
            <a:r>
              <a:rPr lang="fr-FR" dirty="0"/>
              <a:t>L'expression, après avoir été lue et convertie en </a:t>
            </a:r>
            <a:r>
              <a:rPr lang="fr-FR" dirty="0" err="1"/>
              <a:t>postfixée</a:t>
            </a:r>
            <a:r>
              <a:rPr lang="fr-FR" dirty="0"/>
              <a:t>, nous donne une liste chaînée.</a:t>
            </a:r>
          </a:p>
        </p:txBody>
      </p:sp>
      <p:graphicFrame>
        <p:nvGraphicFramePr>
          <p:cNvPr id="23" name="Tableau 22"/>
          <p:cNvGraphicFramePr>
            <a:graphicFrameLocks noGrp="1"/>
          </p:cNvGraphicFramePr>
          <p:nvPr>
            <p:extLst>
              <p:ext uri="{D42A27DB-BD31-4B8C-83A1-F6EECF244321}">
                <p14:modId xmlns:p14="http://schemas.microsoft.com/office/powerpoint/2010/main" val="423615043"/>
              </p:ext>
            </p:extLst>
          </p:nvPr>
        </p:nvGraphicFramePr>
        <p:xfrm>
          <a:off x="521208" y="4916281"/>
          <a:ext cx="4657184" cy="1483360"/>
        </p:xfrm>
        <a:graphic>
          <a:graphicData uri="http://schemas.openxmlformats.org/drawingml/2006/table">
            <a:tbl>
              <a:tblPr firstRow="1" bandRow="1">
                <a:tableStyleId>{5C22544A-7EE6-4342-B048-85BDC9FD1C3A}</a:tableStyleId>
              </a:tblPr>
              <a:tblGrid>
                <a:gridCol w="2328592"/>
                <a:gridCol w="2328592"/>
              </a:tblGrid>
              <a:tr h="370840">
                <a:tc>
                  <a:txBody>
                    <a:bodyPr/>
                    <a:lstStyle/>
                    <a:p>
                      <a:pPr algn="ctr"/>
                      <a:r>
                        <a:rPr lang="fr-FR" sz="1800" dirty="0" smtClean="0">
                          <a:solidFill>
                            <a:schemeClr val="bg1"/>
                          </a:solidFill>
                        </a:rPr>
                        <a:t>la clé </a:t>
                      </a:r>
                      <a:endParaRPr lang="fr-FR" dirty="0">
                        <a:solidFill>
                          <a:schemeClr val="bg1"/>
                        </a:solidFill>
                      </a:endParaRPr>
                    </a:p>
                  </a:txBody>
                  <a:tcPr>
                    <a:solidFill>
                      <a:schemeClr val="bg1">
                        <a:lumMod val="75000"/>
                      </a:schemeClr>
                    </a:solidFill>
                  </a:tcPr>
                </a:tc>
                <a:tc>
                  <a:txBody>
                    <a:bodyPr/>
                    <a:lstStyle/>
                    <a:p>
                      <a:pPr algn="ctr"/>
                      <a:r>
                        <a:rPr lang="en-US" dirty="0" err="1" smtClean="0"/>
                        <a:t>valeur</a:t>
                      </a:r>
                      <a:endParaRPr lang="fr-FR" dirty="0"/>
                    </a:p>
                  </a:txBody>
                  <a:tcPr>
                    <a:solidFill>
                      <a:schemeClr val="bg1">
                        <a:lumMod val="75000"/>
                      </a:schemeClr>
                    </a:solidFill>
                  </a:tcPr>
                </a:tc>
              </a:tr>
              <a:tr h="370840">
                <a:tc>
                  <a:txBody>
                    <a:bodyPr/>
                    <a:lstStyle/>
                    <a:p>
                      <a:r>
                        <a:rPr lang="en-US" dirty="0" smtClean="0"/>
                        <a:t>A</a:t>
                      </a:r>
                      <a:endParaRPr lang="fr-FR" dirty="0"/>
                    </a:p>
                  </a:txBody>
                  <a:tcPr>
                    <a:solidFill>
                      <a:schemeClr val="bg1">
                        <a:lumMod val="75000"/>
                      </a:schemeClr>
                    </a:solidFill>
                  </a:tcPr>
                </a:tc>
                <a:tc>
                  <a:txBody>
                    <a:bodyPr/>
                    <a:lstStyle/>
                    <a:p>
                      <a:r>
                        <a:rPr lang="en-US" dirty="0" smtClean="0"/>
                        <a:t>True</a:t>
                      </a:r>
                      <a:endParaRPr lang="fr-FR" dirty="0"/>
                    </a:p>
                  </a:txBody>
                  <a:tcPr>
                    <a:solidFill>
                      <a:schemeClr val="bg1">
                        <a:lumMod val="75000"/>
                      </a:schemeClr>
                    </a:solidFill>
                  </a:tcPr>
                </a:tc>
              </a:tr>
              <a:tr h="370840">
                <a:tc>
                  <a:txBody>
                    <a:bodyPr/>
                    <a:lstStyle/>
                    <a:p>
                      <a:r>
                        <a:rPr lang="en-US" dirty="0" smtClean="0"/>
                        <a:t>B</a:t>
                      </a:r>
                      <a:endParaRPr lang="fr-FR" dirty="0"/>
                    </a:p>
                  </a:txBody>
                  <a:tcPr>
                    <a:solidFill>
                      <a:schemeClr val="bg1">
                        <a:lumMod val="75000"/>
                      </a:schemeClr>
                    </a:solidFill>
                  </a:tcPr>
                </a:tc>
                <a:tc>
                  <a:txBody>
                    <a:bodyPr/>
                    <a:lstStyle/>
                    <a:p>
                      <a:r>
                        <a:rPr lang="en-US" dirty="0" smtClean="0"/>
                        <a:t>False</a:t>
                      </a:r>
                      <a:endParaRPr lang="fr-FR" dirty="0"/>
                    </a:p>
                  </a:txBody>
                  <a:tcPr>
                    <a:solidFill>
                      <a:schemeClr val="bg1">
                        <a:lumMod val="75000"/>
                      </a:schemeClr>
                    </a:solidFill>
                  </a:tcPr>
                </a:tc>
              </a:tr>
              <a:tr h="370840">
                <a:tc>
                  <a:txBody>
                    <a:bodyPr/>
                    <a:lstStyle/>
                    <a:p>
                      <a:r>
                        <a:rPr lang="en-US" dirty="0" smtClean="0"/>
                        <a:t>C</a:t>
                      </a:r>
                      <a:endParaRPr lang="fr-FR" dirty="0"/>
                    </a:p>
                  </a:txBody>
                  <a:tcPr>
                    <a:solidFill>
                      <a:schemeClr val="bg1">
                        <a:lumMod val="75000"/>
                      </a:schemeClr>
                    </a:solidFill>
                  </a:tcPr>
                </a:tc>
                <a:tc>
                  <a:txBody>
                    <a:bodyPr/>
                    <a:lstStyle/>
                    <a:p>
                      <a:r>
                        <a:rPr lang="en-US" dirty="0" smtClean="0"/>
                        <a:t>True</a:t>
                      </a:r>
                      <a:endParaRPr lang="fr-FR" dirty="0"/>
                    </a:p>
                  </a:txBody>
                  <a:tcPr>
                    <a:solidFill>
                      <a:schemeClr val="bg1">
                        <a:lumMod val="75000"/>
                      </a:schemeClr>
                    </a:solidFill>
                  </a:tcPr>
                </a:tc>
              </a:tr>
            </a:tbl>
          </a:graphicData>
        </a:graphic>
      </p:graphicFrame>
      <p:sp>
        <p:nvSpPr>
          <p:cNvPr id="33" name="ZoneTexte 32"/>
          <p:cNvSpPr txBox="1"/>
          <p:nvPr/>
        </p:nvSpPr>
        <p:spPr>
          <a:xfrm>
            <a:off x="1867301" y="4504480"/>
            <a:ext cx="2431823" cy="369332"/>
          </a:xfrm>
          <a:prstGeom prst="rect">
            <a:avLst/>
          </a:prstGeom>
          <a:noFill/>
        </p:spPr>
        <p:txBody>
          <a:bodyPr wrap="square" rtlCol="0">
            <a:spAutoFit/>
          </a:bodyPr>
          <a:lstStyle/>
          <a:p>
            <a:r>
              <a:rPr lang="en-US" dirty="0" smtClean="0"/>
              <a:t>Table de </a:t>
            </a:r>
            <a:r>
              <a:rPr lang="en-US" dirty="0" err="1" smtClean="0"/>
              <a:t>Hachage</a:t>
            </a:r>
            <a:endParaRPr lang="fr-FR" dirty="0"/>
          </a:p>
        </p:txBody>
      </p:sp>
      <p:sp>
        <p:nvSpPr>
          <p:cNvPr id="34" name="Flèche droite 33"/>
          <p:cNvSpPr/>
          <p:nvPr/>
        </p:nvSpPr>
        <p:spPr>
          <a:xfrm rot="10800000">
            <a:off x="5651473" y="5534526"/>
            <a:ext cx="895150" cy="3561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p:cNvSpPr txBox="1"/>
          <p:nvPr/>
        </p:nvSpPr>
        <p:spPr>
          <a:xfrm>
            <a:off x="6965321" y="5112429"/>
            <a:ext cx="3542097" cy="1200329"/>
          </a:xfrm>
          <a:prstGeom prst="rect">
            <a:avLst/>
          </a:prstGeom>
          <a:noFill/>
        </p:spPr>
        <p:txBody>
          <a:bodyPr wrap="square" rtlCol="0">
            <a:spAutoFit/>
          </a:bodyPr>
          <a:lstStyle/>
          <a:p>
            <a:r>
              <a:rPr lang="fr-FR" dirty="0"/>
              <a:t>Le tableau </a:t>
            </a:r>
            <a:r>
              <a:rPr lang="fr-FR" dirty="0" smtClean="0"/>
              <a:t>de hachage </a:t>
            </a:r>
            <a:r>
              <a:rPr lang="fr-FR" dirty="0"/>
              <a:t>obtenu après avoir parcouru la liste et extrait les variables</a:t>
            </a:r>
            <a:r>
              <a:rPr lang="fr-FR" dirty="0" smtClean="0"/>
              <a:t>. Avec le fonction </a:t>
            </a:r>
            <a:r>
              <a:rPr lang="fr-FR" dirty="0" err="1" smtClean="0">
                <a:solidFill>
                  <a:srgbClr val="0070C0"/>
                </a:solidFill>
              </a:rPr>
              <a:t>getExpressionValues</a:t>
            </a:r>
            <a:r>
              <a:rPr lang="fr-FR" dirty="0" smtClean="0">
                <a:solidFill>
                  <a:srgbClr val="0070C0"/>
                </a:solidFill>
              </a:rPr>
              <a:t>()</a:t>
            </a:r>
            <a:endParaRPr lang="fr-FR" dirty="0">
              <a:solidFill>
                <a:srgbClr val="0070C0"/>
              </a:solidFill>
            </a:endParaRPr>
          </a:p>
        </p:txBody>
      </p:sp>
    </p:spTree>
    <p:extLst>
      <p:ext uri="{BB962C8B-B14F-4D97-AF65-F5344CB8AC3E}">
        <p14:creationId xmlns:p14="http://schemas.microsoft.com/office/powerpoint/2010/main" val="1638164929"/>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2344674" name="Title 1"/>
          <p:cNvSpPr>
            <a:spLocks noGrp="1"/>
          </p:cNvSpPr>
          <p:nvPr>
            <p:ph type="title"/>
          </p:nvPr>
        </p:nvSpPr>
        <p:spPr bwMode="auto">
          <a:xfrm>
            <a:off x="521208" y="757027"/>
            <a:ext cx="11155680" cy="840767"/>
          </a:xfrm>
        </p:spPr>
        <p:txBody>
          <a:bodyPr/>
          <a:lstStyle/>
          <a:p>
            <a:pPr>
              <a:defRPr/>
            </a:pPr>
            <a:r>
              <a:rPr lang="en-US" dirty="0" smtClean="0"/>
              <a:t>Evaluation </a:t>
            </a:r>
            <a:r>
              <a:rPr lang="en-US" dirty="0" err="1" smtClean="0"/>
              <a:t>d’expression</a:t>
            </a:r>
            <a:r>
              <a:rPr lang="en-US" dirty="0" smtClean="0"/>
              <a:t>:</a:t>
            </a:r>
            <a:endParaRPr dirty="0"/>
          </a:p>
        </p:txBody>
      </p:sp>
      <p:sp>
        <p:nvSpPr>
          <p:cNvPr id="3" name="ZoneTexte 2"/>
          <p:cNvSpPr txBox="1"/>
          <p:nvPr/>
        </p:nvSpPr>
        <p:spPr>
          <a:xfrm>
            <a:off x="521208" y="1597794"/>
            <a:ext cx="11155680" cy="4924425"/>
          </a:xfrm>
          <a:prstGeom prst="rect">
            <a:avLst/>
          </a:prstGeom>
          <a:noFill/>
        </p:spPr>
        <p:txBody>
          <a:bodyPr wrap="square" rtlCol="0">
            <a:spAutoFit/>
          </a:bodyPr>
          <a:lstStyle/>
          <a:p>
            <a:r>
              <a:rPr lang="fr-FR" b="1" dirty="0">
                <a:solidFill>
                  <a:srgbClr val="00B050"/>
                </a:solidFill>
              </a:rPr>
              <a:t> 3</a:t>
            </a:r>
            <a:r>
              <a:rPr lang="fr-FR" sz="2000" b="1" dirty="0">
                <a:solidFill>
                  <a:srgbClr val="00B050"/>
                </a:solidFill>
              </a:rPr>
              <a:t>. Évaluer l'expression </a:t>
            </a:r>
            <a:r>
              <a:rPr lang="fr-FR" sz="2000" b="1" dirty="0" err="1">
                <a:solidFill>
                  <a:srgbClr val="00B050"/>
                </a:solidFill>
              </a:rPr>
              <a:t>postfixée</a:t>
            </a:r>
            <a:r>
              <a:rPr lang="fr-FR" sz="2000" b="1" dirty="0">
                <a:solidFill>
                  <a:srgbClr val="00B050"/>
                </a:solidFill>
              </a:rPr>
              <a:t> à l'aide d'une </a:t>
            </a:r>
            <a:r>
              <a:rPr lang="fr-FR" sz="2000" b="1" dirty="0" smtClean="0">
                <a:solidFill>
                  <a:srgbClr val="00B050"/>
                </a:solidFill>
              </a:rPr>
              <a:t>pile</a:t>
            </a:r>
          </a:p>
          <a:p>
            <a:endParaRPr lang="fr-FR" b="1" dirty="0" smtClean="0">
              <a:solidFill>
                <a:srgbClr val="00B050"/>
              </a:solidFill>
            </a:endParaRPr>
          </a:p>
          <a:p>
            <a:r>
              <a:rPr lang="fr-FR" b="1" dirty="0" smtClean="0"/>
              <a:t>L'algorithme </a:t>
            </a:r>
            <a:r>
              <a:rPr lang="fr-FR" b="1" dirty="0"/>
              <a:t>utilisé pour </a:t>
            </a:r>
            <a:r>
              <a:rPr lang="fr-FR" b="1" dirty="0" err="1" smtClean="0"/>
              <a:t>evaluer</a:t>
            </a:r>
            <a:r>
              <a:rPr lang="fr-FR" b="1" dirty="0" smtClean="0"/>
              <a:t> l'expression </a:t>
            </a:r>
            <a:r>
              <a:rPr lang="fr-FR" b="1" dirty="0"/>
              <a:t>est le </a:t>
            </a:r>
            <a:r>
              <a:rPr lang="fr-FR" b="1" dirty="0" smtClean="0"/>
              <a:t>suivant par fonction </a:t>
            </a:r>
          </a:p>
          <a:p>
            <a:r>
              <a:rPr lang="fr-FR" b="1" dirty="0" err="1" smtClean="0">
                <a:solidFill>
                  <a:srgbClr val="0070C0"/>
                </a:solidFill>
              </a:rPr>
              <a:t>evaluatPostfixExpression</a:t>
            </a:r>
            <a:r>
              <a:rPr lang="fr-FR" b="1" dirty="0" smtClean="0">
                <a:solidFill>
                  <a:srgbClr val="0070C0"/>
                </a:solidFill>
              </a:rPr>
              <a:t>():</a:t>
            </a:r>
          </a:p>
          <a:p>
            <a:endParaRPr lang="fr-FR" dirty="0" smtClean="0"/>
          </a:p>
          <a:p>
            <a:pPr marL="285750" indent="-285750">
              <a:buFont typeface="Arial" panose="020B0604020202020204" pitchFamily="34" charset="0"/>
              <a:buChar char="•"/>
            </a:pPr>
            <a:r>
              <a:rPr lang="fr-FR" dirty="0"/>
              <a:t>nous parcourons les éléments un par un. </a:t>
            </a:r>
            <a:endParaRPr lang="fr-FR" dirty="0" smtClean="0"/>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r>
              <a:rPr lang="fr-FR" dirty="0"/>
              <a:t>Si l'élément est un opérande, nous prenons sa valeur depuis le </a:t>
            </a:r>
            <a:r>
              <a:rPr lang="fr-FR" dirty="0" smtClean="0"/>
              <a:t>tableau de hachage, </a:t>
            </a:r>
            <a:r>
              <a:rPr lang="fr-FR" dirty="0"/>
              <a:t>puis nous la stockons dans une pile dédiée aux types booléens, que nous avons créée à l'aide de la bibliothèque </a:t>
            </a:r>
            <a:r>
              <a:rPr lang="fr-FR" dirty="0" smtClean="0"/>
              <a:t>« </a:t>
            </a:r>
            <a:r>
              <a:rPr lang="fr-FR" dirty="0" err="1" smtClean="0"/>
              <a:t>stdbool.h</a:t>
            </a:r>
            <a:r>
              <a:rPr lang="fr-FR" dirty="0" smtClean="0"/>
              <a:t>. »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fr-FR" dirty="0"/>
              <a:t>S'il s'agit d'un opérateur, deux cas se présentent </a:t>
            </a:r>
            <a:r>
              <a:rPr lang="fr-FR" dirty="0" smtClean="0"/>
              <a:t>:</a:t>
            </a:r>
          </a:p>
          <a:p>
            <a:endParaRPr lang="fr-FR" sz="1600" dirty="0" smtClean="0"/>
          </a:p>
          <a:p>
            <a:pPr marL="800100" lvl="1" indent="-342900">
              <a:buAutoNum type="arabicPeriod"/>
            </a:pPr>
            <a:r>
              <a:rPr lang="fr-FR" sz="1600" dirty="0" smtClean="0"/>
              <a:t>Si </a:t>
            </a:r>
            <a:r>
              <a:rPr lang="fr-FR" sz="1600" dirty="0"/>
              <a:t>l'opération nécessite deux opérandes, comme </a:t>
            </a:r>
            <a:r>
              <a:rPr lang="fr-FR" sz="1600" b="1" dirty="0" smtClean="0"/>
              <a:t>OR</a:t>
            </a:r>
            <a:r>
              <a:rPr lang="fr-FR" sz="1600" dirty="0" smtClean="0"/>
              <a:t> et </a:t>
            </a:r>
            <a:r>
              <a:rPr lang="fr-FR" sz="1600" b="1" dirty="0" smtClean="0"/>
              <a:t>AND</a:t>
            </a:r>
            <a:r>
              <a:rPr lang="fr-FR" sz="1600" dirty="0" smtClean="0"/>
              <a:t>, </a:t>
            </a:r>
            <a:r>
              <a:rPr lang="fr-FR" sz="1600" dirty="0"/>
              <a:t>nous récupérons deux valeurs depuis la pile, effectuons l'opération, puis stockons le résultat à nouveau dans la pile</a:t>
            </a:r>
            <a:r>
              <a:rPr lang="fr-FR" sz="1600" dirty="0" smtClean="0"/>
              <a:t>.</a:t>
            </a:r>
          </a:p>
          <a:p>
            <a:pPr marL="800100" lvl="1" indent="-342900">
              <a:buAutoNum type="arabicPeriod"/>
            </a:pPr>
            <a:endParaRPr lang="fr-FR" sz="1600" dirty="0" smtClean="0"/>
          </a:p>
          <a:p>
            <a:pPr marL="800100" lvl="1" indent="-342900">
              <a:buAutoNum type="arabicPeriod"/>
            </a:pPr>
            <a:r>
              <a:rPr lang="fr-FR" sz="1600" dirty="0" smtClean="0"/>
              <a:t>2</a:t>
            </a:r>
            <a:r>
              <a:rPr lang="fr-FR" sz="1600" dirty="0"/>
              <a:t>. Si l'opération nécessite un seul opérande, comme </a:t>
            </a:r>
            <a:r>
              <a:rPr lang="fr-FR" sz="1600" b="1" dirty="0" smtClean="0"/>
              <a:t>NOT</a:t>
            </a:r>
            <a:r>
              <a:rPr lang="fr-FR" sz="1600" dirty="0" smtClean="0"/>
              <a:t>, </a:t>
            </a:r>
            <a:r>
              <a:rPr lang="fr-FR" sz="1600" dirty="0"/>
              <a:t>nous effectuons l'opération sur un seul élément de la pile et stockons le résultat.</a:t>
            </a:r>
          </a:p>
        </p:txBody>
      </p:sp>
    </p:spTree>
    <p:extLst>
      <p:ext uri="{BB962C8B-B14F-4D97-AF65-F5344CB8AC3E}">
        <p14:creationId xmlns:p14="http://schemas.microsoft.com/office/powerpoint/2010/main" val="2109589042"/>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2344674" name="Title 1"/>
          <p:cNvSpPr>
            <a:spLocks noGrp="1"/>
          </p:cNvSpPr>
          <p:nvPr>
            <p:ph type="title"/>
          </p:nvPr>
        </p:nvSpPr>
        <p:spPr bwMode="auto"/>
        <p:txBody>
          <a:bodyPr/>
          <a:lstStyle/>
          <a:p>
            <a:pPr>
              <a:defRPr/>
            </a:pPr>
            <a:r>
              <a:rPr lang="en-US" dirty="0" smtClean="0"/>
              <a:t>Evaluation </a:t>
            </a:r>
            <a:r>
              <a:rPr lang="en-US" dirty="0" err="1" smtClean="0"/>
              <a:t>d’expression</a:t>
            </a:r>
            <a:r>
              <a:rPr lang="en-US" dirty="0" smtClean="0"/>
              <a:t>:</a:t>
            </a:r>
            <a:endParaRPr dirty="0"/>
          </a:p>
        </p:txBody>
      </p:sp>
      <p:sp>
        <p:nvSpPr>
          <p:cNvPr id="2" name="Espace réservé du contenu 1"/>
          <p:cNvSpPr>
            <a:spLocks noGrp="1"/>
          </p:cNvSpPr>
          <p:nvPr>
            <p:ph idx="1"/>
          </p:nvPr>
        </p:nvSpPr>
        <p:spPr/>
        <p:txBody>
          <a:bodyPr>
            <a:normAutofit/>
          </a:bodyPr>
          <a:lstStyle/>
          <a:p>
            <a:pPr marL="0" indent="0">
              <a:buNone/>
            </a:pPr>
            <a:r>
              <a:rPr lang="fr-FR" dirty="0"/>
              <a:t>Nous allons représenter cela dans un tableau où </a:t>
            </a:r>
            <a:r>
              <a:rPr lang="fr-FR" dirty="0" smtClean="0"/>
              <a:t>:</a:t>
            </a:r>
          </a:p>
          <a:p>
            <a:pPr marL="0" indent="0">
              <a:buNone/>
            </a:pPr>
            <a:endParaRPr lang="fr-FR" dirty="0" smtClean="0"/>
          </a:p>
          <a:p>
            <a:pPr marL="800100" lvl="1" indent="-342900">
              <a:buFont typeface="+mj-lt"/>
              <a:buAutoNum type="arabicPeriod"/>
            </a:pPr>
            <a:r>
              <a:rPr lang="fr-FR" sz="1800" dirty="0" smtClean="0"/>
              <a:t>la </a:t>
            </a:r>
            <a:r>
              <a:rPr lang="fr-FR" sz="1800" dirty="0"/>
              <a:t>première </a:t>
            </a:r>
            <a:r>
              <a:rPr lang="fr-FR" sz="1800" dirty="0" smtClean="0"/>
              <a:t>colonne </a:t>
            </a:r>
            <a:r>
              <a:rPr lang="fr-FR" sz="1800" dirty="0"/>
              <a:t> est dédiée aux </a:t>
            </a:r>
            <a:r>
              <a:rPr lang="fr-FR" sz="1800" dirty="0" smtClean="0"/>
              <a:t> l’action.</a:t>
            </a:r>
          </a:p>
          <a:p>
            <a:pPr marL="800100" lvl="1" indent="-342900">
              <a:buFont typeface="+mj-lt"/>
              <a:buAutoNum type="arabicPeriod"/>
            </a:pPr>
            <a:r>
              <a:rPr lang="fr-FR" sz="1800" dirty="0" smtClean="0"/>
              <a:t>la </a:t>
            </a:r>
            <a:r>
              <a:rPr lang="fr-FR" sz="1800" dirty="0"/>
              <a:t>deuxième </a:t>
            </a:r>
            <a:r>
              <a:rPr lang="fr-FR" sz="1800" dirty="0" smtClean="0"/>
              <a:t>colonne </a:t>
            </a:r>
            <a:r>
              <a:rPr lang="fr-FR" sz="1800" dirty="0"/>
              <a:t>est dédiée aux itérations</a:t>
            </a:r>
            <a:r>
              <a:rPr lang="fr-FR" sz="1800" dirty="0" smtClean="0"/>
              <a:t>,</a:t>
            </a:r>
          </a:p>
          <a:p>
            <a:pPr marL="800100" lvl="1" indent="-342900">
              <a:buFont typeface="+mj-lt"/>
              <a:buAutoNum type="arabicPeriod"/>
            </a:pPr>
            <a:r>
              <a:rPr lang="fr-FR" sz="1800" dirty="0" smtClean="0"/>
              <a:t>la troisième colonne </a:t>
            </a:r>
            <a:r>
              <a:rPr lang="fr-FR" sz="1800" dirty="0"/>
              <a:t>affiche l'état de la pile (</a:t>
            </a:r>
            <a:r>
              <a:rPr lang="fr-FR" sz="1800" dirty="0" err="1"/>
              <a:t>stack</a:t>
            </a:r>
            <a:r>
              <a:rPr lang="fr-FR" sz="1800" dirty="0"/>
              <a:t>) à chaque étape</a:t>
            </a:r>
            <a:r>
              <a:rPr lang="fr-FR" sz="1800" dirty="0" smtClean="0"/>
              <a:t>.</a:t>
            </a:r>
          </a:p>
          <a:p>
            <a:pPr>
              <a:buFontTx/>
              <a:buChar char="-"/>
            </a:pPr>
            <a:endParaRPr lang="fr-FR" dirty="0"/>
          </a:p>
          <a:p>
            <a:pPr marL="0" indent="0">
              <a:buNone/>
            </a:pPr>
            <a:r>
              <a:rPr lang="fr-FR" dirty="0" smtClean="0"/>
              <a:t>Chaque </a:t>
            </a:r>
            <a:r>
              <a:rPr lang="fr-FR" dirty="0"/>
              <a:t>ligne du tableau représentera donc l’itération actuelle, montrant comment évolue la pile et comment se construit progressivement le résultat final de l’évaluation de l’expression </a:t>
            </a:r>
            <a:r>
              <a:rPr lang="fr-FR" dirty="0" err="1"/>
              <a:t>postfixée</a:t>
            </a:r>
            <a:r>
              <a:rPr lang="fr-FR" dirty="0"/>
              <a:t>.</a:t>
            </a:r>
          </a:p>
        </p:txBody>
      </p:sp>
      <p:sp>
        <p:nvSpPr>
          <p:cNvPr id="4" name="ZoneTexte 3"/>
          <p:cNvSpPr txBox="1"/>
          <p:nvPr/>
        </p:nvSpPr>
        <p:spPr>
          <a:xfrm>
            <a:off x="3840480" y="3493971"/>
            <a:ext cx="45719" cy="369332"/>
          </a:xfrm>
          <a:prstGeom prst="rect">
            <a:avLst/>
          </a:prstGeom>
          <a:noFill/>
        </p:spPr>
        <p:txBody>
          <a:bodyPr wrap="square" rtlCol="0">
            <a:spAutoFit/>
          </a:bodyPr>
          <a:lstStyle/>
          <a:p>
            <a:endParaRPr lang="fr-FR" dirty="0"/>
          </a:p>
        </p:txBody>
      </p:sp>
    </p:spTree>
    <p:extLst>
      <p:ext uri="{BB962C8B-B14F-4D97-AF65-F5344CB8AC3E}">
        <p14:creationId xmlns:p14="http://schemas.microsoft.com/office/powerpoint/2010/main" val="607757696"/>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4" name="ZoneTexte 3"/>
          <p:cNvSpPr txBox="1"/>
          <p:nvPr/>
        </p:nvSpPr>
        <p:spPr>
          <a:xfrm>
            <a:off x="3840480" y="3493971"/>
            <a:ext cx="45719" cy="369332"/>
          </a:xfrm>
          <a:prstGeom prst="rect">
            <a:avLst/>
          </a:prstGeom>
          <a:noFill/>
        </p:spPr>
        <p:txBody>
          <a:bodyPr wrap="square" rtlCol="0">
            <a:spAutoFit/>
          </a:bodyPr>
          <a:lstStyle/>
          <a:p>
            <a:endParaRPr lang="fr-FR" dirty="0"/>
          </a:p>
        </p:txBody>
      </p:sp>
      <p:sp>
        <p:nvSpPr>
          <p:cNvPr id="5" name="ZoneTexte 4"/>
          <p:cNvSpPr txBox="1"/>
          <p:nvPr/>
        </p:nvSpPr>
        <p:spPr>
          <a:xfrm>
            <a:off x="7459580" y="1166443"/>
            <a:ext cx="4225489" cy="738664"/>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fr-FR" sz="1400" b="1" dirty="0"/>
              <a:t>l'expression </a:t>
            </a:r>
            <a:r>
              <a:rPr lang="fr-FR" sz="1400" b="1" dirty="0" smtClean="0"/>
              <a:t>infixée:</a:t>
            </a:r>
            <a:r>
              <a:rPr lang="fr-FR" sz="1400" dirty="0" smtClean="0"/>
              <a:t> </a:t>
            </a:r>
            <a:r>
              <a:rPr lang="fr-FR" sz="1400" dirty="0" smtClean="0">
                <a:solidFill>
                  <a:srgbClr val="0070C0"/>
                </a:solidFill>
              </a:rPr>
              <a:t>    </a:t>
            </a:r>
            <a:r>
              <a:rPr lang="fr-FR" sz="1400" b="1" dirty="0" smtClean="0">
                <a:solidFill>
                  <a:srgbClr val="0070C0"/>
                </a:solidFill>
              </a:rPr>
              <a:t>( A AND B ) OR NOT C </a:t>
            </a:r>
          </a:p>
          <a:p>
            <a:endParaRPr lang="fr-FR" sz="1400" dirty="0" smtClean="0"/>
          </a:p>
          <a:p>
            <a:r>
              <a:rPr lang="fr-FR" sz="1400" b="1" dirty="0"/>
              <a:t>l'expression </a:t>
            </a:r>
            <a:r>
              <a:rPr lang="fr-FR" sz="1400" b="1" dirty="0" err="1" smtClean="0"/>
              <a:t>postfixée</a:t>
            </a:r>
            <a:r>
              <a:rPr lang="fr-FR" sz="1400" b="1" dirty="0" smtClean="0"/>
              <a:t>:  </a:t>
            </a:r>
            <a:r>
              <a:rPr lang="fr-FR" sz="1400" b="1" dirty="0" smtClean="0">
                <a:solidFill>
                  <a:srgbClr val="0070C0"/>
                </a:solidFill>
              </a:rPr>
              <a:t>A B AND C NOT OR</a:t>
            </a:r>
            <a:endParaRPr lang="fr-FR" sz="1400" b="1" dirty="0">
              <a:solidFill>
                <a:srgbClr val="0070C0"/>
              </a:solidFill>
            </a:endParaRPr>
          </a:p>
        </p:txBody>
      </p:sp>
      <p:graphicFrame>
        <p:nvGraphicFramePr>
          <p:cNvPr id="6" name="Tableau 5"/>
          <p:cNvGraphicFramePr>
            <a:graphicFrameLocks noGrp="1"/>
          </p:cNvGraphicFramePr>
          <p:nvPr>
            <p:extLst>
              <p:ext uri="{D42A27DB-BD31-4B8C-83A1-F6EECF244321}">
                <p14:modId xmlns:p14="http://schemas.microsoft.com/office/powerpoint/2010/main" val="2301116819"/>
              </p:ext>
            </p:extLst>
          </p:nvPr>
        </p:nvGraphicFramePr>
        <p:xfrm>
          <a:off x="488748" y="1103427"/>
          <a:ext cx="6794901" cy="5592520"/>
        </p:xfrm>
        <a:graphic>
          <a:graphicData uri="http://schemas.openxmlformats.org/drawingml/2006/table">
            <a:tbl>
              <a:tblPr firstRow="1" bandRow="1">
                <a:tableStyleId>{5DA37D80-6434-44D0-A028-1B22A696006F}</a:tableStyleId>
              </a:tblPr>
              <a:tblGrid>
                <a:gridCol w="3156552"/>
                <a:gridCol w="1373382"/>
                <a:gridCol w="2264967"/>
              </a:tblGrid>
              <a:tr h="609460">
                <a:tc>
                  <a:txBody>
                    <a:bodyPr/>
                    <a:lstStyle/>
                    <a:p>
                      <a:pPr algn="ctr">
                        <a:lnSpc>
                          <a:spcPct val="150000"/>
                        </a:lnSpc>
                      </a:pPr>
                      <a:r>
                        <a:rPr lang="en-US" dirty="0" smtClean="0"/>
                        <a:t>action</a:t>
                      </a:r>
                      <a:endParaRPr lang="fr-FR" dirty="0"/>
                    </a:p>
                  </a:txBody>
                  <a:tcPr>
                    <a:solidFill>
                      <a:schemeClr val="accent2">
                        <a:lumMod val="40000"/>
                        <a:lumOff val="60000"/>
                      </a:schemeClr>
                    </a:solidFill>
                  </a:tcPr>
                </a:tc>
                <a:tc>
                  <a:txBody>
                    <a:bodyPr/>
                    <a:lstStyle/>
                    <a:p>
                      <a:pPr algn="ctr">
                        <a:lnSpc>
                          <a:spcPct val="150000"/>
                        </a:lnSpc>
                      </a:pPr>
                      <a:r>
                        <a:rPr lang="en-US" dirty="0" smtClean="0"/>
                        <a:t>iteration</a:t>
                      </a:r>
                      <a:endParaRPr lang="fr-FR" dirty="0"/>
                    </a:p>
                  </a:txBody>
                  <a:tcPr>
                    <a:solidFill>
                      <a:schemeClr val="accent2">
                        <a:lumMod val="40000"/>
                        <a:lumOff val="60000"/>
                      </a:schemeClr>
                    </a:solidFill>
                  </a:tcPr>
                </a:tc>
                <a:tc>
                  <a:txBody>
                    <a:bodyPr/>
                    <a:lstStyle/>
                    <a:p>
                      <a:pPr algn="ctr">
                        <a:lnSpc>
                          <a:spcPct val="150000"/>
                        </a:lnSpc>
                      </a:pPr>
                      <a:r>
                        <a:rPr lang="en-US" dirty="0" smtClean="0"/>
                        <a:t>pile</a:t>
                      </a:r>
                      <a:endParaRPr lang="fr-FR" dirty="0"/>
                    </a:p>
                  </a:txBody>
                  <a:tcPr>
                    <a:solidFill>
                      <a:schemeClr val="accent2">
                        <a:lumMod val="40000"/>
                        <a:lumOff val="60000"/>
                      </a:schemeClr>
                    </a:solidFill>
                  </a:tcPr>
                </a:tc>
              </a:tr>
              <a:tr h="609460">
                <a:tc>
                  <a:txBody>
                    <a:bodyPr/>
                    <a:lstStyle/>
                    <a:p>
                      <a:pPr>
                        <a:lnSpc>
                          <a:spcPct val="150000"/>
                        </a:lnSpc>
                      </a:pPr>
                      <a:r>
                        <a:rPr lang="en-US" sz="1400" dirty="0" smtClean="0"/>
                        <a:t>On </a:t>
                      </a:r>
                      <a:r>
                        <a:rPr lang="en-US" sz="1400" dirty="0" err="1" smtClean="0"/>
                        <a:t>stocke</a:t>
                      </a:r>
                      <a:r>
                        <a:rPr lang="en-US" sz="1400" dirty="0" smtClean="0"/>
                        <a:t> la </a:t>
                      </a:r>
                      <a:r>
                        <a:rPr lang="en-US" sz="1400" dirty="0" err="1" smtClean="0"/>
                        <a:t>valeur</a:t>
                      </a:r>
                      <a:r>
                        <a:rPr lang="en-US" sz="1400" dirty="0" smtClean="0"/>
                        <a:t> de </a:t>
                      </a:r>
                      <a:r>
                        <a:rPr lang="en-US" sz="1400" b="1" dirty="0" smtClean="0"/>
                        <a:t>A</a:t>
                      </a:r>
                      <a:r>
                        <a:rPr lang="en-US" sz="1400" dirty="0" smtClean="0"/>
                        <a:t> </a:t>
                      </a:r>
                      <a:r>
                        <a:rPr lang="en-US" sz="1400" dirty="0" err="1" smtClean="0"/>
                        <a:t>dans</a:t>
                      </a:r>
                      <a:r>
                        <a:rPr lang="en-US" sz="1400" baseline="0" dirty="0" smtClean="0"/>
                        <a:t> la pile</a:t>
                      </a:r>
                      <a:endParaRPr lang="fr-FR" sz="1400" dirty="0"/>
                    </a:p>
                  </a:txBody>
                  <a:tcPr>
                    <a:noFill/>
                  </a:tcPr>
                </a:tc>
                <a:tc>
                  <a:txBody>
                    <a:bodyPr/>
                    <a:lstStyle/>
                    <a:p>
                      <a:pPr algn="ctr">
                        <a:lnSpc>
                          <a:spcPct val="150000"/>
                        </a:lnSpc>
                      </a:pPr>
                      <a:r>
                        <a:rPr lang="en-US" b="1" dirty="0" smtClean="0"/>
                        <a:t>A</a:t>
                      </a:r>
                      <a:endParaRPr lang="fr-FR" b="1" dirty="0"/>
                    </a:p>
                  </a:txBody>
                  <a:tcPr>
                    <a:solidFill>
                      <a:schemeClr val="bg1">
                        <a:alpha val="20000"/>
                      </a:schemeClr>
                    </a:solidFill>
                  </a:tcPr>
                </a:tc>
                <a:tc>
                  <a:txBody>
                    <a:bodyPr/>
                    <a:lstStyle/>
                    <a:p>
                      <a:pPr algn="ctr">
                        <a:lnSpc>
                          <a:spcPct val="150000"/>
                        </a:lnSpc>
                      </a:pPr>
                      <a:r>
                        <a:rPr lang="en-US" sz="1400" dirty="0" smtClean="0"/>
                        <a:t>[ True ]</a:t>
                      </a:r>
                      <a:endParaRPr lang="fr-FR" sz="1400" dirty="0"/>
                    </a:p>
                  </a:txBody>
                  <a:tcPr>
                    <a:solidFill>
                      <a:schemeClr val="bg1">
                        <a:alpha val="20000"/>
                      </a:schemeClr>
                    </a:solidFill>
                  </a:tcPr>
                </a:tc>
              </a:tr>
              <a:tr h="609460">
                <a:tc>
                  <a:txBody>
                    <a:bodyPr/>
                    <a:lstStyle/>
                    <a:p>
                      <a:pPr>
                        <a:lnSpc>
                          <a:spcPct val="150000"/>
                        </a:lnSpc>
                      </a:pPr>
                      <a:r>
                        <a:rPr lang="en-US" sz="1400" dirty="0" smtClean="0"/>
                        <a:t>On </a:t>
                      </a:r>
                      <a:r>
                        <a:rPr lang="en-US" sz="1400" dirty="0" err="1" smtClean="0"/>
                        <a:t>stocke</a:t>
                      </a:r>
                      <a:r>
                        <a:rPr lang="en-US" sz="1400" dirty="0" smtClean="0"/>
                        <a:t> la </a:t>
                      </a:r>
                      <a:r>
                        <a:rPr lang="en-US" sz="1400" dirty="0" err="1" smtClean="0"/>
                        <a:t>valeur</a:t>
                      </a:r>
                      <a:r>
                        <a:rPr lang="en-US" sz="1400" dirty="0" smtClean="0"/>
                        <a:t> de </a:t>
                      </a:r>
                      <a:r>
                        <a:rPr lang="en-US" sz="1400" b="1" dirty="0" smtClean="0"/>
                        <a:t>B</a:t>
                      </a:r>
                      <a:r>
                        <a:rPr lang="en-US" sz="1400" baseline="0" dirty="0" smtClean="0"/>
                        <a:t> </a:t>
                      </a:r>
                      <a:r>
                        <a:rPr lang="en-US" sz="1400" dirty="0" err="1" smtClean="0"/>
                        <a:t>dans</a:t>
                      </a:r>
                      <a:r>
                        <a:rPr lang="en-US" sz="1400" baseline="0" dirty="0" smtClean="0"/>
                        <a:t> la pile</a:t>
                      </a:r>
                      <a:endParaRPr lang="fr-FR" sz="1400" dirty="0"/>
                    </a:p>
                  </a:txBody>
                  <a:tcPr/>
                </a:tc>
                <a:tc>
                  <a:txBody>
                    <a:bodyPr/>
                    <a:lstStyle/>
                    <a:p>
                      <a:pPr algn="ctr">
                        <a:lnSpc>
                          <a:spcPct val="150000"/>
                        </a:lnSpc>
                      </a:pPr>
                      <a:r>
                        <a:rPr lang="en-US" b="1" dirty="0" smtClean="0"/>
                        <a:t>B</a:t>
                      </a:r>
                      <a:endParaRPr lang="fr-FR" b="1" dirty="0"/>
                    </a:p>
                  </a:txBody>
                  <a:tcPr/>
                </a:tc>
                <a:tc>
                  <a:txBody>
                    <a:bodyPr/>
                    <a:lstStyle/>
                    <a:p>
                      <a:pPr algn="ctr">
                        <a:lnSpc>
                          <a:spcPct val="150000"/>
                        </a:lnSpc>
                      </a:pPr>
                      <a:r>
                        <a:rPr lang="en-US" sz="1400" dirty="0" smtClean="0"/>
                        <a:t>[ True , False ]</a:t>
                      </a:r>
                      <a:endParaRPr lang="fr-FR" sz="1400" dirty="0"/>
                    </a:p>
                  </a:txBody>
                  <a:tcPr/>
                </a:tc>
              </a:tr>
              <a:tr h="609460">
                <a:tc>
                  <a:txBody>
                    <a:bodyPr/>
                    <a:lstStyle/>
                    <a:p>
                      <a:pPr>
                        <a:lnSpc>
                          <a:spcPct val="150000"/>
                        </a:lnSpc>
                      </a:pPr>
                      <a:r>
                        <a:rPr lang="en-US" sz="1400" dirty="0" smtClean="0"/>
                        <a:t>On </a:t>
                      </a:r>
                      <a:r>
                        <a:rPr lang="fr-FR" sz="1400" b="0" i="0" u="none" strike="noStrike" baseline="0" dirty="0" smtClean="0">
                          <a:solidFill>
                            <a:schemeClr val="tx1"/>
                          </a:solidFill>
                          <a:latin typeface="+mn-lt"/>
                          <a:ea typeface="+mn-ea"/>
                          <a:cs typeface="+mn-cs"/>
                        </a:rPr>
                        <a:t>dépile deux valeur de la pile </a:t>
                      </a:r>
                      <a:r>
                        <a:rPr lang="fr-FR" sz="1400" b="0" i="0" u="none" strike="noStrike" baseline="0" dirty="0" err="1" smtClean="0">
                          <a:solidFill>
                            <a:schemeClr val="tx1"/>
                          </a:solidFill>
                          <a:latin typeface="+mn-lt"/>
                          <a:ea typeface="+mn-ea"/>
                          <a:cs typeface="+mn-cs"/>
                        </a:rPr>
                        <a:t>pius</a:t>
                      </a:r>
                      <a:r>
                        <a:rPr lang="fr-FR" sz="1400" b="0" i="0" u="none" strike="noStrike" baseline="0" dirty="0" smtClean="0">
                          <a:solidFill>
                            <a:schemeClr val="tx1"/>
                          </a:solidFill>
                          <a:latin typeface="+mn-lt"/>
                          <a:ea typeface="+mn-ea"/>
                          <a:cs typeface="+mn-cs"/>
                        </a:rPr>
                        <a:t> on effectue l’</a:t>
                      </a:r>
                      <a:r>
                        <a:rPr lang="fr-FR" sz="1400" b="0" i="0" u="none" strike="noStrike" baseline="0" dirty="0" err="1" smtClean="0">
                          <a:solidFill>
                            <a:schemeClr val="tx1"/>
                          </a:solidFill>
                          <a:latin typeface="+mn-lt"/>
                          <a:ea typeface="+mn-ea"/>
                          <a:cs typeface="+mn-cs"/>
                        </a:rPr>
                        <a:t>operation</a:t>
                      </a:r>
                      <a:r>
                        <a:rPr lang="fr-FR" sz="1400" b="0" i="0" u="none" strike="noStrike" baseline="0" dirty="0" smtClean="0">
                          <a:solidFill>
                            <a:schemeClr val="tx1"/>
                          </a:solidFill>
                          <a:latin typeface="+mn-lt"/>
                          <a:ea typeface="+mn-ea"/>
                          <a:cs typeface="+mn-cs"/>
                        </a:rPr>
                        <a:t> </a:t>
                      </a:r>
                      <a:r>
                        <a:rPr lang="fr-FR" sz="1400" b="1" i="0" u="none" strike="noStrike" baseline="0" dirty="0" smtClean="0">
                          <a:solidFill>
                            <a:schemeClr val="tx1"/>
                          </a:solidFill>
                          <a:latin typeface="+mn-lt"/>
                          <a:ea typeface="+mn-ea"/>
                          <a:cs typeface="+mn-cs"/>
                        </a:rPr>
                        <a:t>AND</a:t>
                      </a:r>
                      <a:r>
                        <a:rPr lang="fr-FR" sz="1400" b="0" i="0" u="none" strike="noStrike" baseline="0" dirty="0" smtClean="0">
                          <a:solidFill>
                            <a:schemeClr val="tx1"/>
                          </a:solidFill>
                          <a:latin typeface="+mn-lt"/>
                          <a:ea typeface="+mn-ea"/>
                          <a:cs typeface="+mn-cs"/>
                        </a:rPr>
                        <a:t> sur elles et on stocke le </a:t>
                      </a:r>
                      <a:r>
                        <a:rPr lang="fr-FR" sz="1400" b="0" i="0" u="none" strike="noStrike" baseline="0" dirty="0" err="1" smtClean="0">
                          <a:solidFill>
                            <a:schemeClr val="tx1"/>
                          </a:solidFill>
                          <a:latin typeface="+mn-lt"/>
                          <a:ea typeface="+mn-ea"/>
                          <a:cs typeface="+mn-cs"/>
                        </a:rPr>
                        <a:t>resultat</a:t>
                      </a:r>
                      <a:r>
                        <a:rPr lang="fr-FR" sz="1400" b="0" i="0" u="none" strike="noStrike" baseline="0" dirty="0" smtClean="0">
                          <a:solidFill>
                            <a:schemeClr val="tx1"/>
                          </a:solidFill>
                          <a:latin typeface="+mn-lt"/>
                          <a:ea typeface="+mn-ea"/>
                          <a:cs typeface="+mn-cs"/>
                        </a:rPr>
                        <a:t> dans la pile</a:t>
                      </a:r>
                    </a:p>
                  </a:txBody>
                  <a:tcPr>
                    <a:noFill/>
                  </a:tcPr>
                </a:tc>
                <a:tc>
                  <a:txBody>
                    <a:bodyPr/>
                    <a:lstStyle/>
                    <a:p>
                      <a:pPr algn="ctr">
                        <a:lnSpc>
                          <a:spcPct val="150000"/>
                        </a:lnSpc>
                      </a:pPr>
                      <a:r>
                        <a:rPr lang="en-US" b="1" dirty="0" smtClean="0"/>
                        <a:t>AND</a:t>
                      </a:r>
                      <a:endParaRPr lang="fr-FR" b="1" dirty="0"/>
                    </a:p>
                  </a:txBody>
                  <a:tcPr>
                    <a:noFill/>
                  </a:tcPr>
                </a:tc>
                <a:tc>
                  <a:txBody>
                    <a:bodyPr/>
                    <a:lstStyle/>
                    <a:p>
                      <a:pPr algn="ctr">
                        <a:lnSpc>
                          <a:spcPct val="150000"/>
                        </a:lnSpc>
                      </a:pPr>
                      <a:r>
                        <a:rPr lang="en-US" sz="1400" dirty="0" smtClean="0"/>
                        <a:t>[ False</a:t>
                      </a:r>
                      <a:r>
                        <a:rPr lang="en-US" sz="1400" baseline="0" dirty="0" smtClean="0"/>
                        <a:t> </a:t>
                      </a:r>
                      <a:r>
                        <a:rPr lang="en-US" sz="1400" dirty="0" smtClean="0"/>
                        <a:t>]</a:t>
                      </a:r>
                      <a:endParaRPr lang="fr-FR" sz="1400" dirty="0"/>
                    </a:p>
                  </a:txBody>
                  <a:tcPr>
                    <a:noFill/>
                  </a:tcPr>
                </a:tc>
              </a:tr>
              <a:tr h="609460">
                <a:tc>
                  <a:txBody>
                    <a:bodyPr/>
                    <a:lstStyle/>
                    <a:p>
                      <a:pPr>
                        <a:lnSpc>
                          <a:spcPct val="150000"/>
                        </a:lnSpc>
                      </a:pPr>
                      <a:r>
                        <a:rPr lang="en-US" sz="1400" dirty="0" smtClean="0"/>
                        <a:t>On </a:t>
                      </a:r>
                      <a:r>
                        <a:rPr lang="en-US" sz="1400" dirty="0" err="1" smtClean="0"/>
                        <a:t>stocke</a:t>
                      </a:r>
                      <a:r>
                        <a:rPr lang="en-US" sz="1400" dirty="0" smtClean="0"/>
                        <a:t> la </a:t>
                      </a:r>
                      <a:r>
                        <a:rPr lang="en-US" sz="1400" dirty="0" err="1" smtClean="0"/>
                        <a:t>valeur</a:t>
                      </a:r>
                      <a:r>
                        <a:rPr lang="en-US" sz="1400" dirty="0" smtClean="0"/>
                        <a:t> de </a:t>
                      </a:r>
                      <a:r>
                        <a:rPr lang="en-US" sz="1400" b="1" dirty="0" smtClean="0"/>
                        <a:t>C</a:t>
                      </a:r>
                      <a:r>
                        <a:rPr lang="en-US" sz="1400" baseline="0" dirty="0" smtClean="0"/>
                        <a:t> </a:t>
                      </a:r>
                      <a:r>
                        <a:rPr lang="en-US" sz="1400" dirty="0" err="1" smtClean="0"/>
                        <a:t>dans</a:t>
                      </a:r>
                      <a:r>
                        <a:rPr lang="en-US" sz="1400" baseline="0" dirty="0" smtClean="0"/>
                        <a:t> la pile</a:t>
                      </a:r>
                      <a:endParaRPr lang="fr-FR" sz="1400" dirty="0"/>
                    </a:p>
                  </a:txBody>
                  <a:tcPr/>
                </a:tc>
                <a:tc>
                  <a:txBody>
                    <a:bodyPr/>
                    <a:lstStyle/>
                    <a:p>
                      <a:pPr algn="ctr">
                        <a:lnSpc>
                          <a:spcPct val="150000"/>
                        </a:lnSpc>
                      </a:pPr>
                      <a:r>
                        <a:rPr lang="en-US" b="1" dirty="0" smtClean="0"/>
                        <a:t>C</a:t>
                      </a:r>
                      <a:endParaRPr lang="fr-FR" b="1" dirty="0"/>
                    </a:p>
                  </a:txBody>
                  <a:tcPr/>
                </a:tc>
                <a:tc>
                  <a:txBody>
                    <a:bodyPr/>
                    <a:lstStyle/>
                    <a:p>
                      <a:pPr algn="ctr">
                        <a:lnSpc>
                          <a:spcPct val="150000"/>
                        </a:lnSpc>
                      </a:pPr>
                      <a:r>
                        <a:rPr lang="en-US" sz="1400" dirty="0" smtClean="0"/>
                        <a:t>[ False , True ]</a:t>
                      </a:r>
                      <a:endParaRPr lang="fr-FR" sz="1400" dirty="0"/>
                    </a:p>
                  </a:txBody>
                  <a:tcPr/>
                </a:tc>
              </a:tr>
              <a:tr h="609460">
                <a:tc>
                  <a:txBody>
                    <a:bodyPr/>
                    <a:lstStyle/>
                    <a:p>
                      <a:pPr>
                        <a:lnSpc>
                          <a:spcPct val="150000"/>
                        </a:lnSpc>
                      </a:pPr>
                      <a:r>
                        <a:rPr lang="en-US" sz="1400" dirty="0" smtClean="0"/>
                        <a:t>On </a:t>
                      </a:r>
                      <a:r>
                        <a:rPr lang="fr-FR" sz="1400" b="0" i="0" u="none" strike="noStrike" baseline="0" dirty="0" smtClean="0">
                          <a:solidFill>
                            <a:schemeClr val="tx1"/>
                          </a:solidFill>
                          <a:latin typeface="+mn-lt"/>
                          <a:ea typeface="+mn-ea"/>
                          <a:cs typeface="+mn-cs"/>
                        </a:rPr>
                        <a:t>dépile un valeur de la pile </a:t>
                      </a:r>
                      <a:r>
                        <a:rPr lang="fr-FR" sz="1400" b="0" i="0" u="none" strike="noStrike" baseline="0" dirty="0" err="1" smtClean="0">
                          <a:solidFill>
                            <a:schemeClr val="tx1"/>
                          </a:solidFill>
                          <a:latin typeface="+mn-lt"/>
                          <a:ea typeface="+mn-ea"/>
                          <a:cs typeface="+mn-cs"/>
                        </a:rPr>
                        <a:t>pius</a:t>
                      </a:r>
                      <a:r>
                        <a:rPr lang="fr-FR" sz="1400" b="0" i="0" u="none" strike="noStrike" baseline="0" dirty="0" smtClean="0">
                          <a:solidFill>
                            <a:schemeClr val="tx1"/>
                          </a:solidFill>
                          <a:latin typeface="+mn-lt"/>
                          <a:ea typeface="+mn-ea"/>
                          <a:cs typeface="+mn-cs"/>
                        </a:rPr>
                        <a:t> on effectue l’</a:t>
                      </a:r>
                      <a:r>
                        <a:rPr lang="fr-FR" sz="1400" b="0" i="0" u="none" strike="noStrike" baseline="0" dirty="0" err="1" smtClean="0">
                          <a:solidFill>
                            <a:schemeClr val="tx1"/>
                          </a:solidFill>
                          <a:latin typeface="+mn-lt"/>
                          <a:ea typeface="+mn-ea"/>
                          <a:cs typeface="+mn-cs"/>
                        </a:rPr>
                        <a:t>operation</a:t>
                      </a:r>
                      <a:r>
                        <a:rPr lang="fr-FR" sz="1400" b="0" i="0" u="none" strike="noStrike" baseline="0" dirty="0" smtClean="0">
                          <a:solidFill>
                            <a:schemeClr val="tx1"/>
                          </a:solidFill>
                          <a:latin typeface="+mn-lt"/>
                          <a:ea typeface="+mn-ea"/>
                          <a:cs typeface="+mn-cs"/>
                        </a:rPr>
                        <a:t> </a:t>
                      </a:r>
                      <a:r>
                        <a:rPr lang="fr-FR" sz="1400" b="1" i="0" u="none" strike="noStrike" baseline="0" dirty="0" smtClean="0">
                          <a:solidFill>
                            <a:schemeClr val="tx1"/>
                          </a:solidFill>
                          <a:latin typeface="+mn-lt"/>
                          <a:ea typeface="+mn-ea"/>
                          <a:cs typeface="+mn-cs"/>
                        </a:rPr>
                        <a:t>NOT</a:t>
                      </a:r>
                      <a:r>
                        <a:rPr lang="fr-FR" sz="1400" b="0" i="0" u="none" strike="noStrike" baseline="0" dirty="0" smtClean="0">
                          <a:solidFill>
                            <a:schemeClr val="tx1"/>
                          </a:solidFill>
                          <a:latin typeface="+mn-lt"/>
                          <a:ea typeface="+mn-ea"/>
                          <a:cs typeface="+mn-cs"/>
                        </a:rPr>
                        <a:t>  et on stocke le </a:t>
                      </a:r>
                      <a:r>
                        <a:rPr lang="fr-FR" sz="1400" b="0" i="0" u="none" strike="noStrike" baseline="0" dirty="0" err="1" smtClean="0">
                          <a:solidFill>
                            <a:schemeClr val="tx1"/>
                          </a:solidFill>
                          <a:latin typeface="+mn-lt"/>
                          <a:ea typeface="+mn-ea"/>
                          <a:cs typeface="+mn-cs"/>
                        </a:rPr>
                        <a:t>resultat</a:t>
                      </a:r>
                      <a:r>
                        <a:rPr lang="fr-FR" sz="1400" b="0" i="0" u="none" strike="noStrike" baseline="0" dirty="0" smtClean="0">
                          <a:solidFill>
                            <a:schemeClr val="tx1"/>
                          </a:solidFill>
                          <a:latin typeface="+mn-lt"/>
                          <a:ea typeface="+mn-ea"/>
                          <a:cs typeface="+mn-cs"/>
                        </a:rPr>
                        <a:t> dans la pile</a:t>
                      </a:r>
                    </a:p>
                  </a:txBody>
                  <a:tcPr>
                    <a:noFill/>
                  </a:tcPr>
                </a:tc>
                <a:tc>
                  <a:txBody>
                    <a:bodyPr/>
                    <a:lstStyle/>
                    <a:p>
                      <a:pPr algn="ctr">
                        <a:lnSpc>
                          <a:spcPct val="150000"/>
                        </a:lnSpc>
                      </a:pPr>
                      <a:r>
                        <a:rPr lang="en-US" b="1" dirty="0" smtClean="0"/>
                        <a:t>NOT</a:t>
                      </a:r>
                      <a:endParaRPr lang="fr-FR" b="1" dirty="0"/>
                    </a:p>
                  </a:txBody>
                  <a:tcPr>
                    <a:noFill/>
                  </a:tcPr>
                </a:tc>
                <a:tc>
                  <a:txBody>
                    <a:bodyPr/>
                    <a:lstStyle/>
                    <a:p>
                      <a:pPr algn="ctr">
                        <a:lnSpc>
                          <a:spcPct val="150000"/>
                        </a:lnSpc>
                      </a:pPr>
                      <a:r>
                        <a:rPr lang="en-US" sz="1400" dirty="0" smtClean="0"/>
                        <a:t>[ False ,</a:t>
                      </a:r>
                      <a:r>
                        <a:rPr lang="en-US" sz="1400" baseline="0" dirty="0" smtClean="0"/>
                        <a:t> </a:t>
                      </a:r>
                      <a:r>
                        <a:rPr lang="en-US" sz="1400" dirty="0" smtClean="0"/>
                        <a:t>False ]</a:t>
                      </a:r>
                      <a:endParaRPr lang="fr-FR" sz="1400" dirty="0"/>
                    </a:p>
                  </a:txBody>
                  <a:tcPr>
                    <a:noFill/>
                  </a:tcPr>
                </a:tc>
              </a:tr>
              <a:tr h="609460">
                <a:tc>
                  <a:txBody>
                    <a:bodyPr/>
                    <a:lstStyle/>
                    <a:p>
                      <a:pPr>
                        <a:lnSpc>
                          <a:spcPct val="150000"/>
                        </a:lnSpc>
                      </a:pPr>
                      <a:r>
                        <a:rPr lang="en-US" sz="1400" dirty="0" smtClean="0"/>
                        <a:t>On </a:t>
                      </a:r>
                      <a:r>
                        <a:rPr lang="fr-FR" sz="1400" b="0" i="0" u="none" strike="noStrike" baseline="0" dirty="0" smtClean="0">
                          <a:solidFill>
                            <a:schemeClr val="tx1"/>
                          </a:solidFill>
                          <a:latin typeface="+mn-lt"/>
                          <a:ea typeface="+mn-ea"/>
                          <a:cs typeface="+mn-cs"/>
                        </a:rPr>
                        <a:t>dépile deux valeur de la pile </a:t>
                      </a:r>
                      <a:r>
                        <a:rPr lang="fr-FR" sz="1400" b="0" i="0" u="none" strike="noStrike" baseline="0" dirty="0" err="1" smtClean="0">
                          <a:solidFill>
                            <a:schemeClr val="tx1"/>
                          </a:solidFill>
                          <a:latin typeface="+mn-lt"/>
                          <a:ea typeface="+mn-ea"/>
                          <a:cs typeface="+mn-cs"/>
                        </a:rPr>
                        <a:t>pius</a:t>
                      </a:r>
                      <a:r>
                        <a:rPr lang="fr-FR" sz="1400" b="0" i="0" u="none" strike="noStrike" baseline="0" dirty="0" smtClean="0">
                          <a:solidFill>
                            <a:schemeClr val="tx1"/>
                          </a:solidFill>
                          <a:latin typeface="+mn-lt"/>
                          <a:ea typeface="+mn-ea"/>
                          <a:cs typeface="+mn-cs"/>
                        </a:rPr>
                        <a:t> on effectue l’</a:t>
                      </a:r>
                      <a:r>
                        <a:rPr lang="fr-FR" sz="1400" b="0" i="0" u="none" strike="noStrike" baseline="0" dirty="0" err="1" smtClean="0">
                          <a:solidFill>
                            <a:schemeClr val="tx1"/>
                          </a:solidFill>
                          <a:latin typeface="+mn-lt"/>
                          <a:ea typeface="+mn-ea"/>
                          <a:cs typeface="+mn-cs"/>
                        </a:rPr>
                        <a:t>operation</a:t>
                      </a:r>
                      <a:r>
                        <a:rPr lang="fr-FR" sz="1400" b="0" i="0" u="none" strike="noStrike" baseline="0" dirty="0" smtClean="0">
                          <a:solidFill>
                            <a:schemeClr val="tx1"/>
                          </a:solidFill>
                          <a:latin typeface="+mn-lt"/>
                          <a:ea typeface="+mn-ea"/>
                          <a:cs typeface="+mn-cs"/>
                        </a:rPr>
                        <a:t> </a:t>
                      </a:r>
                      <a:r>
                        <a:rPr lang="fr-FR" sz="1400" b="1" i="0" u="none" strike="noStrike" baseline="0" dirty="0" smtClean="0">
                          <a:solidFill>
                            <a:schemeClr val="tx1"/>
                          </a:solidFill>
                          <a:latin typeface="+mn-lt"/>
                          <a:ea typeface="+mn-ea"/>
                          <a:cs typeface="+mn-cs"/>
                        </a:rPr>
                        <a:t>OR</a:t>
                      </a:r>
                      <a:r>
                        <a:rPr lang="fr-FR" sz="1400" b="0" i="0" u="none" strike="noStrike" baseline="0" dirty="0" smtClean="0">
                          <a:solidFill>
                            <a:schemeClr val="tx1"/>
                          </a:solidFill>
                          <a:latin typeface="+mn-lt"/>
                          <a:ea typeface="+mn-ea"/>
                          <a:cs typeface="+mn-cs"/>
                        </a:rPr>
                        <a:t> sur elles et on stocke le </a:t>
                      </a:r>
                      <a:r>
                        <a:rPr lang="fr-FR" sz="1400" b="0" i="0" u="none" strike="noStrike" baseline="0" dirty="0" err="1" smtClean="0">
                          <a:solidFill>
                            <a:schemeClr val="tx1"/>
                          </a:solidFill>
                          <a:latin typeface="+mn-lt"/>
                          <a:ea typeface="+mn-ea"/>
                          <a:cs typeface="+mn-cs"/>
                        </a:rPr>
                        <a:t>resultat</a:t>
                      </a:r>
                      <a:r>
                        <a:rPr lang="fr-FR" sz="1400" b="0" i="0" u="none" strike="noStrike" baseline="0" dirty="0" smtClean="0">
                          <a:solidFill>
                            <a:schemeClr val="tx1"/>
                          </a:solidFill>
                          <a:latin typeface="+mn-lt"/>
                          <a:ea typeface="+mn-ea"/>
                          <a:cs typeface="+mn-cs"/>
                        </a:rPr>
                        <a:t> dans la pile</a:t>
                      </a:r>
                    </a:p>
                  </a:txBody>
                  <a:tcPr/>
                </a:tc>
                <a:tc>
                  <a:txBody>
                    <a:bodyPr/>
                    <a:lstStyle/>
                    <a:p>
                      <a:pPr algn="ctr">
                        <a:lnSpc>
                          <a:spcPct val="150000"/>
                        </a:lnSpc>
                      </a:pPr>
                      <a:r>
                        <a:rPr lang="en-US" b="1" dirty="0" smtClean="0"/>
                        <a:t>OR</a:t>
                      </a:r>
                      <a:endParaRPr lang="fr-FR" b="1" dirty="0"/>
                    </a:p>
                  </a:txBody>
                  <a:tcPr/>
                </a:tc>
                <a:tc>
                  <a:txBody>
                    <a:bodyPr/>
                    <a:lstStyle/>
                    <a:p>
                      <a:pPr algn="ctr">
                        <a:lnSpc>
                          <a:spcPct val="150000"/>
                        </a:lnSpc>
                      </a:pPr>
                      <a:r>
                        <a:rPr lang="en-US" sz="1400" dirty="0" smtClean="0"/>
                        <a:t>[ False ]</a:t>
                      </a:r>
                      <a:endParaRPr lang="fr-FR" sz="1400" dirty="0"/>
                    </a:p>
                  </a:txBody>
                  <a:tcPr/>
                </a:tc>
              </a:tr>
            </a:tbl>
          </a:graphicData>
        </a:graphic>
      </p:graphicFrame>
      <p:graphicFrame>
        <p:nvGraphicFramePr>
          <p:cNvPr id="10" name="Tableau 9"/>
          <p:cNvGraphicFramePr>
            <a:graphicFrameLocks noGrp="1"/>
          </p:cNvGraphicFramePr>
          <p:nvPr>
            <p:extLst>
              <p:ext uri="{D42A27DB-BD31-4B8C-83A1-F6EECF244321}">
                <p14:modId xmlns:p14="http://schemas.microsoft.com/office/powerpoint/2010/main" val="1795797886"/>
              </p:ext>
            </p:extLst>
          </p:nvPr>
        </p:nvGraphicFramePr>
        <p:xfrm>
          <a:off x="7539054" y="2643771"/>
          <a:ext cx="4098918" cy="1483360"/>
        </p:xfrm>
        <a:graphic>
          <a:graphicData uri="http://schemas.openxmlformats.org/drawingml/2006/table">
            <a:tbl>
              <a:tblPr firstRow="1" bandRow="1">
                <a:tableStyleId>{5C22544A-7EE6-4342-B048-85BDC9FD1C3A}</a:tableStyleId>
              </a:tblPr>
              <a:tblGrid>
                <a:gridCol w="2049459"/>
                <a:gridCol w="2049459"/>
              </a:tblGrid>
              <a:tr h="370840">
                <a:tc>
                  <a:txBody>
                    <a:bodyPr/>
                    <a:lstStyle/>
                    <a:p>
                      <a:pPr algn="ctr"/>
                      <a:r>
                        <a:rPr lang="fr-FR" sz="1800" dirty="0" smtClean="0">
                          <a:solidFill>
                            <a:schemeClr val="bg1"/>
                          </a:solidFill>
                        </a:rPr>
                        <a:t>la clé </a:t>
                      </a:r>
                      <a:endParaRPr lang="fr-FR" dirty="0">
                        <a:solidFill>
                          <a:schemeClr val="bg1"/>
                        </a:solidFill>
                      </a:endParaRPr>
                    </a:p>
                  </a:txBody>
                  <a:tcPr>
                    <a:solidFill>
                      <a:schemeClr val="bg1">
                        <a:lumMod val="75000"/>
                      </a:schemeClr>
                    </a:solidFill>
                  </a:tcPr>
                </a:tc>
                <a:tc>
                  <a:txBody>
                    <a:bodyPr/>
                    <a:lstStyle/>
                    <a:p>
                      <a:pPr algn="ctr"/>
                      <a:r>
                        <a:rPr lang="fr-FR" noProof="0" dirty="0" smtClean="0"/>
                        <a:t>valeur</a:t>
                      </a:r>
                      <a:endParaRPr lang="fr-FR" noProof="0" dirty="0"/>
                    </a:p>
                  </a:txBody>
                  <a:tcPr>
                    <a:solidFill>
                      <a:schemeClr val="bg1">
                        <a:lumMod val="75000"/>
                      </a:schemeClr>
                    </a:solidFill>
                  </a:tcPr>
                </a:tc>
              </a:tr>
              <a:tr h="370840">
                <a:tc>
                  <a:txBody>
                    <a:bodyPr/>
                    <a:lstStyle/>
                    <a:p>
                      <a:pPr algn="ctr"/>
                      <a:r>
                        <a:rPr lang="en-US" b="1" dirty="0" smtClean="0"/>
                        <a:t>A</a:t>
                      </a:r>
                      <a:endParaRPr lang="fr-FR" b="1" dirty="0"/>
                    </a:p>
                  </a:txBody>
                  <a:tcPr>
                    <a:solidFill>
                      <a:schemeClr val="bg1">
                        <a:lumMod val="75000"/>
                      </a:schemeClr>
                    </a:solidFill>
                  </a:tcPr>
                </a:tc>
                <a:tc>
                  <a:txBody>
                    <a:bodyPr/>
                    <a:lstStyle/>
                    <a:p>
                      <a:pPr algn="ctr"/>
                      <a:r>
                        <a:rPr lang="fr-FR" b="1" noProof="0" dirty="0" err="1" smtClean="0"/>
                        <a:t>True</a:t>
                      </a:r>
                      <a:endParaRPr lang="fr-FR" b="1" noProof="0" dirty="0"/>
                    </a:p>
                  </a:txBody>
                  <a:tcPr>
                    <a:solidFill>
                      <a:schemeClr val="bg1">
                        <a:lumMod val="75000"/>
                      </a:schemeClr>
                    </a:solidFill>
                  </a:tcPr>
                </a:tc>
              </a:tr>
              <a:tr h="370840">
                <a:tc>
                  <a:txBody>
                    <a:bodyPr/>
                    <a:lstStyle/>
                    <a:p>
                      <a:pPr algn="ctr"/>
                      <a:r>
                        <a:rPr lang="en-US" b="1" dirty="0" smtClean="0"/>
                        <a:t>B</a:t>
                      </a:r>
                      <a:endParaRPr lang="fr-FR" b="1" dirty="0"/>
                    </a:p>
                  </a:txBody>
                  <a:tcPr>
                    <a:solidFill>
                      <a:schemeClr val="bg1">
                        <a:lumMod val="75000"/>
                      </a:schemeClr>
                    </a:solidFill>
                  </a:tcPr>
                </a:tc>
                <a:tc>
                  <a:txBody>
                    <a:bodyPr/>
                    <a:lstStyle/>
                    <a:p>
                      <a:pPr algn="ctr"/>
                      <a:r>
                        <a:rPr lang="fr-FR" b="1" noProof="0" dirty="0" smtClean="0"/>
                        <a:t>False</a:t>
                      </a:r>
                      <a:endParaRPr lang="fr-FR" b="1" noProof="0" dirty="0"/>
                    </a:p>
                  </a:txBody>
                  <a:tcPr>
                    <a:solidFill>
                      <a:schemeClr val="bg1">
                        <a:lumMod val="75000"/>
                      </a:schemeClr>
                    </a:solidFill>
                  </a:tcPr>
                </a:tc>
              </a:tr>
              <a:tr h="370840">
                <a:tc>
                  <a:txBody>
                    <a:bodyPr/>
                    <a:lstStyle/>
                    <a:p>
                      <a:pPr algn="ctr"/>
                      <a:r>
                        <a:rPr lang="en-US" b="1" dirty="0" smtClean="0"/>
                        <a:t>C</a:t>
                      </a:r>
                      <a:endParaRPr lang="fr-FR" b="1" dirty="0"/>
                    </a:p>
                  </a:txBody>
                  <a:tcPr>
                    <a:solidFill>
                      <a:schemeClr val="bg1">
                        <a:lumMod val="75000"/>
                      </a:schemeClr>
                    </a:solidFill>
                  </a:tcPr>
                </a:tc>
                <a:tc>
                  <a:txBody>
                    <a:bodyPr/>
                    <a:lstStyle/>
                    <a:p>
                      <a:pPr algn="ctr"/>
                      <a:r>
                        <a:rPr lang="fr-FR" b="1" noProof="0" dirty="0" err="1" smtClean="0"/>
                        <a:t>True</a:t>
                      </a:r>
                      <a:endParaRPr lang="fr-FR" b="1" noProof="0" dirty="0"/>
                    </a:p>
                  </a:txBody>
                  <a:tcPr>
                    <a:solidFill>
                      <a:schemeClr val="bg1">
                        <a:lumMod val="75000"/>
                      </a:schemeClr>
                    </a:solidFill>
                  </a:tcPr>
                </a:tc>
              </a:tr>
            </a:tbl>
          </a:graphicData>
        </a:graphic>
      </p:graphicFrame>
      <p:sp>
        <p:nvSpPr>
          <p:cNvPr id="11" name="ZoneTexte 10"/>
          <p:cNvSpPr txBox="1"/>
          <p:nvPr/>
        </p:nvSpPr>
        <p:spPr bwMode="auto">
          <a:xfrm>
            <a:off x="8518356" y="2241991"/>
            <a:ext cx="2140315" cy="369332"/>
          </a:xfrm>
          <a:prstGeom prst="rect">
            <a:avLst/>
          </a:prstGeom>
          <a:noFill/>
        </p:spPr>
        <p:txBody>
          <a:bodyPr wrap="square" rtlCol="0">
            <a:spAutoFit/>
          </a:bodyPr>
          <a:lstStyle/>
          <a:p>
            <a:r>
              <a:rPr lang="en-US" dirty="0" smtClean="0"/>
              <a:t>Table de </a:t>
            </a:r>
            <a:r>
              <a:rPr lang="en-US" dirty="0" err="1" smtClean="0"/>
              <a:t>Hachage</a:t>
            </a:r>
            <a:endParaRPr lang="fr-FR" dirty="0"/>
          </a:p>
        </p:txBody>
      </p:sp>
      <p:sp>
        <p:nvSpPr>
          <p:cNvPr id="15" name="ZoneTexte 14"/>
          <p:cNvSpPr txBox="1"/>
          <p:nvPr/>
        </p:nvSpPr>
        <p:spPr>
          <a:xfrm>
            <a:off x="7586458" y="4822256"/>
            <a:ext cx="4004109" cy="923330"/>
          </a:xfrm>
          <a:prstGeom prst="rect">
            <a:avLst/>
          </a:prstGeom>
          <a:noFill/>
        </p:spPr>
        <p:txBody>
          <a:bodyPr wrap="square" rtlCol="0">
            <a:spAutoFit/>
          </a:bodyPr>
          <a:lstStyle/>
          <a:p>
            <a:r>
              <a:rPr lang="fr-FR" dirty="0"/>
              <a:t>Le résultat final de </a:t>
            </a:r>
            <a:r>
              <a:rPr lang="fr-FR" dirty="0" smtClean="0"/>
              <a:t>l'expression </a:t>
            </a:r>
            <a:r>
              <a:rPr lang="fr-FR" dirty="0"/>
              <a:t>est </a:t>
            </a:r>
            <a:r>
              <a:rPr lang="fr-FR" b="1" dirty="0" smtClean="0"/>
              <a:t>False </a:t>
            </a:r>
            <a:r>
              <a:rPr lang="fr-FR" dirty="0" smtClean="0"/>
              <a:t>( dernier valeur dans la pile)</a:t>
            </a:r>
          </a:p>
        </p:txBody>
      </p:sp>
    </p:spTree>
    <p:extLst>
      <p:ext uri="{BB962C8B-B14F-4D97-AF65-F5344CB8AC3E}">
        <p14:creationId xmlns:p14="http://schemas.microsoft.com/office/powerpoint/2010/main" val="3919191391"/>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2344674" name="Title 1"/>
          <p:cNvSpPr>
            <a:spLocks noGrp="1"/>
          </p:cNvSpPr>
          <p:nvPr>
            <p:ph type="title"/>
          </p:nvPr>
        </p:nvSpPr>
        <p:spPr bwMode="auto">
          <a:xfrm>
            <a:off x="521208" y="941693"/>
            <a:ext cx="11155680" cy="840767"/>
          </a:xfrm>
        </p:spPr>
        <p:txBody>
          <a:bodyPr>
            <a:normAutofit/>
          </a:bodyPr>
          <a:lstStyle/>
          <a:p>
            <a:pPr>
              <a:defRPr/>
            </a:pPr>
            <a:r>
              <a:rPr lang="fr-FR" dirty="0" smtClean="0"/>
              <a:t>Optimisation d'utilisation de mémoire</a:t>
            </a:r>
            <a:endParaRPr dirty="0"/>
          </a:p>
        </p:txBody>
      </p:sp>
      <p:sp>
        <p:nvSpPr>
          <p:cNvPr id="3" name="ZoneTexte 2"/>
          <p:cNvSpPr txBox="1"/>
          <p:nvPr/>
        </p:nvSpPr>
        <p:spPr>
          <a:xfrm>
            <a:off x="521208" y="1597794"/>
            <a:ext cx="11155680" cy="369332"/>
          </a:xfrm>
          <a:prstGeom prst="rect">
            <a:avLst/>
          </a:prstGeom>
          <a:noFill/>
        </p:spPr>
        <p:txBody>
          <a:bodyPr wrap="square" rtlCol="0">
            <a:spAutoFit/>
          </a:bodyPr>
          <a:lstStyle/>
          <a:p>
            <a:r>
              <a:rPr lang="fr-FR" b="1" dirty="0">
                <a:solidFill>
                  <a:srgbClr val="00B050"/>
                </a:solidFill>
              </a:rPr>
              <a:t> </a:t>
            </a:r>
            <a:endParaRPr lang="fr-FR" sz="1600" dirty="0"/>
          </a:p>
        </p:txBody>
      </p:sp>
      <p:sp>
        <p:nvSpPr>
          <p:cNvPr id="2" name="ZoneTexte 1"/>
          <p:cNvSpPr txBox="1"/>
          <p:nvPr/>
        </p:nvSpPr>
        <p:spPr>
          <a:xfrm>
            <a:off x="683394" y="2281187"/>
            <a:ext cx="10993494" cy="3170099"/>
          </a:xfrm>
          <a:prstGeom prst="rect">
            <a:avLst/>
          </a:prstGeom>
          <a:noFill/>
        </p:spPr>
        <p:txBody>
          <a:bodyPr wrap="square" rtlCol="0">
            <a:spAutoFit/>
          </a:bodyPr>
          <a:lstStyle/>
          <a:p>
            <a:r>
              <a:rPr lang="fr-FR" sz="2000" dirty="0"/>
              <a:t>Nous avons créé une fonction pour chaque structure de données afin de les supprimer de la mémoire vive dès qu'elles ne sont plus nécessaires. </a:t>
            </a:r>
            <a:endParaRPr lang="fr-FR" sz="2000" dirty="0" smtClean="0"/>
          </a:p>
          <a:p>
            <a:r>
              <a:rPr lang="fr-FR" sz="2000" dirty="0" smtClean="0"/>
              <a:t>Par </a:t>
            </a:r>
            <a:r>
              <a:rPr lang="fr-FR" sz="2000" dirty="0"/>
              <a:t>exemple </a:t>
            </a:r>
            <a:r>
              <a:rPr lang="fr-FR" sz="2000" dirty="0" smtClean="0"/>
              <a:t>:</a:t>
            </a:r>
          </a:p>
          <a:p>
            <a:endParaRPr lang="fr-FR" sz="2000" dirty="0" smtClean="0"/>
          </a:p>
          <a:p>
            <a:pPr marL="800100" lvl="1" indent="-342900">
              <a:buFont typeface="Arial" panose="020B0604020202020204" pitchFamily="34" charset="0"/>
              <a:buChar char="•"/>
            </a:pPr>
            <a:r>
              <a:rPr lang="fr-FR" sz="2000" dirty="0" err="1" smtClean="0">
                <a:solidFill>
                  <a:srgbClr val="0070C0"/>
                </a:solidFill>
              </a:rPr>
              <a:t>free_list</a:t>
            </a:r>
            <a:r>
              <a:rPr lang="fr-FR" sz="2000" dirty="0" smtClean="0">
                <a:solidFill>
                  <a:srgbClr val="0070C0"/>
                </a:solidFill>
              </a:rPr>
              <a:t>() </a:t>
            </a:r>
            <a:r>
              <a:rPr lang="fr-FR" sz="2000" dirty="0"/>
              <a:t>pour supprimer une liste </a:t>
            </a:r>
            <a:r>
              <a:rPr lang="fr-FR" sz="2000" dirty="0" smtClean="0"/>
              <a:t>chaînée</a:t>
            </a:r>
            <a:r>
              <a:rPr lang="fr-FR" sz="2000" dirty="0"/>
              <a:t>.</a:t>
            </a:r>
            <a:endParaRPr lang="fr-FR" sz="2000" dirty="0" smtClean="0"/>
          </a:p>
          <a:p>
            <a:pPr marL="800100" lvl="1" indent="-342900">
              <a:buFont typeface="Arial" panose="020B0604020202020204" pitchFamily="34" charset="0"/>
              <a:buChar char="•"/>
            </a:pPr>
            <a:r>
              <a:rPr lang="fr-FR" sz="2000" dirty="0" err="1" smtClean="0">
                <a:solidFill>
                  <a:srgbClr val="0070C0"/>
                </a:solidFill>
              </a:rPr>
              <a:t>free_table</a:t>
            </a:r>
            <a:r>
              <a:rPr lang="fr-FR" sz="2000" dirty="0" smtClean="0">
                <a:solidFill>
                  <a:srgbClr val="0070C0"/>
                </a:solidFill>
              </a:rPr>
              <a:t>() </a:t>
            </a:r>
            <a:r>
              <a:rPr lang="fr-FR" sz="2000" dirty="0"/>
              <a:t>pour supprimer une table de </a:t>
            </a:r>
            <a:r>
              <a:rPr lang="fr-FR" sz="2000" dirty="0" smtClean="0"/>
              <a:t>hachage.</a:t>
            </a:r>
            <a:endParaRPr lang="fr-FR" sz="2000" dirty="0"/>
          </a:p>
          <a:p>
            <a:pPr marL="800100" lvl="1" indent="-342900">
              <a:buFont typeface="Arial" panose="020B0604020202020204" pitchFamily="34" charset="0"/>
              <a:buChar char="•"/>
            </a:pPr>
            <a:r>
              <a:rPr lang="fr-FR" sz="2000" dirty="0" err="1" smtClean="0">
                <a:solidFill>
                  <a:srgbClr val="0070C0"/>
                </a:solidFill>
              </a:rPr>
              <a:t>free_stack</a:t>
            </a:r>
            <a:r>
              <a:rPr lang="fr-FR" sz="2000" dirty="0" smtClean="0">
                <a:solidFill>
                  <a:srgbClr val="0070C0"/>
                </a:solidFill>
              </a:rPr>
              <a:t>() </a:t>
            </a:r>
            <a:r>
              <a:rPr lang="fr-FR" sz="2000" dirty="0"/>
              <a:t>pour supprimer une pile</a:t>
            </a:r>
            <a:r>
              <a:rPr lang="fr-FR" sz="2000" dirty="0" smtClean="0"/>
              <a:t>.</a:t>
            </a:r>
          </a:p>
          <a:p>
            <a:pPr marL="285750" indent="-285750">
              <a:buFontTx/>
              <a:buChar char="-"/>
            </a:pPr>
            <a:endParaRPr lang="fr-FR" sz="2000" dirty="0"/>
          </a:p>
          <a:p>
            <a:r>
              <a:rPr lang="fr-FR" sz="2000" dirty="0" smtClean="0"/>
              <a:t>Ces </a:t>
            </a:r>
            <a:r>
              <a:rPr lang="fr-FR" sz="2000" dirty="0"/>
              <a:t>fonctions sont utilisées à chaque fois que nous créons une structure de données et que nous avons fini de l'utiliser.</a:t>
            </a:r>
          </a:p>
        </p:txBody>
      </p:sp>
    </p:spTree>
    <p:extLst>
      <p:ext uri="{BB962C8B-B14F-4D97-AF65-F5344CB8AC3E}">
        <p14:creationId xmlns:p14="http://schemas.microsoft.com/office/powerpoint/2010/main" val="2006349420"/>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fr-FR"/>
              <a:t>Introduction : </a:t>
            </a:r>
            <a:endParaRPr/>
          </a:p>
        </p:txBody>
      </p:sp>
      <p:sp>
        <p:nvSpPr>
          <p:cNvPr id="3" name="Content Placeholder 2"/>
          <p:cNvSpPr>
            <a:spLocks noGrp="1"/>
          </p:cNvSpPr>
          <p:nvPr>
            <p:ph idx="1"/>
          </p:nvPr>
        </p:nvSpPr>
        <p:spPr bwMode="auto"/>
        <p:txBody>
          <a:bodyPr/>
          <a:lstStyle/>
          <a:p>
            <a:pPr>
              <a:buNone/>
              <a:defRPr/>
            </a:pPr>
            <a:r>
              <a:rPr lang="fr-FR"/>
              <a:t>Dans le cadre de ce projet, notre groupe a conçu une </a:t>
            </a:r>
            <a:r>
              <a:rPr lang="fr-FR" b="1"/>
              <a:t>calculatrice booléenne</a:t>
            </a:r>
            <a:r>
              <a:rPr lang="fr-FR"/>
              <a:t> capable de lire, convertir, évaluer et simplifier des expressions logiques en </a:t>
            </a:r>
            <a:r>
              <a:rPr lang="fr-FR" b="1"/>
              <a:t>notation infixée</a:t>
            </a:r>
            <a:r>
              <a:rPr lang="fr-FR"/>
              <a:t>.</a:t>
            </a:r>
            <a:endParaRPr/>
          </a:p>
          <a:p>
            <a:pPr>
              <a:buNone/>
              <a:defRPr/>
            </a:pPr>
            <a:r>
              <a:rPr lang="fr-FR"/>
              <a:t>Ce travail s’inscrit dans le contexte de l’étude des </a:t>
            </a:r>
            <a:r>
              <a:rPr lang="fr-FR" b="1"/>
              <a:t>structures de données</a:t>
            </a:r>
            <a:r>
              <a:rPr lang="fr-FR"/>
              <a:t>, des </a:t>
            </a:r>
            <a:r>
              <a:rPr lang="fr-FR" b="1"/>
              <a:t>algorithmes d’analyse syntaxique</a:t>
            </a:r>
            <a:r>
              <a:rPr lang="fr-FR"/>
              <a:t> et du </a:t>
            </a:r>
            <a:r>
              <a:rPr lang="fr-FR" b="1"/>
              <a:t>traitement logique</a:t>
            </a:r>
            <a:r>
              <a:rPr lang="fr-FR"/>
              <a:t>, tels qu’ils sont utilisés en informatique pour des applications en logique numérique, compilation, ou intelligence artificielle.</a:t>
            </a:r>
            <a:endParaRPr/>
          </a:p>
          <a:p>
            <a:pPr>
              <a:defRPr/>
            </a:pPr>
            <a:r>
              <a:rPr lang="fr-FR"/>
              <a:t>L’objectif principal était de </a:t>
            </a:r>
            <a:r>
              <a:rPr lang="fr-FR" b="1"/>
              <a:t>manipuler dynamiquement des expressions logiques</a:t>
            </a:r>
            <a:r>
              <a:rPr lang="fr-FR"/>
              <a:t>, en respectant les priorités des opérateurs, tout en assurant une </a:t>
            </a:r>
            <a:r>
              <a:rPr lang="fr-FR" b="1"/>
              <a:t>évaluation correcte et optimisée</a:t>
            </a:r>
            <a:r>
              <a:rPr lang="fr-FR"/>
              <a:t> de ces expressions pour différents ensembles de variables.</a:t>
            </a:r>
            <a:endParaRPr/>
          </a:p>
          <a:p>
            <a:pPr>
              <a:defRPr/>
            </a:pPr>
            <a:endParaRPr lang="fr-FR"/>
          </a:p>
        </p:txBody>
      </p:sp>
    </p:spTree>
  </p:cSld>
  <p:clrMapOvr>
    <a:masterClrMapping/>
  </p:clrMapOvr>
  <mc:AlternateContent xmlns:mc="http://schemas.openxmlformats.org/markup-compatibility/2006">
    <mc:Choice xmlns="" xmlns:m="http://schemas.openxmlformats.org/officeDocument/2006/math" xmlns:w="http://schemas.openxmlformats.org/wordprocessingml/2006/main" xmlns:p159="http://schemas.microsoft.com/office/powerpoint/2015/09/main" xmlns:p14="http://schemas.microsoft.com/office/powerpoint/2010/main" Requires="p159">
      <p:transition p14:dur="2000" advClick="1"/>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24" name="Rectangle 23"/>
          <p:cNvSpPr>
            <a:spLocks noGrp="1" noRot="1" noChangeAspect="1" noMove="1" noResize="1" noEditPoints="1" noAdjustHandles="1" noChangeArrowheads="1" noChangeShapeType="1" noTextEdit="1"/>
          </p:cNvSpPr>
          <p:nvPr/>
        </p:nvSpPr>
        <p:spPr bwMode="auto">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 name="Title 1"/>
          <p:cNvSpPr>
            <a:spLocks noGrp="1"/>
          </p:cNvSpPr>
          <p:nvPr>
            <p:ph type="title"/>
          </p:nvPr>
        </p:nvSpPr>
        <p:spPr bwMode="auto">
          <a:xfrm>
            <a:off x="521208" y="978408"/>
            <a:ext cx="6263640" cy="731520"/>
          </a:xfrm>
        </p:spPr>
        <p:txBody>
          <a:bodyPr>
            <a:normAutofit fontScale="90000"/>
          </a:bodyPr>
          <a:lstStyle/>
          <a:p>
            <a:pPr>
              <a:defRPr/>
            </a:pPr>
            <a:r>
              <a:rPr lang="en-US"/>
              <a:t>Les principes de base :</a:t>
            </a:r>
            <a:endParaRPr lang="fr-FR"/>
          </a:p>
        </p:txBody>
      </p:sp>
      <p:sp>
        <p:nvSpPr>
          <p:cNvPr id="26" name="Freeform: Shape 25"/>
          <p:cNvSpPr>
            <a:spLocks noGrp="1" noRot="1" noChangeAspect="1" noMove="1" noResize="1" noEditPoints="1" noAdjustHandles="1" noChangeArrowheads="1" noChangeShapeType="1" noTextEdit="1"/>
          </p:cNvSpPr>
          <p:nvPr/>
        </p:nvSpPr>
        <p:spPr bwMode="auto">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extrusionOk="0">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a:p>
        </p:txBody>
      </p:sp>
      <p:sp>
        <p:nvSpPr>
          <p:cNvPr id="3" name="Content Placeholder 2"/>
          <p:cNvSpPr>
            <a:spLocks noGrp="1"/>
          </p:cNvSpPr>
          <p:nvPr>
            <p:ph idx="1"/>
          </p:nvPr>
        </p:nvSpPr>
        <p:spPr bwMode="auto">
          <a:xfrm>
            <a:off x="521208" y="1876405"/>
            <a:ext cx="6263640" cy="4469531"/>
          </a:xfrm>
        </p:spPr>
        <p:txBody>
          <a:bodyPr>
            <a:normAutofit/>
          </a:bodyPr>
          <a:lstStyle/>
          <a:p>
            <a:pPr marL="0" indent="0">
              <a:buNone/>
              <a:defRPr/>
            </a:pPr>
            <a:r>
              <a:rPr lang="fr-FR" b="1"/>
              <a:t>Le principe de la pile avec des crêpes : </a:t>
            </a:r>
            <a:endParaRPr/>
          </a:p>
          <a:p>
            <a:pPr marL="0" indent="0">
              <a:buNone/>
              <a:defRPr/>
            </a:pPr>
            <a:r>
              <a:rPr lang="fr-FR"/>
              <a:t>Imagine que cette pile de crêpes représente une pile informatique </a:t>
            </a:r>
            <a:endParaRPr lang="en-US"/>
          </a:p>
          <a:p>
            <a:pPr>
              <a:defRPr/>
            </a:pPr>
            <a:r>
              <a:rPr lang="fr-FR"/>
              <a:t>Tu ajoutes les crêpes une à une par le haut de la pile (comme l’opération push).</a:t>
            </a:r>
            <a:endParaRPr/>
          </a:p>
          <a:p>
            <a:pPr>
              <a:defRPr/>
            </a:pPr>
            <a:r>
              <a:rPr lang="fr-FR"/>
              <a:t>Et quand tu veux en manger une, tu commences toujours par celle du dessus (comme l’opération pop).</a:t>
            </a:r>
            <a:endParaRPr/>
          </a:p>
          <a:p>
            <a:pPr>
              <a:defRPr/>
            </a:pPr>
            <a:r>
              <a:rPr lang="fr-FR"/>
              <a:t>Ce fonctionnement est exactement celui d'une pile :</a:t>
            </a:r>
            <a:br>
              <a:rPr lang="fr-FR"/>
            </a:br>
            <a:r>
              <a:rPr lang="fr-FR"/>
              <a:t>Le dernier élément ajouté est le premier à sortir.</a:t>
            </a:r>
            <a:endParaRPr lang="en-US"/>
          </a:p>
          <a:p>
            <a:pPr>
              <a:defRPr/>
            </a:pPr>
            <a:endParaRPr lang="en-US" b="1"/>
          </a:p>
          <a:p>
            <a:pPr>
              <a:defRPr/>
            </a:pPr>
            <a:endParaRPr lang="en-US" b="1"/>
          </a:p>
          <a:p>
            <a:pPr>
              <a:defRPr/>
            </a:pPr>
            <a:endParaRPr lang="en-US" b="1"/>
          </a:p>
          <a:p>
            <a:pPr>
              <a:defRPr/>
            </a:pPr>
            <a:endParaRPr lang="en-US" b="1"/>
          </a:p>
          <a:p>
            <a:pPr>
              <a:defRPr/>
            </a:pPr>
            <a:endParaRPr lang="en-US" b="1"/>
          </a:p>
          <a:p>
            <a:pPr>
              <a:defRPr/>
            </a:pPr>
            <a:endParaRPr lang="en-US" b="1"/>
          </a:p>
          <a:p>
            <a:pPr>
              <a:defRPr/>
            </a:pPr>
            <a:endParaRPr lang="en-US" b="1"/>
          </a:p>
          <a:p>
            <a:pPr marL="0" indent="0">
              <a:buNone/>
              <a:defRPr/>
            </a:pPr>
            <a:endParaRPr lang="fr-FR"/>
          </a:p>
        </p:txBody>
      </p:sp>
      <p:pic>
        <p:nvPicPr>
          <p:cNvPr id="5" name="Picture 4" descr="A person holding a fork and knife and a stack of pancakes&#10;&#10;AI-generated content may be incorrect."/>
          <p:cNvPicPr>
            <a:picLocks noChangeAspect="1"/>
          </p:cNvPicPr>
          <p:nvPr/>
        </p:nvPicPr>
        <p:blipFill>
          <a:blip r:embed="rId3"/>
          <a:srcRect l="4859" r="4734" b="1"/>
          <a:stretch/>
        </p:blipFill>
        <p:spPr bwMode="auto">
          <a:xfrm>
            <a:off x="7306202" y="1709928"/>
            <a:ext cx="4364590" cy="4469531"/>
          </a:xfrm>
          <a:prstGeom prst="rect">
            <a:avLst/>
          </a:prstGeom>
        </p:spPr>
      </p:pic>
    </p:spTree>
  </p:cSld>
  <p:clrMapOvr>
    <a:masterClrMapping/>
  </p:clrMapOvr>
  <mc:AlternateContent xmlns:mc="http://schemas.openxmlformats.org/markup-compatibility/2006">
    <mc:Choice xmlns="" xmlns:m="http://schemas.openxmlformats.org/officeDocument/2006/math" xmlns:w="http://schemas.openxmlformats.org/wordprocessingml/2006/main" xmlns:p159="http://schemas.microsoft.com/office/powerpoint/2015/09/main" xmlns:p14="http://schemas.microsoft.com/office/powerpoint/2010/main" Requires="p159">
      <p:transition p14:dur="2000" advClick="1"/>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521208" y="978408"/>
            <a:ext cx="11155680" cy="1125695"/>
          </a:xfrm>
        </p:spPr>
        <p:txBody>
          <a:bodyPr>
            <a:normAutofit fontScale="90000"/>
          </a:bodyPr>
          <a:lstStyle/>
          <a:p>
            <a:pPr>
              <a:defRPr/>
            </a:pPr>
            <a:r>
              <a:rPr lang="fr-FR" sz="4900"/>
              <a:t>Pourquoi utiliser une pile ?</a:t>
            </a:r>
            <a:r>
              <a:rPr lang="fr-FR"/>
              <a:t/>
            </a:r>
            <a:br>
              <a:rPr lang="fr-FR"/>
            </a:br>
            <a:endParaRPr lang="fr-FR"/>
          </a:p>
        </p:txBody>
      </p:sp>
      <p:sp>
        <p:nvSpPr>
          <p:cNvPr id="3" name="Content Placeholder 2"/>
          <p:cNvSpPr>
            <a:spLocks noGrp="1"/>
          </p:cNvSpPr>
          <p:nvPr>
            <p:ph idx="1"/>
          </p:nvPr>
        </p:nvSpPr>
        <p:spPr bwMode="auto"/>
        <p:txBody>
          <a:bodyPr>
            <a:normAutofit fontScale="92500" lnSpcReduction="10000"/>
          </a:bodyPr>
          <a:lstStyle/>
          <a:p>
            <a:pPr>
              <a:buFont typeface="Wingdings"/>
              <a:buChar char="Ø"/>
              <a:defRPr/>
            </a:pPr>
            <a:r>
              <a:rPr lang="fr-FR" sz="1800"/>
              <a:t>Une </a:t>
            </a:r>
            <a:r>
              <a:rPr lang="fr-FR" sz="1800" b="1"/>
              <a:t>pile</a:t>
            </a:r>
            <a:r>
              <a:rPr lang="fr-FR" sz="1800"/>
              <a:t> est une structure de données linéaire qui suit le principe </a:t>
            </a:r>
            <a:r>
              <a:rPr lang="fr-FR" sz="1800" b="1"/>
              <a:t>LIFO</a:t>
            </a:r>
            <a:r>
              <a:rPr lang="fr-FR" sz="1800"/>
              <a:t> (</a:t>
            </a:r>
            <a:r>
              <a:rPr lang="fr-FR" sz="1800" i="1"/>
              <a:t>Last In, First Out</a:t>
            </a:r>
            <a:r>
              <a:rPr lang="fr-FR" sz="1800"/>
              <a:t>), c’est-à-dire :</a:t>
            </a:r>
            <a:endParaRPr lang="en-US" sz="1800" b="1"/>
          </a:p>
          <a:p>
            <a:pPr marL="0" indent="0">
              <a:buNone/>
              <a:defRPr/>
            </a:pPr>
            <a:r>
              <a:rPr lang="fr-FR" sz="1800"/>
              <a:t> Le </a:t>
            </a:r>
            <a:r>
              <a:rPr lang="fr-FR" sz="1800" b="1"/>
              <a:t>dernier élément ajouté</a:t>
            </a:r>
            <a:r>
              <a:rPr lang="fr-FR" sz="1800"/>
              <a:t> est le </a:t>
            </a:r>
            <a:r>
              <a:rPr lang="fr-FR" sz="1800" b="1"/>
              <a:t>premier retiré</a:t>
            </a:r>
            <a:r>
              <a:rPr lang="fr-FR" sz="1800"/>
              <a:t>.</a:t>
            </a:r>
            <a:br>
              <a:rPr lang="fr-FR" sz="1800"/>
            </a:br>
            <a:r>
              <a:rPr lang="fr-FR" sz="1800"/>
              <a:t> On y effectue deux opérations principales :</a:t>
            </a:r>
            <a:endParaRPr/>
          </a:p>
          <a:p>
            <a:pPr>
              <a:buFont typeface="Arial"/>
              <a:buChar char="•"/>
              <a:defRPr/>
            </a:pPr>
            <a:r>
              <a:rPr lang="fr-FR" sz="1800" b="1"/>
              <a:t>push</a:t>
            </a:r>
            <a:r>
              <a:rPr lang="fr-FR" sz="1800"/>
              <a:t> (empiler) : ajouter un élément.</a:t>
            </a:r>
            <a:endParaRPr/>
          </a:p>
          <a:p>
            <a:pPr>
              <a:buFont typeface="Arial"/>
              <a:buChar char="•"/>
              <a:defRPr/>
            </a:pPr>
            <a:r>
              <a:rPr lang="fr-FR" sz="1800" b="1"/>
              <a:t>pop</a:t>
            </a:r>
            <a:r>
              <a:rPr lang="fr-FR" sz="1800"/>
              <a:t> (dépiler) : retirer le dernier élément.</a:t>
            </a:r>
            <a:endParaRPr/>
          </a:p>
          <a:p>
            <a:pPr>
              <a:buFont typeface="Wingdings"/>
              <a:buChar char="Ø"/>
              <a:defRPr/>
            </a:pPr>
            <a:r>
              <a:rPr lang="fr-FR" sz="1800"/>
              <a:t> Elle est très utilisée en informatique, notamment pour :</a:t>
            </a:r>
            <a:endParaRPr/>
          </a:p>
          <a:p>
            <a:pPr>
              <a:buFont typeface="Arial"/>
              <a:buChar char="•"/>
              <a:defRPr/>
            </a:pPr>
            <a:r>
              <a:rPr lang="fr-FR" sz="1800"/>
              <a:t>L’évaluation d’expressions,</a:t>
            </a:r>
            <a:endParaRPr/>
          </a:p>
          <a:p>
            <a:pPr>
              <a:buFont typeface="Arial"/>
              <a:buChar char="•"/>
              <a:defRPr/>
            </a:pPr>
            <a:r>
              <a:rPr lang="fr-FR" sz="1800"/>
              <a:t>Le parcours récursif,</a:t>
            </a:r>
            <a:endParaRPr/>
          </a:p>
          <a:p>
            <a:pPr>
              <a:buFont typeface="Arial"/>
              <a:buChar char="•"/>
              <a:defRPr/>
            </a:pPr>
            <a:r>
              <a:rPr lang="fr-FR" sz="1800"/>
              <a:t>L’annulation d’opérations (undo),</a:t>
            </a:r>
            <a:endParaRPr/>
          </a:p>
          <a:p>
            <a:pPr>
              <a:buFont typeface="Arial"/>
              <a:buChar char="•"/>
              <a:defRPr/>
            </a:pPr>
            <a:r>
              <a:rPr lang="fr-FR" sz="1800"/>
              <a:t>La gestion des appels de fonctions.</a:t>
            </a:r>
            <a:endParaRPr/>
          </a:p>
          <a:p>
            <a:pPr>
              <a:defRPr/>
            </a:pPr>
            <a:endParaRPr lang="fr-FR"/>
          </a:p>
        </p:txBody>
      </p:sp>
    </p:spTree>
  </p:cSld>
  <p:clrMapOvr>
    <a:masterClrMapping/>
  </p:clrMapOvr>
  <mc:AlternateContent xmlns:mc="http://schemas.openxmlformats.org/markup-compatibility/2006">
    <mc:Choice xmlns="" xmlns:m="http://schemas.openxmlformats.org/officeDocument/2006/math" xmlns:w="http://schemas.openxmlformats.org/wordprocessingml/2006/main" xmlns:p159="http://schemas.microsoft.com/office/powerpoint/2015/09/main" xmlns:p14="http://schemas.microsoft.com/office/powerpoint/2010/main" Requires="p159">
      <p:transition p14:dur="2000" advClick="1"/>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fr-FR" b="1"/>
              <a:t>Pourquoi utiliser une pile ?</a:t>
            </a:r>
            <a:r>
              <a:rPr lang="fr-FR"/>
              <a:t/>
            </a:r>
            <a:br>
              <a:rPr lang="fr-FR"/>
            </a:br>
            <a:endParaRPr lang="fr-FR"/>
          </a:p>
        </p:txBody>
      </p:sp>
      <p:sp>
        <p:nvSpPr>
          <p:cNvPr id="3" name="Content Placeholder 2"/>
          <p:cNvSpPr>
            <a:spLocks noGrp="1"/>
          </p:cNvSpPr>
          <p:nvPr>
            <p:ph idx="1"/>
          </p:nvPr>
        </p:nvSpPr>
        <p:spPr bwMode="auto"/>
        <p:txBody>
          <a:bodyPr/>
          <a:lstStyle/>
          <a:p>
            <a:pPr>
              <a:buFont typeface="Wingdings"/>
              <a:buChar char="Ø"/>
              <a:defRPr/>
            </a:pPr>
            <a:r>
              <a:rPr lang="fr-FR"/>
              <a:t>La pile (LIFO) est parfaite pour gérer les </a:t>
            </a:r>
            <a:r>
              <a:rPr lang="fr-FR" b="1"/>
              <a:t>opérateurs</a:t>
            </a:r>
            <a:r>
              <a:rPr lang="fr-FR"/>
              <a:t> et </a:t>
            </a:r>
            <a:r>
              <a:rPr lang="fr-FR" b="1"/>
              <a:t>parenthèses</a:t>
            </a:r>
            <a:r>
              <a:rPr lang="fr-FR"/>
              <a:t> lors du parcours de l’expression infixée.</a:t>
            </a:r>
            <a:endParaRPr/>
          </a:p>
          <a:p>
            <a:pPr>
              <a:buFont typeface="Wingdings"/>
              <a:buChar char="Ø"/>
              <a:defRPr/>
            </a:pPr>
            <a:r>
              <a:rPr lang="fr-FR"/>
              <a:t>Elle permet de </a:t>
            </a:r>
            <a:r>
              <a:rPr lang="fr-FR" b="1"/>
              <a:t>respecter la priorité des opérateurs</a:t>
            </a:r>
            <a:r>
              <a:rPr lang="fr-FR"/>
              <a:t> (NOT &gt; AND &gt; OR).</a:t>
            </a:r>
            <a:endParaRPr/>
          </a:p>
          <a:p>
            <a:pPr>
              <a:defRPr/>
            </a:pPr>
            <a:endParaRPr lang="fr-FR"/>
          </a:p>
        </p:txBody>
      </p:sp>
    </p:spTree>
  </p:cSld>
  <p:clrMapOvr>
    <a:masterClrMapping/>
  </p:clrMapOvr>
  <mc:AlternateContent xmlns:mc="http://schemas.openxmlformats.org/markup-compatibility/2006">
    <mc:Choice xmlns="" xmlns:m="http://schemas.openxmlformats.org/officeDocument/2006/math" xmlns:w="http://schemas.openxmlformats.org/wordprocessingml/2006/main" xmlns:p159="http://schemas.microsoft.com/office/powerpoint/2015/09/main" xmlns:p14="http://schemas.microsoft.com/office/powerpoint/2010/main" Requires="p159">
      <p:transition p14:dur="2000" advClick="1"/>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fr-FR"/>
              <a:t>Lire une expression booléenne ex :</a:t>
            </a:r>
            <a:br>
              <a:rPr lang="fr-FR"/>
            </a:br>
            <a:r>
              <a:rPr lang="fr-FR"/>
              <a:t>( (A AND (B OR NOT C))).</a:t>
            </a:r>
            <a:endParaRPr/>
          </a:p>
        </p:txBody>
      </p:sp>
      <p:sp>
        <p:nvSpPr>
          <p:cNvPr id="3" name="Content Placeholder 2"/>
          <p:cNvSpPr>
            <a:spLocks noGrp="1"/>
          </p:cNvSpPr>
          <p:nvPr>
            <p:ph idx="1"/>
          </p:nvPr>
        </p:nvSpPr>
        <p:spPr bwMode="auto"/>
        <p:txBody>
          <a:bodyPr/>
          <a:lstStyle/>
          <a:p>
            <a:pPr marL="0" indent="0">
              <a:buNone/>
              <a:defRPr/>
            </a:pPr>
            <a:r>
              <a:rPr lang="fr-FR"/>
              <a:t>but de lire une expression booléenne écrite en notation infixée (par exemple : "A AND (B OR NOT C)") et de la découper en une liste chaînée de tokens (chaque mot, opérateur ou parenthèse devient un élément de la liste).</a:t>
            </a:r>
            <a:endParaRPr/>
          </a:p>
          <a:p>
            <a:pPr marL="0" indent="0">
              <a:buNone/>
              <a:defRPr/>
            </a:pPr>
            <a:r>
              <a:rPr lang="fr-FR"/>
              <a:t>Cette fonction (</a:t>
            </a:r>
            <a:r>
              <a:rPr lang="fr-FR" b="0">
                <a:solidFill>
                  <a:srgbClr val="87AFF4"/>
                </a:solidFill>
                <a:latin typeface="Consolas"/>
              </a:rPr>
              <a:t>readBooleanExpression</a:t>
            </a:r>
            <a:r>
              <a:rPr lang="fr-FR"/>
              <a:t>) prend une expression booléenne sous forme de texte (comme "A AND (B OR C)") et la découpe en éléments individuels (appelés tokens), tels que les variables, les opérateurs (AND, OR, etc.) et les parenthèses. Elle place ensuite chaque token dans une liste chaînée, ce qui permet de les traiter facilement par la suite pour l’analyse ou l’évaluation de l’expression.</a:t>
            </a:r>
            <a:endParaRPr/>
          </a:p>
          <a:p>
            <a:pPr marL="0" indent="0">
              <a:buNone/>
              <a:defRPr/>
            </a:pPr>
            <a:endParaRPr lang="fr-FR"/>
          </a:p>
        </p:txBody>
      </p:sp>
    </p:spTree>
  </p:cSld>
  <p:clrMapOvr>
    <a:masterClrMapping/>
  </p:clrMapOvr>
  <mc:AlternateContent xmlns:mc="http://schemas.openxmlformats.org/markup-compatibility/2006">
    <mc:Choice xmlns="" xmlns:m="http://schemas.openxmlformats.org/officeDocument/2006/math" xmlns:w="http://schemas.openxmlformats.org/wordprocessingml/2006/main" xmlns:p159="http://schemas.microsoft.com/office/powerpoint/2015/09/main" xmlns:p14="http://schemas.microsoft.com/office/powerpoint/2010/main" Requires="p159">
      <p:transition p14:dur="2000" advClick="1"/>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solidFill>
          <a:schemeClr val="bg1"/>
        </a:solidFill>
        <a:effectLst/>
      </p:bgPr>
    </p:bg>
    <p:spTree>
      <p:nvGrpSpPr>
        <p:cNvPr id="1" name=""/>
        <p:cNvGrpSpPr/>
        <p:nvPr/>
      </p:nvGrpSpPr>
      <p:grpSpPr bwMode="auto">
        <a:xfrm>
          <a:off x="0" y="0"/>
          <a:ext cx="0" cy="0"/>
          <a:chOff x="0" y="0"/>
          <a:chExt cx="0" cy="0"/>
        </a:xfrm>
      </p:grpSpPr>
      <p:sp useBgFill="1">
        <p:nvSpPr>
          <p:cNvPr id="2055" name="Rectangle 2054"/>
          <p:cNvSpPr>
            <a:spLocks noGrp="1" noRot="1" noChangeAspect="1" noMove="1" noResize="1" noEditPoints="1" noAdjustHandles="1" noChangeArrowheads="1" noChangeShapeType="1" noTextEdit="1"/>
          </p:cNvSpPr>
          <p:nvPr/>
        </p:nvSpPr>
        <p:spPr bwMode="auto">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sp>
        <p:nvSpPr>
          <p:cNvPr id="2057" name="Rectangle 2056"/>
          <p:cNvSpPr>
            <a:spLocks noGrp="1" noRot="1" noChangeAspect="1" noMove="1" noResize="1" noEditPoints="1" noAdjustHandles="1" noChangeArrowheads="1" noChangeShapeType="1" noTextEdit="1"/>
          </p:cNvSpPr>
          <p:nvPr/>
        </p:nvSpPr>
        <p:spPr bwMode="auto">
          <a:xfrm>
            <a:off x="525888" y="497392"/>
            <a:ext cx="1116624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a:defRPr sz="1800">
                <a:solidFill>
                  <a:schemeClr val="lt1"/>
                </a:solidFill>
                <a:latin typeface="+mn-lt"/>
                <a:ea typeface="+mn-ea"/>
                <a:cs typeface="+mn-cs"/>
              </a:defRPr>
            </a:lvl1pPr>
            <a:lvl2pPr marL="457200" algn="l" defTabSz="914400">
              <a:defRPr sz="1800">
                <a:solidFill>
                  <a:schemeClr val="lt1"/>
                </a:solidFill>
                <a:latin typeface="+mn-lt"/>
                <a:ea typeface="+mn-ea"/>
                <a:cs typeface="+mn-cs"/>
              </a:defRPr>
            </a:lvl2pPr>
            <a:lvl3pPr marL="914400" algn="l" defTabSz="914400">
              <a:defRPr sz="1800">
                <a:solidFill>
                  <a:schemeClr val="lt1"/>
                </a:solidFill>
                <a:latin typeface="+mn-lt"/>
                <a:ea typeface="+mn-ea"/>
                <a:cs typeface="+mn-cs"/>
              </a:defRPr>
            </a:lvl3pPr>
            <a:lvl4pPr marL="1371600" algn="l" defTabSz="914400">
              <a:defRPr sz="1800">
                <a:solidFill>
                  <a:schemeClr val="lt1"/>
                </a:solidFill>
                <a:latin typeface="+mn-lt"/>
                <a:ea typeface="+mn-ea"/>
                <a:cs typeface="+mn-cs"/>
              </a:defRPr>
            </a:lvl4pPr>
            <a:lvl5pPr marL="1828800" algn="l" defTabSz="914400">
              <a:defRPr sz="1800">
                <a:solidFill>
                  <a:schemeClr val="lt1"/>
                </a:solidFill>
                <a:latin typeface="+mn-lt"/>
                <a:ea typeface="+mn-ea"/>
                <a:cs typeface="+mn-cs"/>
              </a:defRPr>
            </a:lvl5pPr>
            <a:lvl6pPr marL="2286000" algn="l" defTabSz="914400">
              <a:defRPr sz="1800">
                <a:solidFill>
                  <a:schemeClr val="lt1"/>
                </a:solidFill>
                <a:latin typeface="+mn-lt"/>
                <a:ea typeface="+mn-ea"/>
                <a:cs typeface="+mn-cs"/>
              </a:defRPr>
            </a:lvl6pPr>
            <a:lvl7pPr marL="2743200" algn="l" defTabSz="914400">
              <a:defRPr sz="1800">
                <a:solidFill>
                  <a:schemeClr val="lt1"/>
                </a:solidFill>
                <a:latin typeface="+mn-lt"/>
                <a:ea typeface="+mn-ea"/>
                <a:cs typeface="+mn-cs"/>
              </a:defRPr>
            </a:lvl7pPr>
            <a:lvl8pPr marL="3200400" algn="l" defTabSz="914400">
              <a:defRPr sz="1800">
                <a:solidFill>
                  <a:schemeClr val="lt1"/>
                </a:solidFill>
                <a:latin typeface="+mn-lt"/>
                <a:ea typeface="+mn-ea"/>
                <a:cs typeface="+mn-cs"/>
              </a:defRPr>
            </a:lvl8pPr>
            <a:lvl9pPr marL="3657600" algn="l" defTabSz="914400">
              <a:defRPr sz="1800">
                <a:solidFill>
                  <a:schemeClr val="lt1"/>
                </a:solidFill>
                <a:latin typeface="+mn-lt"/>
                <a:ea typeface="+mn-ea"/>
                <a:cs typeface="+mn-cs"/>
              </a:defRPr>
            </a:lvl9pPr>
          </a:lstStyle>
          <a:p>
            <a:pPr algn="ctr">
              <a:defRPr/>
            </a:pPr>
            <a:endParaRPr lang="en-US"/>
          </a:p>
        </p:txBody>
      </p:sp>
      <p:pic>
        <p:nvPicPr>
          <p:cNvPr id="2050" name="Picture 2"/>
          <p:cNvPicPr>
            <a:picLocks noGrp="1" noChangeAspect="1" noChangeArrowheads="1"/>
          </p:cNvPicPr>
          <p:nvPr>
            <p:ph idx="1"/>
          </p:nvPr>
        </p:nvPicPr>
        <p:blipFill>
          <a:blip r:embed="rId3"/>
          <a:srcRect r="-1" b="26159"/>
          <a:stretch/>
        </p:blipFill>
        <p:spPr bwMode="auto">
          <a:xfrm>
            <a:off x="517871" y="839336"/>
            <a:ext cx="11176496" cy="5508615"/>
          </a:xfrm>
          <a:prstGeom prst="rect">
            <a:avLst/>
          </a:prstGeom>
          <a:noFill/>
        </p:spPr>
      </p:pic>
    </p:spTree>
  </p:cSld>
  <p:clrMapOvr>
    <a:masterClrMapping/>
  </p:clrMapOvr>
  <mc:AlternateContent xmlns:mc="http://schemas.openxmlformats.org/markup-compatibility/2006">
    <mc:Choice xmlns="" xmlns:m="http://schemas.openxmlformats.org/officeDocument/2006/math" xmlns:w="http://schemas.openxmlformats.org/wordprocessingml/2006/main" xmlns:p159="http://schemas.microsoft.com/office/powerpoint/2015/09/main" xmlns:p14="http://schemas.microsoft.com/office/powerpoint/2010/main" Requires="p159">
      <p:transition p14:dur="2000" advClick="1"/>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820487216" name="Title 1"/>
          <p:cNvSpPr>
            <a:spLocks noGrp="1"/>
          </p:cNvSpPr>
          <p:nvPr>
            <p:ph type="title"/>
          </p:nvPr>
        </p:nvSpPr>
        <p:spPr bwMode="auto">
          <a:xfrm>
            <a:off x="521208" y="785903"/>
            <a:ext cx="11155680" cy="1463040"/>
          </a:xfrm>
        </p:spPr>
        <p:txBody>
          <a:bodyPr/>
          <a:lstStyle/>
          <a:p>
            <a:pPr>
              <a:defRPr/>
            </a:pPr>
            <a:r>
              <a:rPr lang="en-US" dirty="0" smtClean="0"/>
              <a:t>Simplifier </a:t>
            </a:r>
            <a:r>
              <a:rPr lang="en-US" dirty="0" err="1" smtClean="0"/>
              <a:t>l’expression</a:t>
            </a:r>
            <a:r>
              <a:rPr lang="en-US" dirty="0" smtClean="0"/>
              <a:t>:</a:t>
            </a:r>
            <a:endParaRPr dirty="0"/>
          </a:p>
        </p:txBody>
      </p:sp>
      <p:sp>
        <p:nvSpPr>
          <p:cNvPr id="1696949835" name="Content Placeholder 2"/>
          <p:cNvSpPr>
            <a:spLocks noGrp="1"/>
          </p:cNvSpPr>
          <p:nvPr>
            <p:ph idx="1"/>
          </p:nvPr>
        </p:nvSpPr>
        <p:spPr bwMode="auto">
          <a:xfrm>
            <a:off x="521208" y="2197448"/>
            <a:ext cx="11155680" cy="4178188"/>
          </a:xfrm>
        </p:spPr>
        <p:txBody>
          <a:bodyPr vertOverflow="overflow" horzOverflow="overflow" vert="horz" wrap="square" lIns="91440" tIns="45720" rIns="91440" bIns="45720" numCol="1" spcCol="0" rtlCol="0" fromWordArt="0" anchor="t" anchorCtr="0" forceAA="0" compatLnSpc="0">
            <a:normAutofit fontScale="92500" lnSpcReduction="10000"/>
          </a:bodyPr>
          <a:lstStyle/>
          <a:p>
            <a:pPr marL="0" indent="0">
              <a:buNone/>
              <a:defRPr/>
            </a:pPr>
            <a:r>
              <a:rPr lang="fr-FR" sz="2000" dirty="0"/>
              <a:t>Avant de passer à l'étape de la conversion de l'expression de la forme infixée à la forme </a:t>
            </a:r>
            <a:r>
              <a:rPr lang="fr-FR" sz="2000" dirty="0" err="1"/>
              <a:t>postfixée</a:t>
            </a:r>
            <a:r>
              <a:rPr lang="fr-FR" sz="2000" dirty="0"/>
              <a:t>, nous procédons d'abord à une simplification de l'expression en éliminant les opérateurs `NOT` superflus. </a:t>
            </a:r>
            <a:endParaRPr lang="fr-FR" sz="2000" dirty="0" smtClean="0"/>
          </a:p>
          <a:p>
            <a:pPr marL="0" indent="0">
              <a:buNone/>
              <a:defRPr/>
            </a:pPr>
            <a:endParaRPr lang="fr-FR" sz="2000" dirty="0"/>
          </a:p>
          <a:p>
            <a:pPr marL="0" indent="0">
              <a:buNone/>
              <a:defRPr/>
            </a:pPr>
            <a:r>
              <a:rPr lang="fr-FR" sz="2000" dirty="0" smtClean="0"/>
              <a:t>Par </a:t>
            </a:r>
            <a:r>
              <a:rPr lang="fr-FR" sz="2000" dirty="0"/>
              <a:t>exemple </a:t>
            </a:r>
            <a:r>
              <a:rPr lang="fr-FR" sz="2000" dirty="0" smtClean="0"/>
              <a:t>:</a:t>
            </a:r>
            <a:endParaRPr lang="en-US" sz="2000" dirty="0" smtClean="0"/>
          </a:p>
          <a:p>
            <a:pPr marL="0" indent="0" algn="ctr">
              <a:buNone/>
              <a:defRPr/>
            </a:pPr>
            <a:r>
              <a:rPr lang="en-US" sz="2000" b="1" dirty="0" smtClean="0">
                <a:solidFill>
                  <a:srgbClr val="0070C0"/>
                </a:solidFill>
              </a:rPr>
              <a:t>(</a:t>
            </a:r>
            <a:r>
              <a:rPr lang="en-US" sz="2000" b="1" dirty="0">
                <a:solidFill>
                  <a:srgbClr val="0070C0"/>
                </a:solidFill>
              </a:rPr>
              <a:t>A AND </a:t>
            </a:r>
            <a:r>
              <a:rPr lang="en-US" sz="2000" b="1" dirty="0" smtClean="0">
                <a:solidFill>
                  <a:srgbClr val="0070C0"/>
                </a:solidFill>
              </a:rPr>
              <a:t>(NOT </a:t>
            </a:r>
            <a:r>
              <a:rPr lang="en-US" sz="2000" b="1" dirty="0" err="1">
                <a:solidFill>
                  <a:srgbClr val="0070C0"/>
                </a:solidFill>
              </a:rPr>
              <a:t>NOT</a:t>
            </a:r>
            <a:r>
              <a:rPr lang="en-US" sz="2000" b="1" dirty="0">
                <a:solidFill>
                  <a:srgbClr val="0070C0"/>
                </a:solidFill>
              </a:rPr>
              <a:t> </a:t>
            </a:r>
            <a:r>
              <a:rPr lang="en-US" sz="2000" b="1" dirty="0" smtClean="0">
                <a:solidFill>
                  <a:srgbClr val="0070C0"/>
                </a:solidFill>
              </a:rPr>
              <a:t>B))  </a:t>
            </a:r>
            <a:r>
              <a:rPr lang="en-US" sz="2000" b="1" dirty="0" smtClean="0"/>
              <a:t>deviant </a:t>
            </a:r>
            <a:r>
              <a:rPr lang="en-US" sz="2000" b="1" dirty="0" smtClean="0">
                <a:solidFill>
                  <a:srgbClr val="0070C0"/>
                </a:solidFill>
              </a:rPr>
              <a:t> (</a:t>
            </a:r>
            <a:r>
              <a:rPr lang="en-US" sz="2000" b="1" dirty="0">
                <a:solidFill>
                  <a:srgbClr val="0070C0"/>
                </a:solidFill>
              </a:rPr>
              <a:t>A AND </a:t>
            </a:r>
            <a:r>
              <a:rPr lang="en-US" sz="2000" b="1" dirty="0" smtClean="0">
                <a:solidFill>
                  <a:srgbClr val="0070C0"/>
                </a:solidFill>
              </a:rPr>
              <a:t>B)</a:t>
            </a:r>
          </a:p>
          <a:p>
            <a:pPr marL="0" indent="0" algn="ctr">
              <a:buNone/>
              <a:defRPr/>
            </a:pPr>
            <a:r>
              <a:rPr lang="en-US" sz="2000" b="1" dirty="0" smtClean="0">
                <a:solidFill>
                  <a:srgbClr val="0070C0"/>
                </a:solidFill>
              </a:rPr>
              <a:t>(NOT </a:t>
            </a:r>
            <a:r>
              <a:rPr lang="en-US" sz="2000" b="1" dirty="0" err="1" smtClean="0">
                <a:solidFill>
                  <a:srgbClr val="0070C0"/>
                </a:solidFill>
              </a:rPr>
              <a:t>NOT</a:t>
            </a:r>
            <a:r>
              <a:rPr lang="en-US" sz="2000" b="1" dirty="0" smtClean="0">
                <a:solidFill>
                  <a:srgbClr val="0070C0"/>
                </a:solidFill>
              </a:rPr>
              <a:t> </a:t>
            </a:r>
            <a:r>
              <a:rPr lang="en-US" sz="2000" b="1" dirty="0" err="1" smtClean="0">
                <a:solidFill>
                  <a:srgbClr val="0070C0"/>
                </a:solidFill>
              </a:rPr>
              <a:t>NOT</a:t>
            </a:r>
            <a:r>
              <a:rPr lang="en-US" sz="2000" b="1" dirty="0" smtClean="0">
                <a:solidFill>
                  <a:srgbClr val="0070C0"/>
                </a:solidFill>
              </a:rPr>
              <a:t> A) AND B</a:t>
            </a:r>
            <a:r>
              <a:rPr lang="en-US" sz="2000" b="1" dirty="0" smtClean="0"/>
              <a:t>  </a:t>
            </a:r>
            <a:r>
              <a:rPr lang="en-US" sz="2000" b="1" dirty="0" err="1" smtClean="0"/>
              <a:t>devient</a:t>
            </a:r>
            <a:r>
              <a:rPr lang="en-US" sz="2000" b="1" dirty="0" smtClean="0"/>
              <a:t> </a:t>
            </a:r>
            <a:r>
              <a:rPr lang="en-US" sz="2000" b="1" dirty="0" smtClean="0">
                <a:solidFill>
                  <a:srgbClr val="0070C0"/>
                </a:solidFill>
              </a:rPr>
              <a:t> (NOT A) </a:t>
            </a:r>
            <a:r>
              <a:rPr lang="en-US" sz="2000" b="1" dirty="0">
                <a:solidFill>
                  <a:srgbClr val="0070C0"/>
                </a:solidFill>
              </a:rPr>
              <a:t>AND </a:t>
            </a:r>
            <a:r>
              <a:rPr lang="en-US" sz="2000" b="1" dirty="0" smtClean="0">
                <a:solidFill>
                  <a:srgbClr val="0070C0"/>
                </a:solidFill>
              </a:rPr>
              <a:t>B</a:t>
            </a:r>
            <a:endParaRPr lang="en-US" sz="2000" b="1" dirty="0">
              <a:solidFill>
                <a:srgbClr val="0070C0"/>
              </a:solidFill>
            </a:endParaRPr>
          </a:p>
          <a:p>
            <a:pPr marL="0" indent="0" algn="ctr">
              <a:buNone/>
              <a:defRPr/>
            </a:pPr>
            <a:endParaRPr lang="en-US" sz="2000" b="1" dirty="0">
              <a:solidFill>
                <a:srgbClr val="0070C0"/>
              </a:solidFill>
            </a:endParaRPr>
          </a:p>
          <a:p>
            <a:pPr marL="0" indent="0">
              <a:buNone/>
              <a:defRPr/>
            </a:pPr>
            <a:endParaRPr lang="en-US" sz="2400" dirty="0" smtClean="0"/>
          </a:p>
          <a:p>
            <a:pPr marL="0" indent="0">
              <a:buNone/>
              <a:defRPr/>
            </a:pPr>
            <a:r>
              <a:rPr lang="fr-FR" sz="2400" dirty="0"/>
              <a:t>Pour cela, nous avons </a:t>
            </a:r>
            <a:r>
              <a:rPr lang="fr-FR" sz="2400" dirty="0" smtClean="0"/>
              <a:t>créé </a:t>
            </a:r>
            <a:r>
              <a:rPr lang="fr-FR" sz="2400" b="1" dirty="0" err="1">
                <a:solidFill>
                  <a:srgbClr val="0070C0"/>
                </a:solidFill>
              </a:rPr>
              <a:t>simplifyExpression</a:t>
            </a:r>
            <a:r>
              <a:rPr lang="en-US" sz="2400" b="1" dirty="0" smtClean="0">
                <a:solidFill>
                  <a:srgbClr val="0070C0"/>
                </a:solidFill>
              </a:rPr>
              <a:t>()</a:t>
            </a:r>
            <a:r>
              <a:rPr lang="fr-FR" sz="2400" b="1" dirty="0" smtClean="0">
                <a:solidFill>
                  <a:srgbClr val="0070C0"/>
                </a:solidFill>
              </a:rPr>
              <a:t> </a:t>
            </a:r>
            <a:r>
              <a:rPr lang="fr-FR" sz="2400" dirty="0"/>
              <a:t>une fonction spécifique chargée de cette </a:t>
            </a:r>
            <a:r>
              <a:rPr lang="fr-FR" sz="2400" dirty="0" smtClean="0"/>
              <a:t>tâche.</a:t>
            </a:r>
          </a:p>
        </p:txBody>
      </p:sp>
    </p:spTree>
  </p:cSld>
  <p:clrMapOvr>
    <a:masterClrMapping/>
  </p:clrMapOvr>
  <mc:AlternateContent xmlns:mc="http://schemas.openxmlformats.org/markup-compatibility/2006">
    <mc:Choice xmlns="" xmlns:m="http://schemas.openxmlformats.org/officeDocument/2006/math" xmlns:w="http://schemas.openxmlformats.org/wordprocessingml/2006/main" xmlns:p159="http://schemas.microsoft.com/office/powerpoint/2015/09/main" xmlns:p14="http://schemas.microsoft.com/office/powerpoint/2010/main" Requires="p159">
      <p:transition p14:dur="2000" advClick="1"/>
    </mc:Choice>
    <mc:Fallback>
      <p:transition/>
    </mc:Fallback>
  </mc:AlternateContent>
  <p:timing>
    <p:tnLst>
      <p:par>
        <p:cTn id="1" dur="indefinite" restart="never" nodeType="tmRoot"/>
      </p:par>
    </p:tnLst>
  </p:timing>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Arial"/>
        <a:cs typeface="Arial"/>
      </a:majorFont>
      <a:minorFont>
        <a:latin typeface="Bierstadt"/>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
      <a:majorFont>
        <a:latin typeface="Bierstadt"/>
        <a:ea typeface="Arial"/>
        <a:cs typeface="Arial"/>
      </a:majorFont>
      <a:minorFont>
        <a:latin typeface="Bierstadt"/>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bwMode="auto"/>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446</TotalTime>
  <Words>1813</Words>
  <Application>Microsoft Office PowerPoint</Application>
  <PresentationFormat>Grand écran</PresentationFormat>
  <Paragraphs>306</Paragraphs>
  <Slides>24</Slides>
  <Notes>24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24</vt:i4>
      </vt:variant>
    </vt:vector>
  </HeadingPairs>
  <TitlesOfParts>
    <vt:vector size="29" baseType="lpstr">
      <vt:lpstr>Arial</vt:lpstr>
      <vt:lpstr>Bierstadt</vt:lpstr>
      <vt:lpstr>Consolas</vt:lpstr>
      <vt:lpstr>Wingdings</vt:lpstr>
      <vt:lpstr>GestaltVTI</vt:lpstr>
      <vt:lpstr>Calculatrice Booléenne</vt:lpstr>
      <vt:lpstr>Problème à résoudre : </vt:lpstr>
      <vt:lpstr>Introduction : </vt:lpstr>
      <vt:lpstr>Les principes de base :</vt:lpstr>
      <vt:lpstr>Pourquoi utiliser une pile ? </vt:lpstr>
      <vt:lpstr>Pourquoi utiliser une pile ? </vt:lpstr>
      <vt:lpstr>Lire une expression booléenne ex : ( (A AND (B OR NOT C))).</vt:lpstr>
      <vt:lpstr>Présentation PowerPoint</vt:lpstr>
      <vt:lpstr>Simplifier l’expression:</vt:lpstr>
      <vt:lpstr>Simplifier l’expression:</vt:lpstr>
      <vt:lpstr>Conversion d’une Expression Infixe en          Postfixe</vt:lpstr>
      <vt:lpstr>Présentation PowerPoint</vt:lpstr>
      <vt:lpstr>1. operatorPriority()</vt:lpstr>
      <vt:lpstr>2.infixeToPostfixe() </vt:lpstr>
      <vt:lpstr> un tableau détaillant la conversion  de l'infixe vers le postfixe : </vt:lpstr>
      <vt:lpstr>Présentation PowerPoint</vt:lpstr>
      <vt:lpstr>Présentation PowerPoint</vt:lpstr>
      <vt:lpstr>Evaluation d’expression:</vt:lpstr>
      <vt:lpstr>Evaluation d’expression:</vt:lpstr>
      <vt:lpstr>Evaluation d’expression:</vt:lpstr>
      <vt:lpstr>Evaluation d’expression:</vt:lpstr>
      <vt:lpstr>Evaluation d’expression:</vt:lpstr>
      <vt:lpstr>Présentation PowerPoint</vt:lpstr>
      <vt:lpstr>Optimisation d'utilisation de mémoire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Calculatrice Booléenne</dc:title>
  <dc:creator>oussama bizg</dc:creator>
  <cp:lastModifiedBy>pc</cp:lastModifiedBy>
  <cp:revision>29</cp:revision>
  <dcterms:created xsi:type="dcterms:W3CDTF">2025-04-29T19:15:41Z</dcterms:created>
  <dcterms:modified xsi:type="dcterms:W3CDTF">2025-05-02T18:20:49Z</dcterms:modified>
</cp:coreProperties>
</file>