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21"/>
  </p:notesMasterIdLst>
  <p:sldIdLst>
    <p:sldId id="356" r:id="rId5"/>
    <p:sldId id="351" r:id="rId6"/>
    <p:sldId id="257" r:id="rId7"/>
    <p:sldId id="350" r:id="rId8"/>
    <p:sldId id="284" r:id="rId9"/>
    <p:sldId id="354" r:id="rId10"/>
    <p:sldId id="357" r:id="rId11"/>
    <p:sldId id="358" r:id="rId12"/>
    <p:sldId id="359" r:id="rId13"/>
    <p:sldId id="344" r:id="rId14"/>
    <p:sldId id="285" r:id="rId15"/>
    <p:sldId id="360" r:id="rId16"/>
    <p:sldId id="361" r:id="rId17"/>
    <p:sldId id="362" r:id="rId18"/>
    <p:sldId id="347" r:id="rId19"/>
    <p:sldId id="3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34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2/28/2025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8749453" cy="3711448"/>
          </a:xfrm>
        </p:spPr>
        <p:txBody>
          <a:bodyPr anchor="b">
            <a:normAutofit/>
          </a:bodyPr>
          <a:lstStyle/>
          <a:p>
            <a:r>
              <a:rPr lang="en-US" sz="6000" b="1" cap="none" dirty="0"/>
              <a:t>ChatCSV Powered by AWS Bedrock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Ai-powered Data Analysis For Diamonds</a:t>
            </a: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Query &amp; Response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81BDCD-E11E-2D42-775F-EF6C7A6A8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229" y="2039163"/>
            <a:ext cx="8421275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4549987" cy="894396"/>
          </a:xfrm>
        </p:spPr>
        <p:txBody>
          <a:bodyPr>
            <a:normAutofit/>
          </a:bodyPr>
          <a:lstStyle/>
          <a:p>
            <a:r>
              <a:rPr lang="en-IN" sz="3200" b="1" dirty="0"/>
              <a:t>Live Demonstration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3345" y="1905000"/>
            <a:ext cx="4194388" cy="727468"/>
          </a:xfrm>
        </p:spPr>
        <p:txBody>
          <a:bodyPr>
            <a:normAutofit/>
          </a:bodyPr>
          <a:lstStyle/>
          <a:p>
            <a:r>
              <a:rPr lang="en-US" sz="2400" b="1" dirty="0"/>
              <a:t>Step 1</a:t>
            </a:r>
            <a:r>
              <a:rPr lang="en-US" sz="2400" dirty="0"/>
              <a:t>: Upload CSV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1D508-DF09-BF8D-5345-CE3137D7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733" y="2858160"/>
            <a:ext cx="9575800" cy="334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855C-06B7-F696-CFEC-F1A65E9C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5413" y="1270000"/>
            <a:ext cx="5540587" cy="397933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Step 2</a:t>
            </a:r>
            <a:r>
              <a:rPr lang="en-US" sz="2400" dirty="0"/>
              <a:t>: View the sample dataset</a:t>
            </a:r>
          </a:p>
          <a:p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DB64B-5167-B757-3F2F-5F5C0F0D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6" y="1607431"/>
            <a:ext cx="10498667" cy="4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1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5078E-DFE5-AF56-4DEA-5A82DE03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4813" y="1032933"/>
            <a:ext cx="3948854" cy="803189"/>
          </a:xfrm>
        </p:spPr>
        <p:txBody>
          <a:bodyPr>
            <a:normAutofit fontScale="85000" lnSpcReduction="10000"/>
          </a:bodyPr>
          <a:lstStyle/>
          <a:p>
            <a:r>
              <a:rPr lang="en-IN" sz="3100" b="1" dirty="0"/>
              <a:t>Step 3</a:t>
            </a:r>
            <a:r>
              <a:rPr lang="en-IN" sz="3100" dirty="0"/>
              <a:t>: Enter a query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30A2CF-95D8-7DB9-8D5E-31AD6780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6" y="1571058"/>
            <a:ext cx="10346267" cy="44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7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63D3D-8352-47CD-8C41-EBD3CCCF3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3346" y="1125587"/>
            <a:ext cx="7073054" cy="583534"/>
          </a:xfrm>
        </p:spPr>
        <p:txBody>
          <a:bodyPr>
            <a:normAutofit fontScale="25000" lnSpcReduction="20000"/>
          </a:bodyPr>
          <a:lstStyle/>
          <a:p>
            <a:r>
              <a:rPr lang="en-US" sz="7400" b="1" dirty="0"/>
              <a:t>Step 4</a:t>
            </a:r>
            <a:r>
              <a:rPr lang="en-US" sz="7400" dirty="0"/>
              <a:t>: Observe AI-powered 	responses &amp; insights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EF8665-D4C3-36B6-09C4-E80EA92B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52" y="1786468"/>
            <a:ext cx="9934495" cy="407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4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013" y="1622611"/>
            <a:ext cx="5676054" cy="307789"/>
          </a:xfrm>
        </p:spPr>
        <p:txBody>
          <a:bodyPr/>
          <a:lstStyle/>
          <a:p>
            <a:r>
              <a:rPr lang="en-IN" b="1" dirty="0"/>
              <a:t>Benefits &amp; Business Value</a:t>
            </a:r>
            <a:br>
              <a:rPr lang="en-IN" b="1" dirty="0"/>
            </a:b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413" y="1930400"/>
            <a:ext cx="7962054" cy="3886200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Automated Data Analysis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Real-time Decision Making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Historical Trend Comparisons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Operational Efficiency Monitoring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Business Intelligence for Diamond Supply Chain</a:t>
            </a:r>
          </a:p>
          <a:p>
            <a:pPr>
              <a:lnSpc>
                <a:spcPts val="2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6D02-1AD7-7038-464B-ECE436E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2404533"/>
            <a:ext cx="5460992" cy="1318258"/>
          </a:xfrm>
        </p:spPr>
        <p:txBody>
          <a:bodyPr/>
          <a:lstStyle/>
          <a:p>
            <a:r>
              <a:rPr lang="en-IN" b="1" dirty="0"/>
              <a:t>Future Enhancements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35A29-095C-2869-5935-E06957B28EDF}"/>
              </a:ext>
            </a:extLst>
          </p:cNvPr>
          <p:cNvSpPr txBox="1"/>
          <p:nvPr/>
        </p:nvSpPr>
        <p:spPr>
          <a:xfrm>
            <a:off x="7112000" y="1582340"/>
            <a:ext cx="4343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Integration with Real-time Databases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Advanced Visualization Dashboards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Enhanced AI with Predictive Insights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Multilingual Support for Global Users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17D772-EB16-4FBD-9504-365672A1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ChatCSV?</a:t>
            </a:r>
          </a:p>
          <a:p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Streamlit-based AI chatbot integrated with AWS Bedrock.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Enables users to interact with CSV datasets using natural language queries.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Provides insights into diamond inventory, transactions, and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135207"/>
            <a:ext cx="4064000" cy="587584"/>
          </a:xfrm>
        </p:spPr>
        <p:txBody>
          <a:bodyPr/>
          <a:lstStyle/>
          <a:p>
            <a:r>
              <a:rPr lang="en-IN" b="1" dirty="0"/>
              <a:t>Key Features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AI-powered Query Processing</a:t>
            </a:r>
            <a:r>
              <a:rPr lang="en-IN" dirty="0"/>
              <a:t> (AWS Bedrock - Claude v2)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Real-time Data Insights &amp; Comparisons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Interactive Chat &amp; CSV Data Viewing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Diamond Inventory &amp; Transaction Analysis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Efficiency Metrics &amp; Business Intelligence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3031067"/>
            <a:ext cx="5460992" cy="691724"/>
          </a:xfrm>
        </p:spPr>
        <p:txBody>
          <a:bodyPr/>
          <a:lstStyle/>
          <a:p>
            <a:pPr>
              <a:tabLst>
                <a:tab pos="3308350" algn="l"/>
              </a:tabLst>
            </a:pPr>
            <a:r>
              <a:rPr lang="en-IN" b="1" dirty="0"/>
              <a:t>Technology Stack</a:t>
            </a:r>
            <a:br>
              <a:rPr lang="en-IN" b="1" dirty="0"/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23775-98E8-3BE4-8B64-0F75D0531205}"/>
              </a:ext>
            </a:extLst>
          </p:cNvPr>
          <p:cNvSpPr txBox="1"/>
          <p:nvPr/>
        </p:nvSpPr>
        <p:spPr>
          <a:xfrm>
            <a:off x="6883401" y="1582340"/>
            <a:ext cx="4732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Frontend</a:t>
            </a:r>
            <a:r>
              <a:rPr lang="en-IN" dirty="0"/>
              <a:t>: Streamlit for 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Python &amp; Pandas for Data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AI Model</a:t>
            </a:r>
            <a:r>
              <a:rPr lang="en-IN" dirty="0"/>
              <a:t>: AWS Bedrock - Claude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Storage &amp; Security</a:t>
            </a:r>
            <a:r>
              <a:rPr lang="en-US" dirty="0"/>
              <a:t>: AWS (Bedrock, Boto3)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 Management: dotenv for Secure Credential Handling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It Works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9868" y="2095391"/>
            <a:ext cx="7210539" cy="4000609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dirty="0"/>
              <a:t> </a:t>
            </a:r>
            <a:r>
              <a:rPr lang="en-IN" b="1" dirty="0"/>
              <a:t>User Uploads a CSV File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System Reads &amp; Displays Sample Data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User Inputs a Query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AI </a:t>
            </a:r>
            <a:r>
              <a:rPr lang="en-IN" b="1" dirty="0" err="1"/>
              <a:t>Analyzes</a:t>
            </a:r>
            <a:r>
              <a:rPr lang="en-IN" b="1" dirty="0"/>
              <a:t> &amp; Responds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Response Includes Insights &amp; Trends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r>
              <a:rPr lang="en-IN" b="1" dirty="0"/>
              <a:t> Tabular Summaries for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603" y="1069871"/>
            <a:ext cx="5711810" cy="1289304"/>
          </a:xfrm>
        </p:spPr>
        <p:txBody>
          <a:bodyPr/>
          <a:lstStyle/>
          <a:p>
            <a:r>
              <a:rPr lang="en-IN" b="1" dirty="0"/>
              <a:t>Application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 tIns="46800"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File Upload</a:t>
            </a:r>
            <a:r>
              <a:rPr lang="en-US" dirty="0"/>
              <a:t>: User uploads diamond-related datasets.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Processing</a:t>
            </a:r>
            <a:r>
              <a:rPr lang="en-US" dirty="0"/>
              <a:t>: System extracts relevant details.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Query Handling</a:t>
            </a:r>
            <a:r>
              <a:rPr lang="en-US" dirty="0"/>
              <a:t>: User inputs a question.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AI Response</a:t>
            </a:r>
            <a:r>
              <a:rPr lang="en-US" dirty="0"/>
              <a:t>: AWS Bedrock processes and returns insightful results.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Visualization &amp; Insights</a:t>
            </a:r>
            <a:r>
              <a:rPr lang="en-US" dirty="0"/>
              <a:t>: Data is displayed in a structured format.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8A240-7690-7803-6353-F7C79515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836334"/>
            <a:ext cx="4886854" cy="1504524"/>
          </a:xfrm>
        </p:spPr>
        <p:txBody>
          <a:bodyPr>
            <a:normAutofit/>
          </a:bodyPr>
          <a:lstStyle/>
          <a:p>
            <a:r>
              <a:rPr lang="en-IN" b="1" dirty="0"/>
              <a:t>Efficiency Metrics Computation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7FB37-8DEC-C5A4-D704-493D159B8375}"/>
              </a:ext>
            </a:extLst>
          </p:cNvPr>
          <p:cNvSpPr txBox="1"/>
          <p:nvPr/>
        </p:nvSpPr>
        <p:spPr>
          <a:xfrm>
            <a:off x="6019799" y="1761066"/>
            <a:ext cx="53424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Issue Carats</a:t>
            </a:r>
            <a:r>
              <a:rPr lang="en-US" dirty="0"/>
              <a:t>: Sum of all issued carats per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Average Processing Time Per Stone: </a:t>
            </a:r>
            <a:r>
              <a:rPr lang="en-US" dirty="0"/>
              <a:t>Mean Time Diff for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Percentage: </a:t>
            </a:r>
            <a:r>
              <a:rPr lang="en-US" dirty="0"/>
              <a:t>(Loss Cts / Issue Carats) *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Return Efficiency: </a:t>
            </a:r>
            <a:r>
              <a:rPr lang="en-US" dirty="0"/>
              <a:t>(Return Cts / Issue Carats) *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334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CE88-36EC-286E-34F5-FD183106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b="1" dirty="0"/>
              <a:t>Dataset Information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E4C2-43C0-74C8-67EB-F508F28921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800" b="1" dirty="0"/>
              <a:t>1. Sample_AI_diamond.csv</a:t>
            </a:r>
          </a:p>
          <a:p>
            <a:endParaRPr lang="en-IN" b="1" dirty="0"/>
          </a:p>
          <a:p>
            <a:pPr lvl="1"/>
            <a:r>
              <a:rPr lang="en-IN" sz="1800" b="1" dirty="0"/>
              <a:t>Description</a:t>
            </a:r>
            <a:r>
              <a:rPr lang="en-IN" sz="1800" dirty="0"/>
              <a:t>: This dataset contains AI-processed information regarding individual diamond stones, tracking their transactions, quality parameters, and inventory status.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23B28-E43E-EA2F-954C-C5475E8D50A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18067"/>
            <a:ext cx="4589130" cy="55998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Columns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SEQNO, SUB_SEQNO, FORM_NAME, COID, BRID, LOTNO, STONE_ID, PROCESS, TRANS. DATE, PCS, CTS, RET CTS, LOSS CTS, FROM ENTITY, TO ENTITY, ENTRY DATE, SALES NO, DIAMOND TYPE, CUT, POLISH, SYMM, FLOUR, COLOR, SHP,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433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9C09-2DBC-C530-C0E5-6D4E98736A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1800" b="1" dirty="0"/>
              <a:t>2. Transactional_diamond.csv</a:t>
            </a:r>
          </a:p>
          <a:p>
            <a:endParaRPr lang="en-IN" b="1" dirty="0"/>
          </a:p>
          <a:p>
            <a:pPr lvl="1"/>
            <a:r>
              <a:rPr lang="en-US" sz="1800" b="1" dirty="0"/>
              <a:t>Description</a:t>
            </a:r>
            <a:r>
              <a:rPr lang="en-US" sz="1800" dirty="0"/>
              <a:t>: This dataset captures transactional details of diamonds, tracking their movement across different processing entities and recording inventory metrics.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0EF48-1178-2840-DA8E-FF83D15D0F0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 dirty="0"/>
          </a:p>
          <a:p>
            <a:pPr lvl="1"/>
            <a:r>
              <a:rPr lang="en-IN" sz="1600" b="1" dirty="0"/>
              <a:t>Key Columns</a:t>
            </a:r>
            <a:r>
              <a:rPr lang="en-IN" sz="1600" dirty="0"/>
              <a:t>:</a:t>
            </a:r>
          </a:p>
          <a:p>
            <a:pPr lvl="1"/>
            <a:endParaRPr lang="en-IN" dirty="0"/>
          </a:p>
          <a:p>
            <a:pPr lvl="2"/>
            <a:r>
              <a:rPr lang="en-IN" sz="1600" dirty="0"/>
              <a:t>Lotno, Pkt, Dept, Pktno, Item, Org Pcs, Issue Carats, F Issue Days, Return Cts, Loss Cts, Exp Pol, Value, Shape, Cut, Purity, Color, Polish, Symmetry, Fr Entity Type, To Entity, Trans Date, Transaction Time, Droid, Rfid, etc.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3038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144</TotalTime>
  <Words>539</Words>
  <Application>Microsoft Office PowerPoint</Application>
  <PresentationFormat>Widescreen</PresentationFormat>
  <Paragraphs>94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RetrospectVTI</vt:lpstr>
      <vt:lpstr>ChatCSV Powered by AWS Bedrock</vt:lpstr>
      <vt:lpstr>Introduction</vt:lpstr>
      <vt:lpstr>Key Features</vt:lpstr>
      <vt:lpstr>Technology Stack </vt:lpstr>
      <vt:lpstr>How It Works</vt:lpstr>
      <vt:lpstr>Application Flow</vt:lpstr>
      <vt:lpstr>Efficiency Metrics Computation </vt:lpstr>
      <vt:lpstr>Dataset Information </vt:lpstr>
      <vt:lpstr>PowerPoint Presentation</vt:lpstr>
      <vt:lpstr>Example Query &amp; Response</vt:lpstr>
      <vt:lpstr>Live Demonstration</vt:lpstr>
      <vt:lpstr>PowerPoint Presentation</vt:lpstr>
      <vt:lpstr>PowerPoint Presentation</vt:lpstr>
      <vt:lpstr>PowerPoint Presentation</vt:lpstr>
      <vt:lpstr>Benefits &amp; Business Value </vt:lpstr>
      <vt:lpstr>Future Enhancements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Ritu Sharma</dc:creator>
  <cp:lastModifiedBy>Ritu Sharma</cp:lastModifiedBy>
  <cp:revision>1</cp:revision>
  <dcterms:created xsi:type="dcterms:W3CDTF">2025-02-28T06:18:23Z</dcterms:created>
  <dcterms:modified xsi:type="dcterms:W3CDTF">2025-02-28T08:42:51Z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