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357bd68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357bd68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b357bd68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b357bd68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b357bd68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b357bd68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b357bd68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b357bd68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b357bd68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b357bd68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b357bd6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b357bd6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b357bd68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b357bd68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357bd68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b357bd68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b357bd68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b357bd68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 title="Frame 15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5450" y="3133200"/>
            <a:ext cx="8520600" cy="17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Team Details</a:t>
            </a:r>
            <a:endParaRPr sz="1800" b="1"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Team name: </a:t>
            </a:r>
            <a:r>
              <a:rPr lang="en-GB" sz="1800" dirty="0" err="1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AgentBlast</a:t>
            </a:r>
            <a:endParaRPr sz="1800"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Team leader name:</a:t>
            </a:r>
            <a:r>
              <a:rPr lang="en-GB" sz="1800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 Ronakkumar Panchal &amp; Priyanka Hundalekar</a:t>
            </a:r>
            <a:endParaRPr sz="1800"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Problem statement: </a:t>
            </a:r>
            <a:r>
              <a:rPr lang="en-US" sz="1800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Providing Farmers with Expert Help on Demand</a:t>
            </a:r>
            <a:endParaRPr sz="1800"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 title="Frame 1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 title="Frame 15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01000" y="78417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Brief about the idea</a:t>
            </a:r>
            <a:endParaRPr sz="1600" b="1" dirty="0"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609D4-E15B-07AD-3267-4F2939A61E8F}"/>
              </a:ext>
            </a:extLst>
          </p:cNvPr>
          <p:cNvSpPr txBox="1"/>
          <p:nvPr/>
        </p:nvSpPr>
        <p:spPr>
          <a:xfrm>
            <a:off x="265043" y="1390630"/>
            <a:ext cx="85206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Farmers with Expert Help on Demand</a:t>
            </a:r>
          </a:p>
          <a:p>
            <a:pPr>
              <a:spcBef>
                <a:spcPts val="600"/>
              </a:spcBef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Kisan: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Personal Assistant for Smarter Farming</a:t>
            </a:r>
          </a:p>
          <a:p>
            <a:pPr>
              <a:spcBef>
                <a:spcPts val="600"/>
              </a:spcBef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Concept: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Kisan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 AI-powered multi-role agent that provides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expert help on demand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small-scale farmers. 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Agents involve are: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Orchestrator: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request handling, language detection, memory management, agent dispatch, STT/TTS.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Agronomist: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pest diagnosis and organic treatment advice.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Market Analyst: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Recommends the best local markets for crop sales based on current prices.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Scheme Navigator: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 government schemes the farmer is eligible for.</a:t>
            </a:r>
          </a:p>
          <a:p>
            <a:pPr>
              <a:spcBef>
                <a:spcPts val="60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Powered by: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Neo4j Knowledge Graph: 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the entities and relationship between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farmers, plots, crops, diseases, markets, and schemes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Google's 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Gemini 2.5 Pro LLM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agent architecture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Dynamic Cypher query generation based on user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 title="Frame 15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88300" y="568274"/>
            <a:ext cx="8866800" cy="348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Opportunities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1. How is it different from existing solutions?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Existing </a:t>
            </a:r>
            <a:r>
              <a:rPr lang="en-US" sz="1200" dirty="0" err="1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agri</a:t>
            </a: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-apps are static (manual search, fixed rule-based systems)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Project Kisan is conversational, context-aware, and intelligent via Gemini LLM, multilingual voice over chat (support e.g. </a:t>
            </a:r>
            <a:r>
              <a:rPr lang="en-US" sz="1200" dirty="0" err="1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kannada</a:t>
            </a: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Uses an AI + Neo4j graph database instead of flat tables → rich relationships, better reasoning, Real-time responses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2. How will it solve the problem?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Uses a Neo4j graph database instead of flat tables → rich relationships, better reasoning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Translates natural language questions into Cypher queries over a dynamic graph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Returns accurate, real-time, and personalized recommendations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Example: "What organic treatment works for whiteflies on cotton?" → Specific remedies with cost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3. Unique Selling Proposition (USP)?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Unified Expert Agent: One AI that handles agronomy, market, and schemes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AI + Graph Reasoning: Combines deep LLM reasoning with structured graph queries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Always-on Help: Farmers get expert help anytime, anywhere, in their local language (future roadmap)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 title="Frame 15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73943" y="421031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List of features offered by the solution</a:t>
            </a:r>
            <a:endParaRPr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71182-4B6B-9FBD-5F2E-132293CCBF58}"/>
              </a:ext>
            </a:extLst>
          </p:cNvPr>
          <p:cNvSpPr txBox="1"/>
          <p:nvPr/>
        </p:nvSpPr>
        <p:spPr>
          <a:xfrm>
            <a:off x="254556" y="857711"/>
            <a:ext cx="4244003" cy="4285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🌱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Agronomy Assistance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Diagnose crop problems (e.g., pests, diseases)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organic/chemical treatments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 crop rotation and soil care</a:t>
            </a:r>
          </a:p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Intelligence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market prices for crops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best marketplaces for selling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trends to maximize profit</a:t>
            </a:r>
          </a:p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🏛️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Scheme Navigator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farmer eligibility for schemes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application processes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benefits from ongoing/seasonal schemes</a:t>
            </a:r>
          </a:p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Unified AI Agent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determines the farmer's intent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queries to Cypher for knowledge graph lookup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Responds with simple, farmer-friendly explanations</a:t>
            </a:r>
          </a:p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📡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Neo4j Knowledge Graph-Driven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reasoning using interconnected data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Links: Farmers ↔ Crops ↔ Markets ↔ Schemes ↔ Regions</a:t>
            </a:r>
          </a:p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Conversational, On-Demand Expert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24/7 via chatbot interface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local languages and voice inputs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DEF7A9-4023-48B9-88B5-8B7644263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94076"/>
              </p:ext>
            </p:extLst>
          </p:nvPr>
        </p:nvGraphicFramePr>
        <p:xfrm>
          <a:off x="4250544" y="663119"/>
          <a:ext cx="4654551" cy="410817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65723">
                  <a:extLst>
                    <a:ext uri="{9D8B030D-6E8A-4147-A177-3AD203B41FA5}">
                      <a16:colId xmlns:a16="http://schemas.microsoft.com/office/drawing/2014/main" val="3607345294"/>
                    </a:ext>
                  </a:extLst>
                </a:gridCol>
                <a:gridCol w="1261552">
                  <a:extLst>
                    <a:ext uri="{9D8B030D-6E8A-4147-A177-3AD203B41FA5}">
                      <a16:colId xmlns:a16="http://schemas.microsoft.com/office/drawing/2014/main" val="165950825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1439983588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1290180272"/>
                    </a:ext>
                  </a:extLst>
                </a:gridCol>
              </a:tblGrid>
              <a:tr h="2097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Agents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Task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Models/Services Used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Frameworks Used</a:t>
                      </a:r>
                    </a:p>
                  </a:txBody>
                  <a:tcPr marL="34860" marR="34860" marT="17430" marB="17430" anchor="ctr"/>
                </a:tc>
                <a:extLst>
                  <a:ext uri="{0D108BD9-81ED-4DB2-BD59-A6C34878D82A}">
                    <a16:rowId xmlns:a16="http://schemas.microsoft.com/office/drawing/2014/main" val="3221950414"/>
                  </a:ext>
                </a:extLst>
              </a:tr>
              <a:tr h="7218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Orchestrator</a:t>
                      </a:r>
                      <a:endParaRPr lang="en-US" sz="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request handling, language detection, memory management, agent dispatch, STT/TTS.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Chirp3</a:t>
                      </a: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used for TTS &amp; STT ( Kanada e.g. </a:t>
                      </a:r>
                      <a:r>
                        <a:rPr lang="en-US" sz="7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kn-IN-Chirp3-HD-Achernar</a:t>
                      </a: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LangChain</a:t>
                      </a:r>
                      <a:r>
                        <a:rPr lang="en-US" sz="7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75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ConversationBufferWindowMemory</a:t>
                      </a:r>
                      <a:r>
                        <a:rPr lang="en-US" sz="7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Initializes and manages recent conversational history. Loads history for incoming requests, saves new interactions.</a:t>
                      </a:r>
                    </a:p>
                  </a:txBody>
                  <a:tcPr marL="34860" marR="34860" marT="17430" marB="17430" anchor="ctr"/>
                </a:tc>
                <a:extLst>
                  <a:ext uri="{0D108BD9-81ED-4DB2-BD59-A6C34878D82A}">
                    <a16:rowId xmlns:a16="http://schemas.microsoft.com/office/drawing/2014/main" val="2269470961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Intent Router Agent</a:t>
                      </a:r>
                      <a:endParaRPr lang="en-US" sz="75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Classifies user's primary intent (e.g., market price, disease, scheme, general).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Gemini Pro</a:t>
                      </a:r>
                      <a:endParaRPr lang="en-US" sz="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Passes </a:t>
                      </a:r>
                      <a:r>
                        <a:rPr lang="en-US" sz="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chat_history</a:t>
                      </a: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lang="en-US" sz="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LangChain</a:t>
                      </a: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memory to Gemini Pro for contextual intent classification.</a:t>
                      </a:r>
                    </a:p>
                  </a:txBody>
                  <a:tcPr marL="34860" marR="34860" marT="17430" marB="17430" anchor="ctr"/>
                </a:tc>
                <a:extLst>
                  <a:ext uri="{0D108BD9-81ED-4DB2-BD59-A6C34878D82A}">
                    <a16:rowId xmlns:a16="http://schemas.microsoft.com/office/drawing/2014/main" val="1285671417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Agronomist Agent</a:t>
                      </a:r>
                      <a:endParaRPr lang="en-US" sz="75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Diagnoses crop diseases from images, provides remedies and prevention tips.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7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Gemini Pro Vision</a:t>
                      </a:r>
                      <a:endParaRPr lang="it-IT" sz="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Passes </a:t>
                      </a:r>
                      <a:r>
                        <a:rPr lang="en-US" sz="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chat_history</a:t>
                      </a: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lang="en-US" sz="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LangChain</a:t>
                      </a: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memory to Gemini Pro Vision for contextual understanding of text prompts alongside the image.</a:t>
                      </a:r>
                    </a:p>
                  </a:txBody>
                  <a:tcPr marL="34860" marR="34860" marT="17430" marB="17430" anchor="ctr"/>
                </a:tc>
                <a:extLst>
                  <a:ext uri="{0D108BD9-81ED-4DB2-BD59-A6C34878D82A}">
                    <a16:rowId xmlns:a16="http://schemas.microsoft.com/office/drawing/2014/main" val="1675059272"/>
                  </a:ext>
                </a:extLst>
              </a:tr>
              <a:tr h="4658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 Analyst Agent</a:t>
                      </a:r>
                      <a:endParaRPr lang="en-US" sz="75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Extracts commodity/location, fetches market data, summarizes trends.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7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Gemini Pro</a:t>
                      </a:r>
                      <a:r>
                        <a:rPr lang="it-IT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External Market Data API (conceptual)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</a:t>
                      </a:r>
                      <a:r>
                        <a:rPr lang="en-US" sz="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chat_history</a:t>
                      </a: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lang="en-US" sz="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LangChain</a:t>
                      </a: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memory for more accurate entity extraction and contextual summary generation.</a:t>
                      </a:r>
                    </a:p>
                  </a:txBody>
                  <a:tcPr marL="34860" marR="34860" marT="17430" marB="17430" anchor="ctr"/>
                </a:tc>
                <a:extLst>
                  <a:ext uri="{0D108BD9-81ED-4DB2-BD59-A6C34878D82A}">
                    <a16:rowId xmlns:a16="http://schemas.microsoft.com/office/drawing/2014/main" val="3640737880"/>
                  </a:ext>
                </a:extLst>
              </a:tr>
              <a:tr h="6365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Scheme Navigator Agent</a:t>
                      </a:r>
                      <a:endParaRPr lang="en-US" sz="75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information and guidance on government agricultural schemes.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7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Gemini Pro</a:t>
                      </a:r>
                      <a:r>
                        <a:rPr lang="it-IT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Vertex AI Search / RAG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Incorporates </a:t>
                      </a:r>
                      <a:r>
                        <a:rPr lang="en-US" sz="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chat_history</a:t>
                      </a: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lang="en-US" sz="7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LangChain</a:t>
                      </a:r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memory for contextual understanding of scheme-related queries and generation of relevant guidance.</a:t>
                      </a:r>
                    </a:p>
                  </a:txBody>
                  <a:tcPr marL="34860" marR="34860" marT="17430" marB="17430" anchor="ctr"/>
                </a:tc>
                <a:extLst>
                  <a:ext uri="{0D108BD9-81ED-4DB2-BD59-A6C34878D82A}">
                    <a16:rowId xmlns:a16="http://schemas.microsoft.com/office/drawing/2014/main" val="3443388926"/>
                  </a:ext>
                </a:extLst>
              </a:tr>
              <a:tr h="2951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Query Handling</a:t>
                      </a:r>
                      <a:endParaRPr lang="en-US" sz="75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Addresses any query that doesn't fit a specialized intent.</a:t>
                      </a: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Gemini Pro</a:t>
                      </a:r>
                      <a:endParaRPr lang="en-US" sz="7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60" marR="34860" marT="17430" marB="17430" anchor="ctr"/>
                </a:tc>
                <a:tc>
                  <a:txBody>
                    <a:bodyPr/>
                    <a:lstStyle/>
                    <a:p>
                      <a:r>
                        <a:rPr lang="en-US" sz="7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Addresses out of scope question</a:t>
                      </a:r>
                    </a:p>
                  </a:txBody>
                  <a:tcPr marL="34860" marR="34860" marT="17430" marB="17430" anchor="ctr"/>
                </a:tc>
                <a:extLst>
                  <a:ext uri="{0D108BD9-81ED-4DB2-BD59-A6C34878D82A}">
                    <a16:rowId xmlns:a16="http://schemas.microsoft.com/office/drawing/2014/main" val="1027028328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E9DF7A19-4125-9E4C-8F0C-85B48C731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581" y="1344886"/>
            <a:ext cx="10443849" cy="4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 title="Frame 15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89" name="Google Shape;89;p17"/>
          <p:cNvSpPr txBox="1"/>
          <p:nvPr/>
        </p:nvSpPr>
        <p:spPr>
          <a:xfrm>
            <a:off x="201000" y="393413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Process flow diagram</a:t>
            </a:r>
            <a:endParaRPr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B349B-5A61-0545-DE96-266AB9545B98}"/>
              </a:ext>
            </a:extLst>
          </p:cNvPr>
          <p:cNvSpPr txBox="1"/>
          <p:nvPr/>
        </p:nvSpPr>
        <p:spPr>
          <a:xfrm>
            <a:off x="5693200" y="837424"/>
            <a:ext cx="3340100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None/>
            </a:pPr>
            <a:r>
              <a:rPr lang="en-US" sz="9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9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Kisan</a:t>
            </a:r>
            <a:r>
              <a:rPr lang="en-US" sz="9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based </a:t>
            </a:r>
            <a:r>
              <a:rPr lang="en-US" sz="9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flow</a:t>
            </a:r>
            <a:r>
              <a:rPr lang="en-US" sz="9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spcBef>
                <a:spcPts val="600"/>
              </a:spcBef>
              <a:buNone/>
            </a:pPr>
            <a:endParaRPr lang="en-US" sz="900" b="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Kisan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AI-powered assistant for farmers built on </a:t>
            </a: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Vertex AI's Gemini Models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9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features four core services: </a:t>
            </a: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Diagnosis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Scheme Guidance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Voice-First Interaction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9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Diagnosis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uses image analysis to detect pests and diseases in crops.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900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farmers with </a:t>
            </a: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price data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via public market APIs.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9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Scheme Guidance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helps farmers navigate subsidies and government programs.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900" b="1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Voice-First Interaction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enables communication in </a:t>
            </a: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dialects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using speech input/output.</a:t>
            </a: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9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integrates with </a:t>
            </a: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Firebase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9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Neo4j Knowledge Graph</a:t>
            </a:r>
            <a:r>
              <a:rPr lang="en-US" sz="9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support data flow and intelligent responses.</a:t>
            </a:r>
          </a:p>
        </p:txBody>
      </p:sp>
      <p:pic>
        <p:nvPicPr>
          <p:cNvPr id="27" name="Picture 26" descr="A diagram of a project">
            <a:extLst>
              <a:ext uri="{FF2B5EF4-FFF2-40B4-BE49-F238E27FC236}">
                <a16:creationId xmlns:a16="http://schemas.microsoft.com/office/drawing/2014/main" id="{2C0A4A6B-40EA-90E3-41FF-DE2939DB0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9" y="1035049"/>
            <a:ext cx="4598271" cy="34463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 title="Frame 15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Technologies to be used in the solution</a:t>
            </a:r>
            <a:endParaRPr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Google Sans"/>
              <a:cs typeface="Times New Roman" panose="02020603050405020304" pitchFamily="18" charset="0"/>
              <a:sym typeface="Google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7E7B65-6BCE-70B5-43F4-C324E217E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94703"/>
              </p:ext>
            </p:extLst>
          </p:nvPr>
        </p:nvGraphicFramePr>
        <p:xfrm>
          <a:off x="311150" y="1169035"/>
          <a:ext cx="8521700" cy="2514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24150">
                  <a:extLst>
                    <a:ext uri="{9D8B030D-6E8A-4147-A177-3AD203B41FA5}">
                      <a16:colId xmlns:a16="http://schemas.microsoft.com/office/drawing/2014/main" val="2156078865"/>
                    </a:ext>
                  </a:extLst>
                </a:gridCol>
                <a:gridCol w="5797550">
                  <a:extLst>
                    <a:ext uri="{9D8B030D-6E8A-4147-A177-3AD203B41FA5}">
                      <a16:colId xmlns:a16="http://schemas.microsoft.com/office/drawing/2014/main" val="1781561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764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💬 </a:t>
                      </a:r>
                      <a:r>
                        <a:rPr lang="en-US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LLM Agent Brain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Vertex AI (Gemini 2.5 Pro)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847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🧠 </a:t>
                      </a: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 Framework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LangChain (ReAct Agent, Tool abstraction)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43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🔗 </a:t>
                      </a: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Graph DB &amp; DB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Neo4j </a:t>
                      </a: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AuraDB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Firestore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28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🛠️ </a:t>
                      </a: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Tooling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Cypher execution via LangChain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988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📦 </a:t>
                      </a:r>
                      <a:r>
                        <a:rPr lang="en-US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 Orchestration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AgentExecutor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LangChain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Google - ADK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66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🧾 </a:t>
                      </a:r>
                      <a:r>
                        <a:rPr lang="en-US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Design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ReAct prompt template tuned for agriculture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108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🌐 </a:t>
                      </a:r>
                      <a:r>
                        <a:rPr lang="en-US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Cloud (App Engine or Vertex Pipelines)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789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🧪 </a:t>
                      </a:r>
                      <a:r>
                        <a:rPr lang="en-US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Nodes: Farmer, Crop, Market, Scheme, etc.</a:t>
                      </a:r>
                      <a:b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Edges: OWNS, TRADES_CROP_AT_PRICE, IS_ELIGIBLE_FOR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75315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2D9E1D9-FBBB-49B6-969C-6F242CBB5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116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 title="Frame 15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01000" y="546764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600" b="1" dirty="0">
              <a:solidFill>
                <a:schemeClr val="accent1">
                  <a:lumMod val="50000"/>
                </a:schemeClr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8" name="Picture 1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2F2111-A880-DE02-637D-14870B4EA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886749"/>
            <a:ext cx="7664450" cy="38578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01000" y="46012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600" b="1" dirty="0">
              <a:solidFill>
                <a:schemeClr val="accent1">
                  <a:lumMod val="50000"/>
                </a:schemeClr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59BB47-905A-E059-3651-026A81C50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36" y="906417"/>
            <a:ext cx="6833128" cy="3330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1" title="Frame 15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83D853-9C05-0212-C25F-7DCF6C005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33445"/>
              </p:ext>
            </p:extLst>
          </p:nvPr>
        </p:nvGraphicFramePr>
        <p:xfrm>
          <a:off x="587715" y="1102767"/>
          <a:ext cx="8257835" cy="288845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10985">
                  <a:extLst>
                    <a:ext uri="{9D8B030D-6E8A-4147-A177-3AD203B41FA5}">
                      <a16:colId xmlns:a16="http://schemas.microsoft.com/office/drawing/2014/main" val="2656002395"/>
                    </a:ext>
                  </a:extLst>
                </a:gridCol>
                <a:gridCol w="6546850">
                  <a:extLst>
                    <a:ext uri="{9D8B030D-6E8A-4147-A177-3AD203B41FA5}">
                      <a16:colId xmlns:a16="http://schemas.microsoft.com/office/drawing/2014/main" val="2475267905"/>
                    </a:ext>
                  </a:extLst>
                </a:gridCol>
              </a:tblGrid>
              <a:tr h="265320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Transformation Delivered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extLst>
                  <a:ext uri="{0D108BD9-81ED-4DB2-BD59-A6C34878D82A}">
                    <a16:rowId xmlns:a16="http://schemas.microsoft.com/office/drawing/2014/main" val="1916468802"/>
                  </a:ext>
                </a:extLst>
              </a:tr>
              <a:tr h="55378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🦠 Disease Diagnosis</a:t>
                      </a:r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Instantly identify crop issues from a photo using Gemini multimodal model; no need to visit an agriculture office.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extLst>
                  <a:ext uri="{0D108BD9-81ED-4DB2-BD59-A6C34878D82A}">
                    <a16:rowId xmlns:a16="http://schemas.microsoft.com/office/drawing/2014/main" val="359444126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📈 Market Insights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analysis of mandi prices through Gemini + APIs, helping choose when and where to sell.</a:t>
                      </a:r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extLst>
                  <a:ext uri="{0D108BD9-81ED-4DB2-BD59-A6C34878D82A}">
                    <a16:rowId xmlns:a16="http://schemas.microsoft.com/office/drawing/2014/main" val="215004215"/>
                  </a:ext>
                </a:extLst>
              </a:tr>
              <a:tr h="5537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🏛️ Scheme Navigation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 guidance on government subsidies, eligibility, and application—powered by KG + Gemini LLM.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extLst>
                  <a:ext uri="{0D108BD9-81ED-4DB2-BD59-A6C34878D82A}">
                    <a16:rowId xmlns:a16="http://schemas.microsoft.com/office/drawing/2014/main" val="1737956148"/>
                  </a:ext>
                </a:extLst>
              </a:tr>
              <a:tr h="55378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🗣️ Voice Interface</a:t>
                      </a:r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Kannada voice interaction (via Vertex AI Speech APIs) to overcome literacy/language barriers.</a:t>
                      </a:r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extLst>
                  <a:ext uri="{0D108BD9-81ED-4DB2-BD59-A6C34878D82A}">
                    <a16:rowId xmlns:a16="http://schemas.microsoft.com/office/drawing/2014/main" val="2053202715"/>
                  </a:ext>
                </a:extLst>
              </a:tr>
              <a:tr h="553782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Personalized AI Assistant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Unified interface powered by Google ADK, acting as agronomist, market advisor, and subsidy expert—on demand.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324" marR="83324" marT="41662" marB="41662" anchor="ctr"/>
                </a:tc>
                <a:extLst>
                  <a:ext uri="{0D108BD9-81ED-4DB2-BD59-A6C34878D82A}">
                    <a16:rowId xmlns:a16="http://schemas.microsoft.com/office/drawing/2014/main" val="354118454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CB6681B-079E-E593-7C2C-908B5B1E8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1277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1276B-A075-75F1-A349-998ABF179D73}"/>
              </a:ext>
            </a:extLst>
          </p:cNvPr>
          <p:cNvSpPr txBox="1"/>
          <p:nvPr/>
        </p:nvSpPr>
        <p:spPr>
          <a:xfrm>
            <a:off x="533400" y="613785"/>
            <a:ext cx="437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benefit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 using Project Kisan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5858</TotalTime>
  <Words>1107</Words>
  <Application>Microsoft Office PowerPoint</Application>
  <PresentationFormat>On-screen Show (16:9)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Google Sans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Panchal, Ronakkumar (Cognizant)</cp:lastModifiedBy>
  <cp:revision>85</cp:revision>
  <dcterms:modified xsi:type="dcterms:W3CDTF">2025-07-10T10:22:24Z</dcterms:modified>
</cp:coreProperties>
</file>