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3" r:id="rId2"/>
  </p:sldMasterIdLst>
  <p:notesMasterIdLst>
    <p:notesMasterId r:id="rId25"/>
  </p:notesMasterIdLst>
  <p:handoutMasterIdLst>
    <p:handoutMasterId r:id="rId26"/>
  </p:handoutMasterIdLst>
  <p:sldIdLst>
    <p:sldId id="581" r:id="rId3"/>
    <p:sldId id="678" r:id="rId4"/>
    <p:sldId id="699" r:id="rId5"/>
    <p:sldId id="679" r:id="rId6"/>
    <p:sldId id="685" r:id="rId7"/>
    <p:sldId id="680" r:id="rId8"/>
    <p:sldId id="697" r:id="rId9"/>
    <p:sldId id="696" r:id="rId10"/>
    <p:sldId id="672" r:id="rId11"/>
    <p:sldId id="669" r:id="rId12"/>
    <p:sldId id="698" r:id="rId13"/>
    <p:sldId id="682" r:id="rId14"/>
    <p:sldId id="684" r:id="rId15"/>
    <p:sldId id="683" r:id="rId16"/>
    <p:sldId id="687" r:id="rId17"/>
    <p:sldId id="688" r:id="rId18"/>
    <p:sldId id="689" r:id="rId19"/>
    <p:sldId id="690" r:id="rId20"/>
    <p:sldId id="692" r:id="rId21"/>
    <p:sldId id="693" r:id="rId22"/>
    <p:sldId id="694" r:id="rId23"/>
    <p:sldId id="6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36"/>
    <a:srgbClr val="A24AA2"/>
    <a:srgbClr val="CA88CA"/>
    <a:srgbClr val="CCFFCC"/>
    <a:srgbClr val="FFE7E7"/>
    <a:srgbClr val="CCFFFF"/>
    <a:srgbClr val="FFFFCC"/>
    <a:srgbClr val="BE6ABE"/>
    <a:srgbClr val="D399D3"/>
    <a:srgbClr val="E2B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10" autoAdjust="0"/>
    <p:restoredTop sz="93979" autoAdjust="0"/>
  </p:normalViewPr>
  <p:slideViewPr>
    <p:cSldViewPr showGuides="1">
      <p:cViewPr varScale="1">
        <p:scale>
          <a:sx n="83" d="100"/>
          <a:sy n="83" d="100"/>
        </p:scale>
        <p:origin x="240" y="90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-7755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6/11/2018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6/11/2018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1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00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general model can be specialised for use in a specific domain, by defining</a:t>
            </a:r>
            <a:r>
              <a:rPr lang="en-AU" baseline="0" dirty="0" smtClean="0"/>
              <a:t> domain specific feature types and lists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7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2D2B787-4E42-8A4B-9FC9-CA95248BFC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7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851D-B76B-E244-BBBE-7A792E88784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7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9BAE8-5985-F542-82B1-21CA38C12AF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71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A0EB8-B848-CA4E-91E9-FBA1C59E061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26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2229-9D8F-504F-8113-6EF09B7D239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F7CD-A534-1F4C-99D4-7D8DF91A7D3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08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8B510-D3E2-D64B-90FF-B17A66EF410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49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BC58-236D-5F43-8376-26B37D4D41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19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cmi-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3" y="0"/>
            <a:ext cx="6207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A7421-8C98-6E40-BC1E-A7361288B5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60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82BA1-E9E9-E744-B36D-6DE9C1BE07B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04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571E-2CD1-914C-8DA7-AA20E8C941E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14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C5EFA-C4A4-A344-AA06-115A5EA673A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48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A0477-3E9E-6045-B78E-B9116955BFF6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3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1FA8-5059-2041-BA74-FDDC23D6F377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39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C4F3-87CC-BB48-AE55-D731766FB462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0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C3AE3-F990-5548-8102-06DEAD9D603A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7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085B8-B466-4F40-9691-EB701D3D48B7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1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77FB1-2496-C04B-B3B5-A5D7F3C5AFA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0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icture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361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44074-501C-F64E-A0DE-16BFF2F6B9B5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5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SCIDATACON 2018-11-07  |  Cox et al. |  Harmonising data description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SCIDATACON 2018-11-07  |  Cox et al. |  Harmonising data description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6B8FA2-7668-624B-A296-9A4F14562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6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/4.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gif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jpeg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4146241" cy="31096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440" y="3573016"/>
            <a:ext cx="8548040" cy="792088"/>
          </a:xfrm>
        </p:spPr>
        <p:txBody>
          <a:bodyPr>
            <a:noAutofit/>
          </a:bodyPr>
          <a:lstStyle/>
          <a:p>
            <a:r>
              <a:rPr lang="en-AU" sz="2600" dirty="0" smtClean="0"/>
              <a:t>Harmonising data description across social &amp; natural sciences</a:t>
            </a:r>
            <a:endParaRPr lang="en-AU" sz="2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4440" y="4725144"/>
            <a:ext cx="8475710" cy="360040"/>
          </a:xfrm>
        </p:spPr>
        <p:txBody>
          <a:bodyPr>
            <a:normAutofit/>
          </a:bodyPr>
          <a:lstStyle/>
          <a:p>
            <a:r>
              <a:rPr lang="en-US" sz="1600" b="0" dirty="0" smtClean="0"/>
              <a:t>Simon J D Cox, Simon Hodson, Lesley Wyborn, Phil Archer, Joachim Wackerow, Steve McEachern</a:t>
            </a:r>
            <a:endParaRPr lang="en-AU" sz="16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Land and Water</a:t>
            </a:r>
            <a:endParaRPr lang="en-AU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 bwMode="auto">
          <a:xfrm>
            <a:off x="361950" y="5192811"/>
            <a:ext cx="80422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  <a:r>
              <a:rPr lang="en-AU" sz="1400" dirty="0" smtClean="0">
                <a:solidFill>
                  <a:schemeClr val="bg1"/>
                </a:solidFill>
                <a:latin typeface="Calibri" pitchFamily="34" charset="0"/>
              </a:rPr>
              <a:t> November 2018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87242"/>
            <a:ext cx="792088" cy="279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" r="35825" b="41592"/>
          <a:stretch/>
        </p:blipFill>
        <p:spPr>
          <a:xfrm>
            <a:off x="0" y="-1"/>
            <a:ext cx="4103167" cy="3109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4" y="162115"/>
            <a:ext cx="3816424" cy="27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AU" dirty="0" smtClean="0"/>
              <a:t>Lining up natural and social science concepts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918812"/>
            <a:ext cx="7497221" cy="50203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10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987824" y="3429000"/>
            <a:ext cx="2861778" cy="1080120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187625" y="4509120"/>
            <a:ext cx="5433094" cy="1388855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04257" y="1487343"/>
            <a:ext cx="3690892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/>
          <p:cNvGrpSpPr/>
          <p:nvPr/>
        </p:nvGrpSpPr>
        <p:grpSpPr>
          <a:xfrm>
            <a:off x="4474282" y="1498918"/>
            <a:ext cx="3554102" cy="4461937"/>
            <a:chOff x="4474282" y="1498918"/>
            <a:chExt cx="3554102" cy="4461937"/>
          </a:xfrm>
        </p:grpSpPr>
        <p:sp>
          <p:nvSpPr>
            <p:cNvPr id="14" name="Rectangle 13"/>
            <p:cNvSpPr/>
            <p:nvPr/>
          </p:nvSpPr>
          <p:spPr>
            <a:xfrm>
              <a:off x="4586346" y="2648487"/>
              <a:ext cx="3442038" cy="3312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4282" y="1498918"/>
              <a:ext cx="525047" cy="1149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2668" y="2040132"/>
              <a:ext cx="525047" cy="1149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" y="2954611"/>
            <a:ext cx="808349" cy="312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" y="2527656"/>
            <a:ext cx="787576" cy="3972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5" y="2110462"/>
            <a:ext cx="637391" cy="3824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4" y="2571093"/>
            <a:ext cx="1208344" cy="4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Observation metadata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11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71205" y="2051268"/>
            <a:ext cx="26884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/>
              <a:t>SSN Observation</a:t>
            </a:r>
          </a:p>
          <a:p>
            <a:pPr marL="285750" indent="-285750">
              <a:buFontTx/>
              <a:buChar char="-"/>
            </a:pPr>
            <a:r>
              <a:rPr lang="en-AU" sz="2000" dirty="0" smtClean="0"/>
              <a:t>resultTime</a:t>
            </a:r>
          </a:p>
          <a:p>
            <a:pPr marL="285750" indent="-285750">
              <a:buFontTx/>
              <a:buChar char="-"/>
            </a:pPr>
            <a:r>
              <a:rPr lang="en-AU" sz="2000" dirty="0" smtClean="0"/>
              <a:t>madeBySensor</a:t>
            </a:r>
          </a:p>
          <a:p>
            <a:pPr marL="285750" indent="-285750">
              <a:buFontTx/>
              <a:buChar char="-"/>
            </a:pPr>
            <a:r>
              <a:rPr lang="en-AU" sz="2000" dirty="0" smtClean="0"/>
              <a:t>usedProcedure</a:t>
            </a:r>
          </a:p>
          <a:p>
            <a:pPr marL="285750" indent="-285750">
              <a:buFontTx/>
              <a:buChar char="-"/>
            </a:pPr>
            <a:r>
              <a:rPr lang="en-AU" sz="2000" dirty="0" smtClean="0"/>
              <a:t>hasFeatureOfInterest</a:t>
            </a:r>
          </a:p>
          <a:p>
            <a:pPr marL="285750" indent="-285750">
              <a:buFontTx/>
              <a:buChar char="-"/>
            </a:pPr>
            <a:r>
              <a:rPr lang="en-AU" sz="2000" dirty="0" err="1" smtClean="0"/>
              <a:t>hasResult</a:t>
            </a:r>
            <a:endParaRPr lang="en-AU" sz="2000" dirty="0" smtClean="0"/>
          </a:p>
          <a:p>
            <a:pPr marL="285750" indent="-285750">
              <a:buFontTx/>
              <a:buChar char="-"/>
            </a:pPr>
            <a:r>
              <a:rPr lang="en-AU" sz="2000" dirty="0" err="1" smtClean="0"/>
              <a:t>phenomenonTime</a:t>
            </a:r>
            <a:endParaRPr lang="en-AU" sz="2000" dirty="0" smtClean="0"/>
          </a:p>
          <a:p>
            <a:pPr marL="285750" indent="-285750">
              <a:buFontTx/>
              <a:buChar char="-"/>
            </a:pPr>
            <a:r>
              <a:rPr lang="en-AU" sz="2000" dirty="0" smtClean="0"/>
              <a:t>observedProperty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2019266"/>
            <a:ext cx="4176464" cy="2705878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96" y="1230936"/>
            <a:ext cx="2191056" cy="685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751310" cy="450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4" y="1254236"/>
            <a:ext cx="1260394" cy="63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3800" r="2304" b="1701"/>
          <a:stretch/>
        </p:blipFill>
        <p:spPr>
          <a:xfrm>
            <a:off x="3635896" y="188640"/>
            <a:ext cx="5453406" cy="58429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415205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b="1" dirty="0" smtClean="0"/>
              <a:t>Metadata mashup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Controlled </a:t>
            </a:r>
            <a:r>
              <a:rPr lang="en-AU" dirty="0"/>
              <a:t>vocabularies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Provenance/context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Observation properties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Dataset statistics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12</a:t>
            </a:fld>
            <a:r>
              <a:rPr lang="en-AU" smtClean="0"/>
              <a:t>  |</a:t>
            </a:r>
            <a:endParaRPr lang="en-AU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87210" y="2169569"/>
            <a:ext cx="4453142" cy="1082917"/>
            <a:chOff x="3287210" y="2169569"/>
            <a:chExt cx="4453142" cy="108291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287210" y="2744750"/>
              <a:ext cx="2292902" cy="334116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729468" y="2169569"/>
              <a:ext cx="2010884" cy="10829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15816" y="260648"/>
            <a:ext cx="6164809" cy="1909972"/>
            <a:chOff x="2915816" y="260648"/>
            <a:chExt cx="6164809" cy="190997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915816" y="1592623"/>
              <a:ext cx="3528392" cy="576946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594698" y="260648"/>
              <a:ext cx="2485927" cy="19099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1052736"/>
            <a:ext cx="1713309" cy="395870"/>
            <a:chOff x="3347864" y="1052736"/>
            <a:chExt cx="1713309" cy="39587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347864" y="1340768"/>
              <a:ext cx="576064" cy="107838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923928" y="1052736"/>
              <a:ext cx="1137245" cy="36038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635896" y="5290667"/>
            <a:ext cx="1316072" cy="5915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3803" y="4149080"/>
            <a:ext cx="1260085" cy="1326312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Profile for research data discovery &amp; assessment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Add to </a:t>
            </a:r>
            <a:r>
              <a:rPr lang="en-AU" dirty="0" smtClean="0"/>
              <a:t>dataset descriptions (catalog entry):</a:t>
            </a:r>
            <a:endParaRPr lang="en-AU" dirty="0" smtClean="0"/>
          </a:p>
          <a:p>
            <a:pPr lvl="1"/>
            <a:r>
              <a:rPr lang="en-AU" dirty="0"/>
              <a:t>observation </a:t>
            </a:r>
            <a:r>
              <a:rPr lang="en-AU" dirty="0" smtClean="0"/>
              <a:t>semantics</a:t>
            </a:r>
          </a:p>
          <a:p>
            <a:pPr lvl="1"/>
            <a:r>
              <a:rPr lang="en-AU" dirty="0"/>
              <a:t>s</a:t>
            </a:r>
            <a:r>
              <a:rPr lang="en-AU" dirty="0" smtClean="0"/>
              <a:t>ummary statistics</a:t>
            </a:r>
          </a:p>
          <a:p>
            <a:pPr lvl="1"/>
            <a:r>
              <a:rPr lang="en-AU" dirty="0"/>
              <a:t>f</a:t>
            </a:r>
            <a:r>
              <a:rPr lang="en-AU" dirty="0" smtClean="0"/>
              <a:t>ormal provenance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dirty="0" smtClean="0"/>
              <a:t>Load richer metadata, get better indexes, find more datasets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13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725144"/>
            <a:ext cx="2381582" cy="638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64" y="4120115"/>
            <a:ext cx="1615526" cy="12531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92204"/>
            <a:ext cx="241968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358774" y="3717032"/>
            <a:ext cx="2413026" cy="1539200"/>
          </a:xfrm>
        </p:spPr>
        <p:txBody>
          <a:bodyPr numCol="1">
            <a:normAutofit/>
          </a:bodyPr>
          <a:lstStyle/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Land and Water</a:t>
            </a:r>
          </a:p>
          <a:p>
            <a:pPr lvl="1">
              <a:lnSpc>
                <a:spcPct val="80000"/>
              </a:lnSpc>
              <a:tabLst>
                <a:tab pos="355600" algn="l"/>
              </a:tabLst>
            </a:pPr>
            <a:r>
              <a:rPr lang="en-US" sz="1500" dirty="0" smtClean="0"/>
              <a:t>Simon Cox</a:t>
            </a:r>
            <a:br>
              <a:rPr lang="en-US" sz="1500" dirty="0" smtClean="0"/>
            </a:br>
            <a:r>
              <a:rPr lang="en-US" sz="1500" dirty="0" smtClean="0"/>
              <a:t>Research Scientist</a:t>
            </a:r>
          </a:p>
          <a:p>
            <a:pPr marL="270000" lvl="2" indent="-27000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t</a:t>
            </a:r>
            <a:r>
              <a:rPr lang="en-US" sz="1500" dirty="0" smtClean="0"/>
              <a:t>	 +61 3 9545 2365</a:t>
            </a:r>
          </a:p>
          <a:p>
            <a:pPr marL="0" lvl="2" indent="0">
              <a:lnSpc>
                <a:spcPct val="80000"/>
              </a:lnSpc>
              <a:spcAft>
                <a:spcPct val="0"/>
              </a:spcAft>
            </a:pPr>
            <a:r>
              <a:rPr lang="en-US" sz="1500" b="1" dirty="0" smtClean="0"/>
              <a:t>e</a:t>
            </a:r>
            <a:r>
              <a:rPr lang="en-US" sz="1500" dirty="0" smtClean="0"/>
              <a:t>	simon.cox@csiro.au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/>
              <a:t>w</a:t>
            </a:r>
            <a:r>
              <a:rPr lang="en-US" sz="1500" dirty="0" smtClean="0"/>
              <a:t>	www.csiro.au</a:t>
            </a:r>
          </a:p>
          <a:p>
            <a:pPr marL="0" lvl="2" indent="0">
              <a:lnSpc>
                <a:spcPct val="80000"/>
              </a:lnSpc>
              <a:spcAft>
                <a:spcPct val="0"/>
              </a:spcAft>
            </a:pPr>
            <a:endParaRPr lang="en-US" sz="1500" dirty="0"/>
          </a:p>
          <a:p>
            <a:pPr marL="0" lvl="2" indent="0">
              <a:lnSpc>
                <a:spcPct val="80000"/>
              </a:lnSpc>
              <a:spcAft>
                <a:spcPct val="0"/>
              </a:spcAft>
            </a:pPr>
            <a:endParaRPr lang="en-US" sz="15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rtl="0" eaLnBrk="1" latinLnBrk="0" hangingPunct="1"/>
            <a:r>
              <a:rPr lang="en-AU" sz="1200" b="1" kern="1200" cap="all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Land and water</a:t>
            </a:r>
            <a:endParaRPr lang="en-AU" dirty="0">
              <a:effectLst/>
            </a:endParaRPr>
          </a:p>
        </p:txBody>
      </p:sp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Thank you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35038" y="3717032"/>
            <a:ext cx="5221338" cy="1539200"/>
          </a:xfrm>
          <a:prstGeom prst="rect">
            <a:avLst/>
          </a:prstGeom>
        </p:spPr>
        <p:txBody>
          <a:bodyPr vert="horz" lIns="0" tIns="0" rIns="0" bIns="0" numCol="1" spcCol="36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0"/>
              </a:spcBef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Font typeface="Calibri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66400" indent="-2664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None/>
              <a:tabLst>
                <a:tab pos="356400" algn="l"/>
              </a:tabLst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Aft>
                <a:spcPct val="0"/>
              </a:spcAft>
            </a:pPr>
            <a:r>
              <a:rPr lang="en-US" sz="1500" b="0" dirty="0" smtClean="0"/>
              <a:t>Simon Hodson</a:t>
            </a:r>
            <a:br>
              <a:rPr lang="en-US" sz="1500" b="0" dirty="0" smtClean="0"/>
            </a:br>
            <a:r>
              <a:rPr lang="en-US" sz="1500" b="0" dirty="0" smtClean="0"/>
              <a:t>Lesley Wyborn</a:t>
            </a:r>
            <a:br>
              <a:rPr lang="en-US" sz="1500" b="0" dirty="0" smtClean="0"/>
            </a:br>
            <a:r>
              <a:rPr lang="en-US" sz="1500" b="0" dirty="0" smtClean="0"/>
              <a:t>Phil Archer</a:t>
            </a:r>
            <a:br>
              <a:rPr lang="en-US" sz="1500" b="0" dirty="0" smtClean="0"/>
            </a:br>
            <a:r>
              <a:rPr lang="en-US" sz="1500" b="0" dirty="0" smtClean="0"/>
              <a:t>Joachim Wackerow</a:t>
            </a:r>
            <a:br>
              <a:rPr lang="en-US" sz="1500" b="0" dirty="0" smtClean="0"/>
            </a:br>
            <a:r>
              <a:rPr lang="en-US" sz="1500" b="0" dirty="0" smtClean="0"/>
              <a:t>Steve McEachern</a:t>
            </a:r>
          </a:p>
          <a:p>
            <a:pPr marL="0" lvl="2" indent="0">
              <a:lnSpc>
                <a:spcPct val="80000"/>
              </a:lnSpc>
              <a:spcAft>
                <a:spcPct val="0"/>
              </a:spcAft>
            </a:pPr>
            <a:r>
              <a:rPr lang="en-US" sz="1500" dirty="0" smtClean="0"/>
              <a:t>+ participants in CODATA initiative and workshop at Dagstuhl </a:t>
            </a:r>
          </a:p>
          <a:p>
            <a:pPr marL="0" lvl="2" indent="0">
              <a:lnSpc>
                <a:spcPct val="80000"/>
              </a:lnSpc>
              <a:spcAft>
                <a:spcPct val="0"/>
              </a:spcAft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365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Individual observations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There are many conceptual- and implementation-models for individual observations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15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10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Darwin Core - biodiversity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1" y="1160297"/>
            <a:ext cx="8885019" cy="63011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16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23329"/>
            <a:ext cx="1419225" cy="847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860206"/>
            <a:ext cx="3024336" cy="208096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2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OBO - Open </a:t>
            </a:r>
            <a:r>
              <a:rPr lang="en-AU" dirty="0"/>
              <a:t>Biological and Biomedical </a:t>
            </a:r>
            <a:r>
              <a:rPr lang="en-AU" dirty="0" smtClean="0"/>
              <a:t>Ontologies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17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1450181"/>
            <a:ext cx="6724650" cy="42100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1280567"/>
            <a:ext cx="1305107" cy="1381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0048" y="4728575"/>
            <a:ext cx="1812068" cy="60141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4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O&amp;M / SSN – geospatial/general purpose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658156"/>
            <a:ext cx="1649511" cy="553998"/>
          </a:xfr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AU" sz="2000" b="1" dirty="0" smtClean="0">
                <a:solidFill>
                  <a:schemeClr val="accent1">
                    <a:lumMod val="50000"/>
                  </a:schemeClr>
                </a:solidFill>
              </a:rPr>
              <a:t>protocols and procedures</a:t>
            </a:r>
            <a:endParaRPr lang="en-A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18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1" y="1609003"/>
            <a:ext cx="4465745" cy="30263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7103" y="1550910"/>
            <a:ext cx="2757952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AU" sz="2000" b="1" dirty="0" smtClean="0">
                <a:solidFill>
                  <a:schemeClr val="accent3">
                    <a:lumMod val="75000"/>
                  </a:schemeClr>
                </a:solidFill>
              </a:rPr>
              <a:t>instruments and sensors</a:t>
            </a:r>
            <a:endParaRPr lang="en-AU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52121" y="3212976"/>
            <a:ext cx="144016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000" b="1" dirty="0" smtClean="0">
                <a:solidFill>
                  <a:srgbClr val="C00000"/>
                </a:solidFill>
              </a:rPr>
              <a:t>observable-properties</a:t>
            </a:r>
            <a:endParaRPr lang="en-AU" sz="2000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99792" y="4938422"/>
            <a:ext cx="2828678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2000" b="1" dirty="0" smtClean="0">
                <a:solidFill>
                  <a:srgbClr val="7030A0"/>
                </a:solidFill>
              </a:rPr>
              <a:t>object types (features)</a:t>
            </a:r>
            <a:r>
              <a:rPr lang="en-AU" sz="2000" dirty="0" smtClean="0">
                <a:solidFill>
                  <a:srgbClr val="7030A0"/>
                </a:solidFill>
              </a:rPr>
              <a:t> </a:t>
            </a:r>
            <a:endParaRPr lang="en-AU" sz="2000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7297" y="3122200"/>
            <a:ext cx="1960807" cy="1602944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49" y="2610204"/>
            <a:ext cx="1269000" cy="490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22" y="1907903"/>
            <a:ext cx="1221932" cy="616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7" y="1299248"/>
            <a:ext cx="921562" cy="5529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32040" y="4129513"/>
            <a:ext cx="23735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the</a:t>
            </a:r>
            <a:r>
              <a:rPr lang="en-AU" b="1" dirty="0">
                <a:solidFill>
                  <a:srgbClr val="7030A0"/>
                </a:solidFill>
              </a:rPr>
              <a:t> </a:t>
            </a:r>
            <a:r>
              <a:rPr lang="en-AU" dirty="0">
                <a:solidFill>
                  <a:srgbClr val="7030A0"/>
                </a:solidFill>
              </a:rPr>
              <a:t>application-domain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Datasets - collections of observations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Empirical science requires data</a:t>
            </a:r>
            <a:r>
              <a:rPr lang="en-AU" b="1" dirty="0" smtClean="0"/>
              <a:t>sets</a:t>
            </a:r>
            <a:r>
              <a:rPr lang="en-AU" dirty="0" smtClean="0"/>
              <a:t>, composed of collections of observations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19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2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Finding </a:t>
            </a:r>
            <a:r>
              <a:rPr lang="en-AU" dirty="0" smtClean="0"/>
              <a:t>data </a:t>
            </a:r>
            <a:r>
              <a:rPr lang="en-AU" dirty="0" smtClean="0"/>
              <a:t>for x-disciplinary applications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Use cross-domain data catalogs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00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SDMX / QB – Official Statistics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0729"/>
            <a:ext cx="4089192" cy="21938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20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t="8793" r="2866" b="42076"/>
          <a:stretch/>
        </p:blipFill>
        <p:spPr>
          <a:xfrm>
            <a:off x="917055" y="3789040"/>
            <a:ext cx="7344816" cy="22322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920" y="3789040"/>
            <a:ext cx="2520280" cy="792088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2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DDI / DISCO – Social sciences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4487558" cy="40683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21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403648" y="2916820"/>
            <a:ext cx="2448272" cy="656196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80" y="0"/>
            <a:ext cx="2705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SSN Observation collection – generic?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449484"/>
            <a:ext cx="6710633" cy="406774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22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627784" y="1458028"/>
            <a:ext cx="1728192" cy="1178883"/>
          </a:xfrm>
          <a:prstGeom prst="rect">
            <a:avLst/>
          </a:prstGeom>
          <a:noFill/>
          <a:ln w="38100">
            <a:solidFill>
              <a:srgbClr val="A24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6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57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Google dataset search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648"/>
            <a:ext cx="9144000" cy="5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of dataset catalogs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Weak thematic semantics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bstract, keywords, subject/theme </a:t>
            </a:r>
            <a:r>
              <a:rPr lang="en-AU" sz="2800" dirty="0" smtClean="0">
                <a:sym typeface="Wingdings 2" panose="05020102010507070707" pitchFamily="18" charset="2"/>
              </a:rPr>
              <a:t></a:t>
            </a:r>
            <a:endParaRPr lang="en-AU" dirty="0" smtClean="0"/>
          </a:p>
          <a:p>
            <a:pPr lvl="1"/>
            <a:r>
              <a:rPr lang="en-AU" strike="sngStrike" dirty="0" smtClean="0"/>
              <a:t>Variable, instrument, protocol</a:t>
            </a:r>
            <a:r>
              <a:rPr lang="en-AU" dirty="0" smtClean="0"/>
              <a:t> </a:t>
            </a:r>
            <a:r>
              <a:rPr lang="en-AU" sz="2800" dirty="0" smtClean="0">
                <a:sym typeface="Wingdings 2" panose="05020102010507070707" pitchFamily="18" charset="2"/>
              </a:rPr>
              <a:t></a:t>
            </a:r>
            <a:endParaRPr lang="en-AU" dirty="0" smtClean="0"/>
          </a:p>
          <a:p>
            <a:r>
              <a:rPr lang="en-AU" dirty="0" smtClean="0"/>
              <a:t>Summary statistics missing or incomplete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736"/>
            <a:ext cx="9144000" cy="6544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40" y="6162576"/>
            <a:ext cx="7325371" cy="50678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" y="-27384"/>
            <a:ext cx="1990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3" y="1769027"/>
            <a:ext cx="5346856" cy="3530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Dataset catalog – schema.org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7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139679" y="2348880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968479" y="3356992"/>
            <a:ext cx="2035570" cy="8640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238336" y="4397833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98" y="260648"/>
            <a:ext cx="219105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W3C Dataset catalog vocabulary - DCAT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4732" r="1410" b="3952"/>
          <a:stretch/>
        </p:blipFill>
        <p:spPr>
          <a:xfrm>
            <a:off x="1115616" y="1008984"/>
            <a:ext cx="6336704" cy="46522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8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139679" y="1748753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926995" y="3044153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217132" y="4439817"/>
            <a:ext cx="1368152" cy="64807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6008458" y="4030743"/>
            <a:ext cx="1368152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9" y="4675254"/>
            <a:ext cx="1790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SCIDATACON 2018-11-07  |  Cox et al. |  Harmonising data description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9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724128" y="332656"/>
            <a:ext cx="170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>
                <a:solidFill>
                  <a:srgbClr val="24292E"/>
                </a:solidFill>
                <a:latin typeface="-apple-system"/>
              </a:rPr>
              <a:t>CKAN ♥ </a:t>
            </a:r>
            <a:r>
              <a:rPr lang="en-AU" smtClean="0">
                <a:solidFill>
                  <a:srgbClr val="24292E"/>
                </a:solidFill>
                <a:latin typeface="-apple-system"/>
              </a:rPr>
              <a:t>DCAT</a:t>
            </a:r>
            <a:endParaRPr lang="en-AU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4" y="116632"/>
            <a:ext cx="208597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464"/>
            <a:ext cx="9144000" cy="60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c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51207</TotalTime>
  <Words>513</Words>
  <Application>Microsoft Office PowerPoint</Application>
  <PresentationFormat>On-screen Show (4:3)</PresentationFormat>
  <Paragraphs>108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-apple-system</vt:lpstr>
      <vt:lpstr>Arial</vt:lpstr>
      <vt:lpstr>Calibri</vt:lpstr>
      <vt:lpstr>Wingdings 2</vt:lpstr>
      <vt:lpstr>CSIRO Theme</vt:lpstr>
      <vt:lpstr>udcstyle</vt:lpstr>
      <vt:lpstr>Harmonising data description across social &amp; natural sciences</vt:lpstr>
      <vt:lpstr>Finding data for x-disciplinary applications</vt:lpstr>
      <vt:lpstr>PowerPoint Presentation</vt:lpstr>
      <vt:lpstr>Google dataset search</vt:lpstr>
      <vt:lpstr>Limitations of dataset catalogs</vt:lpstr>
      <vt:lpstr>PowerPoint Presentation</vt:lpstr>
      <vt:lpstr>Dataset catalog – schema.org</vt:lpstr>
      <vt:lpstr>W3C Dataset catalog vocabulary - DCAT</vt:lpstr>
      <vt:lpstr>PowerPoint Presentation</vt:lpstr>
      <vt:lpstr>Lining up natural and social science concepts</vt:lpstr>
      <vt:lpstr>Observation metadata</vt:lpstr>
      <vt:lpstr>PowerPoint Presentation</vt:lpstr>
      <vt:lpstr>Profile for research data discovery &amp; assessment</vt:lpstr>
      <vt:lpstr>Thank you</vt:lpstr>
      <vt:lpstr>Individual observations</vt:lpstr>
      <vt:lpstr>Darwin Core - biodiversity</vt:lpstr>
      <vt:lpstr>OBO - Open Biological and Biomedical Ontologies</vt:lpstr>
      <vt:lpstr>O&amp;M / SSN – geospatial/general purpose</vt:lpstr>
      <vt:lpstr>Datasets - collections of observations</vt:lpstr>
      <vt:lpstr>SDMX / QB – Official Statistics</vt:lpstr>
      <vt:lpstr>DDI / DISCO – Social sciences</vt:lpstr>
      <vt:lpstr>SSN Observation collection – generic?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Cox, Simon (L&amp;W, Highett)</dc:creator>
  <cp:lastModifiedBy>Cox, Simon (L&amp;W, Highett)</cp:lastModifiedBy>
  <cp:revision>798</cp:revision>
  <dcterms:created xsi:type="dcterms:W3CDTF">2016-06-02T07:50:44Z</dcterms:created>
  <dcterms:modified xsi:type="dcterms:W3CDTF">2018-11-07T07:00:54Z</dcterms:modified>
  <cp:contentStatus/>
</cp:coreProperties>
</file>