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2" r:id="rId6"/>
    <p:sldId id="261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2018-10-04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2018-10-04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2018-10-04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2018-10-04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2018-10-04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2018-10-04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2018-10-04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2018-10-04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2018-10-04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2018-10-04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2018-10-04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2018-10-04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2018-10-04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2018-10-04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2018-10-04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2018-10-04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2018-10-04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Metadata spectrum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43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activities does metadata support?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Management, archive, provenance</a:t>
            </a:r>
          </a:p>
          <a:p>
            <a:r>
              <a:rPr lang="en-AU" dirty="0" smtClean="0"/>
              <a:t>Search/discovery</a:t>
            </a:r>
            <a:r>
              <a:rPr lang="en-AU" dirty="0"/>
              <a:t>     </a:t>
            </a:r>
            <a:endParaRPr lang="en-AU" dirty="0" smtClean="0"/>
          </a:p>
          <a:p>
            <a:r>
              <a:rPr lang="en-AU" dirty="0" smtClean="0"/>
              <a:t>Selection</a:t>
            </a:r>
          </a:p>
          <a:p>
            <a:r>
              <a:rPr lang="en-AU" dirty="0" smtClean="0"/>
              <a:t>Transformation</a:t>
            </a:r>
            <a:r>
              <a:rPr lang="en-AU" dirty="0"/>
              <a:t>        </a:t>
            </a:r>
          </a:p>
          <a:p>
            <a:r>
              <a:rPr lang="en-AU" dirty="0"/>
              <a:t>Analysis and use </a:t>
            </a:r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pPr marL="0" indent="0" fontAlgn="base">
              <a:buNone/>
            </a:pPr>
            <a:r>
              <a:rPr lang="en-AU" sz="1300" b="1" dirty="0"/>
              <a:t>Information in environmental data </a:t>
            </a:r>
            <a:r>
              <a:rPr lang="en-AU" sz="1300" b="1" dirty="0" smtClean="0"/>
              <a:t>grids</a:t>
            </a:r>
            <a:br>
              <a:rPr lang="en-AU" sz="1300" b="1" dirty="0" smtClean="0"/>
            </a:br>
            <a:r>
              <a:rPr lang="en-AU" sz="1300" dirty="0" smtClean="0"/>
              <a:t>B.N </a:t>
            </a:r>
            <a:r>
              <a:rPr lang="en-AU" sz="1300" dirty="0"/>
              <a:t>Lawrence, R Lowry, P Miller, H </a:t>
            </a:r>
            <a:r>
              <a:rPr lang="en-AU" sz="1300" dirty="0" err="1"/>
              <a:t>Snaith</a:t>
            </a:r>
            <a:r>
              <a:rPr lang="en-AU" sz="1300" dirty="0"/>
              <a:t>, A </a:t>
            </a:r>
            <a:r>
              <a:rPr lang="en-AU" sz="1300" dirty="0" smtClean="0"/>
              <a:t>Woolf</a:t>
            </a:r>
            <a:br>
              <a:rPr lang="en-AU" sz="1300" dirty="0" smtClean="0"/>
            </a:br>
            <a:r>
              <a:rPr lang="en-AU" sz="1300" i="1" dirty="0" smtClean="0"/>
              <a:t>Phil. Trans. Roy. Soc. A</a:t>
            </a:r>
            <a:br>
              <a:rPr lang="en-AU" sz="1300" i="1" dirty="0" smtClean="0"/>
            </a:br>
            <a:r>
              <a:rPr lang="en-AU" sz="1300" dirty="0" smtClean="0"/>
              <a:t>Published </a:t>
            </a:r>
            <a:r>
              <a:rPr lang="en-AU" sz="1300" dirty="0"/>
              <a:t>13 March 2009.DOI: </a:t>
            </a:r>
            <a:r>
              <a:rPr lang="en-AU" sz="1300" dirty="0" smtClean="0"/>
              <a:t>10.1098/rsta.2008.0237</a:t>
            </a:r>
            <a:endParaRPr lang="en-AU" sz="1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91" y="1469599"/>
            <a:ext cx="6136257" cy="538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Application scope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Is this metadata standard/convention used: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dirty="0" smtClean="0"/>
              <a:t>primarily within one application or discipline?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dirty="0" smtClean="0"/>
              <a:t>across multiple domains?</a:t>
            </a:r>
          </a:p>
          <a:p>
            <a:pPr marL="800100" lvl="1" indent="-342900">
              <a:buFont typeface="+mj-lt"/>
              <a:buAutoNum type="arabicPeriod"/>
            </a:pPr>
            <a:endParaRPr lang="en-AU" dirty="0"/>
          </a:p>
          <a:p>
            <a:pPr marL="800100" lvl="1" indent="-342900">
              <a:buFont typeface="+mj-lt"/>
              <a:buAutoNum type="arabicPeriod"/>
            </a:pPr>
            <a:endParaRPr lang="en-AU" dirty="0" smtClean="0"/>
          </a:p>
          <a:p>
            <a:r>
              <a:rPr lang="en-AU" dirty="0" smtClean="0"/>
              <a:t>Which catalogues or indexes does it feed?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84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Level of detail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Does </a:t>
            </a:r>
            <a:r>
              <a:rPr lang="en-AU" dirty="0"/>
              <a:t>this metadata standard/convention </a:t>
            </a:r>
            <a:r>
              <a:rPr lang="en-AU" dirty="0" smtClean="0"/>
              <a:t>describe data:</a:t>
            </a:r>
            <a:endParaRPr lang="en-AU" dirty="0"/>
          </a:p>
          <a:p>
            <a:pPr marL="800100" lvl="1" indent="-342900">
              <a:buFont typeface="+mj-lt"/>
              <a:buAutoNum type="arabicPeriod"/>
            </a:pPr>
            <a:r>
              <a:rPr lang="en-AU" dirty="0"/>
              <a:t>primarily </a:t>
            </a:r>
            <a:r>
              <a:rPr lang="en-AU" dirty="0" smtClean="0"/>
              <a:t>at the study/project/initiative level – used for discovery </a:t>
            </a:r>
            <a:endParaRPr lang="en-AU" dirty="0"/>
          </a:p>
          <a:p>
            <a:pPr marL="800100" lvl="1" indent="-342900">
              <a:buFont typeface="+mj-lt"/>
              <a:buAutoNum type="arabicPeriod"/>
            </a:pPr>
            <a:r>
              <a:rPr lang="en-AU" dirty="0" smtClean="0"/>
              <a:t>At fine—grained variable level, with instruments, errors, protocol details ?</a:t>
            </a:r>
            <a:endParaRPr lang="en-AU" dirty="0"/>
          </a:p>
          <a:p>
            <a:pPr marL="800100" lvl="1" indent="-342900">
              <a:buFont typeface="+mj-lt"/>
              <a:buAutoNum type="arabicPeriod"/>
            </a:pPr>
            <a:endParaRPr lang="en-AU" dirty="0"/>
          </a:p>
          <a:p>
            <a:pPr marL="800100" lvl="1" indent="-342900">
              <a:buFont typeface="+mj-lt"/>
              <a:buAutoNum type="arabicPeriod"/>
            </a:pPr>
            <a:endParaRPr lang="en-AU" dirty="0"/>
          </a:p>
          <a:p>
            <a:r>
              <a:rPr lang="en-AU" dirty="0"/>
              <a:t>Which </a:t>
            </a:r>
            <a:r>
              <a:rPr lang="en-AU" dirty="0" smtClean="0"/>
              <a:t>FAIR level does it address?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785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2" b="19372"/>
          <a:stretch/>
        </p:blipFill>
        <p:spPr>
          <a:xfrm>
            <a:off x="398307" y="609600"/>
            <a:ext cx="11198153" cy="5536019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917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5813" y="304431"/>
            <a:ext cx="11926187" cy="6277122"/>
            <a:chOff x="265813" y="304431"/>
            <a:chExt cx="11926187" cy="6277122"/>
          </a:xfrm>
        </p:grpSpPr>
        <p:sp>
          <p:nvSpPr>
            <p:cNvPr id="15" name="TextBox 14"/>
            <p:cNvSpPr txBox="1"/>
            <p:nvPr/>
          </p:nvSpPr>
          <p:spPr>
            <a:xfrm>
              <a:off x="10341936" y="5060567"/>
              <a:ext cx="1850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5">
                      <a:lumMod val="75000"/>
                    </a:schemeClr>
                  </a:solidFill>
                </a:rPr>
                <a:t>Primarily </a:t>
              </a:r>
              <a:br>
                <a:rPr lang="en-AU" dirty="0" smtClean="0">
                  <a:solidFill>
                    <a:schemeClr val="accent5">
                      <a:lumMod val="75000"/>
                    </a:schemeClr>
                  </a:solidFill>
                </a:rPr>
              </a:br>
              <a:r>
                <a:rPr lang="en-AU" dirty="0" smtClean="0">
                  <a:solidFill>
                    <a:schemeClr val="accent5">
                      <a:lumMod val="75000"/>
                    </a:schemeClr>
                  </a:solidFill>
                </a:rPr>
                <a:t>domain usage</a:t>
              </a:r>
              <a:endParaRPr lang="en-AU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65813" y="304431"/>
              <a:ext cx="10862262" cy="6277122"/>
              <a:chOff x="265813" y="304431"/>
              <a:chExt cx="10862262" cy="6277122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765544" y="5805579"/>
                <a:ext cx="10362531" cy="42328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871330" y="531628"/>
                <a:ext cx="74428" cy="6049925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041539" y="6212221"/>
                <a:ext cx="1594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rgbClr val="0070C0"/>
                    </a:solidFill>
                  </a:rPr>
                  <a:t>Variable level</a:t>
                </a:r>
                <a:endParaRPr lang="en-AU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41539" y="304431"/>
                <a:ext cx="1326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rgbClr val="0070C0"/>
                    </a:solidFill>
                  </a:rPr>
                  <a:t>Study level</a:t>
                </a:r>
                <a:endParaRPr lang="en-AU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65813" y="5060568"/>
                <a:ext cx="14318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AU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Generic </a:t>
                </a:r>
                <a:br>
                  <a:rPr lang="en-AU" dirty="0" smtClean="0">
                    <a:solidFill>
                      <a:schemeClr val="accent5">
                        <a:lumMod val="75000"/>
                      </a:schemeClr>
                    </a:solidFill>
                  </a:rPr>
                </a:br>
                <a:r>
                  <a:rPr lang="en-AU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applications</a:t>
                </a:r>
                <a:endParaRPr lang="en-AU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430071" y="4805916"/>
                <a:ext cx="3189768" cy="90098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3600" dirty="0" smtClean="0">
                    <a:solidFill>
                      <a:srgbClr val="7030A0"/>
                    </a:solidFill>
                  </a:rPr>
                  <a:t>SSN/SOSA</a:t>
                </a:r>
                <a:endParaRPr lang="en-AU" sz="36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467285" y="772443"/>
                <a:ext cx="3189768" cy="90098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3600" dirty="0" smtClean="0">
                    <a:solidFill>
                      <a:srgbClr val="C00000"/>
                    </a:solidFill>
                  </a:rPr>
                  <a:t>DCAT</a:t>
                </a:r>
                <a:endParaRPr lang="en-AU" sz="3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213685" y="1463749"/>
                <a:ext cx="2112334" cy="900982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36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19115</a:t>
                </a:r>
                <a:endParaRPr lang="en-AU" sz="3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990736" y="1160862"/>
                <a:ext cx="1644552" cy="4462889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36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EML</a:t>
                </a:r>
                <a:endParaRPr lang="en-AU" sz="36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392857" y="2986861"/>
                <a:ext cx="3189768" cy="90098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3600" dirty="0" smtClean="0">
                    <a:solidFill>
                      <a:srgbClr val="FF0000"/>
                    </a:solidFill>
                  </a:rPr>
                  <a:t>DQV</a:t>
                </a:r>
                <a:endParaRPr lang="en-AU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623005" y="3327991"/>
                <a:ext cx="1768500" cy="2295760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3600" dirty="0" smtClean="0">
                    <a:solidFill>
                      <a:srgbClr val="7030A0"/>
                    </a:solidFill>
                  </a:rPr>
                  <a:t>FHIR</a:t>
                </a:r>
                <a:br>
                  <a:rPr lang="en-AU" sz="3600" dirty="0" smtClean="0">
                    <a:solidFill>
                      <a:srgbClr val="7030A0"/>
                    </a:solidFill>
                  </a:rPr>
                </a:br>
                <a:r>
                  <a:rPr lang="en-AU" dirty="0" smtClean="0">
                    <a:solidFill>
                      <a:srgbClr val="7030A0"/>
                    </a:solidFill>
                  </a:rPr>
                  <a:t>HL7Q</a:t>
                </a:r>
                <a:endParaRPr lang="en-AU" sz="36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8573436" y="750639"/>
                <a:ext cx="1768500" cy="229576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360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DATS</a:t>
                </a:r>
                <a:endParaRPr lang="en-AU" sz="36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114927" y="1126517"/>
                <a:ext cx="1644552" cy="44628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3600" dirty="0" smtClean="0">
                    <a:solidFill>
                      <a:srgbClr val="7030A0"/>
                    </a:solidFill>
                  </a:rPr>
                  <a:t>DDI</a:t>
                </a:r>
                <a:endParaRPr lang="en-AU" sz="36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5482901" y="1903228"/>
                <a:ext cx="2681185" cy="1988288"/>
              </a:xfrm>
              <a:custGeom>
                <a:avLst/>
                <a:gdLst>
                  <a:gd name="connsiteX0" fmla="*/ 31897 w 2200939"/>
                  <a:gd name="connsiteY0" fmla="*/ 404037 h 1988288"/>
                  <a:gd name="connsiteX1" fmla="*/ 31897 w 2200939"/>
                  <a:gd name="connsiteY1" fmla="*/ 404037 h 1988288"/>
                  <a:gd name="connsiteX2" fmla="*/ 478465 w 2200939"/>
                  <a:gd name="connsiteY2" fmla="*/ 127591 h 1988288"/>
                  <a:gd name="connsiteX3" fmla="*/ 542260 w 2200939"/>
                  <a:gd name="connsiteY3" fmla="*/ 116958 h 1988288"/>
                  <a:gd name="connsiteX4" fmla="*/ 584790 w 2200939"/>
                  <a:gd name="connsiteY4" fmla="*/ 106325 h 1988288"/>
                  <a:gd name="connsiteX5" fmla="*/ 648586 w 2200939"/>
                  <a:gd name="connsiteY5" fmla="*/ 85060 h 1988288"/>
                  <a:gd name="connsiteX6" fmla="*/ 680483 w 2200939"/>
                  <a:gd name="connsiteY6" fmla="*/ 74428 h 1988288"/>
                  <a:gd name="connsiteX7" fmla="*/ 754911 w 2200939"/>
                  <a:gd name="connsiteY7" fmla="*/ 53163 h 1988288"/>
                  <a:gd name="connsiteX8" fmla="*/ 786809 w 2200939"/>
                  <a:gd name="connsiteY8" fmla="*/ 31898 h 1988288"/>
                  <a:gd name="connsiteX9" fmla="*/ 829339 w 2200939"/>
                  <a:gd name="connsiteY9" fmla="*/ 21265 h 1988288"/>
                  <a:gd name="connsiteX10" fmla="*/ 946297 w 2200939"/>
                  <a:gd name="connsiteY10" fmla="*/ 0 h 1988288"/>
                  <a:gd name="connsiteX11" fmla="*/ 1105786 w 2200939"/>
                  <a:gd name="connsiteY11" fmla="*/ 10632 h 1988288"/>
                  <a:gd name="connsiteX12" fmla="*/ 1222744 w 2200939"/>
                  <a:gd name="connsiteY12" fmla="*/ 42530 h 1988288"/>
                  <a:gd name="connsiteX13" fmla="*/ 1382232 w 2200939"/>
                  <a:gd name="connsiteY13" fmla="*/ 53163 h 1988288"/>
                  <a:gd name="connsiteX14" fmla="*/ 1467293 w 2200939"/>
                  <a:gd name="connsiteY14" fmla="*/ 63795 h 1988288"/>
                  <a:gd name="connsiteX15" fmla="*/ 1541721 w 2200939"/>
                  <a:gd name="connsiteY15" fmla="*/ 85060 h 1988288"/>
                  <a:gd name="connsiteX16" fmla="*/ 1637414 w 2200939"/>
                  <a:gd name="connsiteY16" fmla="*/ 116958 h 1988288"/>
                  <a:gd name="connsiteX17" fmla="*/ 1669311 w 2200939"/>
                  <a:gd name="connsiteY17" fmla="*/ 127591 h 1988288"/>
                  <a:gd name="connsiteX18" fmla="*/ 1701209 w 2200939"/>
                  <a:gd name="connsiteY18" fmla="*/ 138223 h 1988288"/>
                  <a:gd name="connsiteX19" fmla="*/ 1733107 w 2200939"/>
                  <a:gd name="connsiteY19" fmla="*/ 159488 h 1988288"/>
                  <a:gd name="connsiteX20" fmla="*/ 1807534 w 2200939"/>
                  <a:gd name="connsiteY20" fmla="*/ 180753 h 1988288"/>
                  <a:gd name="connsiteX21" fmla="*/ 1903228 w 2200939"/>
                  <a:gd name="connsiteY21" fmla="*/ 244549 h 1988288"/>
                  <a:gd name="connsiteX22" fmla="*/ 1935125 w 2200939"/>
                  <a:gd name="connsiteY22" fmla="*/ 265814 h 1988288"/>
                  <a:gd name="connsiteX23" fmla="*/ 1967023 w 2200939"/>
                  <a:gd name="connsiteY23" fmla="*/ 276446 h 1988288"/>
                  <a:gd name="connsiteX24" fmla="*/ 1988288 w 2200939"/>
                  <a:gd name="connsiteY24" fmla="*/ 297712 h 1988288"/>
                  <a:gd name="connsiteX25" fmla="*/ 2020186 w 2200939"/>
                  <a:gd name="connsiteY25" fmla="*/ 308344 h 1988288"/>
                  <a:gd name="connsiteX26" fmla="*/ 2041451 w 2200939"/>
                  <a:gd name="connsiteY26" fmla="*/ 340242 h 1988288"/>
                  <a:gd name="connsiteX27" fmla="*/ 2073348 w 2200939"/>
                  <a:gd name="connsiteY27" fmla="*/ 361507 h 1988288"/>
                  <a:gd name="connsiteX28" fmla="*/ 2126511 w 2200939"/>
                  <a:gd name="connsiteY28" fmla="*/ 414670 h 1988288"/>
                  <a:gd name="connsiteX29" fmla="*/ 2179674 w 2200939"/>
                  <a:gd name="connsiteY29" fmla="*/ 574158 h 1988288"/>
                  <a:gd name="connsiteX30" fmla="*/ 2190307 w 2200939"/>
                  <a:gd name="connsiteY30" fmla="*/ 606056 h 1988288"/>
                  <a:gd name="connsiteX31" fmla="*/ 2200939 w 2200939"/>
                  <a:gd name="connsiteY31" fmla="*/ 637953 h 1988288"/>
                  <a:gd name="connsiteX32" fmla="*/ 2190307 w 2200939"/>
                  <a:gd name="connsiteY32" fmla="*/ 829339 h 1988288"/>
                  <a:gd name="connsiteX33" fmla="*/ 2137144 w 2200939"/>
                  <a:gd name="connsiteY33" fmla="*/ 871870 h 1988288"/>
                  <a:gd name="connsiteX34" fmla="*/ 2094614 w 2200939"/>
                  <a:gd name="connsiteY34" fmla="*/ 903767 h 1988288"/>
                  <a:gd name="connsiteX35" fmla="*/ 2041451 w 2200939"/>
                  <a:gd name="connsiteY35" fmla="*/ 946298 h 1988288"/>
                  <a:gd name="connsiteX36" fmla="*/ 2009553 w 2200939"/>
                  <a:gd name="connsiteY36" fmla="*/ 956930 h 1988288"/>
                  <a:gd name="connsiteX37" fmla="*/ 1977655 w 2200939"/>
                  <a:gd name="connsiteY37" fmla="*/ 978195 h 1988288"/>
                  <a:gd name="connsiteX38" fmla="*/ 1881962 w 2200939"/>
                  <a:gd name="connsiteY38" fmla="*/ 999460 h 1988288"/>
                  <a:gd name="connsiteX39" fmla="*/ 1850065 w 2200939"/>
                  <a:gd name="connsiteY39" fmla="*/ 1010093 h 1988288"/>
                  <a:gd name="connsiteX40" fmla="*/ 1786269 w 2200939"/>
                  <a:gd name="connsiteY40" fmla="*/ 1052623 h 1988288"/>
                  <a:gd name="connsiteX41" fmla="*/ 1754372 w 2200939"/>
                  <a:gd name="connsiteY41" fmla="*/ 1073888 h 1988288"/>
                  <a:gd name="connsiteX42" fmla="*/ 1722474 w 2200939"/>
                  <a:gd name="connsiteY42" fmla="*/ 1105786 h 1988288"/>
                  <a:gd name="connsiteX43" fmla="*/ 1648046 w 2200939"/>
                  <a:gd name="connsiteY43" fmla="*/ 1158949 h 1988288"/>
                  <a:gd name="connsiteX44" fmla="*/ 1605516 w 2200939"/>
                  <a:gd name="connsiteY44" fmla="*/ 1212112 h 1988288"/>
                  <a:gd name="connsiteX45" fmla="*/ 1573618 w 2200939"/>
                  <a:gd name="connsiteY45" fmla="*/ 1233377 h 1988288"/>
                  <a:gd name="connsiteX46" fmla="*/ 1520455 w 2200939"/>
                  <a:gd name="connsiteY46" fmla="*/ 1286539 h 1988288"/>
                  <a:gd name="connsiteX47" fmla="*/ 1499190 w 2200939"/>
                  <a:gd name="connsiteY47" fmla="*/ 1307805 h 1988288"/>
                  <a:gd name="connsiteX48" fmla="*/ 1477925 w 2200939"/>
                  <a:gd name="connsiteY48" fmla="*/ 1371600 h 1988288"/>
                  <a:gd name="connsiteX49" fmla="*/ 1467293 w 2200939"/>
                  <a:gd name="connsiteY49" fmla="*/ 1403498 h 1988288"/>
                  <a:gd name="connsiteX50" fmla="*/ 1435395 w 2200939"/>
                  <a:gd name="connsiteY50" fmla="*/ 1467293 h 1988288"/>
                  <a:gd name="connsiteX51" fmla="*/ 1424762 w 2200939"/>
                  <a:gd name="connsiteY51" fmla="*/ 1531088 h 1988288"/>
                  <a:gd name="connsiteX52" fmla="*/ 1403497 w 2200939"/>
                  <a:gd name="connsiteY52" fmla="*/ 1626781 h 1988288"/>
                  <a:gd name="connsiteX53" fmla="*/ 1392865 w 2200939"/>
                  <a:gd name="connsiteY53" fmla="*/ 1701209 h 1988288"/>
                  <a:gd name="connsiteX54" fmla="*/ 1371600 w 2200939"/>
                  <a:gd name="connsiteY54" fmla="*/ 1796902 h 1988288"/>
                  <a:gd name="connsiteX55" fmla="*/ 1360967 w 2200939"/>
                  <a:gd name="connsiteY55" fmla="*/ 1828800 h 1988288"/>
                  <a:gd name="connsiteX56" fmla="*/ 1297172 w 2200939"/>
                  <a:gd name="connsiteY56" fmla="*/ 1903228 h 1988288"/>
                  <a:gd name="connsiteX57" fmla="*/ 1275907 w 2200939"/>
                  <a:gd name="connsiteY57" fmla="*/ 1935125 h 1988288"/>
                  <a:gd name="connsiteX58" fmla="*/ 1222744 w 2200939"/>
                  <a:gd name="connsiteY58" fmla="*/ 1977656 h 1988288"/>
                  <a:gd name="connsiteX59" fmla="*/ 1190846 w 2200939"/>
                  <a:gd name="connsiteY59" fmla="*/ 1988288 h 1988288"/>
                  <a:gd name="connsiteX60" fmla="*/ 1031358 w 2200939"/>
                  <a:gd name="connsiteY60" fmla="*/ 1977656 h 1988288"/>
                  <a:gd name="connsiteX61" fmla="*/ 999460 w 2200939"/>
                  <a:gd name="connsiteY61" fmla="*/ 1956391 h 1988288"/>
                  <a:gd name="connsiteX62" fmla="*/ 946297 w 2200939"/>
                  <a:gd name="connsiteY62" fmla="*/ 1903228 h 1988288"/>
                  <a:gd name="connsiteX63" fmla="*/ 925032 w 2200939"/>
                  <a:gd name="connsiteY63" fmla="*/ 1839432 h 1988288"/>
                  <a:gd name="connsiteX64" fmla="*/ 903767 w 2200939"/>
                  <a:gd name="connsiteY64" fmla="*/ 1754372 h 1988288"/>
                  <a:gd name="connsiteX65" fmla="*/ 893134 w 2200939"/>
                  <a:gd name="connsiteY65" fmla="*/ 1658679 h 1988288"/>
                  <a:gd name="connsiteX66" fmla="*/ 882502 w 2200939"/>
                  <a:gd name="connsiteY66" fmla="*/ 1594884 h 1988288"/>
                  <a:gd name="connsiteX67" fmla="*/ 850604 w 2200939"/>
                  <a:gd name="connsiteY67" fmla="*/ 1339702 h 1988288"/>
                  <a:gd name="connsiteX68" fmla="*/ 808074 w 2200939"/>
                  <a:gd name="connsiteY68" fmla="*/ 1286539 h 1988288"/>
                  <a:gd name="connsiteX69" fmla="*/ 797441 w 2200939"/>
                  <a:gd name="connsiteY69" fmla="*/ 1254642 h 1988288"/>
                  <a:gd name="connsiteX70" fmla="*/ 765544 w 2200939"/>
                  <a:gd name="connsiteY70" fmla="*/ 1244009 h 1988288"/>
                  <a:gd name="connsiteX71" fmla="*/ 701748 w 2200939"/>
                  <a:gd name="connsiteY71" fmla="*/ 1212112 h 1988288"/>
                  <a:gd name="connsiteX72" fmla="*/ 669851 w 2200939"/>
                  <a:gd name="connsiteY72" fmla="*/ 1190846 h 1988288"/>
                  <a:gd name="connsiteX73" fmla="*/ 606055 w 2200939"/>
                  <a:gd name="connsiteY73" fmla="*/ 1169581 h 1988288"/>
                  <a:gd name="connsiteX74" fmla="*/ 510362 w 2200939"/>
                  <a:gd name="connsiteY74" fmla="*/ 1116419 h 1988288"/>
                  <a:gd name="connsiteX75" fmla="*/ 478465 w 2200939"/>
                  <a:gd name="connsiteY75" fmla="*/ 1095153 h 1988288"/>
                  <a:gd name="connsiteX76" fmla="*/ 446567 w 2200939"/>
                  <a:gd name="connsiteY76" fmla="*/ 1084521 h 1988288"/>
                  <a:gd name="connsiteX77" fmla="*/ 372139 w 2200939"/>
                  <a:gd name="connsiteY77" fmla="*/ 1041991 h 1988288"/>
                  <a:gd name="connsiteX78" fmla="*/ 308344 w 2200939"/>
                  <a:gd name="connsiteY78" fmla="*/ 1010093 h 1988288"/>
                  <a:gd name="connsiteX79" fmla="*/ 244548 w 2200939"/>
                  <a:gd name="connsiteY79" fmla="*/ 978195 h 1988288"/>
                  <a:gd name="connsiteX80" fmla="*/ 223283 w 2200939"/>
                  <a:gd name="connsiteY80" fmla="*/ 946298 h 1988288"/>
                  <a:gd name="connsiteX81" fmla="*/ 191386 w 2200939"/>
                  <a:gd name="connsiteY81" fmla="*/ 935665 h 1988288"/>
                  <a:gd name="connsiteX82" fmla="*/ 159488 w 2200939"/>
                  <a:gd name="connsiteY82" fmla="*/ 914400 h 1988288"/>
                  <a:gd name="connsiteX83" fmla="*/ 127590 w 2200939"/>
                  <a:gd name="connsiteY83" fmla="*/ 903767 h 1988288"/>
                  <a:gd name="connsiteX84" fmla="*/ 63795 w 2200939"/>
                  <a:gd name="connsiteY84" fmla="*/ 861237 h 1988288"/>
                  <a:gd name="connsiteX85" fmla="*/ 31897 w 2200939"/>
                  <a:gd name="connsiteY85" fmla="*/ 839972 h 1988288"/>
                  <a:gd name="connsiteX86" fmla="*/ 0 w 2200939"/>
                  <a:gd name="connsiteY86" fmla="*/ 818707 h 1988288"/>
                  <a:gd name="connsiteX87" fmla="*/ 10632 w 2200939"/>
                  <a:gd name="connsiteY87" fmla="*/ 531628 h 1988288"/>
                  <a:gd name="connsiteX88" fmla="*/ 21265 w 2200939"/>
                  <a:gd name="connsiteY88" fmla="*/ 499730 h 1988288"/>
                  <a:gd name="connsiteX89" fmla="*/ 42530 w 2200939"/>
                  <a:gd name="connsiteY89" fmla="*/ 467832 h 1988288"/>
                  <a:gd name="connsiteX90" fmla="*/ 53162 w 2200939"/>
                  <a:gd name="connsiteY90" fmla="*/ 435935 h 1988288"/>
                  <a:gd name="connsiteX91" fmla="*/ 31897 w 2200939"/>
                  <a:gd name="connsiteY91" fmla="*/ 404037 h 198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2200939" h="1988288">
                    <a:moveTo>
                      <a:pt x="31897" y="404037"/>
                    </a:moveTo>
                    <a:lnTo>
                      <a:pt x="31897" y="404037"/>
                    </a:lnTo>
                    <a:cubicBezTo>
                      <a:pt x="180753" y="311888"/>
                      <a:pt x="325878" y="213421"/>
                      <a:pt x="478465" y="127591"/>
                    </a:cubicBezTo>
                    <a:cubicBezTo>
                      <a:pt x="497255" y="117022"/>
                      <a:pt x="521120" y="121186"/>
                      <a:pt x="542260" y="116958"/>
                    </a:cubicBezTo>
                    <a:cubicBezTo>
                      <a:pt x="556589" y="114092"/>
                      <a:pt x="570793" y="110524"/>
                      <a:pt x="584790" y="106325"/>
                    </a:cubicBezTo>
                    <a:cubicBezTo>
                      <a:pt x="606260" y="99884"/>
                      <a:pt x="627321" y="92148"/>
                      <a:pt x="648586" y="85060"/>
                    </a:cubicBezTo>
                    <a:cubicBezTo>
                      <a:pt x="659218" y="81516"/>
                      <a:pt x="669610" y="77146"/>
                      <a:pt x="680483" y="74428"/>
                    </a:cubicBezTo>
                    <a:cubicBezTo>
                      <a:pt x="733887" y="61077"/>
                      <a:pt x="709151" y="68416"/>
                      <a:pt x="754911" y="53163"/>
                    </a:cubicBezTo>
                    <a:cubicBezTo>
                      <a:pt x="765544" y="46075"/>
                      <a:pt x="775063" y="36932"/>
                      <a:pt x="786809" y="31898"/>
                    </a:cubicBezTo>
                    <a:cubicBezTo>
                      <a:pt x="800240" y="26142"/>
                      <a:pt x="815074" y="24435"/>
                      <a:pt x="829339" y="21265"/>
                    </a:cubicBezTo>
                    <a:cubicBezTo>
                      <a:pt x="873927" y="11356"/>
                      <a:pt x="900122" y="7695"/>
                      <a:pt x="946297" y="0"/>
                    </a:cubicBezTo>
                    <a:cubicBezTo>
                      <a:pt x="999460" y="3544"/>
                      <a:pt x="1053041" y="3097"/>
                      <a:pt x="1105786" y="10632"/>
                    </a:cubicBezTo>
                    <a:cubicBezTo>
                      <a:pt x="1329027" y="42524"/>
                      <a:pt x="1032874" y="23543"/>
                      <a:pt x="1222744" y="42530"/>
                    </a:cubicBezTo>
                    <a:cubicBezTo>
                      <a:pt x="1275760" y="47832"/>
                      <a:pt x="1329152" y="48547"/>
                      <a:pt x="1382232" y="53163"/>
                    </a:cubicBezTo>
                    <a:cubicBezTo>
                      <a:pt x="1410699" y="55638"/>
                      <a:pt x="1438939" y="60251"/>
                      <a:pt x="1467293" y="63795"/>
                    </a:cubicBezTo>
                    <a:cubicBezTo>
                      <a:pt x="1574450" y="99516"/>
                      <a:pt x="1408263" y="45024"/>
                      <a:pt x="1541721" y="85060"/>
                    </a:cubicBezTo>
                    <a:cubicBezTo>
                      <a:pt x="1541739" y="85065"/>
                      <a:pt x="1621456" y="111639"/>
                      <a:pt x="1637414" y="116958"/>
                    </a:cubicBezTo>
                    <a:lnTo>
                      <a:pt x="1669311" y="127591"/>
                    </a:lnTo>
                    <a:lnTo>
                      <a:pt x="1701209" y="138223"/>
                    </a:lnTo>
                    <a:cubicBezTo>
                      <a:pt x="1711842" y="145311"/>
                      <a:pt x="1721677" y="153773"/>
                      <a:pt x="1733107" y="159488"/>
                    </a:cubicBezTo>
                    <a:cubicBezTo>
                      <a:pt x="1748365" y="167117"/>
                      <a:pt x="1793901" y="177345"/>
                      <a:pt x="1807534" y="180753"/>
                    </a:cubicBezTo>
                    <a:lnTo>
                      <a:pt x="1903228" y="244549"/>
                    </a:lnTo>
                    <a:cubicBezTo>
                      <a:pt x="1913860" y="251637"/>
                      <a:pt x="1923002" y="261773"/>
                      <a:pt x="1935125" y="265814"/>
                    </a:cubicBezTo>
                    <a:lnTo>
                      <a:pt x="1967023" y="276446"/>
                    </a:lnTo>
                    <a:cubicBezTo>
                      <a:pt x="1974111" y="283535"/>
                      <a:pt x="1979692" y="292554"/>
                      <a:pt x="1988288" y="297712"/>
                    </a:cubicBezTo>
                    <a:cubicBezTo>
                      <a:pt x="1997899" y="303478"/>
                      <a:pt x="2011434" y="301343"/>
                      <a:pt x="2020186" y="308344"/>
                    </a:cubicBezTo>
                    <a:cubicBezTo>
                      <a:pt x="2030165" y="316327"/>
                      <a:pt x="2032415" y="331206"/>
                      <a:pt x="2041451" y="340242"/>
                    </a:cubicBezTo>
                    <a:cubicBezTo>
                      <a:pt x="2050487" y="349278"/>
                      <a:pt x="2063731" y="353092"/>
                      <a:pt x="2073348" y="361507"/>
                    </a:cubicBezTo>
                    <a:cubicBezTo>
                      <a:pt x="2092208" y="378010"/>
                      <a:pt x="2126511" y="414670"/>
                      <a:pt x="2126511" y="414670"/>
                    </a:cubicBezTo>
                    <a:lnTo>
                      <a:pt x="2179674" y="574158"/>
                    </a:lnTo>
                    <a:lnTo>
                      <a:pt x="2190307" y="606056"/>
                    </a:lnTo>
                    <a:lnTo>
                      <a:pt x="2200939" y="637953"/>
                    </a:lnTo>
                    <a:cubicBezTo>
                      <a:pt x="2197395" y="701748"/>
                      <a:pt x="2199785" y="766152"/>
                      <a:pt x="2190307" y="829339"/>
                    </a:cubicBezTo>
                    <a:cubicBezTo>
                      <a:pt x="2188600" y="840719"/>
                      <a:pt x="2140933" y="869164"/>
                      <a:pt x="2137144" y="871870"/>
                    </a:cubicBezTo>
                    <a:cubicBezTo>
                      <a:pt x="2122724" y="882170"/>
                      <a:pt x="2108228" y="892423"/>
                      <a:pt x="2094614" y="903767"/>
                    </a:cubicBezTo>
                    <a:cubicBezTo>
                      <a:pt x="2064949" y="928487"/>
                      <a:pt x="2080876" y="926585"/>
                      <a:pt x="2041451" y="946298"/>
                    </a:cubicBezTo>
                    <a:cubicBezTo>
                      <a:pt x="2031427" y="951310"/>
                      <a:pt x="2020186" y="953386"/>
                      <a:pt x="2009553" y="956930"/>
                    </a:cubicBezTo>
                    <a:cubicBezTo>
                      <a:pt x="1998920" y="964018"/>
                      <a:pt x="1989401" y="973161"/>
                      <a:pt x="1977655" y="978195"/>
                    </a:cubicBezTo>
                    <a:cubicBezTo>
                      <a:pt x="1962367" y="984747"/>
                      <a:pt x="1894082" y="996430"/>
                      <a:pt x="1881962" y="999460"/>
                    </a:cubicBezTo>
                    <a:cubicBezTo>
                      <a:pt x="1871089" y="1002178"/>
                      <a:pt x="1859862" y="1004650"/>
                      <a:pt x="1850065" y="1010093"/>
                    </a:cubicBezTo>
                    <a:cubicBezTo>
                      <a:pt x="1827724" y="1022505"/>
                      <a:pt x="1807534" y="1038446"/>
                      <a:pt x="1786269" y="1052623"/>
                    </a:cubicBezTo>
                    <a:cubicBezTo>
                      <a:pt x="1775637" y="1059711"/>
                      <a:pt x="1763408" y="1064852"/>
                      <a:pt x="1754372" y="1073888"/>
                    </a:cubicBezTo>
                    <a:cubicBezTo>
                      <a:pt x="1743739" y="1084521"/>
                      <a:pt x="1733891" y="1096000"/>
                      <a:pt x="1722474" y="1105786"/>
                    </a:cubicBezTo>
                    <a:cubicBezTo>
                      <a:pt x="1699391" y="1125572"/>
                      <a:pt x="1673294" y="1142118"/>
                      <a:pt x="1648046" y="1158949"/>
                    </a:cubicBezTo>
                    <a:cubicBezTo>
                      <a:pt x="1632258" y="1182630"/>
                      <a:pt x="1627157" y="1194799"/>
                      <a:pt x="1605516" y="1212112"/>
                    </a:cubicBezTo>
                    <a:cubicBezTo>
                      <a:pt x="1595537" y="1220095"/>
                      <a:pt x="1583235" y="1224962"/>
                      <a:pt x="1573618" y="1233377"/>
                    </a:cubicBezTo>
                    <a:cubicBezTo>
                      <a:pt x="1554757" y="1249880"/>
                      <a:pt x="1538176" y="1268818"/>
                      <a:pt x="1520455" y="1286539"/>
                    </a:cubicBezTo>
                    <a:lnTo>
                      <a:pt x="1499190" y="1307805"/>
                    </a:lnTo>
                    <a:lnTo>
                      <a:pt x="1477925" y="1371600"/>
                    </a:lnTo>
                    <a:cubicBezTo>
                      <a:pt x="1474381" y="1382233"/>
                      <a:pt x="1473510" y="1394173"/>
                      <a:pt x="1467293" y="1403498"/>
                    </a:cubicBezTo>
                    <a:cubicBezTo>
                      <a:pt x="1448176" y="1432173"/>
                      <a:pt x="1442732" y="1434278"/>
                      <a:pt x="1435395" y="1467293"/>
                    </a:cubicBezTo>
                    <a:cubicBezTo>
                      <a:pt x="1430718" y="1488338"/>
                      <a:pt x="1428990" y="1509948"/>
                      <a:pt x="1424762" y="1531088"/>
                    </a:cubicBezTo>
                    <a:cubicBezTo>
                      <a:pt x="1405655" y="1626625"/>
                      <a:pt x="1422057" y="1515420"/>
                      <a:pt x="1403497" y="1626781"/>
                    </a:cubicBezTo>
                    <a:cubicBezTo>
                      <a:pt x="1399377" y="1651501"/>
                      <a:pt x="1396985" y="1676489"/>
                      <a:pt x="1392865" y="1701209"/>
                    </a:cubicBezTo>
                    <a:cubicBezTo>
                      <a:pt x="1388482" y="1727508"/>
                      <a:pt x="1379244" y="1770148"/>
                      <a:pt x="1371600" y="1796902"/>
                    </a:cubicBezTo>
                    <a:cubicBezTo>
                      <a:pt x="1368521" y="1807679"/>
                      <a:pt x="1366528" y="1819069"/>
                      <a:pt x="1360967" y="1828800"/>
                    </a:cubicBezTo>
                    <a:cubicBezTo>
                      <a:pt x="1332010" y="1879474"/>
                      <a:pt x="1331449" y="1862096"/>
                      <a:pt x="1297172" y="1903228"/>
                    </a:cubicBezTo>
                    <a:cubicBezTo>
                      <a:pt x="1288991" y="1913045"/>
                      <a:pt x="1283890" y="1925147"/>
                      <a:pt x="1275907" y="1935125"/>
                    </a:cubicBezTo>
                    <a:cubicBezTo>
                      <a:pt x="1262721" y="1951607"/>
                      <a:pt x="1241165" y="1968446"/>
                      <a:pt x="1222744" y="1977656"/>
                    </a:cubicBezTo>
                    <a:cubicBezTo>
                      <a:pt x="1212719" y="1982668"/>
                      <a:pt x="1201479" y="1984744"/>
                      <a:pt x="1190846" y="1988288"/>
                    </a:cubicBezTo>
                    <a:cubicBezTo>
                      <a:pt x="1137683" y="1984744"/>
                      <a:pt x="1083914" y="1986415"/>
                      <a:pt x="1031358" y="1977656"/>
                    </a:cubicBezTo>
                    <a:cubicBezTo>
                      <a:pt x="1018753" y="1975555"/>
                      <a:pt x="1009077" y="1964806"/>
                      <a:pt x="999460" y="1956391"/>
                    </a:cubicBezTo>
                    <a:cubicBezTo>
                      <a:pt x="980599" y="1939888"/>
                      <a:pt x="946297" y="1903228"/>
                      <a:pt x="946297" y="1903228"/>
                    </a:cubicBezTo>
                    <a:cubicBezTo>
                      <a:pt x="939209" y="1881963"/>
                      <a:pt x="930469" y="1861178"/>
                      <a:pt x="925032" y="1839432"/>
                    </a:cubicBezTo>
                    <a:lnTo>
                      <a:pt x="903767" y="1754372"/>
                    </a:lnTo>
                    <a:cubicBezTo>
                      <a:pt x="900223" y="1722474"/>
                      <a:pt x="897376" y="1690491"/>
                      <a:pt x="893134" y="1658679"/>
                    </a:cubicBezTo>
                    <a:cubicBezTo>
                      <a:pt x="890285" y="1637310"/>
                      <a:pt x="884292" y="1616368"/>
                      <a:pt x="882502" y="1594884"/>
                    </a:cubicBezTo>
                    <a:cubicBezTo>
                      <a:pt x="880727" y="1573586"/>
                      <a:pt x="888530" y="1396590"/>
                      <a:pt x="850604" y="1339702"/>
                    </a:cubicBezTo>
                    <a:cubicBezTo>
                      <a:pt x="823778" y="1299464"/>
                      <a:pt x="838375" y="1316841"/>
                      <a:pt x="808074" y="1286539"/>
                    </a:cubicBezTo>
                    <a:cubicBezTo>
                      <a:pt x="804530" y="1275907"/>
                      <a:pt x="805366" y="1262567"/>
                      <a:pt x="797441" y="1254642"/>
                    </a:cubicBezTo>
                    <a:cubicBezTo>
                      <a:pt x="789516" y="1246717"/>
                      <a:pt x="775568" y="1249021"/>
                      <a:pt x="765544" y="1244009"/>
                    </a:cubicBezTo>
                    <a:cubicBezTo>
                      <a:pt x="683109" y="1202791"/>
                      <a:pt x="781914" y="1238832"/>
                      <a:pt x="701748" y="1212112"/>
                    </a:cubicBezTo>
                    <a:cubicBezTo>
                      <a:pt x="691116" y="1205023"/>
                      <a:pt x="681528" y="1196036"/>
                      <a:pt x="669851" y="1190846"/>
                    </a:cubicBezTo>
                    <a:cubicBezTo>
                      <a:pt x="649367" y="1181742"/>
                      <a:pt x="624706" y="1182015"/>
                      <a:pt x="606055" y="1169581"/>
                    </a:cubicBezTo>
                    <a:cubicBezTo>
                      <a:pt x="532935" y="1120834"/>
                      <a:pt x="566506" y="1135132"/>
                      <a:pt x="510362" y="1116419"/>
                    </a:cubicBezTo>
                    <a:cubicBezTo>
                      <a:pt x="499730" y="1109330"/>
                      <a:pt x="489895" y="1100868"/>
                      <a:pt x="478465" y="1095153"/>
                    </a:cubicBezTo>
                    <a:cubicBezTo>
                      <a:pt x="468441" y="1090141"/>
                      <a:pt x="456298" y="1090082"/>
                      <a:pt x="446567" y="1084521"/>
                    </a:cubicBezTo>
                    <a:cubicBezTo>
                      <a:pt x="356448" y="1033025"/>
                      <a:pt x="445276" y="1066368"/>
                      <a:pt x="372139" y="1041991"/>
                    </a:cubicBezTo>
                    <a:cubicBezTo>
                      <a:pt x="280731" y="981050"/>
                      <a:pt x="396378" y="1054109"/>
                      <a:pt x="308344" y="1010093"/>
                    </a:cubicBezTo>
                    <a:cubicBezTo>
                      <a:pt x="225893" y="968868"/>
                      <a:pt x="324728" y="1004923"/>
                      <a:pt x="244548" y="978195"/>
                    </a:cubicBezTo>
                    <a:cubicBezTo>
                      <a:pt x="237460" y="967563"/>
                      <a:pt x="233261" y="954281"/>
                      <a:pt x="223283" y="946298"/>
                    </a:cubicBezTo>
                    <a:cubicBezTo>
                      <a:pt x="214531" y="939297"/>
                      <a:pt x="201410" y="940677"/>
                      <a:pt x="191386" y="935665"/>
                    </a:cubicBezTo>
                    <a:cubicBezTo>
                      <a:pt x="179956" y="929950"/>
                      <a:pt x="170918" y="920115"/>
                      <a:pt x="159488" y="914400"/>
                    </a:cubicBezTo>
                    <a:cubicBezTo>
                      <a:pt x="149463" y="909388"/>
                      <a:pt x="137387" y="909210"/>
                      <a:pt x="127590" y="903767"/>
                    </a:cubicBezTo>
                    <a:cubicBezTo>
                      <a:pt x="105249" y="891355"/>
                      <a:pt x="85060" y="875414"/>
                      <a:pt x="63795" y="861237"/>
                    </a:cubicBezTo>
                    <a:lnTo>
                      <a:pt x="31897" y="839972"/>
                    </a:lnTo>
                    <a:lnTo>
                      <a:pt x="0" y="818707"/>
                    </a:lnTo>
                    <a:cubicBezTo>
                      <a:pt x="3544" y="723014"/>
                      <a:pt x="4262" y="627175"/>
                      <a:pt x="10632" y="531628"/>
                    </a:cubicBezTo>
                    <a:cubicBezTo>
                      <a:pt x="11378" y="520445"/>
                      <a:pt x="16253" y="509755"/>
                      <a:pt x="21265" y="499730"/>
                    </a:cubicBezTo>
                    <a:cubicBezTo>
                      <a:pt x="26980" y="488300"/>
                      <a:pt x="35442" y="478465"/>
                      <a:pt x="42530" y="467832"/>
                    </a:cubicBezTo>
                    <a:cubicBezTo>
                      <a:pt x="46074" y="457200"/>
                      <a:pt x="47396" y="445545"/>
                      <a:pt x="53162" y="435935"/>
                    </a:cubicBezTo>
                    <a:cubicBezTo>
                      <a:pt x="58320" y="427339"/>
                      <a:pt x="35441" y="409353"/>
                      <a:pt x="31897" y="404037"/>
                    </a:cubicBezTo>
                    <a:close/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3200" dirty="0" smtClean="0">
                    <a:solidFill>
                      <a:schemeClr val="accent5"/>
                    </a:solidFill>
                  </a:rPr>
                  <a:t>CERIF</a:t>
                </a:r>
                <a:endParaRPr lang="en-AU" sz="32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516444" y="3618447"/>
                <a:ext cx="3189768" cy="90098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/>
                    </a:solidFill>
                  </a:rPr>
                  <a:t>QB</a:t>
                </a:r>
                <a:endParaRPr lang="en-AU" sz="36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39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756"/>
            <a:ext cx="12192000" cy="598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Findable			</a:t>
            </a:r>
            <a:r>
              <a:rPr lang="en-AU" i="1" dirty="0" smtClean="0"/>
              <a:t>discovery, indexed</a:t>
            </a:r>
          </a:p>
          <a:p>
            <a:r>
              <a:rPr lang="en-AU" dirty="0" smtClean="0"/>
              <a:t>Accessible		</a:t>
            </a:r>
            <a:r>
              <a:rPr lang="en-AU" i="1" dirty="0" smtClean="0"/>
              <a:t>data service or protocol</a:t>
            </a:r>
          </a:p>
          <a:p>
            <a:r>
              <a:rPr lang="en-AU" dirty="0" smtClean="0"/>
              <a:t>Interoperable		</a:t>
            </a:r>
            <a:r>
              <a:rPr lang="en-AU" i="1" dirty="0" smtClean="0"/>
              <a:t>community formats and standards</a:t>
            </a:r>
          </a:p>
          <a:p>
            <a:r>
              <a:rPr lang="en-AU" dirty="0" smtClean="0"/>
              <a:t>Reusable			</a:t>
            </a:r>
            <a:r>
              <a:rPr lang="en-AU" i="1" dirty="0" smtClean="0"/>
              <a:t>licensed, curated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6508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5611</TotalTime>
  <Words>98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Metadata spectrum</vt:lpstr>
      <vt:lpstr>What activities does metadata support?</vt:lpstr>
      <vt:lpstr>Application scope</vt:lpstr>
      <vt:lpstr>Level of detail</vt:lpstr>
      <vt:lpstr>PowerPoint Presentation</vt:lpstr>
      <vt:lpstr>PowerPoint Presentation</vt:lpstr>
      <vt:lpstr>PowerPoint Presentation</vt:lpstr>
      <vt:lpstr>FAIR</vt:lpstr>
    </vt:vector>
  </TitlesOfParts>
  <Company>CSIRO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 spectrum</dc:title>
  <dc:creator>Cox, Simon (L&amp;W, Highett)</dc:creator>
  <cp:lastModifiedBy>Cox, Simon (L&amp;W, Highett)</cp:lastModifiedBy>
  <cp:revision>25</cp:revision>
  <dcterms:created xsi:type="dcterms:W3CDTF">2018-10-01T05:24:46Z</dcterms:created>
  <dcterms:modified xsi:type="dcterms:W3CDTF">2018-10-07T04:51:39Z</dcterms:modified>
</cp:coreProperties>
</file>