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60" r:id="rId4"/>
    <p:sldId id="261" r:id="rId5"/>
    <p:sldId id="274" r:id="rId6"/>
    <p:sldId id="258" r:id="rId7"/>
    <p:sldId id="259" r:id="rId8"/>
    <p:sldId id="266" r:id="rId9"/>
    <p:sldId id="265" r:id="rId10"/>
    <p:sldId id="267" r:id="rId11"/>
    <p:sldId id="276" r:id="rId12"/>
    <p:sldId id="268" r:id="rId13"/>
    <p:sldId id="270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EB1F-97AE-4F00-A0CC-A9B61C7C7A26}" type="datetimeFigureOut">
              <a:rPr lang="en-AU" smtClean="0"/>
              <a:t>7/11/2018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432E-0973-4E4E-8907-B684694B1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50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54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37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– two dirty words in one title!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0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Squerall project has proved initially promising results but needs further development. Performance is better than the traditional integration at ingestion time - i.e. mapping everything to a single unified data model - as you only ever query relevant data, not the whole lot, looking for things that aren’t there.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41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C1D9-C3FA-4EA5-B782-86F4121AD669}" type="datetime1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50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2321-B18C-47F8-AF3F-21881C430201}" type="datetime1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4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1346-12AD-4069-81C1-5D1B838ED996}" type="datetime1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3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811" y="5500319"/>
            <a:ext cx="12223751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9253" y="3122613"/>
            <a:ext cx="11289992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9253" y="4257092"/>
            <a:ext cx="11300947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80000" y="5625959"/>
            <a:ext cx="6336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74022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5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2A9A-5F94-4F26-91CE-1FC21224F74F}" type="datetime1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00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EEF1-B3B7-4B3D-B8B8-33D3BD0E9C3F}" type="datetime1">
              <a:rPr lang="en-AU" smtClean="0"/>
              <a:t>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0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7C2C-57B8-445A-AE3C-CBEDD544111E}" type="datetime1">
              <a:rPr lang="en-AU" smtClean="0"/>
              <a:t>7/11/2018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D0D-CFCB-4274-965F-33F706F2C444}" type="datetime1">
              <a:rPr lang="en-AU" smtClean="0"/>
              <a:t>7/11/2018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619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460-BAB1-48C8-B0A0-24910D46FAA0}" type="datetime1">
              <a:rPr lang="en-AU" smtClean="0"/>
              <a:t>7/11/2018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0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8D3F-01C3-4E40-96DE-53EE9A2409ED}" type="datetime1">
              <a:rPr lang="en-AU" smtClean="0"/>
              <a:t>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7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C21B-8972-41CE-B77C-FDBAA2070CC4}" type="datetime1">
              <a:rPr lang="en-AU" smtClean="0"/>
              <a:t>7/11/2018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3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D0FF-43B7-4EB3-9353-F7692B97897A}" type="datetime1">
              <a:rPr lang="en-AU" smtClean="0"/>
              <a:t>7/11/2018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E12B-6176-4543-BD4E-283DD33C7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32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4.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upload.wikimedia.org/wikipedia/commons/thumb/1/12/User_icon_2.svg/2000px-User_icon_2.svg.png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pixabay.com/en/puzzle-pieces-of-the-puzzle-1892081/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9613" cy="38022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6747" y="1412821"/>
            <a:ext cx="5468471" cy="2387600"/>
          </a:xfrm>
        </p:spPr>
        <p:txBody>
          <a:bodyPr>
            <a:noAutofit/>
          </a:bodyPr>
          <a:lstStyle/>
          <a:p>
            <a:pPr algn="l"/>
            <a:r>
              <a:rPr lang="en-AU" sz="4000" dirty="0">
                <a:latin typeface="+mn-lt"/>
              </a:rPr>
              <a:t>Cross-domain data discovery and integration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6747" y="3892496"/>
            <a:ext cx="5468471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0" dirty="0"/>
              <a:t>Simon J D </a:t>
            </a:r>
            <a:r>
              <a:rPr lang="en-US" sz="2000" b="0" dirty="0" smtClean="0"/>
              <a:t>Cox</a:t>
            </a:r>
          </a:p>
          <a:p>
            <a:pPr algn="l"/>
            <a:r>
              <a:rPr lang="en-US" sz="2000" dirty="0" smtClean="0"/>
              <a:t>CSIRO Land and Water</a:t>
            </a:r>
            <a:endParaRPr lang="en-AU" sz="2000" b="0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 bwMode="auto">
          <a:xfrm>
            <a:off x="1885951" y="5192812"/>
            <a:ext cx="80422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400" dirty="0">
                <a:solidFill>
                  <a:schemeClr val="bg1"/>
                </a:solidFill>
                <a:latin typeface="Calibri" pitchFamily="34" charset="0"/>
              </a:rPr>
              <a:t>7 November 2018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90" y="5948980"/>
            <a:ext cx="1333825" cy="4698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0" y="3852725"/>
            <a:ext cx="3816424" cy="27854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00" y="37106"/>
            <a:ext cx="2880360" cy="22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3800" r="2304" b="1701"/>
          <a:stretch/>
        </p:blipFill>
        <p:spPr>
          <a:xfrm>
            <a:off x="5170658" y="898660"/>
            <a:ext cx="5453406" cy="58429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158" y="1899778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Controlled </a:t>
            </a:r>
            <a:r>
              <a:rPr lang="en-AU" sz="2400" dirty="0"/>
              <a:t>vocabularies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Provenance/context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Observation properties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Dataset statistics</a:t>
            </a:r>
            <a:endParaRPr lang="en-AU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pPr algn="l"/>
            <a:r>
              <a:rPr lang="en-AU" dirty="0" smtClean="0"/>
              <a:t>SCIDATACON 2018-11-07  |  Cox  |  x-domain discovery and integration</a:t>
            </a:r>
            <a:endParaRPr lang="en-AU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21972" y="2879589"/>
            <a:ext cx="4453142" cy="1082917"/>
            <a:chOff x="3287210" y="2169569"/>
            <a:chExt cx="4453142" cy="108291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287210" y="2744750"/>
              <a:ext cx="2292902" cy="334116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729468" y="2169569"/>
              <a:ext cx="2010884" cy="10829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50579" y="970667"/>
            <a:ext cx="6164809" cy="1909972"/>
            <a:chOff x="2915816" y="260648"/>
            <a:chExt cx="6164809" cy="190997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915816" y="1592623"/>
              <a:ext cx="3528392" cy="576946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94698" y="260648"/>
              <a:ext cx="2485927" cy="19099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82627" y="1762755"/>
            <a:ext cx="1713309" cy="395870"/>
            <a:chOff x="3347864" y="1052736"/>
            <a:chExt cx="1713309" cy="39587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347864" y="1340768"/>
              <a:ext cx="576064" cy="107838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923928" y="1052736"/>
              <a:ext cx="1137245" cy="36038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38566" y="4859099"/>
            <a:ext cx="2648164" cy="1733111"/>
            <a:chOff x="3838566" y="4859099"/>
            <a:chExt cx="2648164" cy="1733111"/>
          </a:xfrm>
        </p:grpSpPr>
        <p:sp>
          <p:nvSpPr>
            <p:cNvPr id="34" name="Rectangle 33"/>
            <p:cNvSpPr/>
            <p:nvPr/>
          </p:nvSpPr>
          <p:spPr>
            <a:xfrm>
              <a:off x="5170658" y="6000686"/>
              <a:ext cx="1316072" cy="59152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838566" y="4859099"/>
              <a:ext cx="1260085" cy="1326312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Metadata mashup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79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</a:t>
            </a:r>
            <a:r>
              <a:rPr lang="en-AU" dirty="0" smtClean="0"/>
              <a:t>s </a:t>
            </a:r>
            <a:r>
              <a:rPr lang="en-AU" dirty="0" smtClean="0"/>
              <a:t>‘metadata’ the solution?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Discovery might be done other ways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9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7648983" y="2978400"/>
            <a:ext cx="2896437" cy="1697182"/>
          </a:xfrm>
          <a:prstGeom prst="wedgeRectCallout">
            <a:avLst>
              <a:gd name="adj1" fmla="val -68958"/>
              <a:gd name="adj2" fmla="val 43297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-&gt; data source (type)</a:t>
            </a:r>
            <a:endParaRPr sz="1350"/>
          </a:p>
          <a:p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6681819" y="2172233"/>
            <a:ext cx="680100" cy="622800"/>
          </a:xfrm>
          <a:prstGeom prst="cloudCallout">
            <a:avLst>
              <a:gd name="adj1" fmla="val -91042"/>
              <a:gd name="adj2" fmla="val 601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2152650" y="1507321"/>
            <a:ext cx="7886700" cy="6122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548135"/>
              </a:buClr>
              <a:buSzPts val="3200"/>
            </a:pPr>
            <a:r>
              <a:rPr lang="en-US" sz="2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Semantic Data Lake – Envisaged Architecture </a:t>
            </a:r>
            <a:endParaRPr sz="24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29"/>
          <p:cNvGrpSpPr/>
          <p:nvPr/>
        </p:nvGrpSpPr>
        <p:grpSpPr>
          <a:xfrm>
            <a:off x="2560272" y="2234899"/>
            <a:ext cx="3843848" cy="579816"/>
            <a:chOff x="1409500" y="1366616"/>
            <a:chExt cx="3843848" cy="579816"/>
          </a:xfrm>
        </p:grpSpPr>
        <p:sp>
          <p:nvSpPr>
            <p:cNvPr id="211" name="Google Shape;211;p29"/>
            <p:cNvSpPr/>
            <p:nvPr/>
          </p:nvSpPr>
          <p:spPr>
            <a:xfrm>
              <a:off x="3384648" y="1370950"/>
              <a:ext cx="1868700" cy="486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Decomposing 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Query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1900366" y="1557632"/>
              <a:ext cx="1510200" cy="38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SPARQL query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29" descr="https://upload.wikimedia.org/wikipedia/commons/thumb/1/12/User_icon_2.svg/2000px-User_icon_2.svg.png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09500" y="1366616"/>
              <a:ext cx="488700" cy="488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9"/>
            <p:cNvCxnSpPr>
              <a:stCxn id="213" idx="3"/>
              <a:endCxn id="211" idx="1"/>
            </p:cNvCxnSpPr>
            <p:nvPr/>
          </p:nvCxnSpPr>
          <p:spPr>
            <a:xfrm>
              <a:off x="1898200" y="1610966"/>
              <a:ext cx="1486200" cy="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pic>
        <p:nvPicPr>
          <p:cNvPr id="215" name="Google Shape;215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r="54726" b="47818"/>
          <a:stretch/>
        </p:blipFill>
        <p:spPr>
          <a:xfrm rot="1879703">
            <a:off x="3692561" y="3125058"/>
            <a:ext cx="445623" cy="37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48641" b="51415"/>
          <a:stretch/>
        </p:blipFill>
        <p:spPr>
          <a:xfrm>
            <a:off x="5805258" y="3211723"/>
            <a:ext cx="542890" cy="37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53656" t="48670"/>
          <a:stretch/>
        </p:blipFill>
        <p:spPr>
          <a:xfrm rot="-1602465">
            <a:off x="6998493" y="3132085"/>
            <a:ext cx="463681" cy="37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t="52698" r="46918"/>
          <a:stretch/>
        </p:blipFill>
        <p:spPr>
          <a:xfrm>
            <a:off x="4637046" y="3229573"/>
            <a:ext cx="576334" cy="370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9"/>
          <p:cNvGrpSpPr/>
          <p:nvPr/>
        </p:nvGrpSpPr>
        <p:grpSpPr>
          <a:xfrm>
            <a:off x="3535580" y="2097962"/>
            <a:ext cx="509424" cy="370169"/>
            <a:chOff x="3263221" y="3035796"/>
            <a:chExt cx="1000440" cy="726961"/>
          </a:xfrm>
        </p:grpSpPr>
        <p:pic>
          <p:nvPicPr>
            <p:cNvPr id="220" name="Google Shape;220;p2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r="54726" b="47818"/>
            <a:stretch/>
          </p:blipFill>
          <p:spPr>
            <a:xfrm rot="457998">
              <a:off x="3300761" y="3068530"/>
              <a:ext cx="490488" cy="407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l="48641" b="51415"/>
            <a:stretch/>
          </p:blipFill>
          <p:spPr>
            <a:xfrm rot="-338553">
              <a:off x="3678844" y="3061979"/>
              <a:ext cx="551121" cy="375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l="53656" t="48670"/>
            <a:stretch/>
          </p:blipFill>
          <p:spPr>
            <a:xfrm rot="395107">
              <a:off x="3749359" y="3322888"/>
              <a:ext cx="492958" cy="400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t="52698" r="46918"/>
            <a:stretch/>
          </p:blipFill>
          <p:spPr>
            <a:xfrm rot="-460248">
              <a:off x="3285350" y="3355750"/>
              <a:ext cx="576333" cy="370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4" name="Google Shape;224;p29"/>
          <p:cNvCxnSpPr>
            <a:stCxn id="211" idx="2"/>
            <a:endCxn id="215" idx="0"/>
          </p:cNvCxnSpPr>
          <p:nvPr/>
        </p:nvCxnSpPr>
        <p:spPr>
          <a:xfrm flipH="1">
            <a:off x="4011546" y="2725533"/>
            <a:ext cx="1458225" cy="42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29"/>
          <p:cNvCxnSpPr>
            <a:stCxn id="211" idx="2"/>
            <a:endCxn id="216" idx="0"/>
          </p:cNvCxnSpPr>
          <p:nvPr/>
        </p:nvCxnSpPr>
        <p:spPr>
          <a:xfrm>
            <a:off x="5469771" y="2725534"/>
            <a:ext cx="606825" cy="4862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29"/>
          <p:cNvCxnSpPr>
            <a:stCxn id="211" idx="2"/>
            <a:endCxn id="218" idx="0"/>
          </p:cNvCxnSpPr>
          <p:nvPr/>
        </p:nvCxnSpPr>
        <p:spPr>
          <a:xfrm flipH="1">
            <a:off x="4925270" y="2725533"/>
            <a:ext cx="544500" cy="50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29"/>
          <p:cNvCxnSpPr>
            <a:stCxn id="211" idx="2"/>
            <a:endCxn id="217" idx="0"/>
          </p:cNvCxnSpPr>
          <p:nvPr/>
        </p:nvCxnSpPr>
        <p:spPr>
          <a:xfrm>
            <a:off x="5469771" y="2725534"/>
            <a:ext cx="1677375" cy="426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29"/>
          <p:cNvSpPr/>
          <p:nvPr/>
        </p:nvSpPr>
        <p:spPr>
          <a:xfrm>
            <a:off x="3711199" y="5403808"/>
            <a:ext cx="1665433" cy="53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9"/>
          <p:cNvCxnSpPr>
            <a:stCxn id="215" idx="2"/>
            <a:endCxn id="228" idx="0"/>
          </p:cNvCxnSpPr>
          <p:nvPr/>
        </p:nvCxnSpPr>
        <p:spPr>
          <a:xfrm>
            <a:off x="3819132" y="3468268"/>
            <a:ext cx="724725" cy="19354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29"/>
          <p:cNvCxnSpPr>
            <a:stCxn id="218" idx="2"/>
            <a:endCxn id="228" idx="0"/>
          </p:cNvCxnSpPr>
          <p:nvPr/>
        </p:nvCxnSpPr>
        <p:spPr>
          <a:xfrm flipH="1">
            <a:off x="4543839" y="3599771"/>
            <a:ext cx="381375" cy="18040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29"/>
          <p:cNvCxnSpPr>
            <a:stCxn id="216" idx="2"/>
            <a:endCxn id="232" idx="0"/>
          </p:cNvCxnSpPr>
          <p:nvPr/>
        </p:nvCxnSpPr>
        <p:spPr>
          <a:xfrm>
            <a:off x="6076703" y="3581922"/>
            <a:ext cx="1276650" cy="1850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29"/>
          <p:cNvCxnSpPr>
            <a:stCxn id="217" idx="2"/>
            <a:endCxn id="234" idx="0"/>
          </p:cNvCxnSpPr>
          <p:nvPr/>
        </p:nvCxnSpPr>
        <p:spPr>
          <a:xfrm flipH="1">
            <a:off x="6045873" y="3482535"/>
            <a:ext cx="1267650" cy="19212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p29"/>
          <p:cNvSpPr/>
          <p:nvPr/>
        </p:nvSpPr>
        <p:spPr>
          <a:xfrm>
            <a:off x="9513526" y="3156583"/>
            <a:ext cx="306300" cy="26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t="52698" r="46918"/>
          <a:stretch/>
        </p:blipFill>
        <p:spPr>
          <a:xfrm>
            <a:off x="8270517" y="3059989"/>
            <a:ext cx="285391" cy="1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5543998" y="5403808"/>
            <a:ext cx="1003825" cy="539082"/>
          </a:xfrm>
          <a:prstGeom prst="flowChartTerminator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XML File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9460183" y="4236536"/>
            <a:ext cx="306288" cy="172422"/>
          </a:xfrm>
          <a:prstGeom prst="flowChartTerminator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635920" y="3465906"/>
            <a:ext cx="2024039" cy="562437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?item gho:Country </a:t>
            </a:r>
            <a:r>
              <a:rPr lang="en-US" sz="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?country 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?item gho:Disease </a:t>
            </a:r>
            <a:r>
              <a:rPr lang="en-US" sz="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?disease .</a:t>
            </a:r>
            <a:endParaRPr sz="9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ctr"/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... 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9"/>
          <p:cNvCxnSpPr>
            <a:stCxn id="215" idx="1"/>
            <a:endCxn id="238" idx="0"/>
          </p:cNvCxnSpPr>
          <p:nvPr/>
        </p:nvCxnSpPr>
        <p:spPr>
          <a:xfrm flipH="1">
            <a:off x="2647971" y="3194308"/>
            <a:ext cx="1077075" cy="271575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240" name="Google Shape;240;p29"/>
          <p:cNvCxnSpPr>
            <a:stCxn id="236" idx="3"/>
            <a:endCxn id="235" idx="2"/>
          </p:cNvCxnSpPr>
          <p:nvPr/>
        </p:nvCxnSpPr>
        <p:spPr>
          <a:xfrm>
            <a:off x="8555906" y="3151640"/>
            <a:ext cx="957600" cy="1370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29"/>
          <p:cNvCxnSpPr>
            <a:stCxn id="242" idx="0"/>
            <a:endCxn id="235" idx="2"/>
          </p:cNvCxnSpPr>
          <p:nvPr/>
        </p:nvCxnSpPr>
        <p:spPr>
          <a:xfrm rot="10800000" flipH="1">
            <a:off x="8476290" y="3288562"/>
            <a:ext cx="1037250" cy="1032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3" name="Google Shape;243;p29"/>
          <p:cNvSpPr txBox="1"/>
          <p:nvPr/>
        </p:nvSpPr>
        <p:spPr>
          <a:xfrm>
            <a:off x="1635899" y="4850858"/>
            <a:ext cx="2024058" cy="495000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disease</a:t>
            </a:r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lang="en-US" sz="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9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Observations</a:t>
            </a:r>
            <a:r>
              <a:rPr lang="en-US" sz="11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r="54726" b="47818"/>
          <a:stretch/>
        </p:blipFill>
        <p:spPr>
          <a:xfrm rot="1879605">
            <a:off x="8309211" y="3377706"/>
            <a:ext cx="233368" cy="19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>
            <a:hlinkClick r:id="rId5"/>
          </p:cNvPr>
          <p:cNvSpPr/>
          <p:nvPr/>
        </p:nvSpPr>
        <p:spPr>
          <a:xfrm>
            <a:off x="3817126" y="4119458"/>
            <a:ext cx="3544795" cy="50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Relevant Data Sources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17492" algn="ctr">
              <a:buClr>
                <a:schemeClr val="dk1"/>
              </a:buClr>
              <a:buSzPts val="1400"/>
              <a:buFont typeface="Calibri"/>
              <a:buChar char="+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Translation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53656" t="48670"/>
          <a:stretch/>
        </p:blipFill>
        <p:spPr>
          <a:xfrm rot="-1602468">
            <a:off x="8323810" y="4285881"/>
            <a:ext cx="270977" cy="216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9"/>
          <p:cNvCxnSpPr>
            <a:stCxn id="247" idx="2"/>
            <a:endCxn id="243" idx="3"/>
          </p:cNvCxnSpPr>
          <p:nvPr/>
        </p:nvCxnSpPr>
        <p:spPr>
          <a:xfrm flipH="1">
            <a:off x="3659994" y="4942434"/>
            <a:ext cx="129375" cy="155925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47" name="Google Shape;247;p29"/>
          <p:cNvSpPr/>
          <p:nvPr/>
        </p:nvSpPr>
        <p:spPr>
          <a:xfrm>
            <a:off x="3789368" y="4757333"/>
            <a:ext cx="601200" cy="3702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906908" y="4827700"/>
            <a:ext cx="576288" cy="264006"/>
          </a:xfrm>
          <a:prstGeom prst="flowChartTerminator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4426007" y="4764416"/>
            <a:ext cx="601200" cy="3702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6662234" y="5432008"/>
            <a:ext cx="1382061" cy="504000"/>
          </a:xfrm>
          <a:prstGeom prst="trapezoid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6718275" y="4804866"/>
            <a:ext cx="802355" cy="315000"/>
          </a:xfrm>
          <a:prstGeom prst="trapezoid">
            <a:avLst>
              <a:gd name="adj" fmla="val 25000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JSONPath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9"/>
          <p:cNvCxnSpPr>
            <a:stCxn id="245" idx="3"/>
            <a:endCxn id="237" idx="1"/>
          </p:cNvCxnSpPr>
          <p:nvPr/>
        </p:nvCxnSpPr>
        <p:spPr>
          <a:xfrm rot="10800000" flipH="1">
            <a:off x="8580330" y="4322809"/>
            <a:ext cx="879750" cy="103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252" name="Google Shape;252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48641" b="51415"/>
          <a:stretch/>
        </p:blipFill>
        <p:spPr>
          <a:xfrm>
            <a:off x="8275810" y="3754891"/>
            <a:ext cx="300151" cy="204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9453232" y="3746796"/>
            <a:ext cx="339300" cy="163500"/>
          </a:xfrm>
          <a:prstGeom prst="trapezoid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9"/>
          <p:cNvCxnSpPr>
            <a:stCxn id="252" idx="3"/>
            <a:endCxn id="253" idx="1"/>
          </p:cNvCxnSpPr>
          <p:nvPr/>
        </p:nvCxnSpPr>
        <p:spPr>
          <a:xfrm rot="10800000" flipH="1">
            <a:off x="8575960" y="3828644"/>
            <a:ext cx="897750" cy="285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29"/>
          <p:cNvCxnSpPr>
            <a:stCxn id="238" idx="2"/>
            <a:endCxn id="243" idx="0"/>
          </p:cNvCxnSpPr>
          <p:nvPr/>
        </p:nvCxnSpPr>
        <p:spPr>
          <a:xfrm>
            <a:off x="2647939" y="4028342"/>
            <a:ext cx="0" cy="822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lgDash"/>
            <a:round/>
            <a:headEnd type="none" w="sm" len="sm"/>
            <a:tailEnd type="triangle" w="med" len="med"/>
          </a:ln>
        </p:spPr>
      </p:cxnSp>
      <p:sp>
        <p:nvSpPr>
          <p:cNvPr id="256" name="Google Shape;256;p29"/>
          <p:cNvSpPr txBox="1"/>
          <p:nvPr/>
        </p:nvSpPr>
        <p:spPr>
          <a:xfrm>
            <a:off x="9802452" y="3145180"/>
            <a:ext cx="5094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9739202" y="4180346"/>
            <a:ext cx="5094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9776819" y="3699621"/>
            <a:ext cx="768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6734947" y="2229247"/>
            <a:ext cx="542944" cy="452097"/>
            <a:chOff x="3127485" y="2833872"/>
            <a:chExt cx="1391093" cy="1158630"/>
          </a:xfrm>
        </p:grpSpPr>
        <p:pic>
          <p:nvPicPr>
            <p:cNvPr id="260" name="Google Shape;260;p29">
              <a:hlinkClick r:id="rId5"/>
            </p:cNvPr>
            <p:cNvPicPr preferRelativeResize="0"/>
            <p:nvPr/>
          </p:nvPicPr>
          <p:blipFill rotWithShape="1">
            <a:blip r:embed="rId6">
              <a:alphaModFix amt="52000"/>
            </a:blip>
            <a:srcRect r="54726" b="47818"/>
            <a:stretch/>
          </p:blipFill>
          <p:spPr>
            <a:xfrm rot="457998">
              <a:off x="3220664" y="2974523"/>
              <a:ext cx="490488" cy="407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>
              <a:hlinkClick r:id="rId5"/>
            </p:cNvPr>
            <p:cNvPicPr preferRelativeResize="0"/>
            <p:nvPr/>
          </p:nvPicPr>
          <p:blipFill rotWithShape="1">
            <a:blip r:embed="rId6">
              <a:alphaModFix amt="39000"/>
            </a:blip>
            <a:srcRect l="48641" b="51415"/>
            <a:stretch/>
          </p:blipFill>
          <p:spPr>
            <a:xfrm rot="-338553">
              <a:off x="3950317" y="2860055"/>
              <a:ext cx="551121" cy="375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>
              <a:hlinkClick r:id="rId5"/>
            </p:cNvPr>
            <p:cNvPicPr preferRelativeResize="0"/>
            <p:nvPr/>
          </p:nvPicPr>
          <p:blipFill rotWithShape="1">
            <a:blip r:embed="rId6">
              <a:alphaModFix amt="49000"/>
            </a:blip>
            <a:srcRect l="53656" t="48670"/>
            <a:stretch/>
          </p:blipFill>
          <p:spPr>
            <a:xfrm rot="395107">
              <a:off x="3979103" y="3552632"/>
              <a:ext cx="492958" cy="400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9">
              <a:hlinkClick r:id="rId5"/>
            </p:cNvPr>
            <p:cNvPicPr preferRelativeResize="0"/>
            <p:nvPr/>
          </p:nvPicPr>
          <p:blipFill rotWithShape="1">
            <a:blip r:embed="rId6">
              <a:alphaModFix amt="52000"/>
            </a:blip>
            <a:srcRect t="52698" r="46918"/>
            <a:stretch/>
          </p:blipFill>
          <p:spPr>
            <a:xfrm rot="-460248">
              <a:off x="3149614" y="3585494"/>
              <a:ext cx="576333" cy="370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4" name="Google Shape;264;p29"/>
          <p:cNvCxnSpPr>
            <a:stCxn id="261" idx="2"/>
            <a:endCxn id="263" idx="0"/>
          </p:cNvCxnSpPr>
          <p:nvPr/>
        </p:nvCxnSpPr>
        <p:spPr>
          <a:xfrm flipH="1">
            <a:off x="6846410" y="2385750"/>
            <a:ext cx="324450" cy="1374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9"/>
          <p:cNvCxnSpPr>
            <a:stCxn id="260" idx="3"/>
            <a:endCxn id="262" idx="1"/>
          </p:cNvCxnSpPr>
          <p:nvPr/>
        </p:nvCxnSpPr>
        <p:spPr>
          <a:xfrm>
            <a:off x="6961905" y="2376337"/>
            <a:ext cx="105975" cy="2004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29"/>
          <p:cNvSpPr txBox="1"/>
          <p:nvPr/>
        </p:nvSpPr>
        <p:spPr>
          <a:xfrm>
            <a:off x="7277889" y="2055597"/>
            <a:ext cx="1198407" cy="30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b="1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Execution Plan</a:t>
            </a:r>
            <a:endParaRPr sz="1100" b="1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67562" y="6088869"/>
            <a:ext cx="1540064" cy="4424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Run-time integration?</a:t>
            </a:r>
            <a:endParaRPr lang="en-AU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3" y="3087445"/>
            <a:ext cx="3507889" cy="308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/>
              <a:t>Simon J D Cox</a:t>
            </a:r>
          </a:p>
          <a:p>
            <a:pPr marL="0" indent="0">
              <a:buNone/>
            </a:pPr>
            <a:r>
              <a:rPr lang="en-AU" sz="1800" dirty="0" smtClean="0"/>
              <a:t>Research Scientist</a:t>
            </a:r>
          </a:p>
          <a:p>
            <a:pPr marL="0" indent="0">
              <a:buNone/>
            </a:pPr>
            <a:r>
              <a:rPr lang="en-AU" sz="1800" dirty="0" smtClean="0"/>
              <a:t>CSIRO Land and Water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 smtClean="0"/>
              <a:t>simon.cox@csiro.au.au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9" y="3087445"/>
            <a:ext cx="1160394" cy="1158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 catalog – schema.org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4158"/>
            <a:ext cx="2191056" cy="6858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46" y="1908881"/>
            <a:ext cx="5346856" cy="35307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19092" y="2488734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947892" y="3528508"/>
            <a:ext cx="1969276" cy="8324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7217749" y="4537687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3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W3C Dataset catalog vocabulary - DCAT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4732" r="1410" b="3952"/>
          <a:stretch/>
        </p:blipFill>
        <p:spPr>
          <a:xfrm>
            <a:off x="2639616" y="1503837"/>
            <a:ext cx="6336704" cy="46522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663679" y="2243606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50995" y="3539006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741132" y="4934670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532458" y="4525596"/>
            <a:ext cx="1368152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6" y="4392117"/>
            <a:ext cx="1790700" cy="1190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161603" y="332656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>
                <a:solidFill>
                  <a:srgbClr val="24292E"/>
                </a:solidFill>
                <a:latin typeface="-apple-system"/>
              </a:rPr>
              <a:t>CKAN ♥ DCAT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70" y="116632"/>
            <a:ext cx="208597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5" y="826464"/>
            <a:ext cx="9144000" cy="6058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Finding data for x-disciplinary applications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Use cross-domain data catalogs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854201" y="6504332"/>
            <a:ext cx="288789" cy="127346"/>
          </a:xfrm>
          <a:prstGeom prst="rect">
            <a:avLst/>
          </a:prstGeom>
        </p:spPr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6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1" y="260648"/>
            <a:ext cx="9144000" cy="54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9" y="15648"/>
            <a:ext cx="9144000" cy="5713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87127" cy="3851873"/>
          </a:xfrm>
        </p:spPr>
        <p:txBody>
          <a:bodyPr/>
          <a:lstStyle/>
          <a:p>
            <a:r>
              <a:rPr lang="en-AU" dirty="0" smtClean="0"/>
              <a:t>Generic dataset metadata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6467" r="2602" b="3629"/>
          <a:stretch/>
        </p:blipFill>
        <p:spPr>
          <a:xfrm>
            <a:off x="4001844" y="614057"/>
            <a:ext cx="6960197" cy="60034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8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Metadata standards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68" y="235310"/>
            <a:ext cx="2381582" cy="63826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55" y="1625880"/>
            <a:ext cx="9144000" cy="4488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SCIDATACON 2018-11-07  |  Cox  |  x-domain discovery and integration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68" y="924763"/>
            <a:ext cx="241968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6469" y="1139364"/>
            <a:ext cx="8903636" cy="4730925"/>
            <a:chOff x="320485" y="304431"/>
            <a:chExt cx="11871515" cy="6307899"/>
          </a:xfrm>
        </p:grpSpPr>
        <p:sp>
          <p:nvSpPr>
            <p:cNvPr id="15" name="TextBox 14"/>
            <p:cNvSpPr txBox="1"/>
            <p:nvPr/>
          </p:nvSpPr>
          <p:spPr>
            <a:xfrm>
              <a:off x="10341936" y="5060566"/>
              <a:ext cx="18500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dirty="0">
                  <a:solidFill>
                    <a:schemeClr val="accent5">
                      <a:lumMod val="75000"/>
                    </a:schemeClr>
                  </a:solidFill>
                </a:rPr>
                <a:t>Primarily </a:t>
              </a:r>
              <a:br>
                <a:rPr lang="en-AU" sz="1350" dirty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AU" sz="1350" dirty="0">
                  <a:solidFill>
                    <a:schemeClr val="accent5">
                      <a:lumMod val="75000"/>
                    </a:schemeClr>
                  </a:solidFill>
                </a:rPr>
                <a:t>domain usage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0485" y="304431"/>
              <a:ext cx="10807590" cy="6307899"/>
              <a:chOff x="320485" y="304431"/>
              <a:chExt cx="10807590" cy="63078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765544" y="5805579"/>
                <a:ext cx="10362531" cy="42328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871330" y="531628"/>
                <a:ext cx="74428" cy="604992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041539" y="6212221"/>
                <a:ext cx="150177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350" dirty="0">
                    <a:solidFill>
                      <a:srgbClr val="0070C0"/>
                    </a:solidFill>
                  </a:rPr>
                  <a:t>Variable level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41539" y="304431"/>
                <a:ext cx="126880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350" dirty="0">
                    <a:solidFill>
                      <a:srgbClr val="0070C0"/>
                    </a:solidFill>
                  </a:rPr>
                  <a:t>Study level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0485" y="5060568"/>
                <a:ext cx="1377129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1350" dirty="0">
                    <a:solidFill>
                      <a:schemeClr val="accent5">
                        <a:lumMod val="75000"/>
                      </a:schemeClr>
                    </a:solidFill>
                  </a:rPr>
                  <a:t>Generic </a:t>
                </a:r>
                <a:br>
                  <a:rPr lang="en-AU" sz="135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en-AU" sz="1350" dirty="0">
                    <a:solidFill>
                      <a:schemeClr val="accent5">
                        <a:lumMod val="75000"/>
                      </a:schemeClr>
                    </a:solidFill>
                  </a:rPr>
                  <a:t>applications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430071" y="4805916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rgbClr val="7030A0"/>
                    </a:solidFill>
                  </a:rPr>
                  <a:t>SSN/SOSA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67285" y="772443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rgbClr val="C00000"/>
                    </a:solidFill>
                  </a:rPr>
                  <a:t>DCAT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13685" y="1463749"/>
                <a:ext cx="2112334" cy="900982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chemeClr val="accent2">
                        <a:lumMod val="75000"/>
                      </a:schemeClr>
                    </a:solidFill>
                  </a:rPr>
                  <a:t>19115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90736" y="1160862"/>
                <a:ext cx="1644552" cy="446288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chemeClr val="accent3">
                        <a:lumMod val="50000"/>
                      </a:schemeClr>
                    </a:solidFill>
                  </a:rPr>
                  <a:t>EML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50114" y="2986861"/>
                <a:ext cx="3189768" cy="90098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rgbClr val="FF0000"/>
                    </a:solidFill>
                  </a:rPr>
                  <a:t>DQV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623005" y="3327991"/>
                <a:ext cx="1768500" cy="229576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rgbClr val="7030A0"/>
                    </a:solidFill>
                  </a:rPr>
                  <a:t>FHIR</a:t>
                </a:r>
                <a:br>
                  <a:rPr lang="en-AU" sz="2700" dirty="0">
                    <a:solidFill>
                      <a:srgbClr val="7030A0"/>
                    </a:solidFill>
                  </a:rPr>
                </a:br>
                <a:r>
                  <a:rPr lang="en-AU" sz="1350" dirty="0">
                    <a:solidFill>
                      <a:srgbClr val="7030A0"/>
                    </a:solidFill>
                  </a:rPr>
                  <a:t>HL7Q</a:t>
                </a:r>
                <a:endParaRPr lang="en-AU" sz="27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573436" y="750639"/>
                <a:ext cx="1768500" cy="229576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DATS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14927" y="1126517"/>
                <a:ext cx="1644552" cy="44628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rgbClr val="7030A0"/>
                    </a:solidFill>
                  </a:rPr>
                  <a:t>DDI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482901" y="1903228"/>
                <a:ext cx="2681185" cy="1988288"/>
              </a:xfrm>
              <a:custGeom>
                <a:avLst/>
                <a:gdLst>
                  <a:gd name="connsiteX0" fmla="*/ 31897 w 2200939"/>
                  <a:gd name="connsiteY0" fmla="*/ 404037 h 1988288"/>
                  <a:gd name="connsiteX1" fmla="*/ 31897 w 2200939"/>
                  <a:gd name="connsiteY1" fmla="*/ 404037 h 1988288"/>
                  <a:gd name="connsiteX2" fmla="*/ 478465 w 2200939"/>
                  <a:gd name="connsiteY2" fmla="*/ 127591 h 1988288"/>
                  <a:gd name="connsiteX3" fmla="*/ 542260 w 2200939"/>
                  <a:gd name="connsiteY3" fmla="*/ 116958 h 1988288"/>
                  <a:gd name="connsiteX4" fmla="*/ 584790 w 2200939"/>
                  <a:gd name="connsiteY4" fmla="*/ 106325 h 1988288"/>
                  <a:gd name="connsiteX5" fmla="*/ 648586 w 2200939"/>
                  <a:gd name="connsiteY5" fmla="*/ 85060 h 1988288"/>
                  <a:gd name="connsiteX6" fmla="*/ 680483 w 2200939"/>
                  <a:gd name="connsiteY6" fmla="*/ 74428 h 1988288"/>
                  <a:gd name="connsiteX7" fmla="*/ 754911 w 2200939"/>
                  <a:gd name="connsiteY7" fmla="*/ 53163 h 1988288"/>
                  <a:gd name="connsiteX8" fmla="*/ 786809 w 2200939"/>
                  <a:gd name="connsiteY8" fmla="*/ 31898 h 1988288"/>
                  <a:gd name="connsiteX9" fmla="*/ 829339 w 2200939"/>
                  <a:gd name="connsiteY9" fmla="*/ 21265 h 1988288"/>
                  <a:gd name="connsiteX10" fmla="*/ 946297 w 2200939"/>
                  <a:gd name="connsiteY10" fmla="*/ 0 h 1988288"/>
                  <a:gd name="connsiteX11" fmla="*/ 1105786 w 2200939"/>
                  <a:gd name="connsiteY11" fmla="*/ 10632 h 1988288"/>
                  <a:gd name="connsiteX12" fmla="*/ 1222744 w 2200939"/>
                  <a:gd name="connsiteY12" fmla="*/ 42530 h 1988288"/>
                  <a:gd name="connsiteX13" fmla="*/ 1382232 w 2200939"/>
                  <a:gd name="connsiteY13" fmla="*/ 53163 h 1988288"/>
                  <a:gd name="connsiteX14" fmla="*/ 1467293 w 2200939"/>
                  <a:gd name="connsiteY14" fmla="*/ 63795 h 1988288"/>
                  <a:gd name="connsiteX15" fmla="*/ 1541721 w 2200939"/>
                  <a:gd name="connsiteY15" fmla="*/ 85060 h 1988288"/>
                  <a:gd name="connsiteX16" fmla="*/ 1637414 w 2200939"/>
                  <a:gd name="connsiteY16" fmla="*/ 116958 h 1988288"/>
                  <a:gd name="connsiteX17" fmla="*/ 1669311 w 2200939"/>
                  <a:gd name="connsiteY17" fmla="*/ 127591 h 1988288"/>
                  <a:gd name="connsiteX18" fmla="*/ 1701209 w 2200939"/>
                  <a:gd name="connsiteY18" fmla="*/ 138223 h 1988288"/>
                  <a:gd name="connsiteX19" fmla="*/ 1733107 w 2200939"/>
                  <a:gd name="connsiteY19" fmla="*/ 159488 h 1988288"/>
                  <a:gd name="connsiteX20" fmla="*/ 1807534 w 2200939"/>
                  <a:gd name="connsiteY20" fmla="*/ 180753 h 1988288"/>
                  <a:gd name="connsiteX21" fmla="*/ 1903228 w 2200939"/>
                  <a:gd name="connsiteY21" fmla="*/ 244549 h 1988288"/>
                  <a:gd name="connsiteX22" fmla="*/ 1935125 w 2200939"/>
                  <a:gd name="connsiteY22" fmla="*/ 265814 h 1988288"/>
                  <a:gd name="connsiteX23" fmla="*/ 1967023 w 2200939"/>
                  <a:gd name="connsiteY23" fmla="*/ 276446 h 1988288"/>
                  <a:gd name="connsiteX24" fmla="*/ 1988288 w 2200939"/>
                  <a:gd name="connsiteY24" fmla="*/ 297712 h 1988288"/>
                  <a:gd name="connsiteX25" fmla="*/ 2020186 w 2200939"/>
                  <a:gd name="connsiteY25" fmla="*/ 308344 h 1988288"/>
                  <a:gd name="connsiteX26" fmla="*/ 2041451 w 2200939"/>
                  <a:gd name="connsiteY26" fmla="*/ 340242 h 1988288"/>
                  <a:gd name="connsiteX27" fmla="*/ 2073348 w 2200939"/>
                  <a:gd name="connsiteY27" fmla="*/ 361507 h 1988288"/>
                  <a:gd name="connsiteX28" fmla="*/ 2126511 w 2200939"/>
                  <a:gd name="connsiteY28" fmla="*/ 414670 h 1988288"/>
                  <a:gd name="connsiteX29" fmla="*/ 2179674 w 2200939"/>
                  <a:gd name="connsiteY29" fmla="*/ 574158 h 1988288"/>
                  <a:gd name="connsiteX30" fmla="*/ 2190307 w 2200939"/>
                  <a:gd name="connsiteY30" fmla="*/ 606056 h 1988288"/>
                  <a:gd name="connsiteX31" fmla="*/ 2200939 w 2200939"/>
                  <a:gd name="connsiteY31" fmla="*/ 637953 h 1988288"/>
                  <a:gd name="connsiteX32" fmla="*/ 2190307 w 2200939"/>
                  <a:gd name="connsiteY32" fmla="*/ 829339 h 1988288"/>
                  <a:gd name="connsiteX33" fmla="*/ 2137144 w 2200939"/>
                  <a:gd name="connsiteY33" fmla="*/ 871870 h 1988288"/>
                  <a:gd name="connsiteX34" fmla="*/ 2094614 w 2200939"/>
                  <a:gd name="connsiteY34" fmla="*/ 903767 h 1988288"/>
                  <a:gd name="connsiteX35" fmla="*/ 2041451 w 2200939"/>
                  <a:gd name="connsiteY35" fmla="*/ 946298 h 1988288"/>
                  <a:gd name="connsiteX36" fmla="*/ 2009553 w 2200939"/>
                  <a:gd name="connsiteY36" fmla="*/ 956930 h 1988288"/>
                  <a:gd name="connsiteX37" fmla="*/ 1977655 w 2200939"/>
                  <a:gd name="connsiteY37" fmla="*/ 978195 h 1988288"/>
                  <a:gd name="connsiteX38" fmla="*/ 1881962 w 2200939"/>
                  <a:gd name="connsiteY38" fmla="*/ 999460 h 1988288"/>
                  <a:gd name="connsiteX39" fmla="*/ 1850065 w 2200939"/>
                  <a:gd name="connsiteY39" fmla="*/ 1010093 h 1988288"/>
                  <a:gd name="connsiteX40" fmla="*/ 1786269 w 2200939"/>
                  <a:gd name="connsiteY40" fmla="*/ 1052623 h 1988288"/>
                  <a:gd name="connsiteX41" fmla="*/ 1754372 w 2200939"/>
                  <a:gd name="connsiteY41" fmla="*/ 1073888 h 1988288"/>
                  <a:gd name="connsiteX42" fmla="*/ 1722474 w 2200939"/>
                  <a:gd name="connsiteY42" fmla="*/ 1105786 h 1988288"/>
                  <a:gd name="connsiteX43" fmla="*/ 1648046 w 2200939"/>
                  <a:gd name="connsiteY43" fmla="*/ 1158949 h 1988288"/>
                  <a:gd name="connsiteX44" fmla="*/ 1605516 w 2200939"/>
                  <a:gd name="connsiteY44" fmla="*/ 1212112 h 1988288"/>
                  <a:gd name="connsiteX45" fmla="*/ 1573618 w 2200939"/>
                  <a:gd name="connsiteY45" fmla="*/ 1233377 h 1988288"/>
                  <a:gd name="connsiteX46" fmla="*/ 1520455 w 2200939"/>
                  <a:gd name="connsiteY46" fmla="*/ 1286539 h 1988288"/>
                  <a:gd name="connsiteX47" fmla="*/ 1499190 w 2200939"/>
                  <a:gd name="connsiteY47" fmla="*/ 1307805 h 1988288"/>
                  <a:gd name="connsiteX48" fmla="*/ 1477925 w 2200939"/>
                  <a:gd name="connsiteY48" fmla="*/ 1371600 h 1988288"/>
                  <a:gd name="connsiteX49" fmla="*/ 1467293 w 2200939"/>
                  <a:gd name="connsiteY49" fmla="*/ 1403498 h 1988288"/>
                  <a:gd name="connsiteX50" fmla="*/ 1435395 w 2200939"/>
                  <a:gd name="connsiteY50" fmla="*/ 1467293 h 1988288"/>
                  <a:gd name="connsiteX51" fmla="*/ 1424762 w 2200939"/>
                  <a:gd name="connsiteY51" fmla="*/ 1531088 h 1988288"/>
                  <a:gd name="connsiteX52" fmla="*/ 1403497 w 2200939"/>
                  <a:gd name="connsiteY52" fmla="*/ 1626781 h 1988288"/>
                  <a:gd name="connsiteX53" fmla="*/ 1392865 w 2200939"/>
                  <a:gd name="connsiteY53" fmla="*/ 1701209 h 1988288"/>
                  <a:gd name="connsiteX54" fmla="*/ 1371600 w 2200939"/>
                  <a:gd name="connsiteY54" fmla="*/ 1796902 h 1988288"/>
                  <a:gd name="connsiteX55" fmla="*/ 1360967 w 2200939"/>
                  <a:gd name="connsiteY55" fmla="*/ 1828800 h 1988288"/>
                  <a:gd name="connsiteX56" fmla="*/ 1297172 w 2200939"/>
                  <a:gd name="connsiteY56" fmla="*/ 1903228 h 1988288"/>
                  <a:gd name="connsiteX57" fmla="*/ 1275907 w 2200939"/>
                  <a:gd name="connsiteY57" fmla="*/ 1935125 h 1988288"/>
                  <a:gd name="connsiteX58" fmla="*/ 1222744 w 2200939"/>
                  <a:gd name="connsiteY58" fmla="*/ 1977656 h 1988288"/>
                  <a:gd name="connsiteX59" fmla="*/ 1190846 w 2200939"/>
                  <a:gd name="connsiteY59" fmla="*/ 1988288 h 1988288"/>
                  <a:gd name="connsiteX60" fmla="*/ 1031358 w 2200939"/>
                  <a:gd name="connsiteY60" fmla="*/ 1977656 h 1988288"/>
                  <a:gd name="connsiteX61" fmla="*/ 999460 w 2200939"/>
                  <a:gd name="connsiteY61" fmla="*/ 1956391 h 1988288"/>
                  <a:gd name="connsiteX62" fmla="*/ 946297 w 2200939"/>
                  <a:gd name="connsiteY62" fmla="*/ 1903228 h 1988288"/>
                  <a:gd name="connsiteX63" fmla="*/ 925032 w 2200939"/>
                  <a:gd name="connsiteY63" fmla="*/ 1839432 h 1988288"/>
                  <a:gd name="connsiteX64" fmla="*/ 903767 w 2200939"/>
                  <a:gd name="connsiteY64" fmla="*/ 1754372 h 1988288"/>
                  <a:gd name="connsiteX65" fmla="*/ 893134 w 2200939"/>
                  <a:gd name="connsiteY65" fmla="*/ 1658679 h 1988288"/>
                  <a:gd name="connsiteX66" fmla="*/ 882502 w 2200939"/>
                  <a:gd name="connsiteY66" fmla="*/ 1594884 h 1988288"/>
                  <a:gd name="connsiteX67" fmla="*/ 850604 w 2200939"/>
                  <a:gd name="connsiteY67" fmla="*/ 1339702 h 1988288"/>
                  <a:gd name="connsiteX68" fmla="*/ 808074 w 2200939"/>
                  <a:gd name="connsiteY68" fmla="*/ 1286539 h 1988288"/>
                  <a:gd name="connsiteX69" fmla="*/ 797441 w 2200939"/>
                  <a:gd name="connsiteY69" fmla="*/ 1254642 h 1988288"/>
                  <a:gd name="connsiteX70" fmla="*/ 765544 w 2200939"/>
                  <a:gd name="connsiteY70" fmla="*/ 1244009 h 1988288"/>
                  <a:gd name="connsiteX71" fmla="*/ 701748 w 2200939"/>
                  <a:gd name="connsiteY71" fmla="*/ 1212112 h 1988288"/>
                  <a:gd name="connsiteX72" fmla="*/ 669851 w 2200939"/>
                  <a:gd name="connsiteY72" fmla="*/ 1190846 h 1988288"/>
                  <a:gd name="connsiteX73" fmla="*/ 606055 w 2200939"/>
                  <a:gd name="connsiteY73" fmla="*/ 1169581 h 1988288"/>
                  <a:gd name="connsiteX74" fmla="*/ 510362 w 2200939"/>
                  <a:gd name="connsiteY74" fmla="*/ 1116419 h 1988288"/>
                  <a:gd name="connsiteX75" fmla="*/ 478465 w 2200939"/>
                  <a:gd name="connsiteY75" fmla="*/ 1095153 h 1988288"/>
                  <a:gd name="connsiteX76" fmla="*/ 446567 w 2200939"/>
                  <a:gd name="connsiteY76" fmla="*/ 1084521 h 1988288"/>
                  <a:gd name="connsiteX77" fmla="*/ 372139 w 2200939"/>
                  <a:gd name="connsiteY77" fmla="*/ 1041991 h 1988288"/>
                  <a:gd name="connsiteX78" fmla="*/ 308344 w 2200939"/>
                  <a:gd name="connsiteY78" fmla="*/ 1010093 h 1988288"/>
                  <a:gd name="connsiteX79" fmla="*/ 244548 w 2200939"/>
                  <a:gd name="connsiteY79" fmla="*/ 978195 h 1988288"/>
                  <a:gd name="connsiteX80" fmla="*/ 223283 w 2200939"/>
                  <a:gd name="connsiteY80" fmla="*/ 946298 h 1988288"/>
                  <a:gd name="connsiteX81" fmla="*/ 191386 w 2200939"/>
                  <a:gd name="connsiteY81" fmla="*/ 935665 h 1988288"/>
                  <a:gd name="connsiteX82" fmla="*/ 159488 w 2200939"/>
                  <a:gd name="connsiteY82" fmla="*/ 914400 h 1988288"/>
                  <a:gd name="connsiteX83" fmla="*/ 127590 w 2200939"/>
                  <a:gd name="connsiteY83" fmla="*/ 903767 h 1988288"/>
                  <a:gd name="connsiteX84" fmla="*/ 63795 w 2200939"/>
                  <a:gd name="connsiteY84" fmla="*/ 861237 h 1988288"/>
                  <a:gd name="connsiteX85" fmla="*/ 31897 w 2200939"/>
                  <a:gd name="connsiteY85" fmla="*/ 839972 h 1988288"/>
                  <a:gd name="connsiteX86" fmla="*/ 0 w 2200939"/>
                  <a:gd name="connsiteY86" fmla="*/ 818707 h 1988288"/>
                  <a:gd name="connsiteX87" fmla="*/ 10632 w 2200939"/>
                  <a:gd name="connsiteY87" fmla="*/ 531628 h 1988288"/>
                  <a:gd name="connsiteX88" fmla="*/ 21265 w 2200939"/>
                  <a:gd name="connsiteY88" fmla="*/ 499730 h 1988288"/>
                  <a:gd name="connsiteX89" fmla="*/ 42530 w 2200939"/>
                  <a:gd name="connsiteY89" fmla="*/ 467832 h 1988288"/>
                  <a:gd name="connsiteX90" fmla="*/ 53162 w 2200939"/>
                  <a:gd name="connsiteY90" fmla="*/ 435935 h 1988288"/>
                  <a:gd name="connsiteX91" fmla="*/ 31897 w 2200939"/>
                  <a:gd name="connsiteY91" fmla="*/ 404037 h 198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2200939" h="1988288">
                    <a:moveTo>
                      <a:pt x="31897" y="404037"/>
                    </a:moveTo>
                    <a:lnTo>
                      <a:pt x="31897" y="404037"/>
                    </a:lnTo>
                    <a:cubicBezTo>
                      <a:pt x="180753" y="311888"/>
                      <a:pt x="325878" y="213421"/>
                      <a:pt x="478465" y="127591"/>
                    </a:cubicBezTo>
                    <a:cubicBezTo>
                      <a:pt x="497255" y="117022"/>
                      <a:pt x="521120" y="121186"/>
                      <a:pt x="542260" y="116958"/>
                    </a:cubicBezTo>
                    <a:cubicBezTo>
                      <a:pt x="556589" y="114092"/>
                      <a:pt x="570793" y="110524"/>
                      <a:pt x="584790" y="106325"/>
                    </a:cubicBezTo>
                    <a:cubicBezTo>
                      <a:pt x="606260" y="99884"/>
                      <a:pt x="627321" y="92148"/>
                      <a:pt x="648586" y="85060"/>
                    </a:cubicBezTo>
                    <a:cubicBezTo>
                      <a:pt x="659218" y="81516"/>
                      <a:pt x="669610" y="77146"/>
                      <a:pt x="680483" y="74428"/>
                    </a:cubicBezTo>
                    <a:cubicBezTo>
                      <a:pt x="733887" y="61077"/>
                      <a:pt x="709151" y="68416"/>
                      <a:pt x="754911" y="53163"/>
                    </a:cubicBezTo>
                    <a:cubicBezTo>
                      <a:pt x="765544" y="46075"/>
                      <a:pt x="775063" y="36932"/>
                      <a:pt x="786809" y="31898"/>
                    </a:cubicBezTo>
                    <a:cubicBezTo>
                      <a:pt x="800240" y="26142"/>
                      <a:pt x="815074" y="24435"/>
                      <a:pt x="829339" y="21265"/>
                    </a:cubicBezTo>
                    <a:cubicBezTo>
                      <a:pt x="873927" y="11356"/>
                      <a:pt x="900122" y="7695"/>
                      <a:pt x="946297" y="0"/>
                    </a:cubicBezTo>
                    <a:cubicBezTo>
                      <a:pt x="999460" y="3544"/>
                      <a:pt x="1053041" y="3097"/>
                      <a:pt x="1105786" y="10632"/>
                    </a:cubicBezTo>
                    <a:cubicBezTo>
                      <a:pt x="1329027" y="42524"/>
                      <a:pt x="1032874" y="23543"/>
                      <a:pt x="1222744" y="42530"/>
                    </a:cubicBezTo>
                    <a:cubicBezTo>
                      <a:pt x="1275760" y="47832"/>
                      <a:pt x="1329152" y="48547"/>
                      <a:pt x="1382232" y="53163"/>
                    </a:cubicBezTo>
                    <a:cubicBezTo>
                      <a:pt x="1410699" y="55638"/>
                      <a:pt x="1438939" y="60251"/>
                      <a:pt x="1467293" y="63795"/>
                    </a:cubicBezTo>
                    <a:cubicBezTo>
                      <a:pt x="1574450" y="99516"/>
                      <a:pt x="1408263" y="45024"/>
                      <a:pt x="1541721" y="85060"/>
                    </a:cubicBezTo>
                    <a:cubicBezTo>
                      <a:pt x="1541739" y="85065"/>
                      <a:pt x="1621456" y="111639"/>
                      <a:pt x="1637414" y="116958"/>
                    </a:cubicBezTo>
                    <a:lnTo>
                      <a:pt x="1669311" y="127591"/>
                    </a:lnTo>
                    <a:lnTo>
                      <a:pt x="1701209" y="138223"/>
                    </a:lnTo>
                    <a:cubicBezTo>
                      <a:pt x="1711842" y="145311"/>
                      <a:pt x="1721677" y="153773"/>
                      <a:pt x="1733107" y="159488"/>
                    </a:cubicBezTo>
                    <a:cubicBezTo>
                      <a:pt x="1748365" y="167117"/>
                      <a:pt x="1793901" y="177345"/>
                      <a:pt x="1807534" y="180753"/>
                    </a:cubicBezTo>
                    <a:lnTo>
                      <a:pt x="1903228" y="244549"/>
                    </a:lnTo>
                    <a:cubicBezTo>
                      <a:pt x="1913860" y="251637"/>
                      <a:pt x="1923002" y="261773"/>
                      <a:pt x="1935125" y="265814"/>
                    </a:cubicBezTo>
                    <a:lnTo>
                      <a:pt x="1967023" y="276446"/>
                    </a:lnTo>
                    <a:cubicBezTo>
                      <a:pt x="1974111" y="283535"/>
                      <a:pt x="1979692" y="292554"/>
                      <a:pt x="1988288" y="297712"/>
                    </a:cubicBezTo>
                    <a:cubicBezTo>
                      <a:pt x="1997899" y="303478"/>
                      <a:pt x="2011434" y="301343"/>
                      <a:pt x="2020186" y="308344"/>
                    </a:cubicBezTo>
                    <a:cubicBezTo>
                      <a:pt x="2030165" y="316327"/>
                      <a:pt x="2032415" y="331206"/>
                      <a:pt x="2041451" y="340242"/>
                    </a:cubicBezTo>
                    <a:cubicBezTo>
                      <a:pt x="2050487" y="349278"/>
                      <a:pt x="2063731" y="353092"/>
                      <a:pt x="2073348" y="361507"/>
                    </a:cubicBezTo>
                    <a:cubicBezTo>
                      <a:pt x="2092208" y="378010"/>
                      <a:pt x="2126511" y="414670"/>
                      <a:pt x="2126511" y="414670"/>
                    </a:cubicBezTo>
                    <a:lnTo>
                      <a:pt x="2179674" y="574158"/>
                    </a:lnTo>
                    <a:lnTo>
                      <a:pt x="2190307" y="606056"/>
                    </a:lnTo>
                    <a:lnTo>
                      <a:pt x="2200939" y="637953"/>
                    </a:lnTo>
                    <a:cubicBezTo>
                      <a:pt x="2197395" y="701748"/>
                      <a:pt x="2199785" y="766152"/>
                      <a:pt x="2190307" y="829339"/>
                    </a:cubicBezTo>
                    <a:cubicBezTo>
                      <a:pt x="2188600" y="840719"/>
                      <a:pt x="2140933" y="869164"/>
                      <a:pt x="2137144" y="871870"/>
                    </a:cubicBezTo>
                    <a:cubicBezTo>
                      <a:pt x="2122724" y="882170"/>
                      <a:pt x="2108228" y="892423"/>
                      <a:pt x="2094614" y="903767"/>
                    </a:cubicBezTo>
                    <a:cubicBezTo>
                      <a:pt x="2064949" y="928487"/>
                      <a:pt x="2080876" y="926585"/>
                      <a:pt x="2041451" y="946298"/>
                    </a:cubicBezTo>
                    <a:cubicBezTo>
                      <a:pt x="2031427" y="951310"/>
                      <a:pt x="2020186" y="953386"/>
                      <a:pt x="2009553" y="956930"/>
                    </a:cubicBezTo>
                    <a:cubicBezTo>
                      <a:pt x="1998920" y="964018"/>
                      <a:pt x="1989401" y="973161"/>
                      <a:pt x="1977655" y="978195"/>
                    </a:cubicBezTo>
                    <a:cubicBezTo>
                      <a:pt x="1962367" y="984747"/>
                      <a:pt x="1894082" y="996430"/>
                      <a:pt x="1881962" y="999460"/>
                    </a:cubicBezTo>
                    <a:cubicBezTo>
                      <a:pt x="1871089" y="1002178"/>
                      <a:pt x="1859862" y="1004650"/>
                      <a:pt x="1850065" y="1010093"/>
                    </a:cubicBezTo>
                    <a:cubicBezTo>
                      <a:pt x="1827724" y="1022505"/>
                      <a:pt x="1807534" y="1038446"/>
                      <a:pt x="1786269" y="1052623"/>
                    </a:cubicBezTo>
                    <a:cubicBezTo>
                      <a:pt x="1775637" y="1059711"/>
                      <a:pt x="1763408" y="1064852"/>
                      <a:pt x="1754372" y="1073888"/>
                    </a:cubicBezTo>
                    <a:cubicBezTo>
                      <a:pt x="1743739" y="1084521"/>
                      <a:pt x="1733891" y="1096000"/>
                      <a:pt x="1722474" y="1105786"/>
                    </a:cubicBezTo>
                    <a:cubicBezTo>
                      <a:pt x="1699391" y="1125572"/>
                      <a:pt x="1673294" y="1142118"/>
                      <a:pt x="1648046" y="1158949"/>
                    </a:cubicBezTo>
                    <a:cubicBezTo>
                      <a:pt x="1632258" y="1182630"/>
                      <a:pt x="1627157" y="1194799"/>
                      <a:pt x="1605516" y="1212112"/>
                    </a:cubicBezTo>
                    <a:cubicBezTo>
                      <a:pt x="1595537" y="1220095"/>
                      <a:pt x="1583235" y="1224962"/>
                      <a:pt x="1573618" y="1233377"/>
                    </a:cubicBezTo>
                    <a:cubicBezTo>
                      <a:pt x="1554757" y="1249880"/>
                      <a:pt x="1538176" y="1268818"/>
                      <a:pt x="1520455" y="1286539"/>
                    </a:cubicBezTo>
                    <a:lnTo>
                      <a:pt x="1499190" y="1307805"/>
                    </a:lnTo>
                    <a:lnTo>
                      <a:pt x="1477925" y="1371600"/>
                    </a:lnTo>
                    <a:cubicBezTo>
                      <a:pt x="1474381" y="1382233"/>
                      <a:pt x="1473510" y="1394173"/>
                      <a:pt x="1467293" y="1403498"/>
                    </a:cubicBezTo>
                    <a:cubicBezTo>
                      <a:pt x="1448176" y="1432173"/>
                      <a:pt x="1442732" y="1434278"/>
                      <a:pt x="1435395" y="1467293"/>
                    </a:cubicBezTo>
                    <a:cubicBezTo>
                      <a:pt x="1430718" y="1488338"/>
                      <a:pt x="1428990" y="1509948"/>
                      <a:pt x="1424762" y="1531088"/>
                    </a:cubicBezTo>
                    <a:cubicBezTo>
                      <a:pt x="1405655" y="1626625"/>
                      <a:pt x="1422057" y="1515420"/>
                      <a:pt x="1403497" y="1626781"/>
                    </a:cubicBezTo>
                    <a:cubicBezTo>
                      <a:pt x="1399377" y="1651501"/>
                      <a:pt x="1396985" y="1676489"/>
                      <a:pt x="1392865" y="1701209"/>
                    </a:cubicBezTo>
                    <a:cubicBezTo>
                      <a:pt x="1388482" y="1727508"/>
                      <a:pt x="1379244" y="1770148"/>
                      <a:pt x="1371600" y="1796902"/>
                    </a:cubicBezTo>
                    <a:cubicBezTo>
                      <a:pt x="1368521" y="1807679"/>
                      <a:pt x="1366528" y="1819069"/>
                      <a:pt x="1360967" y="1828800"/>
                    </a:cubicBezTo>
                    <a:cubicBezTo>
                      <a:pt x="1332010" y="1879474"/>
                      <a:pt x="1331449" y="1862096"/>
                      <a:pt x="1297172" y="1903228"/>
                    </a:cubicBezTo>
                    <a:cubicBezTo>
                      <a:pt x="1288991" y="1913045"/>
                      <a:pt x="1283890" y="1925147"/>
                      <a:pt x="1275907" y="1935125"/>
                    </a:cubicBezTo>
                    <a:cubicBezTo>
                      <a:pt x="1262721" y="1951607"/>
                      <a:pt x="1241165" y="1968446"/>
                      <a:pt x="1222744" y="1977656"/>
                    </a:cubicBezTo>
                    <a:cubicBezTo>
                      <a:pt x="1212719" y="1982668"/>
                      <a:pt x="1201479" y="1984744"/>
                      <a:pt x="1190846" y="1988288"/>
                    </a:cubicBezTo>
                    <a:cubicBezTo>
                      <a:pt x="1137683" y="1984744"/>
                      <a:pt x="1083914" y="1986415"/>
                      <a:pt x="1031358" y="1977656"/>
                    </a:cubicBezTo>
                    <a:cubicBezTo>
                      <a:pt x="1018753" y="1975555"/>
                      <a:pt x="1009077" y="1964806"/>
                      <a:pt x="999460" y="1956391"/>
                    </a:cubicBezTo>
                    <a:cubicBezTo>
                      <a:pt x="980599" y="1939888"/>
                      <a:pt x="946297" y="1903228"/>
                      <a:pt x="946297" y="1903228"/>
                    </a:cubicBezTo>
                    <a:cubicBezTo>
                      <a:pt x="939209" y="1881963"/>
                      <a:pt x="930469" y="1861178"/>
                      <a:pt x="925032" y="1839432"/>
                    </a:cubicBezTo>
                    <a:lnTo>
                      <a:pt x="903767" y="1754372"/>
                    </a:lnTo>
                    <a:cubicBezTo>
                      <a:pt x="900223" y="1722474"/>
                      <a:pt x="897376" y="1690491"/>
                      <a:pt x="893134" y="1658679"/>
                    </a:cubicBezTo>
                    <a:cubicBezTo>
                      <a:pt x="890285" y="1637310"/>
                      <a:pt x="884292" y="1616368"/>
                      <a:pt x="882502" y="1594884"/>
                    </a:cubicBezTo>
                    <a:cubicBezTo>
                      <a:pt x="880727" y="1573586"/>
                      <a:pt x="888530" y="1396590"/>
                      <a:pt x="850604" y="1339702"/>
                    </a:cubicBezTo>
                    <a:cubicBezTo>
                      <a:pt x="823778" y="1299464"/>
                      <a:pt x="838375" y="1316841"/>
                      <a:pt x="808074" y="1286539"/>
                    </a:cubicBezTo>
                    <a:cubicBezTo>
                      <a:pt x="804530" y="1275907"/>
                      <a:pt x="805366" y="1262567"/>
                      <a:pt x="797441" y="1254642"/>
                    </a:cubicBezTo>
                    <a:cubicBezTo>
                      <a:pt x="789516" y="1246717"/>
                      <a:pt x="775568" y="1249021"/>
                      <a:pt x="765544" y="1244009"/>
                    </a:cubicBezTo>
                    <a:cubicBezTo>
                      <a:pt x="683109" y="1202791"/>
                      <a:pt x="781914" y="1238832"/>
                      <a:pt x="701748" y="1212112"/>
                    </a:cubicBezTo>
                    <a:cubicBezTo>
                      <a:pt x="691116" y="1205023"/>
                      <a:pt x="681528" y="1196036"/>
                      <a:pt x="669851" y="1190846"/>
                    </a:cubicBezTo>
                    <a:cubicBezTo>
                      <a:pt x="649367" y="1181742"/>
                      <a:pt x="624706" y="1182015"/>
                      <a:pt x="606055" y="1169581"/>
                    </a:cubicBezTo>
                    <a:cubicBezTo>
                      <a:pt x="532935" y="1120834"/>
                      <a:pt x="566506" y="1135132"/>
                      <a:pt x="510362" y="1116419"/>
                    </a:cubicBezTo>
                    <a:cubicBezTo>
                      <a:pt x="499730" y="1109330"/>
                      <a:pt x="489895" y="1100868"/>
                      <a:pt x="478465" y="1095153"/>
                    </a:cubicBezTo>
                    <a:cubicBezTo>
                      <a:pt x="468441" y="1090141"/>
                      <a:pt x="456298" y="1090082"/>
                      <a:pt x="446567" y="1084521"/>
                    </a:cubicBezTo>
                    <a:cubicBezTo>
                      <a:pt x="356448" y="1033025"/>
                      <a:pt x="445276" y="1066368"/>
                      <a:pt x="372139" y="1041991"/>
                    </a:cubicBezTo>
                    <a:cubicBezTo>
                      <a:pt x="280731" y="981050"/>
                      <a:pt x="396378" y="1054109"/>
                      <a:pt x="308344" y="1010093"/>
                    </a:cubicBezTo>
                    <a:cubicBezTo>
                      <a:pt x="225893" y="968868"/>
                      <a:pt x="324728" y="1004923"/>
                      <a:pt x="244548" y="978195"/>
                    </a:cubicBezTo>
                    <a:cubicBezTo>
                      <a:pt x="237460" y="967563"/>
                      <a:pt x="233261" y="954281"/>
                      <a:pt x="223283" y="946298"/>
                    </a:cubicBezTo>
                    <a:cubicBezTo>
                      <a:pt x="214531" y="939297"/>
                      <a:pt x="201410" y="940677"/>
                      <a:pt x="191386" y="935665"/>
                    </a:cubicBezTo>
                    <a:cubicBezTo>
                      <a:pt x="179956" y="929950"/>
                      <a:pt x="170918" y="920115"/>
                      <a:pt x="159488" y="914400"/>
                    </a:cubicBezTo>
                    <a:cubicBezTo>
                      <a:pt x="149463" y="909388"/>
                      <a:pt x="137387" y="909210"/>
                      <a:pt x="127590" y="903767"/>
                    </a:cubicBezTo>
                    <a:cubicBezTo>
                      <a:pt x="105249" y="891355"/>
                      <a:pt x="85060" y="875414"/>
                      <a:pt x="63795" y="861237"/>
                    </a:cubicBezTo>
                    <a:lnTo>
                      <a:pt x="31897" y="839972"/>
                    </a:lnTo>
                    <a:lnTo>
                      <a:pt x="0" y="818707"/>
                    </a:lnTo>
                    <a:cubicBezTo>
                      <a:pt x="3544" y="723014"/>
                      <a:pt x="4262" y="627175"/>
                      <a:pt x="10632" y="531628"/>
                    </a:cubicBezTo>
                    <a:cubicBezTo>
                      <a:pt x="11378" y="520445"/>
                      <a:pt x="16253" y="509755"/>
                      <a:pt x="21265" y="499730"/>
                    </a:cubicBezTo>
                    <a:cubicBezTo>
                      <a:pt x="26980" y="488300"/>
                      <a:pt x="35442" y="478465"/>
                      <a:pt x="42530" y="467832"/>
                    </a:cubicBezTo>
                    <a:cubicBezTo>
                      <a:pt x="46074" y="457200"/>
                      <a:pt x="47396" y="445545"/>
                      <a:pt x="53162" y="435935"/>
                    </a:cubicBezTo>
                    <a:cubicBezTo>
                      <a:pt x="58320" y="427339"/>
                      <a:pt x="35441" y="409353"/>
                      <a:pt x="31897" y="404037"/>
                    </a:cubicBezTo>
                    <a:close/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rgbClr val="C00000"/>
                    </a:solidFill>
                  </a:rPr>
                  <a:t>CERIF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16444" y="3618447"/>
                <a:ext cx="3189768" cy="9009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700" dirty="0">
                    <a:solidFill>
                      <a:schemeClr val="tx1"/>
                    </a:solidFill>
                  </a:rPr>
                  <a:t>QB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785945" y="1970622"/>
            <a:ext cx="685897" cy="2191056"/>
            <a:chOff x="1509839" y="2231714"/>
            <a:chExt cx="685897" cy="21910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7259" y="2984294"/>
              <a:ext cx="2191056" cy="68589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09839" y="2231714"/>
              <a:ext cx="685897" cy="219105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28388" y="6368577"/>
            <a:ext cx="4904591" cy="365125"/>
          </a:xfrm>
        </p:spPr>
        <p:txBody>
          <a:bodyPr/>
          <a:lstStyle/>
          <a:p>
            <a:r>
              <a:rPr lang="en-AU" dirty="0" smtClean="0"/>
              <a:t>SCIDATACON 2018-11-07  |  Cox  |  x-domain discovery and integration</a:t>
            </a:r>
            <a:endParaRPr lang="en-AU" dirty="0"/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68" y="235310"/>
            <a:ext cx="2381582" cy="6382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68" y="924763"/>
            <a:ext cx="241968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Observation metadata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195205" y="2675214"/>
            <a:ext cx="26884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SSN Observation</a:t>
            </a:r>
          </a:p>
          <a:p>
            <a:pPr marL="285750" indent="-285750">
              <a:buFontTx/>
              <a:buChar char="-"/>
            </a:pPr>
            <a:r>
              <a:rPr lang="en-AU" sz="2000" dirty="0"/>
              <a:t>resultTime</a:t>
            </a:r>
          </a:p>
          <a:p>
            <a:pPr marL="285750" indent="-285750">
              <a:buFontTx/>
              <a:buChar char="-"/>
            </a:pPr>
            <a:r>
              <a:rPr lang="en-AU" sz="2000" dirty="0"/>
              <a:t>madeBySensor</a:t>
            </a:r>
          </a:p>
          <a:p>
            <a:pPr marL="285750" indent="-285750">
              <a:buFontTx/>
              <a:buChar char="-"/>
            </a:pPr>
            <a:r>
              <a:rPr lang="en-AU" sz="2000" dirty="0"/>
              <a:t>usedProcedure</a:t>
            </a:r>
          </a:p>
          <a:p>
            <a:pPr marL="285750" indent="-285750">
              <a:buFontTx/>
              <a:buChar char="-"/>
            </a:pPr>
            <a:r>
              <a:rPr lang="en-AU" sz="2000" dirty="0"/>
              <a:t>hasFeatureOfInterest</a:t>
            </a:r>
          </a:p>
          <a:p>
            <a:pPr marL="285750" indent="-285750">
              <a:buFontTx/>
              <a:buChar char="-"/>
            </a:pPr>
            <a:r>
              <a:rPr lang="en-AU" sz="2000" dirty="0" err="1"/>
              <a:t>hasResult</a:t>
            </a:r>
            <a:endParaRPr lang="en-AU" sz="2000" dirty="0"/>
          </a:p>
          <a:p>
            <a:pPr marL="285750" indent="-285750">
              <a:buFontTx/>
              <a:buChar char="-"/>
            </a:pPr>
            <a:r>
              <a:rPr lang="en-AU" sz="2000" dirty="0" err="1"/>
              <a:t>phenomenonTime</a:t>
            </a:r>
            <a:endParaRPr lang="en-AU" sz="2000" dirty="0"/>
          </a:p>
          <a:p>
            <a:pPr marL="285750" indent="-285750">
              <a:buFontTx/>
              <a:buChar char="-"/>
            </a:pPr>
            <a:r>
              <a:rPr lang="en-AU" sz="2000" dirty="0"/>
              <a:t>observedProperty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63" y="2643211"/>
            <a:ext cx="4176464" cy="2705878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96" y="1854881"/>
            <a:ext cx="2191056" cy="685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964714"/>
            <a:ext cx="751310" cy="450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94" y="1878181"/>
            <a:ext cx="1260394" cy="635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sz="4000" dirty="0" smtClean="0"/>
              <a:t>Lining up natural and social science concepts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SCIDATACON 2018-11-07  |  Cox  |  x-domain discovery and integration</a:t>
            </a:r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90" y="1327608"/>
            <a:ext cx="7497221" cy="502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1824" y="3837796"/>
            <a:ext cx="2861778" cy="1080120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711625" y="4917917"/>
            <a:ext cx="5433094" cy="1388855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428257" y="1896139"/>
            <a:ext cx="3690892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/>
          <p:cNvGrpSpPr/>
          <p:nvPr/>
        </p:nvGrpSpPr>
        <p:grpSpPr>
          <a:xfrm>
            <a:off x="5998282" y="1907715"/>
            <a:ext cx="3554102" cy="4461937"/>
            <a:chOff x="4474282" y="1498918"/>
            <a:chExt cx="3554102" cy="4461937"/>
          </a:xfrm>
        </p:grpSpPr>
        <p:sp>
          <p:nvSpPr>
            <p:cNvPr id="14" name="Rectangle 13"/>
            <p:cNvSpPr/>
            <p:nvPr/>
          </p:nvSpPr>
          <p:spPr>
            <a:xfrm>
              <a:off x="4586346" y="2648487"/>
              <a:ext cx="3442038" cy="3312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4282" y="1498918"/>
              <a:ext cx="525047" cy="1149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2668" y="2040132"/>
              <a:ext cx="525047" cy="1149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41" y="3363407"/>
            <a:ext cx="808349" cy="312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13" y="2936452"/>
            <a:ext cx="787576" cy="3972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6" y="2519258"/>
            <a:ext cx="637391" cy="3824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4" y="2979890"/>
            <a:ext cx="1208344" cy="438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20" y="91605"/>
            <a:ext cx="1615526" cy="12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380</Words>
  <Application>Microsoft Office PowerPoint</Application>
  <PresentationFormat>Widescreen</PresentationFormat>
  <Paragraphs>105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Office Theme</vt:lpstr>
      <vt:lpstr>Cross-domain data discovery and integration </vt:lpstr>
      <vt:lpstr>Finding data for x-disciplinary applications</vt:lpstr>
      <vt:lpstr>PowerPoint Presentation</vt:lpstr>
      <vt:lpstr>PowerPoint Presentation</vt:lpstr>
      <vt:lpstr>Generic dataset metadata</vt:lpstr>
      <vt:lpstr>Metadata standards</vt:lpstr>
      <vt:lpstr>PowerPoint Presentation</vt:lpstr>
      <vt:lpstr>Observation metadata</vt:lpstr>
      <vt:lpstr>Lining up natural and social science concepts</vt:lpstr>
      <vt:lpstr>Metadata mashup</vt:lpstr>
      <vt:lpstr>Is ‘metadata’ the solution?</vt:lpstr>
      <vt:lpstr>Semantic Data Lake – Envisaged Architecture </vt:lpstr>
      <vt:lpstr>Thank you</vt:lpstr>
      <vt:lpstr>Dataset catalog – schema.org</vt:lpstr>
      <vt:lpstr>W3C Dataset catalog vocabulary - DCAT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Simon (L&amp;W, Highett)</dc:creator>
  <cp:lastModifiedBy>Cox, Simon (L&amp;W, Highett)</cp:lastModifiedBy>
  <cp:revision>23</cp:revision>
  <dcterms:created xsi:type="dcterms:W3CDTF">2018-11-06T14:31:53Z</dcterms:created>
  <dcterms:modified xsi:type="dcterms:W3CDTF">2018-11-07T14:52:09Z</dcterms:modified>
</cp:coreProperties>
</file>