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1" r:id="rId4"/>
    <p:sldId id="257" r:id="rId5"/>
    <p:sldId id="263" r:id="rId6"/>
    <p:sldId id="264" r:id="rId7"/>
    <p:sldId id="268" r:id="rId8"/>
    <p:sldId id="265" r:id="rId9"/>
    <p:sldId id="266" r:id="rId10"/>
    <p:sldId id="273" r:id="rId11"/>
    <p:sldId id="267" r:id="rId12"/>
    <p:sldId id="269" r:id="rId13"/>
    <p:sldId id="270" r:id="rId14"/>
    <p:sldId id="272"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1315" y="-91"/>
      </p:cViewPr>
      <p:guideLst>
        <p:guide orient="horz" pos="2160"/>
        <p:guide pos="2880"/>
      </p:guideLst>
    </p:cSldViewPr>
  </p:slideViewPr>
  <p:notesTextViewPr>
    <p:cViewPr>
      <p:scale>
        <a:sx n="1" d="1"/>
        <a:sy n="1" d="1"/>
      </p:scale>
      <p:origin x="0" y="0"/>
    </p:cViewPr>
  </p:notesTextViewPr>
  <p:sorterViewPr>
    <p:cViewPr>
      <p:scale>
        <a:sx n="100" d="100"/>
        <a:sy n="100" d="100"/>
      </p:scale>
      <p:origin x="0" y="12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DA2E1C-50FA-4D24-8BB6-32C4A6B5FBC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FA14-45C9-4711-ADB0-833F08477A94}" type="slidenum">
              <a:rPr lang="en-US" smtClean="0"/>
              <a:t>‹#›</a:t>
            </a:fld>
            <a:endParaRPr lang="en-US"/>
          </a:p>
        </p:txBody>
      </p:sp>
    </p:spTree>
    <p:extLst>
      <p:ext uri="{BB962C8B-B14F-4D97-AF65-F5344CB8AC3E}">
        <p14:creationId xmlns:p14="http://schemas.microsoft.com/office/powerpoint/2010/main" val="348698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A2E1C-50FA-4D24-8BB6-32C4A6B5FBC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FA14-45C9-4711-ADB0-833F08477A94}" type="slidenum">
              <a:rPr lang="en-US" smtClean="0"/>
              <a:t>‹#›</a:t>
            </a:fld>
            <a:endParaRPr lang="en-US"/>
          </a:p>
        </p:txBody>
      </p:sp>
    </p:spTree>
    <p:extLst>
      <p:ext uri="{BB962C8B-B14F-4D97-AF65-F5344CB8AC3E}">
        <p14:creationId xmlns:p14="http://schemas.microsoft.com/office/powerpoint/2010/main" val="143380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A2E1C-50FA-4D24-8BB6-32C4A6B5FBC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FA14-45C9-4711-ADB0-833F08477A94}" type="slidenum">
              <a:rPr lang="en-US" smtClean="0"/>
              <a:t>‹#›</a:t>
            </a:fld>
            <a:endParaRPr lang="en-US"/>
          </a:p>
        </p:txBody>
      </p:sp>
    </p:spTree>
    <p:extLst>
      <p:ext uri="{BB962C8B-B14F-4D97-AF65-F5344CB8AC3E}">
        <p14:creationId xmlns:p14="http://schemas.microsoft.com/office/powerpoint/2010/main" val="150978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A2E1C-50FA-4D24-8BB6-32C4A6B5FBC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FA14-45C9-4711-ADB0-833F08477A94}" type="slidenum">
              <a:rPr lang="en-US" smtClean="0"/>
              <a:t>‹#›</a:t>
            </a:fld>
            <a:endParaRPr lang="en-US"/>
          </a:p>
        </p:txBody>
      </p:sp>
    </p:spTree>
    <p:extLst>
      <p:ext uri="{BB962C8B-B14F-4D97-AF65-F5344CB8AC3E}">
        <p14:creationId xmlns:p14="http://schemas.microsoft.com/office/powerpoint/2010/main" val="71380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A2E1C-50FA-4D24-8BB6-32C4A6B5FBCE}"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2FA14-45C9-4711-ADB0-833F08477A94}" type="slidenum">
              <a:rPr lang="en-US" smtClean="0"/>
              <a:t>‹#›</a:t>
            </a:fld>
            <a:endParaRPr lang="en-US"/>
          </a:p>
        </p:txBody>
      </p:sp>
    </p:spTree>
    <p:extLst>
      <p:ext uri="{BB962C8B-B14F-4D97-AF65-F5344CB8AC3E}">
        <p14:creationId xmlns:p14="http://schemas.microsoft.com/office/powerpoint/2010/main" val="12319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DA2E1C-50FA-4D24-8BB6-32C4A6B5FBCE}"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2FA14-45C9-4711-ADB0-833F08477A94}" type="slidenum">
              <a:rPr lang="en-US" smtClean="0"/>
              <a:t>‹#›</a:t>
            </a:fld>
            <a:endParaRPr lang="en-US"/>
          </a:p>
        </p:txBody>
      </p:sp>
    </p:spTree>
    <p:extLst>
      <p:ext uri="{BB962C8B-B14F-4D97-AF65-F5344CB8AC3E}">
        <p14:creationId xmlns:p14="http://schemas.microsoft.com/office/powerpoint/2010/main" val="698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DA2E1C-50FA-4D24-8BB6-32C4A6B5FBCE}"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E2FA14-45C9-4711-ADB0-833F08477A94}" type="slidenum">
              <a:rPr lang="en-US" smtClean="0"/>
              <a:t>‹#›</a:t>
            </a:fld>
            <a:endParaRPr lang="en-US"/>
          </a:p>
        </p:txBody>
      </p:sp>
    </p:spTree>
    <p:extLst>
      <p:ext uri="{BB962C8B-B14F-4D97-AF65-F5344CB8AC3E}">
        <p14:creationId xmlns:p14="http://schemas.microsoft.com/office/powerpoint/2010/main" val="55814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DA2E1C-50FA-4D24-8BB6-32C4A6B5FBCE}"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E2FA14-45C9-4711-ADB0-833F08477A94}" type="slidenum">
              <a:rPr lang="en-US" smtClean="0"/>
              <a:t>‹#›</a:t>
            </a:fld>
            <a:endParaRPr lang="en-US"/>
          </a:p>
        </p:txBody>
      </p:sp>
    </p:spTree>
    <p:extLst>
      <p:ext uri="{BB962C8B-B14F-4D97-AF65-F5344CB8AC3E}">
        <p14:creationId xmlns:p14="http://schemas.microsoft.com/office/powerpoint/2010/main" val="1856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A2E1C-50FA-4D24-8BB6-32C4A6B5FBCE}"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E2FA14-45C9-4711-ADB0-833F08477A94}" type="slidenum">
              <a:rPr lang="en-US" smtClean="0"/>
              <a:t>‹#›</a:t>
            </a:fld>
            <a:endParaRPr lang="en-US"/>
          </a:p>
        </p:txBody>
      </p:sp>
    </p:spTree>
    <p:extLst>
      <p:ext uri="{BB962C8B-B14F-4D97-AF65-F5344CB8AC3E}">
        <p14:creationId xmlns:p14="http://schemas.microsoft.com/office/powerpoint/2010/main" val="407798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A2E1C-50FA-4D24-8BB6-32C4A6B5FBCE}"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2FA14-45C9-4711-ADB0-833F08477A94}" type="slidenum">
              <a:rPr lang="en-US" smtClean="0"/>
              <a:t>‹#›</a:t>
            </a:fld>
            <a:endParaRPr lang="en-US"/>
          </a:p>
        </p:txBody>
      </p:sp>
    </p:spTree>
    <p:extLst>
      <p:ext uri="{BB962C8B-B14F-4D97-AF65-F5344CB8AC3E}">
        <p14:creationId xmlns:p14="http://schemas.microsoft.com/office/powerpoint/2010/main" val="117876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A2E1C-50FA-4D24-8BB6-32C4A6B5FBCE}"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2FA14-45C9-4711-ADB0-833F08477A94}" type="slidenum">
              <a:rPr lang="en-US" smtClean="0"/>
              <a:t>‹#›</a:t>
            </a:fld>
            <a:endParaRPr lang="en-US"/>
          </a:p>
        </p:txBody>
      </p:sp>
    </p:spTree>
    <p:extLst>
      <p:ext uri="{BB962C8B-B14F-4D97-AF65-F5344CB8AC3E}">
        <p14:creationId xmlns:p14="http://schemas.microsoft.com/office/powerpoint/2010/main" val="2342420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A2E1C-50FA-4D24-8BB6-32C4A6B5FBCE}" type="datetimeFigureOut">
              <a:rPr lang="en-US" smtClean="0"/>
              <a:t>11/6/2018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2FA14-45C9-4711-ADB0-833F08477A94}" type="slidenum">
              <a:rPr lang="en-US" smtClean="0"/>
              <a:t>‹#›</a:t>
            </a:fld>
            <a:endParaRPr lang="en-US"/>
          </a:p>
        </p:txBody>
      </p:sp>
    </p:spTree>
    <p:extLst>
      <p:ext uri="{BB962C8B-B14F-4D97-AF65-F5344CB8AC3E}">
        <p14:creationId xmlns:p14="http://schemas.microsoft.com/office/powerpoint/2010/main" val="682476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ddialliance.org/announcement/ddi-4-prototype-releas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3c.github.io/dxwg/dcat/#profiles" TargetMode="External"/><Relationship Id="rId2" Type="http://schemas.openxmlformats.org/officeDocument/2006/relationships/hyperlink" Target="https://www.scidatacon.org/IDW2018/sessions/232/paper/825/"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github.com/w3c/dxwg/issues/7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creativecommons.org/licenses/by-sa/3.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di-alliance.atlassian.net/wiki/spaces/DDI4/pages/433553433/Interoperability+of+Metadata+Standards+in+Cross-Domain+Science+Health+and+Social+Science+Applications"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s://www.iddo.org/" TargetMode="External"/><Relationship Id="rId1" Type="http://schemas.openxmlformats.org/officeDocument/2006/relationships/slideLayout" Target="../slideLayouts/slideLayout2.xml"/><Relationship Id="rId6" Type="http://schemas.openxmlformats.org/officeDocument/2006/relationships/hyperlink" Target="https://www.gov.uk/government/organisations/public-health-england" TargetMode="External"/><Relationship Id="rId5" Type="http://schemas.openxmlformats.org/officeDocument/2006/relationships/image" Target="../media/image2.png"/><Relationship Id="rId4" Type="http://schemas.openxmlformats.org/officeDocument/2006/relationships/hyperlink" Target="https://resiliencebroker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ddialliance.org/community/events-at-schloss-dagstuhl-%E2%80%93-leibniz-center-for-informatics" TargetMode="External"/><Relationship Id="rId13" Type="http://schemas.openxmlformats.org/officeDocument/2006/relationships/image" Target="../media/image6.png"/><Relationship Id="rId3" Type="http://schemas.openxmlformats.org/officeDocument/2006/relationships/hyperlink" Target="http://www.codata.org/about-codata/secretariat" TargetMode="External"/><Relationship Id="rId7" Type="http://schemas.openxmlformats.org/officeDocument/2006/relationships/hyperlink" Target="https://council.science/" TargetMode="External"/><Relationship Id="rId12" Type="http://schemas.openxmlformats.org/officeDocument/2006/relationships/hyperlink" Target="http://www.ddialliance.org/" TargetMode="External"/><Relationship Id="rId2" Type="http://schemas.openxmlformats.org/officeDocument/2006/relationships/hyperlink" Target="http://people.csiro.au/C/S/simon-cox" TargetMode="External"/><Relationship Id="rId1" Type="http://schemas.openxmlformats.org/officeDocument/2006/relationships/slideLayout" Target="../slideLayouts/slideLayout2.xml"/><Relationship Id="rId6" Type="http://schemas.openxmlformats.org/officeDocument/2006/relationships/hyperlink" Target="http://www.codata.org/" TargetMode="External"/><Relationship Id="rId11" Type="http://schemas.openxmlformats.org/officeDocument/2006/relationships/image" Target="../media/image5.png"/><Relationship Id="rId5" Type="http://schemas.openxmlformats.org/officeDocument/2006/relationships/hyperlink" Target="https://www.gesis.org/en/institute/staff/person/?tx_gextstaffdir_staffdirectory%5bemail%5d=joachim.wackerow@gesis.org&amp;tx_gextstaffdir_staffdirectory%5baction%5d=details&amp;tx_gextstaffdir_staffdirectory%5bcontroller%5d=Index&amp;cHash=6dc2d6ac40bf0ecaeaeb2cfa96b7e321" TargetMode="External"/><Relationship Id="rId10" Type="http://schemas.openxmlformats.org/officeDocument/2006/relationships/image" Target="../media/image4.jpg"/><Relationship Id="rId4" Type="http://schemas.openxmlformats.org/officeDocument/2006/relationships/hyperlink" Target="http://csrm.cass.anu.edu.au/people/dr-steven-mceachern" TargetMode="External"/><Relationship Id="rId9" Type="http://schemas.openxmlformats.org/officeDocument/2006/relationships/hyperlink" Target="https://www.dagstuhl.de/" TargetMode="External"/><Relationship Id="rId14"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836712"/>
            <a:ext cx="8640960" cy="2763739"/>
          </a:xfrm>
        </p:spPr>
        <p:txBody>
          <a:bodyPr>
            <a:normAutofit fontScale="90000"/>
          </a:bodyPr>
          <a:lstStyle/>
          <a:p>
            <a:r>
              <a:rPr lang="en-US" dirty="0" smtClean="0"/>
              <a:t>Interoperability of Metadata Standards in Cross-Domain Science, Health, and Social Science Applications </a:t>
            </a:r>
            <a:endParaRPr lang="en-US" dirty="0"/>
          </a:p>
        </p:txBody>
      </p:sp>
      <p:sp>
        <p:nvSpPr>
          <p:cNvPr id="3" name="Subtitle 2"/>
          <p:cNvSpPr>
            <a:spLocks noGrp="1"/>
          </p:cNvSpPr>
          <p:nvPr>
            <p:ph type="subTitle" idx="1"/>
          </p:nvPr>
        </p:nvSpPr>
        <p:spPr>
          <a:xfrm>
            <a:off x="971600" y="3886200"/>
            <a:ext cx="7200800" cy="1752600"/>
          </a:xfrm>
        </p:spPr>
        <p:txBody>
          <a:bodyPr>
            <a:normAutofit fontScale="70000" lnSpcReduction="20000"/>
          </a:bodyPr>
          <a:lstStyle/>
          <a:p>
            <a:r>
              <a:rPr lang="en-US" dirty="0" smtClean="0"/>
              <a:t>Steven McEachern, Joachim Wackerow,</a:t>
            </a:r>
            <a:br>
              <a:rPr lang="en-US" dirty="0" smtClean="0"/>
            </a:br>
            <a:r>
              <a:rPr lang="en-US" dirty="0" smtClean="0"/>
              <a:t>Simon Cox, Simon </a:t>
            </a:r>
            <a:r>
              <a:rPr lang="en-US" dirty="0" err="1" smtClean="0"/>
              <a:t>Hodson</a:t>
            </a:r>
            <a:endParaRPr lang="en-US" dirty="0" smtClean="0"/>
          </a:p>
          <a:p>
            <a:r>
              <a:rPr lang="en-US" b="1" dirty="0" err="1" smtClean="0"/>
              <a:t>SciDataCon</a:t>
            </a:r>
            <a:r>
              <a:rPr lang="en-US" b="1" dirty="0" smtClean="0"/>
              <a:t>-IDW 2018, Gaborone</a:t>
            </a:r>
          </a:p>
          <a:p>
            <a:r>
              <a:rPr lang="en-US" b="1" dirty="0"/>
              <a:t>Session Title:</a:t>
            </a:r>
            <a:r>
              <a:rPr lang="en-US" dirty="0"/>
              <a:t> Data Integration for Science </a:t>
            </a:r>
            <a:r>
              <a:rPr lang="en-US" dirty="0" smtClean="0"/>
              <a:t>–</a:t>
            </a:r>
          </a:p>
          <a:p>
            <a:r>
              <a:rPr lang="en-US" dirty="0" smtClean="0"/>
              <a:t>a </a:t>
            </a:r>
            <a:r>
              <a:rPr lang="en-US" dirty="0"/>
              <a:t>major global challenge for interdisciplinary research</a:t>
            </a:r>
          </a:p>
          <a:p>
            <a:endParaRPr lang="en-US" b="1" dirty="0"/>
          </a:p>
        </p:txBody>
      </p:sp>
    </p:spTree>
    <p:extLst>
      <p:ext uri="{BB962C8B-B14F-4D97-AF65-F5344CB8AC3E}">
        <p14:creationId xmlns:p14="http://schemas.microsoft.com/office/powerpoint/2010/main" val="2987791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DDI </a:t>
            </a:r>
            <a:r>
              <a:rPr lang="en-US" dirty="0" smtClean="0"/>
              <a:t>4 Outlook:</a:t>
            </a:r>
            <a:br>
              <a:rPr lang="en-US" dirty="0" smtClean="0"/>
            </a:br>
            <a:r>
              <a:rPr lang="en-US" dirty="0" smtClean="0"/>
              <a:t>Potential in Cross-Domain Use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Large </a:t>
            </a:r>
            <a:r>
              <a:rPr lang="en-US" dirty="0"/>
              <a:t>parts of </a:t>
            </a:r>
            <a:r>
              <a:rPr lang="en-US" dirty="0">
                <a:hlinkClick r:id="rId2"/>
              </a:rPr>
              <a:t>DDI 4</a:t>
            </a:r>
            <a:r>
              <a:rPr lang="en-US" dirty="0"/>
              <a:t> are independent from the social science </a:t>
            </a:r>
            <a:r>
              <a:rPr lang="en-US" dirty="0" smtClean="0"/>
              <a:t>domain, especially </a:t>
            </a:r>
            <a:r>
              <a:rPr lang="en-US" dirty="0"/>
              <a:t>in the areas </a:t>
            </a:r>
            <a:r>
              <a:rPr lang="en-US" dirty="0" smtClean="0"/>
              <a:t>of</a:t>
            </a:r>
          </a:p>
          <a:p>
            <a:pPr lvl="1"/>
            <a:r>
              <a:rPr lang="en-US" dirty="0" smtClean="0"/>
              <a:t>Conceptual</a:t>
            </a:r>
          </a:p>
          <a:p>
            <a:pPr lvl="2"/>
            <a:r>
              <a:rPr lang="en-US" dirty="0"/>
              <a:t>the target entity or </a:t>
            </a:r>
            <a:r>
              <a:rPr lang="en-US" dirty="0" smtClean="0"/>
              <a:t>population, theoretical  concepts</a:t>
            </a:r>
            <a:endParaRPr lang="en-US" dirty="0"/>
          </a:p>
          <a:p>
            <a:pPr lvl="1"/>
            <a:r>
              <a:rPr lang="en-US" dirty="0" smtClean="0"/>
              <a:t>Data description</a:t>
            </a:r>
          </a:p>
          <a:p>
            <a:pPr lvl="2"/>
            <a:r>
              <a:rPr lang="en-US" dirty="0" smtClean="0"/>
              <a:t>variable </a:t>
            </a:r>
            <a:r>
              <a:rPr lang="en-US" dirty="0"/>
              <a:t>cascade which links conceptual definitions down to the instance </a:t>
            </a:r>
            <a:r>
              <a:rPr lang="en-US" dirty="0" smtClean="0"/>
              <a:t>variable</a:t>
            </a:r>
          </a:p>
          <a:p>
            <a:pPr lvl="2"/>
            <a:r>
              <a:rPr lang="en-US" dirty="0"/>
              <a:t>datum-based approach which enables the description of data in many forms (also data lakes and legacy forms)</a:t>
            </a:r>
          </a:p>
          <a:p>
            <a:pPr lvl="1"/>
            <a:r>
              <a:rPr lang="en-US" dirty="0" smtClean="0"/>
              <a:t>Workflows </a:t>
            </a:r>
            <a:r>
              <a:rPr lang="en-US" dirty="0"/>
              <a:t>(for process </a:t>
            </a:r>
            <a:r>
              <a:rPr lang="en-US" dirty="0" smtClean="0"/>
              <a:t>description)</a:t>
            </a:r>
          </a:p>
          <a:p>
            <a:pPr lvl="2"/>
            <a:r>
              <a:rPr lang="de-DE" dirty="0" smtClean="0"/>
              <a:t>Patterns </a:t>
            </a:r>
            <a:r>
              <a:rPr lang="de-DE" dirty="0" err="1" smtClean="0"/>
              <a:t>of</a:t>
            </a:r>
            <a:r>
              <a:rPr lang="de-DE" dirty="0" smtClean="0"/>
              <a:t> BPMN (</a:t>
            </a:r>
            <a:r>
              <a:rPr lang="en-US" dirty="0"/>
              <a:t>Business Process Model and </a:t>
            </a:r>
            <a:r>
              <a:rPr lang="en-US" dirty="0" smtClean="0"/>
              <a:t>Notation)</a:t>
            </a:r>
          </a:p>
          <a:p>
            <a:r>
              <a:rPr lang="en-US" dirty="0" smtClean="0"/>
              <a:t>Use DDI to </a:t>
            </a:r>
            <a:r>
              <a:rPr lang="en-US" b="1" dirty="0" smtClean="0"/>
              <a:t>D</a:t>
            </a:r>
            <a:r>
              <a:rPr lang="en-US" dirty="0" smtClean="0"/>
              <a:t>ocument</a:t>
            </a:r>
            <a:r>
              <a:rPr lang="en-US" dirty="0"/>
              <a:t>, </a:t>
            </a:r>
            <a:r>
              <a:rPr lang="en-US" b="1" dirty="0"/>
              <a:t>D</a:t>
            </a:r>
            <a:r>
              <a:rPr lang="en-US" dirty="0"/>
              <a:t>iscover and </a:t>
            </a:r>
            <a:r>
              <a:rPr lang="en-US" b="1" dirty="0" smtClean="0"/>
              <a:t>I</a:t>
            </a:r>
            <a:r>
              <a:rPr lang="en-US" dirty="0" smtClean="0"/>
              <a:t>nteroperate</a:t>
            </a:r>
            <a:endParaRPr lang="en-US" dirty="0"/>
          </a:p>
        </p:txBody>
      </p:sp>
    </p:spTree>
    <p:extLst>
      <p:ext uri="{BB962C8B-B14F-4D97-AF65-F5344CB8AC3E}">
        <p14:creationId xmlns:p14="http://schemas.microsoft.com/office/powerpoint/2010/main" val="3388432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DCAT Profile </a:t>
            </a:r>
            <a:r>
              <a:rPr lang="de-DE" dirty="0" err="1" smtClean="0"/>
              <a:t>for</a:t>
            </a:r>
            <a:r>
              <a:rPr lang="de-DE" dirty="0" smtClean="0"/>
              <a:t> DDI</a:t>
            </a:r>
            <a:endParaRPr lang="en-US" dirty="0"/>
          </a:p>
        </p:txBody>
      </p:sp>
      <p:sp>
        <p:nvSpPr>
          <p:cNvPr id="3" name="Content Placeholder 2"/>
          <p:cNvSpPr>
            <a:spLocks noGrp="1"/>
          </p:cNvSpPr>
          <p:nvPr>
            <p:ph idx="1"/>
          </p:nvPr>
        </p:nvSpPr>
        <p:spPr/>
        <p:txBody>
          <a:bodyPr>
            <a:normAutofit fontScale="92500" lnSpcReduction="20000"/>
          </a:bodyPr>
          <a:lstStyle/>
          <a:p>
            <a:r>
              <a:rPr lang="de-DE" dirty="0" err="1" smtClean="0"/>
              <a:t>Example</a:t>
            </a:r>
            <a:r>
              <a:rPr lang="de-DE" dirty="0" smtClean="0"/>
              <a:t> </a:t>
            </a:r>
            <a:r>
              <a:rPr lang="de-DE" dirty="0" err="1" smtClean="0"/>
              <a:t>for</a:t>
            </a:r>
            <a:r>
              <a:rPr lang="de-DE" dirty="0" smtClean="0"/>
              <a:t> </a:t>
            </a:r>
            <a:r>
              <a:rPr lang="de-DE" dirty="0" err="1" smtClean="0"/>
              <a:t>handover</a:t>
            </a:r>
            <a:r>
              <a:rPr lang="de-DE" dirty="0" smtClean="0"/>
              <a:t> </a:t>
            </a:r>
            <a:r>
              <a:rPr lang="de-DE" dirty="0" err="1" smtClean="0"/>
              <a:t>from</a:t>
            </a:r>
            <a:r>
              <a:rPr lang="de-DE" dirty="0" smtClean="0"/>
              <a:t> </a:t>
            </a:r>
            <a:r>
              <a:rPr lang="de-DE" dirty="0" err="1" smtClean="0"/>
              <a:t>generic</a:t>
            </a:r>
            <a:r>
              <a:rPr lang="de-DE" dirty="0" smtClean="0"/>
              <a:t> </a:t>
            </a:r>
            <a:r>
              <a:rPr lang="de-DE" dirty="0" err="1" smtClean="0"/>
              <a:t>level</a:t>
            </a:r>
            <a:r>
              <a:rPr lang="de-DE" dirty="0" smtClean="0"/>
              <a:t> </a:t>
            </a:r>
            <a:r>
              <a:rPr lang="de-DE" dirty="0" err="1" smtClean="0"/>
              <a:t>to</a:t>
            </a:r>
            <a:r>
              <a:rPr lang="de-DE" dirty="0" smtClean="0"/>
              <a:t> </a:t>
            </a:r>
            <a:r>
              <a:rPr lang="de-DE" dirty="0" err="1" smtClean="0"/>
              <a:t>specific</a:t>
            </a:r>
            <a:r>
              <a:rPr lang="de-DE" dirty="0" smtClean="0"/>
              <a:t> </a:t>
            </a:r>
            <a:r>
              <a:rPr lang="de-DE" dirty="0" err="1" smtClean="0"/>
              <a:t>level</a:t>
            </a:r>
            <a:endParaRPr lang="de-DE" dirty="0" smtClean="0"/>
          </a:p>
          <a:p>
            <a:pPr lvl="1"/>
            <a:r>
              <a:rPr lang="de-DE" dirty="0" smtClean="0"/>
              <a:t>See </a:t>
            </a:r>
            <a:r>
              <a:rPr lang="de-DE" dirty="0" err="1" smtClean="0"/>
              <a:t>presentation</a:t>
            </a:r>
            <a:r>
              <a:rPr lang="de-DE" dirty="0" smtClean="0"/>
              <a:t> „</a:t>
            </a:r>
            <a:r>
              <a:rPr lang="en-US" dirty="0" err="1" smtClean="0">
                <a:hlinkClick r:id="rId2"/>
              </a:rPr>
              <a:t>Harmonising</a:t>
            </a:r>
            <a:r>
              <a:rPr lang="en-US" dirty="0" smtClean="0">
                <a:hlinkClick r:id="rId2"/>
              </a:rPr>
              <a:t> </a:t>
            </a:r>
            <a:r>
              <a:rPr lang="en-US" dirty="0">
                <a:hlinkClick r:id="rId2"/>
              </a:rPr>
              <a:t>data description across the social and natural </a:t>
            </a:r>
            <a:r>
              <a:rPr lang="en-US" dirty="0" smtClean="0">
                <a:hlinkClick r:id="rId2"/>
              </a:rPr>
              <a:t>sciences</a:t>
            </a:r>
            <a:r>
              <a:rPr lang="en-US" dirty="0" smtClean="0"/>
              <a:t>”, Simon Cox et al.</a:t>
            </a:r>
            <a:endParaRPr lang="de-DE" dirty="0" smtClean="0"/>
          </a:p>
          <a:p>
            <a:r>
              <a:rPr lang="en-US" dirty="0" smtClean="0"/>
              <a:t>Profiles </a:t>
            </a:r>
            <a:r>
              <a:rPr lang="en-US" dirty="0"/>
              <a:t>of DCAT are required for specific applications and </a:t>
            </a:r>
            <a:r>
              <a:rPr lang="en-US" dirty="0" smtClean="0"/>
              <a:t>disciplines (</a:t>
            </a:r>
            <a:r>
              <a:rPr lang="en-US" sz="1800" dirty="0" smtClean="0"/>
              <a:t>from DCAT </a:t>
            </a:r>
            <a:r>
              <a:rPr lang="en-US" sz="1800" dirty="0" smtClean="0">
                <a:hlinkClick r:id="rId3"/>
              </a:rPr>
              <a:t>revised edition 2018</a:t>
            </a:r>
            <a:r>
              <a:rPr lang="en-US" dirty="0" smtClean="0"/>
              <a:t>)</a:t>
            </a:r>
          </a:p>
          <a:p>
            <a:r>
              <a:rPr lang="en-US" dirty="0"/>
              <a:t>Machine-readable specifications of application profiles need to be easily publishable, and optimize re-use of existing </a:t>
            </a:r>
            <a:r>
              <a:rPr lang="en-US" dirty="0" smtClean="0"/>
              <a:t>specifications (</a:t>
            </a:r>
            <a:r>
              <a:rPr lang="en-US" sz="1800" dirty="0" smtClean="0"/>
              <a:t>from ongoing DXWG work, </a:t>
            </a:r>
            <a:r>
              <a:rPr lang="en-US" sz="1800" dirty="0" smtClean="0">
                <a:hlinkClick r:id="rId4"/>
              </a:rPr>
              <a:t>issue 75</a:t>
            </a:r>
            <a:r>
              <a:rPr lang="en-US" dirty="0" smtClean="0"/>
              <a:t>)</a:t>
            </a:r>
            <a:endParaRPr lang="en-US" dirty="0"/>
          </a:p>
        </p:txBody>
      </p:sp>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0312" y="3284984"/>
            <a:ext cx="806400" cy="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2053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Discussed</a:t>
            </a:r>
            <a:r>
              <a:rPr lang="de-DE" dirty="0" smtClean="0"/>
              <a:t> </a:t>
            </a:r>
            <a:r>
              <a:rPr lang="de-DE" dirty="0" err="1" smtClean="0"/>
              <a:t>Metadata</a:t>
            </a:r>
            <a:r>
              <a:rPr lang="de-DE" dirty="0" smtClean="0"/>
              <a:t> Standards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Study- or collection-level: </a:t>
            </a:r>
            <a:r>
              <a:rPr lang="en-US" dirty="0">
                <a:solidFill>
                  <a:srgbClr val="00B050"/>
                </a:solidFill>
              </a:rPr>
              <a:t>DCAT</a:t>
            </a:r>
            <a:r>
              <a:rPr lang="en-US" dirty="0"/>
              <a:t>, </a:t>
            </a:r>
            <a:r>
              <a:rPr lang="en-US" dirty="0">
                <a:solidFill>
                  <a:srgbClr val="00B050"/>
                </a:solidFill>
              </a:rPr>
              <a:t>Dublin Core</a:t>
            </a:r>
            <a:r>
              <a:rPr lang="en-US" dirty="0"/>
              <a:t>, </a:t>
            </a:r>
            <a:r>
              <a:rPr lang="en-US" dirty="0">
                <a:solidFill>
                  <a:srgbClr val="00B050"/>
                </a:solidFill>
              </a:rPr>
              <a:t>ISO 19115-1</a:t>
            </a:r>
            <a:r>
              <a:rPr lang="en-US" dirty="0"/>
              <a:t>, DDI 4, </a:t>
            </a:r>
            <a:r>
              <a:rPr lang="en-US" dirty="0">
                <a:solidFill>
                  <a:schemeClr val="tx2">
                    <a:lumMod val="60000"/>
                    <a:lumOff val="40000"/>
                  </a:schemeClr>
                </a:solidFill>
              </a:rPr>
              <a:t>DISCO</a:t>
            </a:r>
            <a:r>
              <a:rPr lang="en-US" dirty="0"/>
              <a:t>, </a:t>
            </a:r>
            <a:r>
              <a:rPr lang="en-US" dirty="0">
                <a:solidFill>
                  <a:schemeClr val="tx2">
                    <a:lumMod val="60000"/>
                    <a:lumOff val="40000"/>
                  </a:schemeClr>
                </a:solidFill>
              </a:rPr>
              <a:t>DATS </a:t>
            </a:r>
            <a:endParaRPr lang="en-US" sz="2400" dirty="0">
              <a:solidFill>
                <a:schemeClr val="tx2">
                  <a:lumMod val="60000"/>
                  <a:lumOff val="40000"/>
                </a:schemeClr>
              </a:solidFill>
            </a:endParaRPr>
          </a:p>
          <a:p>
            <a:pPr fontAlgn="base"/>
            <a:r>
              <a:rPr lang="en-US" dirty="0"/>
              <a:t>Variable and dimension level</a:t>
            </a:r>
            <a:endParaRPr lang="en-US" sz="2400" dirty="0"/>
          </a:p>
          <a:p>
            <a:pPr lvl="1" fontAlgn="base"/>
            <a:r>
              <a:rPr lang="en-US" dirty="0"/>
              <a:t>Microdata: DDI 4, </a:t>
            </a:r>
            <a:r>
              <a:rPr lang="en-US" dirty="0">
                <a:solidFill>
                  <a:srgbClr val="00B050"/>
                </a:solidFill>
              </a:rPr>
              <a:t>W3C SSN</a:t>
            </a:r>
            <a:r>
              <a:rPr lang="en-US" dirty="0"/>
              <a:t>, </a:t>
            </a:r>
            <a:r>
              <a:rPr lang="en-US" dirty="0">
                <a:solidFill>
                  <a:schemeClr val="tx2">
                    <a:lumMod val="60000"/>
                    <a:lumOff val="40000"/>
                  </a:schemeClr>
                </a:solidFill>
              </a:rPr>
              <a:t>FHIR-HL7</a:t>
            </a:r>
            <a:r>
              <a:rPr lang="en-US" dirty="0"/>
              <a:t>, </a:t>
            </a:r>
            <a:r>
              <a:rPr lang="en-US" dirty="0">
                <a:solidFill>
                  <a:schemeClr val="tx2">
                    <a:lumMod val="60000"/>
                    <a:lumOff val="40000"/>
                  </a:schemeClr>
                </a:solidFill>
              </a:rPr>
              <a:t>CDISC</a:t>
            </a:r>
            <a:r>
              <a:rPr lang="en-US" dirty="0"/>
              <a:t>, </a:t>
            </a:r>
            <a:r>
              <a:rPr lang="en-US" dirty="0">
                <a:solidFill>
                  <a:schemeClr val="tx2">
                    <a:lumMod val="60000"/>
                    <a:lumOff val="40000"/>
                  </a:schemeClr>
                </a:solidFill>
              </a:rPr>
              <a:t>EML</a:t>
            </a:r>
            <a:r>
              <a:rPr lang="en-US" dirty="0"/>
              <a:t>, </a:t>
            </a:r>
            <a:r>
              <a:rPr lang="en-US" dirty="0" err="1">
                <a:solidFill>
                  <a:srgbClr val="00B050"/>
                </a:solidFill>
              </a:rPr>
              <a:t>SensorML</a:t>
            </a:r>
            <a:r>
              <a:rPr lang="en-US" dirty="0"/>
              <a:t>, </a:t>
            </a:r>
            <a:r>
              <a:rPr lang="en-US" dirty="0">
                <a:solidFill>
                  <a:srgbClr val="00B050"/>
                </a:solidFill>
              </a:rPr>
              <a:t>GSIM</a:t>
            </a:r>
            <a:r>
              <a:rPr lang="en-US" dirty="0"/>
              <a:t>, </a:t>
            </a:r>
            <a:r>
              <a:rPr lang="en-US" dirty="0">
                <a:solidFill>
                  <a:srgbClr val="00B050"/>
                </a:solidFill>
              </a:rPr>
              <a:t>ISO/IEC 11179</a:t>
            </a:r>
            <a:r>
              <a:rPr lang="en-US" dirty="0"/>
              <a:t>, </a:t>
            </a:r>
            <a:r>
              <a:rPr lang="en-US" dirty="0">
                <a:solidFill>
                  <a:srgbClr val="00B050"/>
                </a:solidFill>
              </a:rPr>
              <a:t>ISO/IEC 11404</a:t>
            </a:r>
            <a:endParaRPr lang="en-US" sz="2000" dirty="0">
              <a:solidFill>
                <a:srgbClr val="00B050"/>
              </a:solidFill>
            </a:endParaRPr>
          </a:p>
          <a:p>
            <a:pPr lvl="1" fontAlgn="base"/>
            <a:r>
              <a:rPr lang="en-US" dirty="0"/>
              <a:t>Aggregate data: </a:t>
            </a:r>
            <a:r>
              <a:rPr lang="en-US" dirty="0">
                <a:solidFill>
                  <a:srgbClr val="00B050"/>
                </a:solidFill>
              </a:rPr>
              <a:t>W3C </a:t>
            </a:r>
            <a:r>
              <a:rPr lang="en-US" dirty="0" err="1">
                <a:solidFill>
                  <a:srgbClr val="00B050"/>
                </a:solidFill>
              </a:rPr>
              <a:t>DataCube</a:t>
            </a:r>
            <a:r>
              <a:rPr lang="en-US" dirty="0"/>
              <a:t>, </a:t>
            </a:r>
            <a:r>
              <a:rPr lang="en-US" dirty="0">
                <a:solidFill>
                  <a:srgbClr val="00B050"/>
                </a:solidFill>
              </a:rPr>
              <a:t>ISO </a:t>
            </a:r>
            <a:r>
              <a:rPr lang="en-US" dirty="0" smtClean="0">
                <a:solidFill>
                  <a:srgbClr val="00B050"/>
                </a:solidFill>
              </a:rPr>
              <a:t>19123</a:t>
            </a:r>
            <a:r>
              <a:rPr lang="en-US" dirty="0" smtClean="0"/>
              <a:t>, </a:t>
            </a:r>
            <a:r>
              <a:rPr lang="en-US" dirty="0">
                <a:solidFill>
                  <a:schemeClr val="tx2">
                    <a:lumMod val="60000"/>
                    <a:lumOff val="40000"/>
                  </a:schemeClr>
                </a:solidFill>
              </a:rPr>
              <a:t>DATS</a:t>
            </a:r>
            <a:r>
              <a:rPr lang="en-US" dirty="0"/>
              <a:t>, </a:t>
            </a:r>
            <a:r>
              <a:rPr lang="en-US" dirty="0">
                <a:solidFill>
                  <a:schemeClr val="tx2">
                    <a:lumMod val="60000"/>
                    <a:lumOff val="40000"/>
                  </a:schemeClr>
                </a:solidFill>
              </a:rPr>
              <a:t>DDI</a:t>
            </a:r>
            <a:endParaRPr lang="en-US" sz="2000" dirty="0">
              <a:solidFill>
                <a:schemeClr val="tx2">
                  <a:lumMod val="60000"/>
                  <a:lumOff val="40000"/>
                </a:schemeClr>
              </a:solidFill>
            </a:endParaRPr>
          </a:p>
          <a:p>
            <a:pPr fontAlgn="base"/>
            <a:r>
              <a:rPr lang="en-US" dirty="0"/>
              <a:t>Provenance: </a:t>
            </a:r>
            <a:r>
              <a:rPr lang="en-US" dirty="0">
                <a:solidFill>
                  <a:srgbClr val="00B050"/>
                </a:solidFill>
              </a:rPr>
              <a:t>W3C PROV-O</a:t>
            </a:r>
            <a:r>
              <a:rPr lang="en-US" dirty="0"/>
              <a:t>, </a:t>
            </a:r>
            <a:r>
              <a:rPr lang="en-US" dirty="0">
                <a:solidFill>
                  <a:srgbClr val="00B050"/>
                </a:solidFill>
              </a:rPr>
              <a:t>ISO 19115-2</a:t>
            </a:r>
            <a:endParaRPr lang="en-US" sz="2400" dirty="0">
              <a:solidFill>
                <a:srgbClr val="00B050"/>
              </a:solidFill>
            </a:endParaRPr>
          </a:p>
          <a:p>
            <a:pPr fontAlgn="base"/>
            <a:r>
              <a:rPr lang="en-US" dirty="0"/>
              <a:t>Workflows/data transformation: DDI </a:t>
            </a:r>
            <a:r>
              <a:rPr lang="en-US" dirty="0" smtClean="0"/>
              <a:t>4</a:t>
            </a:r>
          </a:p>
          <a:p>
            <a:pPr marL="0" indent="0" fontAlgn="base">
              <a:buNone/>
            </a:pPr>
            <a:r>
              <a:rPr lang="en-US" sz="2400" dirty="0" smtClean="0"/>
              <a:t>Some of these standards are focused on the data within a </a:t>
            </a:r>
            <a:r>
              <a:rPr lang="en-US" sz="2400" b="1" dirty="0" smtClean="0">
                <a:solidFill>
                  <a:schemeClr val="tx2">
                    <a:lumMod val="60000"/>
                    <a:lumOff val="40000"/>
                  </a:schemeClr>
                </a:solidFill>
              </a:rPr>
              <a:t>particular discipline or domain</a:t>
            </a:r>
            <a:r>
              <a:rPr lang="en-US" sz="2400" dirty="0" smtClean="0"/>
              <a:t>. Others are more </a:t>
            </a:r>
            <a:r>
              <a:rPr lang="en-US" sz="2400" b="1" dirty="0" smtClean="0">
                <a:solidFill>
                  <a:srgbClr val="00B050"/>
                </a:solidFill>
              </a:rPr>
              <a:t>general in scope</a:t>
            </a:r>
            <a:r>
              <a:rPr lang="en-US" sz="2400" dirty="0" smtClean="0"/>
              <a:t>.</a:t>
            </a:r>
            <a:endParaRPr lang="en-US" sz="2400" dirty="0"/>
          </a:p>
          <a:p>
            <a:endParaRPr lang="en-US" dirty="0"/>
          </a:p>
        </p:txBody>
      </p:sp>
    </p:spTree>
    <p:extLst>
      <p:ext uri="{BB962C8B-B14F-4D97-AF65-F5344CB8AC3E}">
        <p14:creationId xmlns:p14="http://schemas.microsoft.com/office/powerpoint/2010/main" val="3150703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Relation of</a:t>
            </a:r>
            <a:br>
              <a:rPr lang="en-US" dirty="0" smtClean="0"/>
            </a:br>
            <a:r>
              <a:rPr lang="en-US" dirty="0" smtClean="0"/>
              <a:t>Used </a:t>
            </a:r>
            <a:r>
              <a:rPr lang="en-US" dirty="0"/>
              <a:t>M</a:t>
            </a:r>
            <a:r>
              <a:rPr lang="en-US" dirty="0" smtClean="0"/>
              <a:t>etadata Standards</a:t>
            </a:r>
            <a:endParaRPr lang="en-US" dirty="0"/>
          </a:p>
        </p:txBody>
      </p:sp>
      <p:pic>
        <p:nvPicPr>
          <p:cNvPr id="2050" name="Picture 2" descr="https://lh5.googleusercontent.com/zRYiOMSAL3IAFhig8iZ3pQjcsHXkyhb5sb2mUUXP5Q-6R63-LDkoyrgen7vVTrU_T_fc_8MZcVt4S8UHxp4HhFbd1RgV9Rs1hHE3gSJQJQxXpUb7Gg6a_qLEb4Q3pWU-O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60848"/>
            <a:ext cx="6905121"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020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Classification of </a:t>
            </a:r>
            <a:r>
              <a:rPr lang="en-US" dirty="0" smtClean="0"/>
              <a:t>the</a:t>
            </a:r>
            <a:br>
              <a:rPr lang="en-US" dirty="0" smtClean="0"/>
            </a:br>
            <a:r>
              <a:rPr lang="en-US" dirty="0" smtClean="0"/>
              <a:t>Technical </a:t>
            </a:r>
            <a:r>
              <a:rPr lang="en-US" dirty="0"/>
              <a:t>S</a:t>
            </a:r>
            <a:r>
              <a:rPr lang="en-US" dirty="0" smtClean="0"/>
              <a:t>pecifications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7366642"/>
              </p:ext>
            </p:extLst>
          </p:nvPr>
        </p:nvGraphicFramePr>
        <p:xfrm>
          <a:off x="467544" y="1444343"/>
          <a:ext cx="7920882" cy="5285385"/>
        </p:xfrm>
        <a:graphic>
          <a:graphicData uri="http://schemas.openxmlformats.org/drawingml/2006/table">
            <a:tbl>
              <a:tblPr firstRow="1" firstCol="1" bandRow="1">
                <a:tableStyleId>{5C22544A-7EE6-4342-B048-85BDC9FD1C3A}</a:tableStyleId>
              </a:tblPr>
              <a:tblGrid>
                <a:gridCol w="1320147"/>
                <a:gridCol w="1320147"/>
                <a:gridCol w="1320147"/>
                <a:gridCol w="1320147"/>
                <a:gridCol w="1320147"/>
                <a:gridCol w="1320147"/>
              </a:tblGrid>
              <a:tr h="252696">
                <a:tc>
                  <a:txBody>
                    <a:bodyPr/>
                    <a:lstStyle/>
                    <a:p>
                      <a:pPr>
                        <a:lnSpc>
                          <a:spcPct val="115000"/>
                        </a:lnSpc>
                      </a:pPr>
                      <a:endParaRPr lang="en-US" sz="1000" dirty="0">
                        <a:effectLst/>
                        <a:latin typeface="Calibri"/>
                      </a:endParaRPr>
                    </a:p>
                  </a:txBody>
                  <a:tcPr marL="62163" marR="93244" marT="43514" marB="43514"/>
                </a:tc>
                <a:tc>
                  <a:txBody>
                    <a:bodyPr/>
                    <a:lstStyle/>
                    <a:p>
                      <a:pPr>
                        <a:lnSpc>
                          <a:spcPct val="115000"/>
                        </a:lnSpc>
                        <a:spcAft>
                          <a:spcPts val="0"/>
                        </a:spcAft>
                      </a:pPr>
                      <a:r>
                        <a:rPr lang="en-US" sz="1000">
                          <a:effectLst/>
                        </a:rPr>
                        <a:t>Technology</a:t>
                      </a:r>
                      <a:endParaRPr lang="en-US" sz="1000">
                        <a:effectLst/>
                        <a:latin typeface="Calibri"/>
                        <a:ea typeface="Calibri"/>
                        <a:cs typeface="Times New Roman"/>
                      </a:endParaRPr>
                    </a:p>
                  </a:txBody>
                  <a:tcPr marL="62163" marR="93244" marT="43514" marB="43514"/>
                </a:tc>
                <a:tc>
                  <a:txBody>
                    <a:bodyPr/>
                    <a:lstStyle/>
                    <a:p>
                      <a:pPr>
                        <a:lnSpc>
                          <a:spcPct val="115000"/>
                        </a:lnSpc>
                        <a:spcAft>
                          <a:spcPts val="0"/>
                        </a:spcAft>
                      </a:pPr>
                      <a:r>
                        <a:rPr lang="en-US" sz="1000">
                          <a:effectLst/>
                        </a:rPr>
                        <a:t>Governance</a:t>
                      </a:r>
                      <a:endParaRPr lang="en-US" sz="1000">
                        <a:effectLst/>
                        <a:latin typeface="Calibri"/>
                        <a:ea typeface="Calibri"/>
                        <a:cs typeface="Times New Roman"/>
                      </a:endParaRPr>
                    </a:p>
                  </a:txBody>
                  <a:tcPr marL="62163" marR="93244" marT="43514" marB="43514"/>
                </a:tc>
                <a:tc>
                  <a:txBody>
                    <a:bodyPr/>
                    <a:lstStyle/>
                    <a:p>
                      <a:pPr>
                        <a:lnSpc>
                          <a:spcPct val="115000"/>
                        </a:lnSpc>
                        <a:spcAft>
                          <a:spcPts val="0"/>
                        </a:spcAft>
                      </a:pPr>
                      <a:r>
                        <a:rPr lang="en-US" sz="1000">
                          <a:effectLst/>
                        </a:rPr>
                        <a:t>License</a:t>
                      </a:r>
                      <a:endParaRPr lang="en-US" sz="1000">
                        <a:effectLst/>
                        <a:latin typeface="Calibri"/>
                        <a:ea typeface="Calibri"/>
                        <a:cs typeface="Times New Roman"/>
                      </a:endParaRPr>
                    </a:p>
                  </a:txBody>
                  <a:tcPr marL="62163" marR="93244" marT="43514" marB="43514"/>
                </a:tc>
                <a:tc>
                  <a:txBody>
                    <a:bodyPr/>
                    <a:lstStyle/>
                    <a:p>
                      <a:pPr>
                        <a:lnSpc>
                          <a:spcPct val="115000"/>
                        </a:lnSpc>
                        <a:spcAft>
                          <a:spcPts val="0"/>
                        </a:spcAft>
                      </a:pPr>
                      <a:r>
                        <a:rPr lang="en-US" sz="1000">
                          <a:effectLst/>
                        </a:rPr>
                        <a:t>User community</a:t>
                      </a:r>
                      <a:endParaRPr lang="en-US" sz="1000">
                        <a:effectLst/>
                        <a:latin typeface="Calibri"/>
                        <a:ea typeface="Calibri"/>
                        <a:cs typeface="Times New Roman"/>
                      </a:endParaRPr>
                    </a:p>
                  </a:txBody>
                  <a:tcPr marL="62163" marR="93244" marT="43514" marB="43514"/>
                </a:tc>
                <a:tc>
                  <a:txBody>
                    <a:bodyPr/>
                    <a:lstStyle/>
                    <a:p>
                      <a:pPr>
                        <a:lnSpc>
                          <a:spcPct val="115000"/>
                        </a:lnSpc>
                        <a:spcAft>
                          <a:spcPts val="0"/>
                        </a:spcAft>
                      </a:pPr>
                      <a:r>
                        <a:rPr lang="en-US" sz="1000">
                          <a:effectLst/>
                        </a:rPr>
                        <a:t>Where used</a:t>
                      </a:r>
                      <a:endParaRPr lang="en-US" sz="1000">
                        <a:effectLst/>
                        <a:latin typeface="Calibri"/>
                        <a:ea typeface="Calibri"/>
                        <a:cs typeface="Times New Roman"/>
                      </a:endParaRPr>
                    </a:p>
                  </a:txBody>
                  <a:tcPr marL="62163" marR="93244" marT="43514" marB="43514"/>
                </a:tc>
              </a:tr>
              <a:tr h="407340">
                <a:tc>
                  <a:txBody>
                    <a:bodyPr/>
                    <a:lstStyle/>
                    <a:p>
                      <a:pPr>
                        <a:lnSpc>
                          <a:spcPct val="115000"/>
                        </a:lnSpc>
                        <a:spcAft>
                          <a:spcPts val="0"/>
                        </a:spcAft>
                      </a:pPr>
                      <a:r>
                        <a:rPr lang="en-US" sz="1000" dirty="0">
                          <a:effectLst/>
                        </a:rPr>
                        <a:t>CERIF</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E-E-R, DBMS</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euroCRIS</a:t>
                      </a:r>
                      <a:endParaRPr lang="en-US" sz="1000">
                        <a:effectLst/>
                        <a:latin typeface="Calibri"/>
                        <a:ea typeface="Calibri"/>
                        <a:cs typeface="Times New Roman"/>
                      </a:endParaRPr>
                    </a:p>
                  </a:txBody>
                  <a:tcPr marL="62163" marR="62163" marT="43514" marB="43514"/>
                </a:tc>
                <a:tc>
                  <a:txBody>
                    <a:bodyPr/>
                    <a:lstStyle/>
                    <a:p>
                      <a:pPr>
                        <a:lnSpc>
                          <a:spcPct val="115000"/>
                        </a:lnSpc>
                      </a:pPr>
                      <a:endParaRPr lang="en-US" sz="1000">
                        <a:effectLst/>
                        <a:latin typeface="Calibri"/>
                      </a:endParaRPr>
                    </a:p>
                  </a:txBody>
                  <a:tcPr marL="62163" marR="62163" marT="43514" marB="43514"/>
                </a:tc>
                <a:tc>
                  <a:txBody>
                    <a:bodyPr/>
                    <a:lstStyle/>
                    <a:p>
                      <a:pPr>
                        <a:lnSpc>
                          <a:spcPct val="115000"/>
                        </a:lnSpc>
                        <a:spcAft>
                          <a:spcPts val="0"/>
                        </a:spcAft>
                      </a:pPr>
                      <a:r>
                        <a:rPr lang="en-US" sz="1000">
                          <a:effectLst/>
                        </a:rPr>
                        <a:t>EPOS, ENVRI+, CRIS</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Europe, some US Universities</a:t>
                      </a:r>
                      <a:endParaRPr lang="en-US" sz="1000">
                        <a:effectLst/>
                        <a:latin typeface="Calibri"/>
                        <a:ea typeface="Calibri"/>
                        <a:cs typeface="Times New Roman"/>
                      </a:endParaRPr>
                    </a:p>
                  </a:txBody>
                  <a:tcPr marL="62163" marR="62163" marT="43514" marB="43514"/>
                </a:tc>
              </a:tr>
              <a:tr h="562732">
                <a:tc>
                  <a:txBody>
                    <a:bodyPr/>
                    <a:lstStyle/>
                    <a:p>
                      <a:pPr>
                        <a:lnSpc>
                          <a:spcPct val="115000"/>
                        </a:lnSpc>
                        <a:spcAft>
                          <a:spcPts val="0"/>
                        </a:spcAft>
                      </a:pPr>
                      <a:r>
                        <a:rPr lang="en-US" sz="1000" dirty="0">
                          <a:effectLst/>
                        </a:rPr>
                        <a:t>DATS</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de-DE" sz="1000" dirty="0">
                          <a:effectLst/>
                        </a:rPr>
                        <a:t>JSON-schema → JSON-LD</a:t>
                      </a:r>
                      <a:br>
                        <a:rPr lang="de-DE" sz="1000" dirty="0">
                          <a:effectLst/>
                        </a:rPr>
                      </a:br>
                      <a:r>
                        <a:rPr lang="de-DE" sz="1000" dirty="0">
                          <a:effectLst/>
                        </a:rPr>
                        <a:t>schema.org + OBO</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NIH Data Commons</a:t>
                      </a:r>
                      <a:br>
                        <a:rPr lang="en-US" sz="1000">
                          <a:effectLst/>
                        </a:rPr>
                      </a:br>
                      <a:r>
                        <a:rPr lang="en-US" sz="1000">
                          <a:effectLst/>
                        </a:rPr>
                        <a:t>GitHub</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u="none" strike="noStrike">
                          <a:effectLst/>
                          <a:hlinkClick r:id="rId2"/>
                        </a:rPr>
                        <a:t>CC-BY SA 3.0</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DataMed</a:t>
                      </a:r>
                      <a:br>
                        <a:rPr lang="en-US" sz="1000">
                          <a:effectLst/>
                        </a:rPr>
                      </a:br>
                      <a:r>
                        <a:rPr lang="en-US" sz="1000">
                          <a:effectLst/>
                        </a:rPr>
                        <a:t>Biomedical</a:t>
                      </a:r>
                      <a:endParaRPr lang="en-US" sz="1000">
                        <a:effectLst/>
                        <a:latin typeface="Calibri"/>
                        <a:ea typeface="Calibri"/>
                        <a:cs typeface="Times New Roman"/>
                      </a:endParaRPr>
                    </a:p>
                  </a:txBody>
                  <a:tcPr marL="62163" marR="62163" marT="43514" marB="43514"/>
                </a:tc>
                <a:tc>
                  <a:txBody>
                    <a:bodyPr/>
                    <a:lstStyle/>
                    <a:p>
                      <a:pPr>
                        <a:lnSpc>
                          <a:spcPct val="115000"/>
                        </a:lnSpc>
                      </a:pPr>
                      <a:endParaRPr lang="en-US" sz="1000">
                        <a:effectLst/>
                        <a:latin typeface="Calibri"/>
                      </a:endParaRPr>
                    </a:p>
                  </a:txBody>
                  <a:tcPr marL="62163" marR="62163" marT="43514" marB="43514"/>
                </a:tc>
              </a:tr>
              <a:tr h="407340">
                <a:tc>
                  <a:txBody>
                    <a:bodyPr/>
                    <a:lstStyle/>
                    <a:p>
                      <a:pPr>
                        <a:lnSpc>
                          <a:spcPct val="115000"/>
                        </a:lnSpc>
                        <a:spcAft>
                          <a:spcPts val="0"/>
                        </a:spcAft>
                      </a:pPr>
                      <a:r>
                        <a:rPr lang="en-US" sz="1000">
                          <a:effectLst/>
                        </a:rPr>
                        <a:t>DCAT</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RDF</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W3C</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Open</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EC, Google, CKAN</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Europe, Australia</a:t>
                      </a:r>
                      <a:endParaRPr lang="en-US" sz="1000">
                        <a:effectLst/>
                        <a:latin typeface="Calibri"/>
                        <a:ea typeface="Calibri"/>
                        <a:cs typeface="Times New Roman"/>
                      </a:endParaRPr>
                    </a:p>
                  </a:txBody>
                  <a:tcPr marL="62163" marR="62163" marT="43514" marB="43514"/>
                </a:tc>
              </a:tr>
              <a:tr h="562732">
                <a:tc>
                  <a:txBody>
                    <a:bodyPr/>
                    <a:lstStyle/>
                    <a:p>
                      <a:pPr>
                        <a:lnSpc>
                          <a:spcPct val="115000"/>
                        </a:lnSpc>
                        <a:spcAft>
                          <a:spcPts val="0"/>
                        </a:spcAft>
                      </a:pPr>
                      <a:r>
                        <a:rPr lang="en-US" sz="1000" dirty="0">
                          <a:effectLst/>
                        </a:rPr>
                        <a:t>DDI</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3.2 - XML</a:t>
                      </a:r>
                      <a:br>
                        <a:rPr lang="en-US" sz="1000" dirty="0">
                          <a:effectLst/>
                        </a:rPr>
                      </a:br>
                      <a:r>
                        <a:rPr lang="en-US" sz="1000" dirty="0">
                          <a:effectLst/>
                        </a:rPr>
                        <a:t>4.X - UML → XML, RDF</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DDI Alliance</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Open GPL3</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Social Sciences, Official statistics, public health</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Global, World Bank</a:t>
                      </a:r>
                      <a:endParaRPr lang="en-US" sz="1000">
                        <a:effectLst/>
                        <a:latin typeface="Calibri"/>
                        <a:ea typeface="Calibri"/>
                        <a:cs typeface="Times New Roman"/>
                      </a:endParaRPr>
                    </a:p>
                  </a:txBody>
                  <a:tcPr marL="62163" marR="62163" marT="43514" marB="43514"/>
                </a:tc>
              </a:tr>
              <a:tr h="252696">
                <a:tc>
                  <a:txBody>
                    <a:bodyPr/>
                    <a:lstStyle/>
                    <a:p>
                      <a:pPr>
                        <a:lnSpc>
                          <a:spcPct val="115000"/>
                        </a:lnSpc>
                        <a:spcAft>
                          <a:spcPts val="0"/>
                        </a:spcAft>
                      </a:pPr>
                      <a:r>
                        <a:rPr lang="en-US" sz="1000">
                          <a:effectLst/>
                        </a:rPr>
                        <a:t>DQV</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RDF</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W3C</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Open</a:t>
                      </a:r>
                      <a:endParaRPr lang="en-US" sz="1000">
                        <a:effectLst/>
                        <a:latin typeface="Calibri"/>
                        <a:ea typeface="Calibri"/>
                        <a:cs typeface="Times New Roman"/>
                      </a:endParaRPr>
                    </a:p>
                  </a:txBody>
                  <a:tcPr marL="62163" marR="62163" marT="43514" marB="43514"/>
                </a:tc>
                <a:tc>
                  <a:txBody>
                    <a:bodyPr/>
                    <a:lstStyle/>
                    <a:p>
                      <a:pPr>
                        <a:lnSpc>
                          <a:spcPct val="115000"/>
                        </a:lnSpc>
                      </a:pPr>
                      <a:endParaRPr lang="en-US" sz="1000">
                        <a:effectLst/>
                        <a:latin typeface="Calibri"/>
                      </a:endParaRPr>
                    </a:p>
                  </a:txBody>
                  <a:tcPr marL="62163" marR="62163" marT="43514" marB="43514"/>
                </a:tc>
                <a:tc>
                  <a:txBody>
                    <a:bodyPr/>
                    <a:lstStyle/>
                    <a:p>
                      <a:pPr>
                        <a:lnSpc>
                          <a:spcPct val="115000"/>
                        </a:lnSpc>
                      </a:pPr>
                      <a:endParaRPr lang="en-US" sz="1000">
                        <a:effectLst/>
                        <a:latin typeface="Calibri"/>
                      </a:endParaRPr>
                    </a:p>
                  </a:txBody>
                  <a:tcPr marL="62163" marR="62163" marT="43514" marB="43514"/>
                </a:tc>
              </a:tr>
              <a:tr h="561983">
                <a:tc>
                  <a:txBody>
                    <a:bodyPr/>
                    <a:lstStyle/>
                    <a:p>
                      <a:pPr>
                        <a:lnSpc>
                          <a:spcPct val="115000"/>
                        </a:lnSpc>
                        <a:spcAft>
                          <a:spcPts val="0"/>
                        </a:spcAft>
                      </a:pPr>
                      <a:r>
                        <a:rPr lang="en-US" sz="1000">
                          <a:effectLst/>
                        </a:rPr>
                        <a:t>EML</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XML/XSD</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"EML Community" (Matt Jones)</a:t>
                      </a:r>
                      <a:endParaRPr lang="en-US" sz="1000" dirty="0">
                        <a:effectLst/>
                        <a:latin typeface="Calibri"/>
                        <a:ea typeface="Calibri"/>
                        <a:cs typeface="Times New Roman"/>
                      </a:endParaRPr>
                    </a:p>
                  </a:txBody>
                  <a:tcPr marL="62163" marR="62163" marT="43514" marB="43514"/>
                </a:tc>
                <a:tc>
                  <a:txBody>
                    <a:bodyPr/>
                    <a:lstStyle/>
                    <a:p>
                      <a:pPr>
                        <a:lnSpc>
                          <a:spcPct val="115000"/>
                        </a:lnSpc>
                      </a:pPr>
                      <a:endParaRPr lang="en-US" sz="1000">
                        <a:effectLst/>
                        <a:latin typeface="Calibri"/>
                      </a:endParaRPr>
                    </a:p>
                  </a:txBody>
                  <a:tcPr marL="62163" marR="62163" marT="43514" marB="43514"/>
                </a:tc>
                <a:tc>
                  <a:txBody>
                    <a:bodyPr/>
                    <a:lstStyle/>
                    <a:p>
                      <a:pPr>
                        <a:lnSpc>
                          <a:spcPct val="115000"/>
                        </a:lnSpc>
                        <a:spcAft>
                          <a:spcPts val="0"/>
                        </a:spcAft>
                      </a:pPr>
                      <a:r>
                        <a:rPr lang="en-US" sz="1000">
                          <a:effectLst/>
                        </a:rPr>
                        <a:t>Ecosciences and nearby </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USA, LTER jurisdictions</a:t>
                      </a:r>
                      <a:endParaRPr lang="en-US" sz="1000">
                        <a:effectLst/>
                        <a:latin typeface="Calibri"/>
                        <a:ea typeface="Calibri"/>
                        <a:cs typeface="Times New Roman"/>
                      </a:endParaRPr>
                    </a:p>
                  </a:txBody>
                  <a:tcPr marL="62163" marR="62163" marT="43514" marB="43514"/>
                </a:tc>
              </a:tr>
              <a:tr h="720702">
                <a:tc>
                  <a:txBody>
                    <a:bodyPr/>
                    <a:lstStyle/>
                    <a:p>
                      <a:pPr>
                        <a:lnSpc>
                          <a:spcPct val="115000"/>
                        </a:lnSpc>
                        <a:spcAft>
                          <a:spcPts val="0"/>
                        </a:spcAft>
                      </a:pPr>
                      <a:r>
                        <a:rPr lang="en-US" sz="1000">
                          <a:effectLst/>
                        </a:rPr>
                        <a:t>FHIR</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FHIR StructureDefinition → REST, XML, JSON, RDF</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HL7/ANSI</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CC0</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Health data software developers</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USA, Europe, Australia, Russia, China, ...</a:t>
                      </a:r>
                      <a:endParaRPr lang="en-US" sz="1000">
                        <a:effectLst/>
                        <a:latin typeface="Calibri"/>
                        <a:ea typeface="Calibri"/>
                        <a:cs typeface="Times New Roman"/>
                      </a:endParaRPr>
                    </a:p>
                  </a:txBody>
                  <a:tcPr marL="62163" marR="62163" marT="43514" marB="43514"/>
                </a:tc>
              </a:tr>
              <a:tr h="562732">
                <a:tc>
                  <a:txBody>
                    <a:bodyPr/>
                    <a:lstStyle/>
                    <a:p>
                      <a:pPr>
                        <a:lnSpc>
                          <a:spcPct val="115000"/>
                        </a:lnSpc>
                        <a:spcAft>
                          <a:spcPts val="0"/>
                        </a:spcAft>
                      </a:pPr>
                      <a:r>
                        <a:rPr lang="en-US" sz="1000">
                          <a:effectLst/>
                        </a:rPr>
                        <a:t>ISO 19115</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UML → XSD</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ISO/TC 211</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 $</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Geographic information, Government agencies</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Worldwide</a:t>
                      </a:r>
                      <a:endParaRPr lang="en-US" sz="1000">
                        <a:effectLst/>
                        <a:latin typeface="Calibri"/>
                        <a:ea typeface="Calibri"/>
                        <a:cs typeface="Times New Roman"/>
                      </a:endParaRPr>
                    </a:p>
                  </a:txBody>
                  <a:tcPr marL="62163" marR="62163" marT="43514" marB="43514"/>
                </a:tc>
              </a:tr>
              <a:tr h="407340">
                <a:tc>
                  <a:txBody>
                    <a:bodyPr/>
                    <a:lstStyle/>
                    <a:p>
                      <a:pPr>
                        <a:lnSpc>
                          <a:spcPct val="115000"/>
                        </a:lnSpc>
                        <a:spcAft>
                          <a:spcPts val="0"/>
                        </a:spcAft>
                      </a:pPr>
                      <a:r>
                        <a:rPr lang="en-US" sz="1000">
                          <a:effectLst/>
                        </a:rPr>
                        <a:t>QB</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RDF/SKOS</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W3C</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Open</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Statistics </a:t>
                      </a:r>
                      <a:r>
                        <a:rPr lang="en-US" sz="1000" dirty="0" err="1">
                          <a:effectLst/>
                        </a:rPr>
                        <a:t>bureaux</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European Central Bank ...</a:t>
                      </a:r>
                      <a:endParaRPr lang="en-US" sz="1000">
                        <a:effectLst/>
                        <a:latin typeface="Calibri"/>
                        <a:ea typeface="Calibri"/>
                        <a:cs typeface="Times New Roman"/>
                      </a:endParaRPr>
                    </a:p>
                  </a:txBody>
                  <a:tcPr marL="62163" marR="62163" marT="43514" marB="43514"/>
                </a:tc>
              </a:tr>
              <a:tr h="407340">
                <a:tc>
                  <a:txBody>
                    <a:bodyPr/>
                    <a:lstStyle/>
                    <a:p>
                      <a:pPr>
                        <a:lnSpc>
                          <a:spcPct val="115000"/>
                        </a:lnSpc>
                        <a:spcAft>
                          <a:spcPts val="0"/>
                        </a:spcAft>
                      </a:pPr>
                      <a:r>
                        <a:rPr lang="en-US" sz="1000">
                          <a:effectLst/>
                        </a:rPr>
                        <a:t>SSN/SOSA</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RDF/OWL</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W3C</a:t>
                      </a:r>
                      <a:endParaRPr lang="en-US" sz="1000" dirty="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a:effectLst/>
                        </a:rPr>
                        <a:t>Open</a:t>
                      </a:r>
                      <a:endParaRPr lang="en-US" sz="1000">
                        <a:effectLst/>
                        <a:latin typeface="Calibri"/>
                        <a:ea typeface="Calibri"/>
                        <a:cs typeface="Times New Roman"/>
                      </a:endParaRPr>
                    </a:p>
                  </a:txBody>
                  <a:tcPr marL="62163" marR="62163" marT="43514" marB="43514"/>
                </a:tc>
                <a:tc>
                  <a:txBody>
                    <a:bodyPr/>
                    <a:lstStyle/>
                    <a:p>
                      <a:pPr>
                        <a:lnSpc>
                          <a:spcPct val="115000"/>
                        </a:lnSpc>
                        <a:spcAft>
                          <a:spcPts val="0"/>
                        </a:spcAft>
                      </a:pPr>
                      <a:r>
                        <a:rPr lang="en-US" sz="1000" dirty="0">
                          <a:effectLst/>
                        </a:rPr>
                        <a:t>Ontology researchers</a:t>
                      </a:r>
                      <a:endParaRPr lang="en-US" sz="1000" dirty="0">
                        <a:effectLst/>
                        <a:latin typeface="Calibri"/>
                        <a:ea typeface="Calibri"/>
                        <a:cs typeface="Times New Roman"/>
                      </a:endParaRPr>
                    </a:p>
                  </a:txBody>
                  <a:tcPr marL="62163" marR="62163" marT="43514" marB="43514"/>
                </a:tc>
                <a:tc>
                  <a:txBody>
                    <a:bodyPr/>
                    <a:lstStyle/>
                    <a:p>
                      <a:pPr>
                        <a:lnSpc>
                          <a:spcPct val="115000"/>
                        </a:lnSpc>
                      </a:pPr>
                      <a:endParaRPr lang="en-US" sz="1000" dirty="0">
                        <a:effectLst/>
                        <a:latin typeface="Calibri"/>
                      </a:endParaRPr>
                    </a:p>
                  </a:txBody>
                  <a:tcPr marL="62163" marR="62163" marT="43514" marB="43514"/>
                </a:tc>
              </a:tr>
            </a:tbl>
          </a:graphicData>
        </a:graphic>
      </p:graphicFrame>
    </p:spTree>
    <p:extLst>
      <p:ext uri="{BB962C8B-B14F-4D97-AF65-F5344CB8AC3E}">
        <p14:creationId xmlns:p14="http://schemas.microsoft.com/office/powerpoint/2010/main" val="3244615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de-DE" dirty="0" smtClean="0"/>
              <a:t>	</a:t>
            </a:r>
            <a:r>
              <a:rPr lang="de-DE" dirty="0" err="1" smtClean="0"/>
              <a:t>Partipants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992870"/>
              </p:ext>
            </p:extLst>
          </p:nvPr>
        </p:nvGraphicFramePr>
        <p:xfrm>
          <a:off x="467544" y="1268759"/>
          <a:ext cx="5184576" cy="5311452"/>
        </p:xfrm>
        <a:graphic>
          <a:graphicData uri="http://schemas.openxmlformats.org/drawingml/2006/table">
            <a:tbl>
              <a:tblPr>
                <a:tableStyleId>{5C22544A-7EE6-4342-B048-85BDC9FD1C3A}</a:tableStyleId>
              </a:tblPr>
              <a:tblGrid>
                <a:gridCol w="620038"/>
                <a:gridCol w="1068577"/>
                <a:gridCol w="3495961"/>
              </a:tblGrid>
              <a:tr h="216024">
                <a:tc>
                  <a:txBody>
                    <a:bodyPr/>
                    <a:lstStyle/>
                    <a:p>
                      <a:pPr algn="l" fontAlgn="t"/>
                      <a:r>
                        <a:rPr lang="en-US" sz="1100" u="none" strike="noStrike" dirty="0">
                          <a:effectLst/>
                        </a:rPr>
                        <a:t>Phil</a:t>
                      </a:r>
                      <a:endParaRPr lang="en-US" sz="1100" b="0" i="0" u="none" strike="noStrike" dirty="0">
                        <a:solidFill>
                          <a:srgbClr val="000000"/>
                        </a:solidFill>
                        <a:effectLst/>
                        <a:latin typeface="Calibri"/>
                      </a:endParaRPr>
                    </a:p>
                  </a:txBody>
                  <a:tcPr marL="7620" marR="7620" marT="7620" marB="0"/>
                </a:tc>
                <a:tc>
                  <a:txBody>
                    <a:bodyPr/>
                    <a:lstStyle/>
                    <a:p>
                      <a:pPr algn="l" fontAlgn="t"/>
                      <a:r>
                        <a:rPr lang="en-US" sz="1100" u="none" strike="noStrike">
                          <a:effectLst/>
                        </a:rPr>
                        <a:t>Archer</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Consultant</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Adrian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Burton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Australian National Data Service</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Simon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Cox</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CSIRO</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Michelle</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Edwards</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University of Guelph</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Dan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Gillman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BLS - U.S. Bureau of Labor Statistics</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Alejandra</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Gonzalez-Beltran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dirty="0">
                          <a:effectLst/>
                        </a:rPr>
                        <a:t>Oxford e-Research </a:t>
                      </a:r>
                      <a:r>
                        <a:rPr lang="en-US" sz="1100" u="none" strike="noStrike" dirty="0" smtClean="0">
                          <a:effectLst/>
                        </a:rPr>
                        <a:t>Centre</a:t>
                      </a:r>
                      <a:br>
                        <a:rPr lang="en-US" sz="1100" u="none" strike="noStrike" dirty="0" smtClean="0">
                          <a:effectLst/>
                        </a:rPr>
                      </a:br>
                      <a:r>
                        <a:rPr lang="en-US" sz="1100" u="none" strike="noStrike" dirty="0" smtClean="0">
                          <a:effectLst/>
                        </a:rPr>
                        <a:t>University </a:t>
                      </a:r>
                      <a:r>
                        <a:rPr lang="en-US" sz="1100" u="none" strike="noStrike" dirty="0">
                          <a:effectLst/>
                        </a:rPr>
                        <a:t>of Oxford</a:t>
                      </a:r>
                      <a:endParaRPr lang="en-US" sz="1100" b="0" i="0" u="none" strike="noStrike" dirty="0">
                        <a:solidFill>
                          <a:srgbClr val="000000"/>
                        </a:solidFill>
                        <a:effectLst/>
                        <a:latin typeface="Calibri"/>
                      </a:endParaRPr>
                    </a:p>
                  </a:txBody>
                  <a:tcPr marL="7620" marR="7620" marT="7620" marB="0"/>
                </a:tc>
              </a:tr>
              <a:tr h="216024">
                <a:tc>
                  <a:txBody>
                    <a:bodyPr/>
                    <a:lstStyle/>
                    <a:p>
                      <a:pPr algn="l" fontAlgn="t"/>
                      <a:r>
                        <a:rPr lang="en-US" sz="1100" u="none" strike="noStrike">
                          <a:effectLst/>
                        </a:rPr>
                        <a:t>Jay</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Greenfield</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Consultant</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Arofan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Gregory</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Consultant</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Armin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Haller</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ANU</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Simon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Hodson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CODATA</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Larry</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Hoyle</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University of Kansas, Institute for Policy &amp; Social Research</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Rebecca</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Koskela</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DataONE</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Steven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McEachern</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Australian Data Archives, Australian National University</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Bill</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Michener</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DataONE</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Virginia</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Murray</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University of Cambridge</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Raymond</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Plante</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NIST</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Eric</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Prud'hommeaux</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W3C</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Fernando</a:t>
                      </a:r>
                      <a:endParaRPr lang="en-US" sz="1100" b="0" i="0" u="none" strike="noStrike">
                        <a:solidFill>
                          <a:srgbClr val="000000"/>
                        </a:solidFill>
                        <a:effectLst/>
                        <a:latin typeface="Calibri"/>
                      </a:endParaRPr>
                    </a:p>
                  </a:txBody>
                  <a:tcPr marL="7620" marR="7620" marT="7620" marB="0"/>
                </a:tc>
                <a:tc>
                  <a:txBody>
                    <a:bodyPr/>
                    <a:lstStyle/>
                    <a:p>
                      <a:pPr algn="l" fontAlgn="b"/>
                      <a:r>
                        <a:rPr lang="en-US" sz="1100" u="none" strike="noStrike">
                          <a:effectLst/>
                        </a:rPr>
                        <a:t>Reis</a:t>
                      </a:r>
                      <a:endParaRPr lang="en-US" sz="1100" b="0" i="0" u="none" strike="noStrike">
                        <a:solidFill>
                          <a:srgbClr val="000000"/>
                        </a:solidFill>
                        <a:effectLst/>
                        <a:latin typeface="Calibri"/>
                      </a:endParaRPr>
                    </a:p>
                  </a:txBody>
                  <a:tcPr marL="7620" marR="7620" marT="7620" marB="0" anchor="b"/>
                </a:tc>
                <a:tc>
                  <a:txBody>
                    <a:bodyPr/>
                    <a:lstStyle/>
                    <a:p>
                      <a:pPr algn="l" fontAlgn="t"/>
                      <a:r>
                        <a:rPr lang="en-US" sz="1100" u="none" strike="noStrike">
                          <a:effectLst/>
                        </a:rPr>
                        <a:t>Oxford University</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Steve</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Richard</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Columbia University</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Harold</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Solbrig</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Johns Hopkins University</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Wendy</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Thomas</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University of Minnesota, Minnesota Population Center</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Philipp</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Ulbrich</a:t>
                      </a:r>
                      <a:endParaRPr lang="en-US" sz="1100" b="0" i="0" u="none" strike="noStrike">
                        <a:solidFill>
                          <a:srgbClr val="000000"/>
                        </a:solidFill>
                        <a:effectLst/>
                        <a:latin typeface="Calibri"/>
                      </a:endParaRPr>
                    </a:p>
                  </a:txBody>
                  <a:tcPr marL="7620" marR="7620" marT="7620" marB="0"/>
                </a:tc>
                <a:tc>
                  <a:txBody>
                    <a:bodyPr/>
                    <a:lstStyle/>
                    <a:p>
                      <a:pPr algn="l" fontAlgn="b"/>
                      <a:r>
                        <a:rPr lang="en-US" sz="1100" u="none" strike="noStrike">
                          <a:effectLst/>
                        </a:rPr>
                        <a:t>Ecological Sequestration Trust</a:t>
                      </a:r>
                      <a:endParaRPr lang="en-US" sz="1100" b="0" i="0" u="none" strike="noStrike">
                        <a:solidFill>
                          <a:srgbClr val="000000"/>
                        </a:solidFill>
                        <a:effectLst/>
                        <a:latin typeface="Calibri"/>
                      </a:endParaRPr>
                    </a:p>
                  </a:txBody>
                  <a:tcPr marL="7620" marR="7620" marT="7620" marB="0" anchor="b"/>
                </a:tc>
              </a:tr>
              <a:tr h="216024">
                <a:tc>
                  <a:txBody>
                    <a:bodyPr/>
                    <a:lstStyle/>
                    <a:p>
                      <a:pPr algn="l" fontAlgn="t"/>
                      <a:r>
                        <a:rPr lang="en-US" sz="1100" u="none" strike="noStrike">
                          <a:effectLst/>
                        </a:rPr>
                        <a:t>Joachim</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Wackerow</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GESIS - Leibniz Institute for the Social Sciences</a:t>
                      </a:r>
                      <a:endParaRPr lang="en-US" sz="1100" b="0" i="0" u="none" strike="noStrike">
                        <a:solidFill>
                          <a:srgbClr val="000000"/>
                        </a:solidFill>
                        <a:effectLst/>
                        <a:latin typeface="Calibri"/>
                      </a:endParaRPr>
                    </a:p>
                  </a:txBody>
                  <a:tcPr marL="7620" marR="7620" marT="7620" marB="0"/>
                </a:tc>
              </a:tr>
              <a:tr h="216024">
                <a:tc>
                  <a:txBody>
                    <a:bodyPr/>
                    <a:lstStyle/>
                    <a:p>
                      <a:pPr algn="l" fontAlgn="t"/>
                      <a:r>
                        <a:rPr lang="en-US" sz="1100" u="none" strike="noStrike">
                          <a:effectLst/>
                        </a:rPr>
                        <a:t>Peter</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a:effectLst/>
                        </a:rPr>
                        <a:t>Winstanley</a:t>
                      </a:r>
                      <a:endParaRPr lang="en-US" sz="1100" b="0" i="0" u="none" strike="noStrike">
                        <a:solidFill>
                          <a:srgbClr val="000000"/>
                        </a:solidFill>
                        <a:effectLst/>
                        <a:latin typeface="Calibri"/>
                      </a:endParaRPr>
                    </a:p>
                  </a:txBody>
                  <a:tcPr marL="7620" marR="7620" marT="7620" marB="0"/>
                </a:tc>
                <a:tc>
                  <a:txBody>
                    <a:bodyPr/>
                    <a:lstStyle/>
                    <a:p>
                      <a:pPr algn="l" fontAlgn="t"/>
                      <a:r>
                        <a:rPr lang="en-US" sz="1100" u="none" strike="noStrike" dirty="0">
                          <a:effectLst/>
                        </a:rPr>
                        <a:t>Scottish Government</a:t>
                      </a:r>
                      <a:endParaRPr lang="en-US" sz="1100" b="0" i="0" u="none" strike="noStrike" dirty="0">
                        <a:solidFill>
                          <a:srgbClr val="000000"/>
                        </a:solidFill>
                        <a:effectLst/>
                        <a:latin typeface="Calibri"/>
                      </a:endParaRPr>
                    </a:p>
                  </a:txBody>
                  <a:tcPr marL="7620" marR="7620" marT="7620" marB="0"/>
                </a:tc>
              </a:tr>
            </a:tbl>
          </a:graphicData>
        </a:graphic>
      </p:graphicFrame>
      <p:pic>
        <p:nvPicPr>
          <p:cNvPr id="1028" name="Picture 4" descr="https://www.dagstuhl.de/Gruppenbilder/18403.01.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2286" y="116632"/>
            <a:ext cx="4752528" cy="31683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00192" y="4581128"/>
            <a:ext cx="2232248" cy="461665"/>
          </a:xfrm>
          <a:prstGeom prst="rect">
            <a:avLst/>
          </a:prstGeom>
          <a:noFill/>
        </p:spPr>
        <p:txBody>
          <a:bodyPr wrap="square" rtlCol="0">
            <a:spAutoFit/>
          </a:bodyPr>
          <a:lstStyle/>
          <a:p>
            <a:r>
              <a:rPr lang="de-DE" sz="2400" dirty="0" smtClean="0"/>
              <a:t>Workshop </a:t>
            </a:r>
            <a:r>
              <a:rPr lang="de-DE" sz="2400" dirty="0" smtClean="0">
                <a:hlinkClick r:id="rId3"/>
              </a:rPr>
              <a:t>Wiki</a:t>
            </a:r>
            <a:endParaRPr lang="en-US" sz="2400" dirty="0"/>
          </a:p>
        </p:txBody>
      </p:sp>
    </p:spTree>
    <p:extLst>
      <p:ext uri="{BB962C8B-B14F-4D97-AF65-F5344CB8AC3E}">
        <p14:creationId xmlns:p14="http://schemas.microsoft.com/office/powerpoint/2010/main" val="2732250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Goals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Metadata are critical for data integration. They support:</a:t>
            </a:r>
          </a:p>
          <a:p>
            <a:pPr lvl="1"/>
            <a:r>
              <a:rPr lang="en-US" dirty="0" smtClean="0"/>
              <a:t>Data discovery</a:t>
            </a:r>
          </a:p>
          <a:p>
            <a:pPr lvl="1"/>
            <a:r>
              <a:rPr lang="en-US" dirty="0" smtClean="0"/>
              <a:t>Selection</a:t>
            </a:r>
          </a:p>
          <a:p>
            <a:pPr lvl="1"/>
            <a:r>
              <a:rPr lang="en-US" dirty="0" smtClean="0"/>
              <a:t>Access</a:t>
            </a:r>
          </a:p>
          <a:p>
            <a:pPr lvl="1"/>
            <a:r>
              <a:rPr lang="en-US" dirty="0" smtClean="0"/>
              <a:t>Use</a:t>
            </a:r>
          </a:p>
          <a:p>
            <a:r>
              <a:rPr lang="en-US" dirty="0" smtClean="0"/>
              <a:t>Support </a:t>
            </a:r>
            <a:r>
              <a:rPr lang="en-US" dirty="0"/>
              <a:t>cross-discipline </a:t>
            </a:r>
            <a:r>
              <a:rPr lang="en-US" dirty="0" smtClean="0"/>
              <a:t>data </a:t>
            </a:r>
            <a:r>
              <a:rPr lang="en-US" dirty="0"/>
              <a:t>integration and </a:t>
            </a:r>
            <a:r>
              <a:rPr lang="en-US" dirty="0" smtClean="0"/>
              <a:t>analysis</a:t>
            </a:r>
          </a:p>
          <a:p>
            <a:pPr lvl="1"/>
            <a:r>
              <a:rPr lang="en-US" dirty="0" smtClean="0"/>
              <a:t>with </a:t>
            </a:r>
            <a:r>
              <a:rPr lang="en-US" dirty="0"/>
              <a:t>a consideration of </a:t>
            </a:r>
            <a:r>
              <a:rPr lang="en-US" b="1" dirty="0"/>
              <a:t>standards from the social, health and environmental </a:t>
            </a:r>
            <a:r>
              <a:rPr lang="en-US" b="1" dirty="0" smtClean="0"/>
              <a:t>sciences</a:t>
            </a:r>
          </a:p>
          <a:p>
            <a:pPr lvl="1"/>
            <a:r>
              <a:rPr lang="en-US" dirty="0" smtClean="0"/>
              <a:t>along </a:t>
            </a:r>
            <a:r>
              <a:rPr lang="en-US" dirty="0"/>
              <a:t>with </a:t>
            </a:r>
            <a:r>
              <a:rPr lang="en-US" b="1" dirty="0"/>
              <a:t>generic all-purpose metadata </a:t>
            </a:r>
            <a:r>
              <a:rPr lang="en-US" b="1" dirty="0" smtClean="0"/>
              <a:t>standards</a:t>
            </a:r>
          </a:p>
          <a:p>
            <a:r>
              <a:rPr lang="de-DE" dirty="0" err="1" smtClean="0"/>
              <a:t>With</a:t>
            </a:r>
            <a:r>
              <a:rPr lang="de-DE" dirty="0" smtClean="0"/>
              <a:t> </a:t>
            </a:r>
            <a:r>
              <a:rPr lang="de-DE" dirty="0" err="1" smtClean="0"/>
              <a:t>the</a:t>
            </a:r>
            <a:r>
              <a:rPr lang="de-DE" dirty="0" smtClean="0"/>
              <a:t> </a:t>
            </a:r>
            <a:r>
              <a:rPr lang="de-DE" dirty="0" err="1" smtClean="0"/>
              <a:t>background</a:t>
            </a:r>
            <a:r>
              <a:rPr lang="de-DE" dirty="0" smtClean="0"/>
              <a:t> </a:t>
            </a:r>
            <a:r>
              <a:rPr lang="de-DE" dirty="0" err="1" smtClean="0"/>
              <a:t>of</a:t>
            </a:r>
            <a:r>
              <a:rPr lang="de-DE" dirty="0" smtClean="0"/>
              <a:t> </a:t>
            </a:r>
            <a:r>
              <a:rPr lang="de-DE" dirty="0" err="1" smtClean="0"/>
              <a:t>the</a:t>
            </a:r>
            <a:r>
              <a:rPr lang="de-DE" dirty="0" smtClean="0"/>
              <a:t> </a:t>
            </a:r>
            <a:r>
              <a:rPr lang="de-DE" dirty="0" err="1" smtClean="0"/>
              <a:t>pilot</a:t>
            </a:r>
            <a:r>
              <a:rPr lang="de-DE" dirty="0" smtClean="0"/>
              <a:t> </a:t>
            </a:r>
            <a:r>
              <a:rPr lang="de-DE" dirty="0" err="1" smtClean="0"/>
              <a:t>projects</a:t>
            </a:r>
            <a:r>
              <a:rPr lang="de-DE" dirty="0" smtClean="0"/>
              <a:t> </a:t>
            </a:r>
            <a:r>
              <a:rPr lang="de-DE" dirty="0" err="1" smtClean="0"/>
              <a:t>of</a:t>
            </a:r>
            <a:r>
              <a:rPr lang="de-DE" dirty="0" smtClean="0"/>
              <a:t> </a:t>
            </a:r>
            <a:r>
              <a:rPr lang="de-DE" dirty="0" err="1" smtClean="0"/>
              <a:t>the</a:t>
            </a:r>
            <a:r>
              <a:rPr lang="de-DE" dirty="0" smtClean="0"/>
              <a:t> CODATA </a:t>
            </a:r>
            <a:r>
              <a:rPr lang="de-DE" dirty="0" err="1" smtClean="0"/>
              <a:t>data</a:t>
            </a:r>
            <a:r>
              <a:rPr lang="de-DE" dirty="0" smtClean="0"/>
              <a:t> </a:t>
            </a:r>
            <a:r>
              <a:rPr lang="de-DE" dirty="0" err="1" smtClean="0"/>
              <a:t>integration</a:t>
            </a:r>
            <a:r>
              <a:rPr lang="de-DE" dirty="0" smtClean="0"/>
              <a:t> initiative </a:t>
            </a:r>
            <a:r>
              <a:rPr lang="de-DE" dirty="0" err="1" smtClean="0"/>
              <a:t>as</a:t>
            </a:r>
            <a:r>
              <a:rPr lang="de-DE" dirty="0" smtClean="0"/>
              <a:t> </a:t>
            </a:r>
            <a:r>
              <a:rPr lang="de-DE" b="1" dirty="0" err="1" smtClean="0"/>
              <a:t>uses</a:t>
            </a:r>
            <a:r>
              <a:rPr lang="de-DE" b="1" dirty="0" smtClean="0"/>
              <a:t> </a:t>
            </a:r>
            <a:r>
              <a:rPr lang="de-DE" b="1" dirty="0" err="1" smtClean="0"/>
              <a:t>cases</a:t>
            </a:r>
            <a:r>
              <a:rPr lang="de-DE" dirty="0" smtClean="0"/>
              <a:t>:</a:t>
            </a:r>
          </a:p>
          <a:p>
            <a:pPr lvl="1"/>
            <a:r>
              <a:rPr lang="de-DE" dirty="0" err="1" smtClean="0"/>
              <a:t>Infectious</a:t>
            </a:r>
            <a:r>
              <a:rPr lang="de-DE" dirty="0" smtClean="0"/>
              <a:t> </a:t>
            </a:r>
            <a:r>
              <a:rPr lang="de-DE" dirty="0" err="1" smtClean="0"/>
              <a:t>diseases</a:t>
            </a:r>
            <a:endParaRPr lang="de-DE" dirty="0" smtClean="0"/>
          </a:p>
          <a:p>
            <a:pPr lvl="1"/>
            <a:r>
              <a:rPr lang="de-DE" dirty="0" err="1"/>
              <a:t>R</a:t>
            </a:r>
            <a:r>
              <a:rPr lang="de-DE" dirty="0" err="1" smtClean="0"/>
              <a:t>esilient</a:t>
            </a:r>
            <a:r>
              <a:rPr lang="de-DE" dirty="0" smtClean="0"/>
              <a:t> </a:t>
            </a:r>
            <a:r>
              <a:rPr lang="de-DE" dirty="0" err="1" smtClean="0"/>
              <a:t>cities</a:t>
            </a:r>
            <a:endParaRPr lang="de-DE" dirty="0" smtClean="0"/>
          </a:p>
          <a:p>
            <a:pPr lvl="1"/>
            <a:r>
              <a:rPr lang="de-DE" dirty="0" err="1"/>
              <a:t>D</a:t>
            </a:r>
            <a:r>
              <a:rPr lang="de-DE" dirty="0" err="1" smtClean="0"/>
              <a:t>isaster</a:t>
            </a:r>
            <a:r>
              <a:rPr lang="de-DE" dirty="0" smtClean="0"/>
              <a:t> </a:t>
            </a:r>
            <a:r>
              <a:rPr lang="de-DE" dirty="0" err="1" smtClean="0"/>
              <a:t>risk</a:t>
            </a:r>
            <a:r>
              <a:rPr lang="de-DE" dirty="0" smtClean="0"/>
              <a:t> </a:t>
            </a:r>
            <a:r>
              <a:rPr lang="de-DE" dirty="0" err="1" smtClean="0"/>
              <a:t>reduction</a:t>
            </a:r>
            <a:endParaRPr lang="en-US" dirty="0" smtClean="0"/>
          </a:p>
        </p:txBody>
      </p:sp>
      <p:pic>
        <p:nvPicPr>
          <p:cNvPr id="5" name="Picture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165" y="4848940"/>
            <a:ext cx="907397" cy="360000"/>
          </a:xfrm>
          <a:prstGeom prst="rect">
            <a:avLst/>
          </a:prstGeom>
        </p:spPr>
      </p:pic>
      <p:pic>
        <p:nvPicPr>
          <p:cNvPr id="7"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456" y="5199500"/>
            <a:ext cx="944999" cy="360000"/>
          </a:xfrm>
          <a:prstGeom prst="rect">
            <a:avLst/>
          </a:prstGeom>
        </p:spPr>
      </p:pic>
      <p:pic>
        <p:nvPicPr>
          <p:cNvPr id="4" name="Picture 3">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14100" y="5555660"/>
            <a:ext cx="582036" cy="360000"/>
          </a:xfrm>
          <a:prstGeom prst="rect">
            <a:avLst/>
          </a:prstGeom>
        </p:spPr>
      </p:pic>
    </p:spTree>
    <p:extLst>
      <p:ext uri="{BB962C8B-B14F-4D97-AF65-F5344CB8AC3E}">
        <p14:creationId xmlns:p14="http://schemas.microsoft.com/office/powerpoint/2010/main" val="2630489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Areas </a:t>
            </a:r>
            <a:r>
              <a:rPr lang="de-DE" dirty="0" err="1" smtClean="0"/>
              <a:t>of</a:t>
            </a:r>
            <a:r>
              <a:rPr lang="de-DE" dirty="0" smtClean="0"/>
              <a:t> Discussion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Common rules for metadata specifications</a:t>
            </a:r>
          </a:p>
          <a:p>
            <a:r>
              <a:rPr lang="en-US" b="1" dirty="0"/>
              <a:t>Advantages and limitations of generic approaches</a:t>
            </a:r>
          </a:p>
          <a:p>
            <a:r>
              <a:rPr lang="en-US" b="1" dirty="0"/>
              <a:t>Techniques for profiling or specializing generic standards for specific applications</a:t>
            </a:r>
          </a:p>
          <a:p>
            <a:r>
              <a:rPr lang="en-US" dirty="0"/>
              <a:t>Best practices for setting up domain-specific data/metadata for cross-domain use</a:t>
            </a:r>
          </a:p>
          <a:p>
            <a:r>
              <a:rPr lang="en-US" dirty="0"/>
              <a:t>Controlled Vocabularies, domain-independent and useful domain-specific ones</a:t>
            </a:r>
          </a:p>
          <a:p>
            <a:r>
              <a:rPr lang="en-US" b="1" dirty="0"/>
              <a:t>Contact points/overlaps of specifications, crosswalks and transformations</a:t>
            </a:r>
          </a:p>
          <a:p>
            <a:r>
              <a:rPr lang="en-US" dirty="0"/>
              <a:t>Identification of gaps. Possible workarounds, possible areas for future specifications</a:t>
            </a:r>
          </a:p>
          <a:p>
            <a:endParaRPr lang="en-US" dirty="0"/>
          </a:p>
        </p:txBody>
      </p:sp>
    </p:spTree>
    <p:extLst>
      <p:ext uri="{BB962C8B-B14F-4D97-AF65-F5344CB8AC3E}">
        <p14:creationId xmlns:p14="http://schemas.microsoft.com/office/powerpoint/2010/main" val="3681522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smtClean="0"/>
              <a:t>Overview</a:t>
            </a:r>
            <a:r>
              <a:rPr lang="de-DE" dirty="0" smtClean="0"/>
              <a:t> on Workshop</a:t>
            </a:r>
            <a:endParaRPr lang="en-US" dirty="0"/>
          </a:p>
        </p:txBody>
      </p:sp>
      <p:sp>
        <p:nvSpPr>
          <p:cNvPr id="3" name="Content Placeholder 2"/>
          <p:cNvSpPr>
            <a:spLocks noGrp="1"/>
          </p:cNvSpPr>
          <p:nvPr>
            <p:ph idx="1"/>
          </p:nvPr>
        </p:nvSpPr>
        <p:spPr>
          <a:xfrm>
            <a:off x="457200" y="1600200"/>
            <a:ext cx="8229600" cy="5141168"/>
          </a:xfrm>
        </p:spPr>
        <p:txBody>
          <a:bodyPr>
            <a:normAutofit fontScale="77500" lnSpcReduction="20000"/>
          </a:bodyPr>
          <a:lstStyle/>
          <a:p>
            <a:r>
              <a:rPr lang="en-US" dirty="0" smtClean="0"/>
              <a:t>5-day workshop</a:t>
            </a:r>
          </a:p>
          <a:p>
            <a:pPr lvl="1"/>
            <a:r>
              <a:rPr lang="de-DE" dirty="0" smtClean="0"/>
              <a:t>24 international </a:t>
            </a:r>
            <a:r>
              <a:rPr lang="de-DE" dirty="0" err="1" smtClean="0"/>
              <a:t>domain</a:t>
            </a:r>
            <a:r>
              <a:rPr lang="de-DE" dirty="0"/>
              <a:t/>
            </a:r>
            <a:br>
              <a:rPr lang="de-DE" dirty="0"/>
            </a:br>
            <a:r>
              <a:rPr lang="de-DE" dirty="0" err="1" smtClean="0"/>
              <a:t>and</a:t>
            </a:r>
            <a:r>
              <a:rPr lang="de-DE" dirty="0" smtClean="0"/>
              <a:t> </a:t>
            </a:r>
            <a:r>
              <a:rPr lang="de-DE" dirty="0" err="1" smtClean="0"/>
              <a:t>technical</a:t>
            </a:r>
            <a:r>
              <a:rPr lang="de-DE" dirty="0" smtClean="0"/>
              <a:t> </a:t>
            </a:r>
            <a:r>
              <a:rPr lang="de-DE" dirty="0" err="1" smtClean="0"/>
              <a:t>experts</a:t>
            </a:r>
            <a:endParaRPr lang="en-US" dirty="0" smtClean="0"/>
          </a:p>
          <a:p>
            <a:pPr lvl="1"/>
            <a:r>
              <a:rPr lang="en-US" dirty="0" err="1" smtClean="0"/>
              <a:t>Schloss</a:t>
            </a:r>
            <a:r>
              <a:rPr lang="en-US" dirty="0" smtClean="0"/>
              <a:t> </a:t>
            </a:r>
            <a:r>
              <a:rPr lang="en-US" dirty="0"/>
              <a:t>Dagstuhl – Leibniz Center for Informatics, 1 – 5 October 2018, </a:t>
            </a:r>
            <a:r>
              <a:rPr lang="en-US" dirty="0" err="1"/>
              <a:t>Wadern</a:t>
            </a:r>
            <a:r>
              <a:rPr lang="en-US" dirty="0"/>
              <a:t>, </a:t>
            </a:r>
            <a:r>
              <a:rPr lang="en-US" dirty="0" smtClean="0"/>
              <a:t>Germany</a:t>
            </a:r>
          </a:p>
          <a:p>
            <a:pPr lvl="1"/>
            <a:r>
              <a:rPr lang="en-US" dirty="0"/>
              <a:t>organized </a:t>
            </a:r>
            <a:r>
              <a:rPr lang="en-US" dirty="0" smtClean="0"/>
              <a:t>by</a:t>
            </a:r>
          </a:p>
          <a:p>
            <a:pPr lvl="2"/>
            <a:r>
              <a:rPr lang="en-US" dirty="0" smtClean="0">
                <a:hlinkClick r:id="rId2"/>
              </a:rPr>
              <a:t>Simon </a:t>
            </a:r>
            <a:r>
              <a:rPr lang="en-US" dirty="0">
                <a:hlinkClick r:id="rId2"/>
              </a:rPr>
              <a:t>Cox</a:t>
            </a:r>
            <a:r>
              <a:rPr lang="en-US" dirty="0"/>
              <a:t> (CSIRO Australia and W3C Dataset Exchange Working </a:t>
            </a:r>
            <a:r>
              <a:rPr lang="en-US" dirty="0" smtClean="0"/>
              <a:t>Group)</a:t>
            </a:r>
          </a:p>
          <a:p>
            <a:pPr lvl="2"/>
            <a:r>
              <a:rPr lang="en-US" dirty="0" smtClean="0">
                <a:hlinkClick r:id="rId3"/>
              </a:rPr>
              <a:t>Simon </a:t>
            </a:r>
            <a:r>
              <a:rPr lang="en-US" dirty="0" err="1" smtClean="0">
                <a:hlinkClick r:id="rId3"/>
              </a:rPr>
              <a:t>Hodson</a:t>
            </a:r>
            <a:r>
              <a:rPr lang="en-US" dirty="0" smtClean="0"/>
              <a:t> (CODATA)</a:t>
            </a:r>
          </a:p>
          <a:p>
            <a:pPr lvl="2"/>
            <a:r>
              <a:rPr lang="en-US" dirty="0" smtClean="0">
                <a:hlinkClick r:id="rId4"/>
              </a:rPr>
              <a:t>Steven </a:t>
            </a:r>
            <a:r>
              <a:rPr lang="en-US" dirty="0">
                <a:hlinkClick r:id="rId4"/>
              </a:rPr>
              <a:t>McEachern</a:t>
            </a:r>
            <a:r>
              <a:rPr lang="en-US" dirty="0"/>
              <a:t> (Australian National University and DDI </a:t>
            </a:r>
            <a:r>
              <a:rPr lang="en-US" dirty="0" smtClean="0"/>
              <a:t>Alliance)</a:t>
            </a:r>
          </a:p>
          <a:p>
            <a:pPr lvl="2"/>
            <a:r>
              <a:rPr lang="en-US" dirty="0" smtClean="0">
                <a:hlinkClick r:id="rId5"/>
              </a:rPr>
              <a:t>Joachim </a:t>
            </a:r>
            <a:r>
              <a:rPr lang="en-US" dirty="0">
                <a:hlinkClick r:id="rId5"/>
              </a:rPr>
              <a:t>Wackerow</a:t>
            </a:r>
            <a:r>
              <a:rPr lang="en-US" dirty="0"/>
              <a:t> (GESIS - Leibniz Institute for the Social Sciences and DDI Alliance</a:t>
            </a:r>
            <a:r>
              <a:rPr lang="en-US" dirty="0" smtClean="0"/>
              <a:t>).</a:t>
            </a:r>
          </a:p>
          <a:p>
            <a:pPr lvl="1"/>
            <a:r>
              <a:rPr lang="en-US" dirty="0"/>
              <a:t>The event was sponsored </a:t>
            </a:r>
            <a:r>
              <a:rPr lang="en-US" dirty="0" smtClean="0"/>
              <a:t>by</a:t>
            </a:r>
          </a:p>
          <a:p>
            <a:pPr lvl="2"/>
            <a:r>
              <a:rPr lang="en-US" dirty="0" smtClean="0"/>
              <a:t>CODATA </a:t>
            </a:r>
            <a:r>
              <a:rPr lang="en-US" dirty="0"/>
              <a:t>(the </a:t>
            </a:r>
            <a:r>
              <a:rPr lang="en-US" dirty="0">
                <a:hlinkClick r:id="rId6"/>
              </a:rPr>
              <a:t>Committee on Data</a:t>
            </a:r>
            <a:r>
              <a:rPr lang="en-US" dirty="0"/>
              <a:t> of </a:t>
            </a:r>
            <a:r>
              <a:rPr lang="en-US" dirty="0" smtClean="0"/>
              <a:t>the</a:t>
            </a:r>
            <a:br>
              <a:rPr lang="en-US" dirty="0" smtClean="0"/>
            </a:br>
            <a:r>
              <a:rPr lang="en-US" dirty="0" smtClean="0">
                <a:hlinkClick r:id="rId7"/>
              </a:rPr>
              <a:t>International </a:t>
            </a:r>
            <a:r>
              <a:rPr lang="en-US" dirty="0">
                <a:hlinkClick r:id="rId7"/>
              </a:rPr>
              <a:t>Science </a:t>
            </a:r>
            <a:r>
              <a:rPr lang="en-US" dirty="0" smtClean="0">
                <a:hlinkClick r:id="rId7"/>
              </a:rPr>
              <a:t>Council</a:t>
            </a:r>
            <a:r>
              <a:rPr lang="en-US" dirty="0" smtClean="0"/>
              <a:t>)</a:t>
            </a:r>
          </a:p>
          <a:p>
            <a:pPr lvl="2"/>
            <a:r>
              <a:rPr lang="en-US" dirty="0" smtClean="0"/>
              <a:t>Data </a:t>
            </a:r>
            <a:r>
              <a:rPr lang="en-US" dirty="0"/>
              <a:t>Documentation Initiative Alliance (</a:t>
            </a:r>
            <a:r>
              <a:rPr lang="en-US" dirty="0" smtClean="0">
                <a:hlinkClick r:id="rId8"/>
              </a:rPr>
              <a:t>DDI</a:t>
            </a:r>
            <a:r>
              <a:rPr lang="en-US" dirty="0" smtClean="0"/>
              <a:t>)</a:t>
            </a:r>
          </a:p>
          <a:p>
            <a:pPr lvl="1"/>
            <a:r>
              <a:rPr lang="en-US" dirty="0" smtClean="0"/>
              <a:t>and </a:t>
            </a:r>
            <a:r>
              <a:rPr lang="en-US" dirty="0"/>
              <a:t>subsidized by </a:t>
            </a:r>
            <a:r>
              <a:rPr lang="en-US" dirty="0" smtClean="0"/>
              <a:t>the </a:t>
            </a:r>
            <a:r>
              <a:rPr lang="en-US" dirty="0" smtClean="0">
                <a:hlinkClick r:id="rId9"/>
              </a:rPr>
              <a:t>Dagstuhl</a:t>
            </a:r>
            <a:r>
              <a:rPr lang="en-US" dirty="0" smtClean="0"/>
              <a:t> institute</a:t>
            </a:r>
            <a:endParaRPr lang="en-US" dirty="0"/>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6280" y="1124744"/>
            <a:ext cx="4737720" cy="1421316"/>
          </a:xfrm>
          <a:prstGeom prst="rect">
            <a:avLst/>
          </a:prstGeom>
        </p:spPr>
      </p:pic>
      <p:pic>
        <p:nvPicPr>
          <p:cNvPr id="5" name="Picture 4">
            <a:hlinkClick r:id="rId6"/>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588224" y="5493565"/>
            <a:ext cx="1173434" cy="360000"/>
          </a:xfrm>
          <a:prstGeom prst="rect">
            <a:avLst/>
          </a:prstGeom>
        </p:spPr>
      </p:pic>
      <p:pic>
        <p:nvPicPr>
          <p:cNvPr id="7" name="Picture 6">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12360" y="5949280"/>
            <a:ext cx="1200000" cy="288000"/>
          </a:xfrm>
          <a:prstGeom prst="rect">
            <a:avLst/>
          </a:prstGeom>
        </p:spPr>
      </p:pic>
      <p:pic>
        <p:nvPicPr>
          <p:cNvPr id="8" name="Picture 7">
            <a:hlinkClick r:id="rId9"/>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25295" y="6321637"/>
            <a:ext cx="1290857" cy="288000"/>
          </a:xfrm>
          <a:prstGeom prst="rect">
            <a:avLst/>
          </a:prstGeom>
        </p:spPr>
      </p:pic>
    </p:spTree>
    <p:extLst>
      <p:ext uri="{BB962C8B-B14F-4D97-AF65-F5344CB8AC3E}">
        <p14:creationId xmlns:p14="http://schemas.microsoft.com/office/powerpoint/2010/main" val="1198565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Dimensions </a:t>
            </a:r>
            <a:r>
              <a:rPr lang="en-US" dirty="0"/>
              <a:t>in the </a:t>
            </a:r>
            <a:r>
              <a:rPr lang="en-US" dirty="0" smtClean="0"/>
              <a:t>Interdisciplinary </a:t>
            </a:r>
            <a:r>
              <a:rPr lang="en-US" dirty="0"/>
              <a:t>U</a:t>
            </a:r>
            <a:r>
              <a:rPr lang="en-US" dirty="0" smtClean="0"/>
              <a:t>se </a:t>
            </a:r>
            <a:r>
              <a:rPr lang="en-US" dirty="0"/>
              <a:t>of </a:t>
            </a:r>
            <a:r>
              <a:rPr lang="en-US" dirty="0" smtClean="0"/>
              <a:t>Data </a:t>
            </a:r>
            <a:r>
              <a:rPr lang="en-US" dirty="0"/>
              <a:t>and M</a:t>
            </a:r>
            <a:r>
              <a:rPr lang="en-US" dirty="0" smtClean="0"/>
              <a:t>etadata</a:t>
            </a:r>
            <a:endParaRPr lang="en-US" dirty="0"/>
          </a:p>
        </p:txBody>
      </p:sp>
      <p:sp>
        <p:nvSpPr>
          <p:cNvPr id="3" name="Content Placeholder 2"/>
          <p:cNvSpPr>
            <a:spLocks noGrp="1"/>
          </p:cNvSpPr>
          <p:nvPr>
            <p:ph idx="1"/>
          </p:nvPr>
        </p:nvSpPr>
        <p:spPr/>
        <p:txBody>
          <a:bodyPr>
            <a:normAutofit lnSpcReduction="10000"/>
          </a:bodyPr>
          <a:lstStyle/>
          <a:p>
            <a:r>
              <a:rPr lang="en-US" dirty="0"/>
              <a:t>From high-level to </a:t>
            </a:r>
            <a:r>
              <a:rPr lang="en-US" dirty="0" smtClean="0"/>
              <a:t>detail:</a:t>
            </a:r>
          </a:p>
          <a:p>
            <a:pPr lvl="1"/>
            <a:r>
              <a:rPr lang="en-US" dirty="0" smtClean="0"/>
              <a:t>How </a:t>
            </a:r>
            <a:r>
              <a:rPr lang="en-US" dirty="0"/>
              <a:t>to support discovery of data on the basis of a high-level description, and possibly also on more details like concepts related to observations and variables? </a:t>
            </a:r>
          </a:p>
          <a:p>
            <a:r>
              <a:rPr lang="en-US" dirty="0"/>
              <a:t>From domain-specific to </a:t>
            </a:r>
            <a:r>
              <a:rPr lang="en-US" dirty="0" smtClean="0"/>
              <a:t>cross-domain:</a:t>
            </a:r>
          </a:p>
          <a:p>
            <a:pPr lvl="1"/>
            <a:r>
              <a:rPr lang="en-US" dirty="0" smtClean="0"/>
              <a:t>How </a:t>
            </a:r>
            <a:r>
              <a:rPr lang="en-US" dirty="0"/>
              <a:t>can domain-specific data/metadata be transformed in a way that cross-domain approaches regarding discovery and analysis can be supported?</a:t>
            </a:r>
          </a:p>
          <a:p>
            <a:endParaRPr lang="en-US" dirty="0"/>
          </a:p>
        </p:txBody>
      </p:sp>
    </p:spTree>
    <p:extLst>
      <p:ext uri="{BB962C8B-B14F-4D97-AF65-F5344CB8AC3E}">
        <p14:creationId xmlns:p14="http://schemas.microsoft.com/office/powerpoint/2010/main" val="3546296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de-DE" dirty="0" smtClean="0"/>
              <a:t>In </a:t>
            </a:r>
            <a:r>
              <a:rPr lang="de-DE" dirty="0" err="1" smtClean="0"/>
              <a:t>the</a:t>
            </a:r>
            <a:r>
              <a:rPr lang="de-DE" dirty="0" smtClean="0"/>
              <a:t> Light </a:t>
            </a:r>
            <a:r>
              <a:rPr lang="de-DE" dirty="0" err="1" smtClean="0"/>
              <a:t>of</a:t>
            </a:r>
            <a:r>
              <a:rPr lang="de-DE" dirty="0" smtClean="0"/>
              <a:t> FAIR</a:t>
            </a:r>
            <a:br>
              <a:rPr lang="de-DE" dirty="0" smtClean="0"/>
            </a:br>
            <a:r>
              <a:rPr lang="de-DE" dirty="0" smtClean="0"/>
              <a:t>Cross-Domain </a:t>
            </a:r>
            <a:r>
              <a:rPr lang="de-DE" dirty="0"/>
              <a:t>FAIR </a:t>
            </a:r>
            <a:r>
              <a:rPr lang="de-DE" dirty="0" err="1"/>
              <a:t>C</a:t>
            </a:r>
            <a:r>
              <a:rPr lang="de-DE" dirty="0" err="1" smtClean="0"/>
              <a:t>hallenges</a:t>
            </a:r>
            <a:endParaRPr lang="en-US" dirty="0"/>
          </a:p>
        </p:txBody>
      </p:sp>
      <p:sp>
        <p:nvSpPr>
          <p:cNvPr id="3" name="Content Placeholder 2"/>
          <p:cNvSpPr>
            <a:spLocks noGrp="1"/>
          </p:cNvSpPr>
          <p:nvPr>
            <p:ph idx="1"/>
          </p:nvPr>
        </p:nvSpPr>
        <p:spPr>
          <a:xfrm>
            <a:off x="457200" y="2060848"/>
            <a:ext cx="8229600" cy="4065315"/>
          </a:xfrm>
        </p:spPr>
        <p:txBody>
          <a:bodyPr>
            <a:normAutofit fontScale="92500" lnSpcReduction="10000"/>
          </a:bodyPr>
          <a:lstStyle/>
          <a:p>
            <a:r>
              <a:rPr lang="de-DE" b="1" dirty="0" err="1" smtClean="0"/>
              <a:t>F</a:t>
            </a:r>
            <a:r>
              <a:rPr lang="de-DE" dirty="0" err="1" smtClean="0"/>
              <a:t>indable</a:t>
            </a:r>
            <a:r>
              <a:rPr lang="de-DE" dirty="0" smtClean="0"/>
              <a:t> – </a:t>
            </a:r>
            <a:r>
              <a:rPr lang="de-DE" dirty="0" err="1" smtClean="0"/>
              <a:t>discovery</a:t>
            </a:r>
            <a:r>
              <a:rPr lang="de-DE" dirty="0" smtClean="0"/>
              <a:t> </a:t>
            </a:r>
            <a:r>
              <a:rPr lang="de-DE" dirty="0" err="1" smtClean="0"/>
              <a:t>across</a:t>
            </a:r>
            <a:r>
              <a:rPr lang="de-DE" dirty="0" smtClean="0"/>
              <a:t> </a:t>
            </a:r>
            <a:r>
              <a:rPr lang="de-DE" dirty="0" err="1" smtClean="0"/>
              <a:t>domains</a:t>
            </a:r>
            <a:endParaRPr lang="de-DE" dirty="0" smtClean="0"/>
          </a:p>
          <a:p>
            <a:r>
              <a:rPr lang="de-DE" b="1" dirty="0" err="1" smtClean="0"/>
              <a:t>A</a:t>
            </a:r>
            <a:r>
              <a:rPr lang="de-DE" dirty="0" err="1" smtClean="0"/>
              <a:t>ccessible</a:t>
            </a:r>
            <a:r>
              <a:rPr lang="de-DE" dirty="0" smtClean="0"/>
              <a:t> – </a:t>
            </a:r>
            <a:r>
              <a:rPr lang="de-DE" dirty="0" err="1" smtClean="0"/>
              <a:t>microdata</a:t>
            </a:r>
            <a:r>
              <a:rPr lang="de-DE" dirty="0" smtClean="0"/>
              <a:t> </a:t>
            </a:r>
            <a:r>
              <a:rPr lang="de-DE" dirty="0" err="1" smtClean="0"/>
              <a:t>often</a:t>
            </a:r>
            <a:r>
              <a:rPr lang="de-DE" dirty="0" smtClean="0"/>
              <a:t> </a:t>
            </a:r>
            <a:r>
              <a:rPr lang="de-DE" dirty="0" err="1" smtClean="0"/>
              <a:t>protected</a:t>
            </a:r>
            <a:endParaRPr lang="de-DE" dirty="0" smtClean="0"/>
          </a:p>
          <a:p>
            <a:r>
              <a:rPr lang="de-DE" b="1" i="1" dirty="0" err="1" smtClean="0">
                <a:solidFill>
                  <a:schemeClr val="accent1"/>
                </a:solidFill>
              </a:rPr>
              <a:t>A</a:t>
            </a:r>
            <a:r>
              <a:rPr lang="de-DE" i="1" dirty="0" err="1" smtClean="0">
                <a:solidFill>
                  <a:schemeClr val="accent1"/>
                </a:solidFill>
              </a:rPr>
              <a:t>ssessable</a:t>
            </a:r>
            <a:r>
              <a:rPr lang="de-DE" i="1" dirty="0" smtClean="0">
                <a:solidFill>
                  <a:schemeClr val="accent1"/>
                </a:solidFill>
              </a:rPr>
              <a:t> – </a:t>
            </a:r>
            <a:r>
              <a:rPr lang="de-DE" i="1" dirty="0" err="1" smtClean="0">
                <a:solidFill>
                  <a:schemeClr val="accent1"/>
                </a:solidFill>
              </a:rPr>
              <a:t>evaluable</a:t>
            </a:r>
            <a:r>
              <a:rPr lang="de-DE" i="1" dirty="0" smtClean="0">
                <a:solidFill>
                  <a:schemeClr val="accent1"/>
                </a:solidFill>
              </a:rPr>
              <a:t> </a:t>
            </a:r>
            <a:r>
              <a:rPr lang="de-DE" i="1" dirty="0" err="1" smtClean="0">
                <a:solidFill>
                  <a:schemeClr val="accent1"/>
                </a:solidFill>
              </a:rPr>
              <a:t>and</a:t>
            </a:r>
            <a:r>
              <a:rPr lang="de-DE" i="1" dirty="0" smtClean="0">
                <a:solidFill>
                  <a:schemeClr val="accent1"/>
                </a:solidFill>
              </a:rPr>
              <a:t> </a:t>
            </a:r>
            <a:r>
              <a:rPr lang="de-DE" i="1" dirty="0" err="1" smtClean="0">
                <a:solidFill>
                  <a:schemeClr val="accent1"/>
                </a:solidFill>
              </a:rPr>
              <a:t>estimable</a:t>
            </a:r>
            <a:r>
              <a:rPr lang="de-DE" i="1" dirty="0" smtClean="0">
                <a:solidFill>
                  <a:schemeClr val="accent1"/>
                </a:solidFill>
              </a:rPr>
              <a:t>?</a:t>
            </a:r>
          </a:p>
          <a:p>
            <a:r>
              <a:rPr lang="de-DE" b="1" dirty="0" smtClean="0"/>
              <a:t>I</a:t>
            </a:r>
            <a:r>
              <a:rPr lang="de-DE" dirty="0" smtClean="0"/>
              <a:t>nteroperable – domain-</a:t>
            </a:r>
            <a:r>
              <a:rPr lang="de-DE" dirty="0" err="1" smtClean="0"/>
              <a:t>specific</a:t>
            </a:r>
            <a:r>
              <a:rPr lang="de-DE" dirty="0" smtClean="0"/>
              <a:t> </a:t>
            </a:r>
            <a:r>
              <a:rPr lang="de-DE" dirty="0" err="1" smtClean="0"/>
              <a:t>data</a:t>
            </a:r>
            <a:r>
              <a:rPr lang="de-DE" dirty="0" smtClean="0"/>
              <a:t> </a:t>
            </a:r>
            <a:r>
              <a:rPr lang="de-DE" dirty="0" err="1" smtClean="0"/>
              <a:t>formats</a:t>
            </a:r>
            <a:r>
              <a:rPr lang="de-DE" dirty="0" smtClean="0"/>
              <a:t> </a:t>
            </a:r>
            <a:r>
              <a:rPr lang="de-DE" dirty="0" err="1" smtClean="0"/>
              <a:t>and</a:t>
            </a:r>
            <a:r>
              <a:rPr lang="de-DE" dirty="0" smtClean="0"/>
              <a:t> </a:t>
            </a:r>
            <a:r>
              <a:rPr lang="de-DE" dirty="0" err="1" smtClean="0"/>
              <a:t>metadata</a:t>
            </a:r>
            <a:r>
              <a:rPr lang="de-DE" dirty="0" smtClean="0"/>
              <a:t> </a:t>
            </a:r>
            <a:r>
              <a:rPr lang="de-DE" dirty="0" err="1" smtClean="0"/>
              <a:t>standards</a:t>
            </a:r>
            <a:endParaRPr lang="de-DE" dirty="0" smtClean="0"/>
          </a:p>
          <a:p>
            <a:r>
              <a:rPr lang="de-DE" b="1" dirty="0" smtClean="0"/>
              <a:t>R</a:t>
            </a:r>
            <a:r>
              <a:rPr lang="de-DE" dirty="0" smtClean="0"/>
              <a:t>e-</a:t>
            </a:r>
            <a:r>
              <a:rPr lang="de-DE" dirty="0" err="1" smtClean="0"/>
              <a:t>usable</a:t>
            </a:r>
            <a:endParaRPr lang="de-DE" dirty="0" smtClean="0"/>
          </a:p>
          <a:p>
            <a:pPr marL="0" indent="0">
              <a:buNone/>
            </a:pPr>
            <a:r>
              <a:rPr lang="en-US" dirty="0"/>
              <a:t>Data for research should be </a:t>
            </a:r>
            <a:r>
              <a:rPr lang="en-US" dirty="0" smtClean="0"/>
              <a:t>“intelligently open”: </a:t>
            </a:r>
            <a:r>
              <a:rPr lang="en-US" dirty="0"/>
              <a:t>accessible, </a:t>
            </a:r>
            <a:r>
              <a:rPr lang="en-US" dirty="0" smtClean="0"/>
              <a:t>assessable</a:t>
            </a:r>
            <a:r>
              <a:rPr lang="en-US" dirty="0"/>
              <a:t>, intelligible, </a:t>
            </a:r>
            <a:r>
              <a:rPr lang="en-US" dirty="0" smtClean="0"/>
              <a:t>and useable</a:t>
            </a:r>
            <a:endParaRPr lang="de-DE"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9" y="-27384"/>
            <a:ext cx="3185253" cy="1080000"/>
          </a:xfrm>
          <a:prstGeom prst="rect">
            <a:avLst/>
          </a:prstGeom>
        </p:spPr>
      </p:pic>
    </p:spTree>
    <p:extLst>
      <p:ext uri="{BB962C8B-B14F-4D97-AF65-F5344CB8AC3E}">
        <p14:creationId xmlns:p14="http://schemas.microsoft.com/office/powerpoint/2010/main" val="1179123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Multiple </a:t>
            </a:r>
            <a:r>
              <a:rPr lang="de-DE" dirty="0" err="1" smtClean="0"/>
              <a:t>Distinct</a:t>
            </a:r>
            <a:r>
              <a:rPr lang="de-DE" dirty="0" smtClean="0"/>
              <a:t> </a:t>
            </a:r>
            <a:r>
              <a:rPr lang="de-DE" dirty="0" err="1" smtClean="0"/>
              <a:t>Types</a:t>
            </a:r>
            <a:r>
              <a:rPr lang="de-DE" dirty="0" smtClean="0"/>
              <a:t> </a:t>
            </a:r>
            <a:r>
              <a:rPr lang="de-DE" dirty="0" err="1" smtClean="0"/>
              <a:t>of</a:t>
            </a:r>
            <a:r>
              <a:rPr lang="de-DE" dirty="0" smtClean="0"/>
              <a:t> </a:t>
            </a:r>
            <a:r>
              <a:rPr lang="de-DE" dirty="0" err="1" smtClean="0"/>
              <a:t>Metadata</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b="1" dirty="0" smtClean="0"/>
              <a:t>Descriptive </a:t>
            </a:r>
            <a:r>
              <a:rPr lang="en-US" b="1" dirty="0"/>
              <a:t>metadata</a:t>
            </a:r>
            <a:r>
              <a:rPr lang="en-US" dirty="0"/>
              <a:t> describes a resource for purposes such as discovery and identification. It can include elements such as title, abstract, author or creator, and keywords.</a:t>
            </a:r>
          </a:p>
          <a:p>
            <a:pPr fontAlgn="base"/>
            <a:r>
              <a:rPr lang="en-US" b="1" dirty="0" smtClean="0"/>
              <a:t>Structural metadata</a:t>
            </a:r>
            <a:r>
              <a:rPr lang="en-US" dirty="0" smtClean="0"/>
              <a:t> </a:t>
            </a:r>
            <a:r>
              <a:rPr lang="en-US" dirty="0"/>
              <a:t>is metadata about containers of data and indicates how compound objects are put together, for example, how pages are ordered to form chapters. It describes the types, versions, relationships and other characteristics of digital materials. Structural metadata can also provide automatic and/or partially automatic data profiling and data validation support.</a:t>
            </a:r>
          </a:p>
          <a:p>
            <a:pPr fontAlgn="base"/>
            <a:r>
              <a:rPr lang="en-US" b="1" dirty="0"/>
              <a:t>Administrative metadata</a:t>
            </a:r>
            <a:r>
              <a:rPr lang="en-US" dirty="0"/>
              <a:t> provides information to help manage a resource, such as when and how it was created, an assessment of its reliability, its file type and other technical information, and who can access it.</a:t>
            </a:r>
          </a:p>
          <a:p>
            <a:pPr fontAlgn="base"/>
            <a:r>
              <a:rPr lang="en-US" b="1" dirty="0"/>
              <a:t>Reference metadata</a:t>
            </a:r>
            <a:r>
              <a:rPr lang="en-US" dirty="0"/>
              <a:t> describes the contents and quality of statistical data</a:t>
            </a:r>
          </a:p>
          <a:p>
            <a:pPr fontAlgn="base"/>
            <a:r>
              <a:rPr lang="en-US" b="1" dirty="0"/>
              <a:t>Statistical or process metadata</a:t>
            </a:r>
            <a:r>
              <a:rPr lang="en-US" dirty="0"/>
              <a:t> describes the processes that collect, clean and transform source data to produce statistical data. Process metadata enables the construction of data pipelines and automatic repeatable processes both within and between organizations.</a:t>
            </a:r>
          </a:p>
          <a:p>
            <a:endParaRPr lang="en-US" dirty="0"/>
          </a:p>
        </p:txBody>
      </p:sp>
    </p:spTree>
    <p:extLst>
      <p:ext uri="{BB962C8B-B14F-4D97-AF65-F5344CB8AC3E}">
        <p14:creationId xmlns:p14="http://schemas.microsoft.com/office/powerpoint/2010/main" val="346343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err="1" smtClean="0"/>
              <a:t>Issues</a:t>
            </a:r>
            <a:r>
              <a:rPr lang="de-DE" dirty="0" smtClean="0"/>
              <a:t> </a:t>
            </a:r>
            <a:r>
              <a:rPr lang="de-DE" smtClean="0"/>
              <a:t>in </a:t>
            </a:r>
            <a:br>
              <a:rPr lang="de-DE" smtClean="0"/>
            </a:br>
            <a:r>
              <a:rPr lang="de-DE" smtClean="0"/>
              <a:t>Discovery </a:t>
            </a:r>
            <a:r>
              <a:rPr lang="de-DE" dirty="0" err="1" smtClean="0"/>
              <a:t>and</a:t>
            </a:r>
            <a:r>
              <a:rPr lang="de-DE" dirty="0" smtClean="0"/>
              <a:t> Assessment </a:t>
            </a:r>
            <a:r>
              <a:rPr lang="de-DE" dirty="0" err="1" smtClean="0"/>
              <a:t>of</a:t>
            </a:r>
            <a:r>
              <a:rPr lang="de-DE" dirty="0" smtClean="0"/>
              <a:t> Datasets</a:t>
            </a:r>
            <a:endParaRPr lang="en-US" dirty="0"/>
          </a:p>
        </p:txBody>
      </p:sp>
      <p:sp>
        <p:nvSpPr>
          <p:cNvPr id="3" name="Content Placeholder 2"/>
          <p:cNvSpPr>
            <a:spLocks noGrp="1"/>
          </p:cNvSpPr>
          <p:nvPr>
            <p:ph idx="1"/>
          </p:nvPr>
        </p:nvSpPr>
        <p:spPr/>
        <p:txBody>
          <a:bodyPr/>
          <a:lstStyle/>
          <a:p>
            <a:r>
              <a:rPr lang="de-DE" dirty="0" smtClean="0"/>
              <a:t>Not </a:t>
            </a:r>
            <a:r>
              <a:rPr lang="de-DE" dirty="0" err="1" smtClean="0"/>
              <a:t>precise</a:t>
            </a:r>
            <a:r>
              <a:rPr lang="de-DE" dirty="0" smtClean="0"/>
              <a:t> </a:t>
            </a:r>
            <a:r>
              <a:rPr lang="de-DE" dirty="0" err="1" smtClean="0"/>
              <a:t>enough</a:t>
            </a:r>
            <a:r>
              <a:rPr lang="de-DE" dirty="0" smtClean="0"/>
              <a:t>:</a:t>
            </a:r>
          </a:p>
          <a:p>
            <a:pPr lvl="1"/>
            <a:r>
              <a:rPr lang="de-DE" dirty="0" smtClean="0"/>
              <a:t>General </a:t>
            </a:r>
            <a:r>
              <a:rPr lang="de-DE" dirty="0" err="1" smtClean="0"/>
              <a:t>keywords</a:t>
            </a:r>
            <a:r>
              <a:rPr lang="de-DE" dirty="0" smtClean="0"/>
              <a:t>, </a:t>
            </a:r>
            <a:r>
              <a:rPr lang="de-DE" dirty="0" err="1" smtClean="0"/>
              <a:t>subject</a:t>
            </a:r>
            <a:r>
              <a:rPr lang="de-DE" dirty="0" smtClean="0"/>
              <a:t> </a:t>
            </a:r>
            <a:r>
              <a:rPr lang="de-DE" dirty="0" err="1" smtClean="0"/>
              <a:t>headings</a:t>
            </a:r>
            <a:r>
              <a:rPr lang="de-DE" dirty="0" smtClean="0"/>
              <a:t> – not </a:t>
            </a:r>
            <a:r>
              <a:rPr lang="de-DE" dirty="0" err="1" smtClean="0"/>
              <a:t>tied</a:t>
            </a:r>
            <a:r>
              <a:rPr lang="de-DE" dirty="0" smtClean="0"/>
              <a:t> </a:t>
            </a:r>
            <a:r>
              <a:rPr lang="de-DE" dirty="0" err="1" smtClean="0"/>
              <a:t>to</a:t>
            </a:r>
            <a:r>
              <a:rPr lang="de-DE" dirty="0" smtClean="0"/>
              <a:t> a well-</a:t>
            </a:r>
            <a:r>
              <a:rPr lang="de-DE" dirty="0" err="1" smtClean="0"/>
              <a:t>governed</a:t>
            </a:r>
            <a:r>
              <a:rPr lang="de-DE" dirty="0" smtClean="0"/>
              <a:t> </a:t>
            </a:r>
            <a:r>
              <a:rPr lang="de-DE" dirty="0" err="1" smtClean="0"/>
              <a:t>terminology</a:t>
            </a:r>
            <a:endParaRPr lang="de-DE" dirty="0" smtClean="0"/>
          </a:p>
          <a:p>
            <a:pPr lvl="1"/>
            <a:r>
              <a:rPr lang="de-DE" dirty="0" smtClean="0"/>
              <a:t>Abstract</a:t>
            </a:r>
          </a:p>
          <a:p>
            <a:r>
              <a:rPr lang="de-DE" dirty="0" smtClean="0"/>
              <a:t>Not </a:t>
            </a:r>
            <a:r>
              <a:rPr lang="de-DE" dirty="0" err="1" smtClean="0"/>
              <a:t>processable</a:t>
            </a:r>
            <a:r>
              <a:rPr lang="de-DE" dirty="0" smtClean="0"/>
              <a:t> </a:t>
            </a:r>
            <a:r>
              <a:rPr lang="de-DE" dirty="0" err="1" smtClean="0"/>
              <a:t>by</a:t>
            </a:r>
            <a:r>
              <a:rPr lang="de-DE" dirty="0" smtClean="0"/>
              <a:t> </a:t>
            </a:r>
            <a:r>
              <a:rPr lang="de-DE" dirty="0" err="1" smtClean="0"/>
              <a:t>program</a:t>
            </a:r>
            <a:r>
              <a:rPr lang="de-DE" dirty="0" smtClean="0"/>
              <a:t>:</a:t>
            </a:r>
          </a:p>
          <a:p>
            <a:pPr lvl="1"/>
            <a:r>
              <a:rPr lang="de-DE" dirty="0" smtClean="0"/>
              <a:t>Link </a:t>
            </a:r>
            <a:r>
              <a:rPr lang="de-DE" dirty="0" err="1" smtClean="0"/>
              <a:t>from</a:t>
            </a:r>
            <a:r>
              <a:rPr lang="de-DE" dirty="0" smtClean="0"/>
              <a:t> </a:t>
            </a:r>
            <a:r>
              <a:rPr lang="de-DE" dirty="0" err="1" smtClean="0"/>
              <a:t>metadata</a:t>
            </a:r>
            <a:r>
              <a:rPr lang="de-DE" dirty="0" smtClean="0"/>
              <a:t> </a:t>
            </a:r>
            <a:r>
              <a:rPr lang="de-DE" dirty="0" err="1" smtClean="0"/>
              <a:t>to</a:t>
            </a:r>
            <a:r>
              <a:rPr lang="de-DE" dirty="0" smtClean="0"/>
              <a:t> </a:t>
            </a:r>
            <a:r>
              <a:rPr lang="de-DE" dirty="0" err="1" smtClean="0"/>
              <a:t>data</a:t>
            </a:r>
            <a:r>
              <a:rPr lang="de-DE" dirty="0" smtClean="0"/>
              <a:t> </a:t>
            </a:r>
            <a:r>
              <a:rPr lang="de-DE" dirty="0" err="1" smtClean="0"/>
              <a:t>often</a:t>
            </a:r>
            <a:r>
              <a:rPr lang="de-DE" dirty="0" smtClean="0"/>
              <a:t> </a:t>
            </a:r>
            <a:r>
              <a:rPr lang="de-DE" dirty="0" err="1" smtClean="0"/>
              <a:t>obscured</a:t>
            </a:r>
            <a:r>
              <a:rPr lang="de-DE" dirty="0" smtClean="0"/>
              <a:t> </a:t>
            </a:r>
            <a:r>
              <a:rPr lang="de-DE" dirty="0" err="1" smtClean="0"/>
              <a:t>by</a:t>
            </a:r>
            <a:r>
              <a:rPr lang="de-DE" dirty="0" smtClean="0"/>
              <a:t> an intermediate „</a:t>
            </a:r>
            <a:r>
              <a:rPr lang="de-DE" dirty="0" err="1" smtClean="0"/>
              <a:t>landing</a:t>
            </a:r>
            <a:r>
              <a:rPr lang="de-DE" dirty="0" smtClean="0"/>
              <a:t> </a:t>
            </a:r>
            <a:r>
              <a:rPr lang="de-DE" dirty="0" err="1" smtClean="0"/>
              <a:t>page</a:t>
            </a:r>
            <a:r>
              <a:rPr lang="de-DE" dirty="0" smtClean="0"/>
              <a:t>“</a:t>
            </a:r>
            <a:endParaRPr lang="de-DE" dirty="0"/>
          </a:p>
        </p:txBody>
      </p:sp>
    </p:spTree>
    <p:extLst>
      <p:ext uri="{BB962C8B-B14F-4D97-AF65-F5344CB8AC3E}">
        <p14:creationId xmlns:p14="http://schemas.microsoft.com/office/powerpoint/2010/main" val="264115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Possible</a:t>
            </a:r>
            <a:r>
              <a:rPr lang="de-DE" dirty="0" smtClean="0"/>
              <a:t> Solutions</a:t>
            </a:r>
            <a:endParaRPr lang="en-US" dirty="0"/>
          </a:p>
        </p:txBody>
      </p:sp>
      <p:sp>
        <p:nvSpPr>
          <p:cNvPr id="3" name="Content Placeholder 2"/>
          <p:cNvSpPr>
            <a:spLocks noGrp="1"/>
          </p:cNvSpPr>
          <p:nvPr>
            <p:ph idx="1"/>
          </p:nvPr>
        </p:nvSpPr>
        <p:spPr/>
        <p:txBody>
          <a:bodyPr>
            <a:normAutofit fontScale="92500" lnSpcReduction="20000"/>
          </a:bodyPr>
          <a:lstStyle/>
          <a:p>
            <a:r>
              <a:rPr lang="de-DE" dirty="0" smtClean="0"/>
              <a:t>More </a:t>
            </a:r>
            <a:r>
              <a:rPr lang="de-DE" dirty="0" err="1" smtClean="0"/>
              <a:t>precise</a:t>
            </a:r>
            <a:r>
              <a:rPr lang="de-DE" dirty="0" smtClean="0"/>
              <a:t> </a:t>
            </a:r>
            <a:r>
              <a:rPr lang="de-DE" dirty="0" err="1" smtClean="0"/>
              <a:t>semantics</a:t>
            </a:r>
            <a:r>
              <a:rPr lang="de-DE" dirty="0" smtClean="0"/>
              <a:t> </a:t>
            </a:r>
            <a:r>
              <a:rPr lang="de-DE" dirty="0" err="1" smtClean="0"/>
              <a:t>with</a:t>
            </a:r>
            <a:r>
              <a:rPr lang="de-DE" dirty="0" smtClean="0"/>
              <a:t> tags on</a:t>
            </a:r>
          </a:p>
          <a:p>
            <a:pPr lvl="1" fontAlgn="base"/>
            <a:r>
              <a:rPr lang="en-US" dirty="0"/>
              <a:t>variables, properties or dimensions reported in the dataset </a:t>
            </a:r>
          </a:p>
          <a:p>
            <a:pPr lvl="1" fontAlgn="base"/>
            <a:r>
              <a:rPr lang="en-US" dirty="0"/>
              <a:t>the target entity or population that a dataset describes </a:t>
            </a:r>
          </a:p>
          <a:p>
            <a:pPr lvl="1" fontAlgn="base"/>
            <a:r>
              <a:rPr lang="en-US" dirty="0"/>
              <a:t>the sample(s) of that entity used in the specific investigation</a:t>
            </a:r>
          </a:p>
          <a:p>
            <a:pPr lvl="1" fontAlgn="base"/>
            <a:r>
              <a:rPr lang="en-US" dirty="0"/>
              <a:t>provide summary statistics to indicate thematic, geographic and temporal scope and resolution of a </a:t>
            </a:r>
            <a:r>
              <a:rPr lang="en-US" dirty="0" smtClean="0"/>
              <a:t>dataset</a:t>
            </a:r>
          </a:p>
          <a:p>
            <a:pPr fontAlgn="base"/>
            <a:r>
              <a:rPr lang="de-DE" dirty="0" err="1" smtClean="0"/>
              <a:t>Question</a:t>
            </a:r>
            <a:r>
              <a:rPr lang="de-DE" dirty="0" smtClean="0"/>
              <a:t>: </a:t>
            </a:r>
            <a:r>
              <a:rPr lang="de-DE" dirty="0" err="1" smtClean="0"/>
              <a:t>How</a:t>
            </a:r>
            <a:r>
              <a:rPr lang="de-DE" dirty="0" smtClean="0"/>
              <a:t> </a:t>
            </a:r>
            <a:r>
              <a:rPr lang="de-DE" dirty="0" err="1" smtClean="0"/>
              <a:t>can</a:t>
            </a:r>
            <a:r>
              <a:rPr lang="de-DE" dirty="0" smtClean="0"/>
              <a:t> i.e. DCAT </a:t>
            </a:r>
            <a:r>
              <a:rPr lang="de-DE" dirty="0" err="1" smtClean="0"/>
              <a:t>support</a:t>
            </a:r>
            <a:r>
              <a:rPr lang="de-DE" dirty="0"/>
              <a:t> </a:t>
            </a:r>
            <a:r>
              <a:rPr lang="de-DE" dirty="0" err="1" smtClean="0"/>
              <a:t>these</a:t>
            </a:r>
            <a:r>
              <a:rPr lang="de-DE" dirty="0" smtClean="0"/>
              <a:t> in </a:t>
            </a:r>
            <a:r>
              <a:rPr lang="de-DE" dirty="0" err="1" smtClean="0"/>
              <a:t>combination</a:t>
            </a:r>
            <a:r>
              <a:rPr lang="de-DE" dirty="0" smtClean="0"/>
              <a:t> </a:t>
            </a:r>
            <a:r>
              <a:rPr lang="de-DE" dirty="0" err="1" smtClean="0"/>
              <a:t>with</a:t>
            </a:r>
            <a:r>
              <a:rPr lang="de-DE" dirty="0" smtClean="0"/>
              <a:t> domain-</a:t>
            </a:r>
            <a:r>
              <a:rPr lang="de-DE" dirty="0" err="1" smtClean="0"/>
              <a:t>specific</a:t>
            </a:r>
            <a:r>
              <a:rPr lang="de-DE" dirty="0" smtClean="0"/>
              <a:t> </a:t>
            </a:r>
            <a:r>
              <a:rPr lang="de-DE" dirty="0" err="1" smtClean="0"/>
              <a:t>standards</a:t>
            </a:r>
            <a:r>
              <a:rPr lang="de-DE" dirty="0" smtClean="0"/>
              <a:t>?</a:t>
            </a:r>
            <a:endParaRPr lang="en-US" dirty="0"/>
          </a:p>
          <a:p>
            <a:pPr lvl="1"/>
            <a:endParaRPr lang="en-US" dirty="0"/>
          </a:p>
        </p:txBody>
      </p:sp>
    </p:spTree>
    <p:extLst>
      <p:ext uri="{BB962C8B-B14F-4D97-AF65-F5344CB8AC3E}">
        <p14:creationId xmlns:p14="http://schemas.microsoft.com/office/powerpoint/2010/main" val="3035281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On-screen Show (4:3)</PresentationFormat>
  <Paragraphs>228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Interoperability of Metadata Standards in Cross-Domain Science, Health, and Social Science Applications </vt:lpstr>
      <vt:lpstr>Goals</vt:lpstr>
      <vt:lpstr>Areas of Discussion</vt:lpstr>
      <vt:lpstr>Overview on Workshop</vt:lpstr>
      <vt:lpstr>Dimensions in the Interdisciplinary Use of Data and Metadata</vt:lpstr>
      <vt:lpstr>In the Light of FAIR Cross-Domain FAIR Challenges</vt:lpstr>
      <vt:lpstr>Multiple Distinct Types of Metadata</vt:lpstr>
      <vt:lpstr>Issues in  Discovery and Assessment of Datasets</vt:lpstr>
      <vt:lpstr>Possible Solutions</vt:lpstr>
      <vt:lpstr>DDI 4 Outlook: Potential in Cross-Domain Use</vt:lpstr>
      <vt:lpstr>DCAT Profile for DDI</vt:lpstr>
      <vt:lpstr>Discussed Metadata Standards</vt:lpstr>
      <vt:lpstr>Summary of Relation of Used Metadata Standards</vt:lpstr>
      <vt:lpstr>Classification of the Technical Specifications</vt:lpstr>
      <vt:lpstr> Partipants</vt:lpstr>
    </vt:vector>
  </TitlesOfParts>
  <Company>GESIS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Joachim Wackerow</dc:creator>
  <cp:lastModifiedBy>Joachim Wackerow</cp:lastModifiedBy>
  <cp:revision>80</cp:revision>
  <dcterms:created xsi:type="dcterms:W3CDTF">2018-10-25T17:00:58Z</dcterms:created>
  <dcterms:modified xsi:type="dcterms:W3CDTF">2018-11-06T16:25:46Z</dcterms:modified>
</cp:coreProperties>
</file>