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5143500" cx="9144000"/>
  <p:notesSz cx="6858000" cy="9144000"/>
  <p:embeddedFontLst>
    <p:embeddedFont>
      <p:font typeface="Roboto Slab"/>
      <p:regular r:id="rId38"/>
      <p:bold r:id="rId39"/>
    </p:embeddedFont>
    <p:embeddedFont>
      <p:font typeface="Robot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BA1F396-DE52-43AF-A66C-08F11F23D163}">
  <a:tblStyle styleId="{ABA1F396-DE52-43AF-A66C-08F11F23D163}"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regular.fntdata"/><Relationship Id="rId20" Type="http://schemas.openxmlformats.org/officeDocument/2006/relationships/slide" Target="slides/slide14.xml"/><Relationship Id="rId42" Type="http://schemas.openxmlformats.org/officeDocument/2006/relationships/font" Target="fonts/Roboto-italic.fntdata"/><Relationship Id="rId41" Type="http://schemas.openxmlformats.org/officeDocument/2006/relationships/font" Target="fonts/Roboto-bold.fntdata"/><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font" Target="fonts/Roboto-bold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RobotoSlab-bold.fntdata"/><Relationship Id="rId16" Type="http://schemas.openxmlformats.org/officeDocument/2006/relationships/slide" Target="slides/slide10.xml"/><Relationship Id="rId38" Type="http://schemas.openxmlformats.org/officeDocument/2006/relationships/font" Target="fonts/RobotoSlab-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2ac7a1d6a4_0_7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2ac7a1d6a4_0_7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2ac7a1d6a4_0_7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2ac7a1d6a4_0_7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2ac7a1d6a4_0_7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2ac7a1d6a4_0_7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2ac7a1d6a4_0_7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2ac7a1d6a4_0_7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2ac7a1d6a4_0_7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2ac7a1d6a4_0_7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2ac7a1d6a4_0_7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2ac7a1d6a4_0_7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2ac7a1d6a4_0_7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2ac7a1d6a4_0_7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2ac7a1d6a4_0_4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2ac7a1d6a4_0_4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2ac7a1d6a4_0_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2ac7a1d6a4_0_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2ac7a1d6a4_0_7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2ac7a1d6a4_0_7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2ac7a1d6a4_0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2ac7a1d6a4_0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2ac7a1d6a4_0_7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2ac7a1d6a4_0_7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2ac7a1d6a4_0_8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2ac7a1d6a4_0_8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2ac7a1d6a4_0_8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2ac7a1d6a4_0_8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2ac7a1d6a4_0_6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2ac7a1d6a4_0_6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2ac7a1d6a4_0_7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2ac7a1d6a4_0_7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2d9b90840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2d9b90840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2d9b90840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2d9b90840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2d9b90840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2d9b90840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2d9b90840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2d9b90840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2d9b908401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2d9b90840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2ac7a1d6a4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2ac7a1d6a4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2d9b908401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2d9b908401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2d9b908401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2d9b908401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2ac7a1d6a4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2ac7a1d6a4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2ac7a1d6a4_0_7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2ac7a1d6a4_0_7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2ac7a1d6a4_0_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2ac7a1d6a4_0_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2ac7a1d6a4_0_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2ac7a1d6a4_0_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2ac7a1d6a4_0_7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2ac7a1d6a4_0_7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2ac7a1d6a4_0_7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2ac7a1d6a4_0_7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accent5"/>
              </a:buClr>
              <a:buSzPts val="13000"/>
              <a:buNone/>
              <a:defRPr sz="13000">
                <a:solidFill>
                  <a:schemeClr val="accent5"/>
                </a:solidFill>
              </a:defRPr>
            </a:lvl1pPr>
            <a:lvl2pPr lvl="1" rtl="0" algn="ctr">
              <a:spcBef>
                <a:spcPts val="0"/>
              </a:spcBef>
              <a:spcAft>
                <a:spcPts val="0"/>
              </a:spcAft>
              <a:buClr>
                <a:schemeClr val="accent5"/>
              </a:buClr>
              <a:buSzPts val="13000"/>
              <a:buNone/>
              <a:defRPr sz="13000">
                <a:solidFill>
                  <a:schemeClr val="accent5"/>
                </a:solidFill>
              </a:defRPr>
            </a:lvl2pPr>
            <a:lvl3pPr lvl="2" rtl="0" algn="ctr">
              <a:spcBef>
                <a:spcPts val="0"/>
              </a:spcBef>
              <a:spcAft>
                <a:spcPts val="0"/>
              </a:spcAft>
              <a:buClr>
                <a:schemeClr val="accent5"/>
              </a:buClr>
              <a:buSzPts val="13000"/>
              <a:buNone/>
              <a:defRPr sz="13000">
                <a:solidFill>
                  <a:schemeClr val="accent5"/>
                </a:solidFill>
              </a:defRPr>
            </a:lvl3pPr>
            <a:lvl4pPr lvl="3" rtl="0" algn="ctr">
              <a:spcBef>
                <a:spcPts val="0"/>
              </a:spcBef>
              <a:spcAft>
                <a:spcPts val="0"/>
              </a:spcAft>
              <a:buClr>
                <a:schemeClr val="accent5"/>
              </a:buClr>
              <a:buSzPts val="13000"/>
              <a:buNone/>
              <a:defRPr sz="13000">
                <a:solidFill>
                  <a:schemeClr val="accent5"/>
                </a:solidFill>
              </a:defRPr>
            </a:lvl4pPr>
            <a:lvl5pPr lvl="4" rtl="0" algn="ctr">
              <a:spcBef>
                <a:spcPts val="0"/>
              </a:spcBef>
              <a:spcAft>
                <a:spcPts val="0"/>
              </a:spcAft>
              <a:buClr>
                <a:schemeClr val="accent5"/>
              </a:buClr>
              <a:buSzPts val="13000"/>
              <a:buNone/>
              <a:defRPr sz="13000">
                <a:solidFill>
                  <a:schemeClr val="accent5"/>
                </a:solidFill>
              </a:defRPr>
            </a:lvl5pPr>
            <a:lvl6pPr lvl="5" rtl="0" algn="ctr">
              <a:spcBef>
                <a:spcPts val="0"/>
              </a:spcBef>
              <a:spcAft>
                <a:spcPts val="0"/>
              </a:spcAft>
              <a:buClr>
                <a:schemeClr val="accent5"/>
              </a:buClr>
              <a:buSzPts val="13000"/>
              <a:buNone/>
              <a:defRPr sz="13000">
                <a:solidFill>
                  <a:schemeClr val="accent5"/>
                </a:solidFill>
              </a:defRPr>
            </a:lvl6pPr>
            <a:lvl7pPr lvl="6" rtl="0" algn="ctr">
              <a:spcBef>
                <a:spcPts val="0"/>
              </a:spcBef>
              <a:spcAft>
                <a:spcPts val="0"/>
              </a:spcAft>
              <a:buClr>
                <a:schemeClr val="accent5"/>
              </a:buClr>
              <a:buSzPts val="13000"/>
              <a:buNone/>
              <a:defRPr sz="13000">
                <a:solidFill>
                  <a:schemeClr val="accent5"/>
                </a:solidFill>
              </a:defRPr>
            </a:lvl7pPr>
            <a:lvl8pPr lvl="7" rtl="0" algn="ctr">
              <a:spcBef>
                <a:spcPts val="0"/>
              </a:spcBef>
              <a:spcAft>
                <a:spcPts val="0"/>
              </a:spcAft>
              <a:buClr>
                <a:schemeClr val="accent5"/>
              </a:buClr>
              <a:buSzPts val="13000"/>
              <a:buNone/>
              <a:defRPr sz="13000">
                <a:solidFill>
                  <a:schemeClr val="accent5"/>
                </a:solidFill>
              </a:defRPr>
            </a:lvl8pPr>
            <a:lvl9pPr lvl="8" rtl="0"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accent5"/>
              </a:buClr>
              <a:buSzPts val="2100"/>
              <a:buNone/>
              <a:defRPr sz="2100">
                <a:solidFill>
                  <a:schemeClr val="accent5"/>
                </a:solidFill>
              </a:defRPr>
            </a:lvl1pPr>
            <a:lvl2pPr lvl="1" rtl="0" algn="ctr">
              <a:lnSpc>
                <a:spcPct val="100000"/>
              </a:lnSpc>
              <a:spcBef>
                <a:spcPts val="0"/>
              </a:spcBef>
              <a:spcAft>
                <a:spcPts val="0"/>
              </a:spcAft>
              <a:buClr>
                <a:schemeClr val="accent5"/>
              </a:buClr>
              <a:buSzPts val="2100"/>
              <a:buNone/>
              <a:defRPr sz="2100">
                <a:solidFill>
                  <a:schemeClr val="accent5"/>
                </a:solidFill>
              </a:defRPr>
            </a:lvl2pPr>
            <a:lvl3pPr lvl="2" rtl="0" algn="ctr">
              <a:lnSpc>
                <a:spcPct val="100000"/>
              </a:lnSpc>
              <a:spcBef>
                <a:spcPts val="0"/>
              </a:spcBef>
              <a:spcAft>
                <a:spcPts val="0"/>
              </a:spcAft>
              <a:buClr>
                <a:schemeClr val="accent5"/>
              </a:buClr>
              <a:buSzPts val="2100"/>
              <a:buNone/>
              <a:defRPr sz="2100">
                <a:solidFill>
                  <a:schemeClr val="accent5"/>
                </a:solidFill>
              </a:defRPr>
            </a:lvl3pPr>
            <a:lvl4pPr lvl="3" rtl="0" algn="ctr">
              <a:lnSpc>
                <a:spcPct val="100000"/>
              </a:lnSpc>
              <a:spcBef>
                <a:spcPts val="0"/>
              </a:spcBef>
              <a:spcAft>
                <a:spcPts val="0"/>
              </a:spcAft>
              <a:buClr>
                <a:schemeClr val="accent5"/>
              </a:buClr>
              <a:buSzPts val="2100"/>
              <a:buNone/>
              <a:defRPr sz="2100">
                <a:solidFill>
                  <a:schemeClr val="accent5"/>
                </a:solidFill>
              </a:defRPr>
            </a:lvl4pPr>
            <a:lvl5pPr lvl="4" rtl="0" algn="ctr">
              <a:lnSpc>
                <a:spcPct val="100000"/>
              </a:lnSpc>
              <a:spcBef>
                <a:spcPts val="0"/>
              </a:spcBef>
              <a:spcAft>
                <a:spcPts val="0"/>
              </a:spcAft>
              <a:buClr>
                <a:schemeClr val="accent5"/>
              </a:buClr>
              <a:buSzPts val="2100"/>
              <a:buNone/>
              <a:defRPr sz="2100">
                <a:solidFill>
                  <a:schemeClr val="accent5"/>
                </a:solidFill>
              </a:defRPr>
            </a:lvl5pPr>
            <a:lvl6pPr lvl="5" rtl="0" algn="ctr">
              <a:lnSpc>
                <a:spcPct val="100000"/>
              </a:lnSpc>
              <a:spcBef>
                <a:spcPts val="0"/>
              </a:spcBef>
              <a:spcAft>
                <a:spcPts val="0"/>
              </a:spcAft>
              <a:buClr>
                <a:schemeClr val="accent5"/>
              </a:buClr>
              <a:buSzPts val="2100"/>
              <a:buNone/>
              <a:defRPr sz="2100">
                <a:solidFill>
                  <a:schemeClr val="accent5"/>
                </a:solidFill>
              </a:defRPr>
            </a:lvl6pPr>
            <a:lvl7pPr lvl="6" rtl="0" algn="ctr">
              <a:lnSpc>
                <a:spcPct val="100000"/>
              </a:lnSpc>
              <a:spcBef>
                <a:spcPts val="0"/>
              </a:spcBef>
              <a:spcAft>
                <a:spcPts val="0"/>
              </a:spcAft>
              <a:buClr>
                <a:schemeClr val="accent5"/>
              </a:buClr>
              <a:buSzPts val="2100"/>
              <a:buNone/>
              <a:defRPr sz="2100">
                <a:solidFill>
                  <a:schemeClr val="accent5"/>
                </a:solidFill>
              </a:defRPr>
            </a:lvl7pPr>
            <a:lvl8pPr lvl="7" rtl="0" algn="ctr">
              <a:lnSpc>
                <a:spcPct val="100000"/>
              </a:lnSpc>
              <a:spcBef>
                <a:spcPts val="0"/>
              </a:spcBef>
              <a:spcAft>
                <a:spcPts val="0"/>
              </a:spcAft>
              <a:buClr>
                <a:schemeClr val="accent5"/>
              </a:buClr>
              <a:buSzPts val="2100"/>
              <a:buNone/>
              <a:defRPr sz="2100">
                <a:solidFill>
                  <a:schemeClr val="accent5"/>
                </a:solidFill>
              </a:defRPr>
            </a:lvl8pPr>
            <a:lvl9pPr lvl="8" rtl="0"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1"/>
                </a:solidFill>
                <a:latin typeface="Roboto"/>
                <a:ea typeface="Roboto"/>
                <a:cs typeface="Roboto"/>
                <a:sym typeface="Roboto"/>
              </a:defRPr>
            </a:lvl1pPr>
            <a:lvl2pPr lvl="1" rtl="0" algn="r">
              <a:buNone/>
              <a:defRPr sz="1000">
                <a:solidFill>
                  <a:schemeClr val="dk1"/>
                </a:solidFill>
                <a:latin typeface="Roboto"/>
                <a:ea typeface="Roboto"/>
                <a:cs typeface="Roboto"/>
                <a:sym typeface="Roboto"/>
              </a:defRPr>
            </a:lvl2pPr>
            <a:lvl3pPr lvl="2" rtl="0" algn="r">
              <a:buNone/>
              <a:defRPr sz="1000">
                <a:solidFill>
                  <a:schemeClr val="dk1"/>
                </a:solidFill>
                <a:latin typeface="Roboto"/>
                <a:ea typeface="Roboto"/>
                <a:cs typeface="Roboto"/>
                <a:sym typeface="Roboto"/>
              </a:defRPr>
            </a:lvl3pPr>
            <a:lvl4pPr lvl="3" rtl="0" algn="r">
              <a:buNone/>
              <a:defRPr sz="1000">
                <a:solidFill>
                  <a:schemeClr val="dk1"/>
                </a:solidFill>
                <a:latin typeface="Roboto"/>
                <a:ea typeface="Roboto"/>
                <a:cs typeface="Roboto"/>
                <a:sym typeface="Roboto"/>
              </a:defRPr>
            </a:lvl4pPr>
            <a:lvl5pPr lvl="4" rtl="0" algn="r">
              <a:buNone/>
              <a:defRPr sz="1000">
                <a:solidFill>
                  <a:schemeClr val="dk1"/>
                </a:solidFill>
                <a:latin typeface="Roboto"/>
                <a:ea typeface="Roboto"/>
                <a:cs typeface="Roboto"/>
                <a:sym typeface="Roboto"/>
              </a:defRPr>
            </a:lvl5pPr>
            <a:lvl6pPr lvl="5" rtl="0" algn="r">
              <a:buNone/>
              <a:defRPr sz="1000">
                <a:solidFill>
                  <a:schemeClr val="dk1"/>
                </a:solidFill>
                <a:latin typeface="Roboto"/>
                <a:ea typeface="Roboto"/>
                <a:cs typeface="Roboto"/>
                <a:sym typeface="Roboto"/>
              </a:defRPr>
            </a:lvl6pPr>
            <a:lvl7pPr lvl="6" rtl="0" algn="r">
              <a:buNone/>
              <a:defRPr sz="1000">
                <a:solidFill>
                  <a:schemeClr val="dk1"/>
                </a:solidFill>
                <a:latin typeface="Roboto"/>
                <a:ea typeface="Roboto"/>
                <a:cs typeface="Roboto"/>
                <a:sym typeface="Roboto"/>
              </a:defRPr>
            </a:lvl7pPr>
            <a:lvl8pPr lvl="7" rtl="0" algn="r">
              <a:buNone/>
              <a:defRPr sz="1000">
                <a:solidFill>
                  <a:schemeClr val="dk1"/>
                </a:solidFill>
                <a:latin typeface="Roboto"/>
                <a:ea typeface="Roboto"/>
                <a:cs typeface="Roboto"/>
                <a:sym typeface="Roboto"/>
              </a:defRPr>
            </a:lvl8pPr>
            <a:lvl9pPr lvl="8" rtl="0"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3.png"/><Relationship Id="rId4" Type="http://schemas.openxmlformats.org/officeDocument/2006/relationships/image" Target="../media/image10.png"/><Relationship Id="rId5"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towardsdatascience.com/understanding-evaluation-metrics-in-classification-modeling-6cc197950f01"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kaggle.com/datasets/blastchar/telco-customer-chur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insightsoftware.com/blog/how-to-handle-missing-data-values-while-data-cleanin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996375"/>
            <a:ext cx="5783400" cy="1457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CAPSTONE PROJECT - </a:t>
            </a:r>
            <a:r>
              <a:rPr lang="en-GB" sz="3333"/>
              <a:t>KADATEMY 2022-01 COHORT</a:t>
            </a:r>
            <a:endParaRPr sz="3333"/>
          </a:p>
        </p:txBody>
      </p:sp>
      <p:sp>
        <p:nvSpPr>
          <p:cNvPr id="64" name="Google Shape;64;p13"/>
          <p:cNvSpPr txBox="1"/>
          <p:nvPr>
            <p:ph idx="1" type="subTitle"/>
          </p:nvPr>
        </p:nvSpPr>
        <p:spPr>
          <a:xfrm>
            <a:off x="1680300" y="2925675"/>
            <a:ext cx="5783400" cy="1557600"/>
          </a:xfrm>
          <a:prstGeom prst="rect">
            <a:avLst/>
          </a:prstGeom>
        </p:spPr>
        <p:txBody>
          <a:bodyPr anchorCtr="0" anchor="t" bIns="91425" lIns="91425" spcFirstLastPara="1" rIns="91425" wrap="square" tIns="91425">
            <a:normAutofit lnSpcReduction="10000"/>
          </a:bodyPr>
          <a:lstStyle/>
          <a:p>
            <a:pPr indent="0" lvl="0" marL="0" rtl="0" algn="ctr">
              <a:lnSpc>
                <a:spcPct val="115000"/>
              </a:lnSpc>
              <a:spcBef>
                <a:spcPts val="0"/>
              </a:spcBef>
              <a:spcAft>
                <a:spcPts val="0"/>
              </a:spcAft>
              <a:buNone/>
            </a:pPr>
            <a:r>
              <a:rPr b="1" lang="en-GB" sz="2100"/>
              <a:t>Team (Classification):</a:t>
            </a:r>
            <a:endParaRPr b="1" sz="2100"/>
          </a:p>
          <a:p>
            <a:pPr indent="0" lvl="0" marL="0" rtl="0" algn="ctr">
              <a:lnSpc>
                <a:spcPct val="115000"/>
              </a:lnSpc>
              <a:spcBef>
                <a:spcPts val="0"/>
              </a:spcBef>
              <a:spcAft>
                <a:spcPts val="0"/>
              </a:spcAft>
              <a:buNone/>
            </a:pPr>
            <a:r>
              <a:rPr b="1" lang="en-GB" sz="2100"/>
              <a:t>Ifunanya S. Anyanwu</a:t>
            </a:r>
            <a:endParaRPr b="1" sz="2100"/>
          </a:p>
          <a:p>
            <a:pPr indent="0" lvl="0" marL="0" rtl="0" algn="ctr">
              <a:lnSpc>
                <a:spcPct val="115000"/>
              </a:lnSpc>
              <a:spcBef>
                <a:spcPts val="0"/>
              </a:spcBef>
              <a:spcAft>
                <a:spcPts val="0"/>
              </a:spcAft>
              <a:buNone/>
            </a:pPr>
            <a:r>
              <a:rPr b="1" lang="en-GB" sz="2100"/>
              <a:t>HussainaAbdullahi</a:t>
            </a:r>
            <a:endParaRPr b="1" sz="2100"/>
          </a:p>
          <a:p>
            <a:pPr indent="0" lvl="0" marL="0" rtl="0" algn="ctr">
              <a:lnSpc>
                <a:spcPct val="115000"/>
              </a:lnSpc>
              <a:spcBef>
                <a:spcPts val="0"/>
              </a:spcBef>
              <a:spcAft>
                <a:spcPts val="0"/>
              </a:spcAft>
              <a:buNone/>
            </a:pPr>
            <a:r>
              <a:rPr b="1" lang="en-GB" sz="2100"/>
              <a:t>Ugochukwu Chukwunyere</a:t>
            </a:r>
            <a:endParaRPr b="1" sz="2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265500" y="1818600"/>
            <a:ext cx="4045200" cy="1506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Descriptive analysis</a:t>
            </a:r>
            <a:endParaRPr/>
          </a:p>
        </p:txBody>
      </p:sp>
      <p:sp>
        <p:nvSpPr>
          <p:cNvPr id="118" name="Google Shape;118;p22"/>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lnSpc>
                <a:spcPct val="150000"/>
              </a:lnSpc>
              <a:spcBef>
                <a:spcPts val="1000"/>
              </a:spcBef>
              <a:spcAft>
                <a:spcPts val="1000"/>
              </a:spcAft>
              <a:buNone/>
            </a:pPr>
            <a:r>
              <a:rPr lang="en-GB">
                <a:latin typeface="Arial"/>
                <a:ea typeface="Arial"/>
                <a:cs typeface="Arial"/>
                <a:sym typeface="Arial"/>
              </a:rPr>
              <a:t>The findings from this stage of our analytics are presented below using figures and texts. To begin with, we look at the distribution of the primary dependent variable.</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BEBEBE"/>
            </a:gs>
          </a:gsLst>
          <a:lin ang="5400012" scaled="0"/>
        </a:gradFill>
      </p:bgPr>
    </p:bg>
    <p:spTree>
      <p:nvGrpSpPr>
        <p:cNvPr id="122" name="Shape 122"/>
        <p:cNvGrpSpPr/>
        <p:nvPr/>
      </p:nvGrpSpPr>
      <p:grpSpPr>
        <a:xfrm>
          <a:off x="0" y="0"/>
          <a:ext cx="0" cy="0"/>
          <a:chOff x="0" y="0"/>
          <a:chExt cx="0" cy="0"/>
        </a:xfrm>
      </p:grpSpPr>
      <p:sp>
        <p:nvSpPr>
          <p:cNvPr id="123" name="Google Shape;123;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solidFill>
                  <a:schemeClr val="dk2"/>
                </a:solidFill>
              </a:rPr>
              <a:t>CHURN</a:t>
            </a:r>
            <a:endParaRPr>
              <a:solidFill>
                <a:schemeClr val="dk2"/>
              </a:solidFill>
            </a:endParaRPr>
          </a:p>
        </p:txBody>
      </p:sp>
      <p:sp>
        <p:nvSpPr>
          <p:cNvPr id="124" name="Google Shape;124;p23"/>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p>
            <a:pPr indent="0" lvl="0" marL="0" rtl="0" algn="l">
              <a:lnSpc>
                <a:spcPct val="180000"/>
              </a:lnSpc>
              <a:spcBef>
                <a:spcPts val="1000"/>
              </a:spcBef>
              <a:spcAft>
                <a:spcPts val="0"/>
              </a:spcAft>
              <a:buNone/>
            </a:pPr>
            <a:r>
              <a:rPr lang="en-GB" sz="1600">
                <a:solidFill>
                  <a:srgbClr val="000000"/>
                </a:solidFill>
                <a:latin typeface="Arial"/>
                <a:ea typeface="Arial"/>
                <a:cs typeface="Arial"/>
                <a:sym typeface="Arial"/>
              </a:rPr>
              <a:t>From Figure 1 above, it can be seen that 27 out of 100 clients in this business churned.</a:t>
            </a:r>
            <a:endParaRPr sz="1600">
              <a:solidFill>
                <a:srgbClr val="000000"/>
              </a:solidFill>
              <a:latin typeface="Arial"/>
              <a:ea typeface="Arial"/>
              <a:cs typeface="Arial"/>
              <a:sym typeface="Arial"/>
            </a:endParaRPr>
          </a:p>
          <a:p>
            <a:pPr indent="0" lvl="0" marL="0" rtl="0" algn="l">
              <a:lnSpc>
                <a:spcPct val="180000"/>
              </a:lnSpc>
              <a:spcBef>
                <a:spcPts val="1000"/>
              </a:spcBef>
              <a:spcAft>
                <a:spcPts val="1000"/>
              </a:spcAft>
              <a:buNone/>
            </a:pPr>
            <a:r>
              <a:rPr lang="en-GB" sz="1600">
                <a:solidFill>
                  <a:srgbClr val="000000"/>
                </a:solidFill>
                <a:latin typeface="Arial"/>
                <a:ea typeface="Arial"/>
                <a:cs typeface="Arial"/>
                <a:sym typeface="Arial"/>
              </a:rPr>
              <a:t>To further understand the characteristics of the cases, we looked at their demographic details which is presented below:</a:t>
            </a:r>
            <a:endParaRPr sz="1800"/>
          </a:p>
        </p:txBody>
      </p:sp>
      <p:pic>
        <p:nvPicPr>
          <p:cNvPr id="125" name="Google Shape;125;p23"/>
          <p:cNvPicPr preferRelativeResize="0"/>
          <p:nvPr/>
        </p:nvPicPr>
        <p:blipFill>
          <a:blip r:embed="rId3">
            <a:alphaModFix/>
          </a:blip>
          <a:stretch>
            <a:fillRect/>
          </a:stretch>
        </p:blipFill>
        <p:spPr>
          <a:xfrm>
            <a:off x="594194" y="1489825"/>
            <a:ext cx="3649356" cy="3078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BEBEBE"/>
            </a:gs>
          </a:gsLst>
          <a:lin ang="5400012" scaled="0"/>
        </a:gradFill>
      </p:bgPr>
    </p:bg>
    <p:spTree>
      <p:nvGrpSpPr>
        <p:cNvPr id="129" name="Shape 129"/>
        <p:cNvGrpSpPr/>
        <p:nvPr/>
      </p:nvGrpSpPr>
      <p:grpSpPr>
        <a:xfrm>
          <a:off x="0" y="0"/>
          <a:ext cx="0" cy="0"/>
          <a:chOff x="0" y="0"/>
          <a:chExt cx="0" cy="0"/>
        </a:xfrm>
      </p:grpSpPr>
      <p:sp>
        <p:nvSpPr>
          <p:cNvPr id="130" name="Google Shape;130;p24"/>
          <p:cNvSpPr txBox="1"/>
          <p:nvPr>
            <p:ph idx="2" type="body"/>
          </p:nvPr>
        </p:nvSpPr>
        <p:spPr>
          <a:xfrm>
            <a:off x="6092425" y="453850"/>
            <a:ext cx="2663700" cy="4318200"/>
          </a:xfrm>
          <a:prstGeom prst="rect">
            <a:avLst/>
          </a:prstGeom>
        </p:spPr>
        <p:txBody>
          <a:bodyPr anchorCtr="0" anchor="t" bIns="91425" lIns="91425" spcFirstLastPara="1" rIns="91425" wrap="square" tIns="91425">
            <a:normAutofit/>
          </a:bodyPr>
          <a:lstStyle/>
          <a:p>
            <a:pPr indent="0" lvl="0" marL="0" rtl="0" algn="l">
              <a:lnSpc>
                <a:spcPct val="150000"/>
              </a:lnSpc>
              <a:spcBef>
                <a:spcPts val="1000"/>
              </a:spcBef>
              <a:spcAft>
                <a:spcPts val="1000"/>
              </a:spcAft>
              <a:buNone/>
            </a:pPr>
            <a:r>
              <a:rPr lang="en-GB" sz="1600">
                <a:solidFill>
                  <a:srgbClr val="000000"/>
                </a:solidFill>
                <a:latin typeface="Arial"/>
                <a:ea typeface="Arial"/>
                <a:cs typeface="Arial"/>
                <a:sym typeface="Arial"/>
              </a:rPr>
              <a:t>They were almost equally males (50.5%) and females (49.5%), but most (83.8%) were not senior citizens while those who had partners (48.3%) was again almost in equal proportion with those who do not have. Furthermore, only 30.0% of them had dependents.</a:t>
            </a:r>
            <a:endParaRPr sz="1800"/>
          </a:p>
        </p:txBody>
      </p:sp>
      <p:pic>
        <p:nvPicPr>
          <p:cNvPr id="131" name="Google Shape;131;p24"/>
          <p:cNvPicPr preferRelativeResize="0"/>
          <p:nvPr/>
        </p:nvPicPr>
        <p:blipFill>
          <a:blip r:embed="rId3">
            <a:alphaModFix/>
          </a:blip>
          <a:stretch>
            <a:fillRect/>
          </a:stretch>
        </p:blipFill>
        <p:spPr>
          <a:xfrm>
            <a:off x="152400" y="152400"/>
            <a:ext cx="5098039" cy="49910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5" name="Shape 135"/>
        <p:cNvGrpSpPr/>
        <p:nvPr/>
      </p:nvGrpSpPr>
      <p:grpSpPr>
        <a:xfrm>
          <a:off x="0" y="0"/>
          <a:ext cx="0" cy="0"/>
          <a:chOff x="0" y="0"/>
          <a:chExt cx="0" cy="0"/>
        </a:xfrm>
      </p:grpSpPr>
      <p:pic>
        <p:nvPicPr>
          <p:cNvPr id="136" name="Google Shape;136;p25"/>
          <p:cNvPicPr preferRelativeResize="0"/>
          <p:nvPr/>
        </p:nvPicPr>
        <p:blipFill>
          <a:blip r:embed="rId3">
            <a:alphaModFix/>
          </a:blip>
          <a:stretch>
            <a:fillRect/>
          </a:stretch>
        </p:blipFill>
        <p:spPr>
          <a:xfrm>
            <a:off x="763088" y="363588"/>
            <a:ext cx="7617834" cy="4416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0" name="Shape 140"/>
        <p:cNvGrpSpPr/>
        <p:nvPr/>
      </p:nvGrpSpPr>
      <p:grpSpPr>
        <a:xfrm>
          <a:off x="0" y="0"/>
          <a:ext cx="0" cy="0"/>
          <a:chOff x="0" y="0"/>
          <a:chExt cx="0" cy="0"/>
        </a:xfrm>
      </p:grpSpPr>
      <p:sp>
        <p:nvSpPr>
          <p:cNvPr id="141" name="Google Shape;141;p26"/>
          <p:cNvSpPr txBox="1"/>
          <p:nvPr>
            <p:ph idx="2" type="body"/>
          </p:nvPr>
        </p:nvSpPr>
        <p:spPr>
          <a:xfrm>
            <a:off x="5239775" y="288800"/>
            <a:ext cx="3644400" cy="45798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1000"/>
              </a:spcAft>
              <a:buNone/>
            </a:pPr>
            <a:r>
              <a:rPr lang="en-GB" sz="1600">
                <a:solidFill>
                  <a:srgbClr val="000000"/>
                </a:solidFill>
                <a:latin typeface="Arial"/>
                <a:ea typeface="Arial"/>
                <a:cs typeface="Arial"/>
                <a:sym typeface="Arial"/>
              </a:rPr>
              <a:t>in Figure 4 below, it can be seen that about 20% of them do not have an internet service and amongst those who have, Fibre optic was the commonest type (Fig 4.1). Also, about the same proportion of them (≥2,000) had “device protection” (Fig 4.3), Online backup (Fig 4.4), TV streaming (Fig 4.6), and Movies streaming (Fig 4.7). Less than 2,000 had online security (Fig 4.2) and tech support (4.5).</a:t>
            </a:r>
            <a:endParaRPr sz="1800"/>
          </a:p>
        </p:txBody>
      </p:sp>
      <p:pic>
        <p:nvPicPr>
          <p:cNvPr id="142" name="Google Shape;142;p26"/>
          <p:cNvPicPr preferRelativeResize="0"/>
          <p:nvPr/>
        </p:nvPicPr>
        <p:blipFill>
          <a:blip r:embed="rId3">
            <a:alphaModFix/>
          </a:blip>
          <a:stretch>
            <a:fillRect/>
          </a:stretch>
        </p:blipFill>
        <p:spPr>
          <a:xfrm>
            <a:off x="0" y="0"/>
            <a:ext cx="4930565" cy="51435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6" name="Shape 146"/>
        <p:cNvGrpSpPr/>
        <p:nvPr/>
      </p:nvGrpSpPr>
      <p:grpSpPr>
        <a:xfrm>
          <a:off x="0" y="0"/>
          <a:ext cx="0" cy="0"/>
          <a:chOff x="0" y="0"/>
          <a:chExt cx="0" cy="0"/>
        </a:xfrm>
      </p:grpSpPr>
      <p:pic>
        <p:nvPicPr>
          <p:cNvPr id="147" name="Google Shape;147;p27"/>
          <p:cNvPicPr preferRelativeResize="0"/>
          <p:nvPr/>
        </p:nvPicPr>
        <p:blipFill>
          <a:blip r:embed="rId3">
            <a:alphaModFix/>
          </a:blip>
          <a:stretch>
            <a:fillRect/>
          </a:stretch>
        </p:blipFill>
        <p:spPr>
          <a:xfrm>
            <a:off x="156675" y="488775"/>
            <a:ext cx="8830651" cy="41659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1" name="Shape 151"/>
        <p:cNvGrpSpPr/>
        <p:nvPr/>
      </p:nvGrpSpPr>
      <p:grpSpPr>
        <a:xfrm>
          <a:off x="0" y="0"/>
          <a:ext cx="0" cy="0"/>
          <a:chOff x="0" y="0"/>
          <a:chExt cx="0" cy="0"/>
        </a:xfrm>
      </p:grpSpPr>
      <p:sp>
        <p:nvSpPr>
          <p:cNvPr id="152" name="Google Shape;152;p28"/>
          <p:cNvSpPr txBox="1"/>
          <p:nvPr>
            <p:ph idx="1" type="body"/>
          </p:nvPr>
        </p:nvSpPr>
        <p:spPr>
          <a:xfrm>
            <a:off x="412575" y="3809500"/>
            <a:ext cx="8343900" cy="11964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lang="en-GB" sz="1400">
                <a:solidFill>
                  <a:srgbClr val="000000"/>
                </a:solidFill>
                <a:latin typeface="Arial"/>
                <a:ea typeface="Arial"/>
                <a:cs typeface="Arial"/>
                <a:sym typeface="Arial"/>
              </a:rPr>
              <a:t>The mean tenure of subscribers was 32.37 months, while the mean monthly charges was 64.76 USD and the mean total charge was 2,279.73 USD. Furthermore, from Figure 6 below, it can be seen that none of the variables completely normally distributed - Total charges 9fig 6.3) was skewed to the right while monthly charges (Fig 6.2) and subscribers’ tenure (fig 6.1) had two peaks.</a:t>
            </a:r>
            <a:endParaRPr sz="2000"/>
          </a:p>
        </p:txBody>
      </p:sp>
      <p:pic>
        <p:nvPicPr>
          <p:cNvPr id="153" name="Google Shape;153;p28"/>
          <p:cNvPicPr preferRelativeResize="0"/>
          <p:nvPr/>
        </p:nvPicPr>
        <p:blipFill>
          <a:blip r:embed="rId3">
            <a:alphaModFix/>
          </a:blip>
          <a:stretch>
            <a:fillRect/>
          </a:stretch>
        </p:blipFill>
        <p:spPr>
          <a:xfrm>
            <a:off x="366775" y="179900"/>
            <a:ext cx="8410450" cy="3450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9"/>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EXPLORATION OF RELATIONSHIP</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2" name="Shape 162"/>
        <p:cNvGrpSpPr/>
        <p:nvPr/>
      </p:nvGrpSpPr>
      <p:grpSpPr>
        <a:xfrm>
          <a:off x="0" y="0"/>
          <a:ext cx="0" cy="0"/>
          <a:chOff x="0" y="0"/>
          <a:chExt cx="0" cy="0"/>
        </a:xfrm>
      </p:grpSpPr>
      <p:sp>
        <p:nvSpPr>
          <p:cNvPr id="163" name="Google Shape;163;p30"/>
          <p:cNvSpPr txBox="1"/>
          <p:nvPr>
            <p:ph idx="2" type="body"/>
          </p:nvPr>
        </p:nvSpPr>
        <p:spPr>
          <a:xfrm>
            <a:off x="5996150" y="247500"/>
            <a:ext cx="2911200" cy="46485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GB" sz="1700">
                <a:solidFill>
                  <a:srgbClr val="000000"/>
                </a:solidFill>
                <a:latin typeface="Arial"/>
                <a:ea typeface="Arial"/>
                <a:cs typeface="Arial"/>
                <a:sym typeface="Arial"/>
              </a:rPr>
              <a:t>The distribution of churn vs non-churn clients was about the same for gender (Fig 7.1) and partner (Fig 7.3) but those who have dependents seem to be less likely to churn than their counterparts (Fig 7.4) and senior citizens appeared to be a bit less stable and tolerant than the non-senior citizens (Fig 7.3).</a:t>
            </a:r>
            <a:endParaRPr sz="1900"/>
          </a:p>
        </p:txBody>
      </p:sp>
      <p:pic>
        <p:nvPicPr>
          <p:cNvPr id="164" name="Google Shape;164;p30"/>
          <p:cNvPicPr preferRelativeResize="0"/>
          <p:nvPr/>
        </p:nvPicPr>
        <p:blipFill>
          <a:blip r:embed="rId3">
            <a:alphaModFix/>
          </a:blip>
          <a:stretch>
            <a:fillRect/>
          </a:stretch>
        </p:blipFill>
        <p:spPr>
          <a:xfrm>
            <a:off x="0" y="0"/>
            <a:ext cx="5702382" cy="5143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8" name="Shape 168"/>
        <p:cNvGrpSpPr/>
        <p:nvPr/>
      </p:nvGrpSpPr>
      <p:grpSpPr>
        <a:xfrm>
          <a:off x="0" y="0"/>
          <a:ext cx="0" cy="0"/>
          <a:chOff x="0" y="0"/>
          <a:chExt cx="0" cy="0"/>
        </a:xfrm>
      </p:grpSpPr>
      <p:sp>
        <p:nvSpPr>
          <p:cNvPr id="169" name="Google Shape;169;p31"/>
          <p:cNvSpPr txBox="1"/>
          <p:nvPr>
            <p:ph idx="2" type="body"/>
          </p:nvPr>
        </p:nvSpPr>
        <p:spPr>
          <a:xfrm>
            <a:off x="6890100" y="385050"/>
            <a:ext cx="2099700" cy="45660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GB">
                <a:solidFill>
                  <a:srgbClr val="000000"/>
                </a:solidFill>
                <a:latin typeface="Arial"/>
                <a:ea typeface="Arial"/>
                <a:cs typeface="Arial"/>
                <a:sym typeface="Arial"/>
              </a:rPr>
              <a:t>No particular pattern was established for phone service as those who had phone service(s) almost churned in the same manner as those who hadn’t (Figure 8.1). Furthermore, there was no apparent difference between those who had multiple lines and those that hadn’t (Fig 8.2)</a:t>
            </a:r>
            <a:endParaRPr sz="1600"/>
          </a:p>
        </p:txBody>
      </p:sp>
      <p:pic>
        <p:nvPicPr>
          <p:cNvPr id="170" name="Google Shape;170;p31"/>
          <p:cNvPicPr preferRelativeResize="0"/>
          <p:nvPr/>
        </p:nvPicPr>
        <p:blipFill>
          <a:blip r:embed="rId3">
            <a:alphaModFix/>
          </a:blip>
          <a:stretch>
            <a:fillRect/>
          </a:stretch>
        </p:blipFill>
        <p:spPr>
          <a:xfrm>
            <a:off x="111150" y="736325"/>
            <a:ext cx="6278001" cy="3670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OUTLINE</a:t>
            </a:r>
            <a:endParaRPr/>
          </a:p>
        </p:txBody>
      </p:sp>
      <p:sp>
        <p:nvSpPr>
          <p:cNvPr id="70" name="Google Shape;70;p14"/>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SzPts val="1600"/>
              <a:buFont typeface="Arial"/>
              <a:buChar char="●"/>
            </a:pPr>
            <a:r>
              <a:rPr lang="en-GB" sz="1600">
                <a:latin typeface="Arial"/>
                <a:ea typeface="Arial"/>
                <a:cs typeface="Arial"/>
                <a:sym typeface="Arial"/>
              </a:rPr>
              <a:t>Introduction </a:t>
            </a:r>
            <a:endParaRPr sz="1600">
              <a:latin typeface="Arial"/>
              <a:ea typeface="Arial"/>
              <a:cs typeface="Arial"/>
              <a:sym typeface="Arial"/>
            </a:endParaRPr>
          </a:p>
          <a:p>
            <a:pPr indent="-330200" lvl="0" marL="457200" rtl="0" algn="l">
              <a:lnSpc>
                <a:spcPct val="150000"/>
              </a:lnSpc>
              <a:spcBef>
                <a:spcPts val="0"/>
              </a:spcBef>
              <a:spcAft>
                <a:spcPts val="0"/>
              </a:spcAft>
              <a:buSzPts val="1600"/>
              <a:buFont typeface="Arial"/>
              <a:buChar char="●"/>
            </a:pPr>
            <a:r>
              <a:rPr lang="en-GB" sz="1600">
                <a:latin typeface="Arial"/>
                <a:ea typeface="Arial"/>
                <a:cs typeface="Arial"/>
                <a:sym typeface="Arial"/>
              </a:rPr>
              <a:t>Background/Overview </a:t>
            </a:r>
            <a:endParaRPr sz="1600">
              <a:latin typeface="Arial"/>
              <a:ea typeface="Arial"/>
              <a:cs typeface="Arial"/>
              <a:sym typeface="Arial"/>
            </a:endParaRPr>
          </a:p>
          <a:p>
            <a:pPr indent="-330200" lvl="0" marL="457200" rtl="0" algn="l">
              <a:lnSpc>
                <a:spcPct val="150000"/>
              </a:lnSpc>
              <a:spcBef>
                <a:spcPts val="0"/>
              </a:spcBef>
              <a:spcAft>
                <a:spcPts val="0"/>
              </a:spcAft>
              <a:buSzPts val="1600"/>
              <a:buFont typeface="Arial"/>
              <a:buChar char="●"/>
            </a:pPr>
            <a:r>
              <a:rPr lang="en-GB" sz="1600">
                <a:latin typeface="Arial"/>
                <a:ea typeface="Arial"/>
                <a:cs typeface="Arial"/>
                <a:sym typeface="Arial"/>
              </a:rPr>
              <a:t>Problem statement</a:t>
            </a:r>
            <a:endParaRPr sz="1600">
              <a:latin typeface="Arial"/>
              <a:ea typeface="Arial"/>
              <a:cs typeface="Arial"/>
              <a:sym typeface="Arial"/>
            </a:endParaRPr>
          </a:p>
          <a:p>
            <a:pPr indent="-330200" lvl="0" marL="457200" rtl="0" algn="l">
              <a:lnSpc>
                <a:spcPct val="150000"/>
              </a:lnSpc>
              <a:spcBef>
                <a:spcPts val="0"/>
              </a:spcBef>
              <a:spcAft>
                <a:spcPts val="0"/>
              </a:spcAft>
              <a:buSzPts val="1600"/>
              <a:buFont typeface="Arial"/>
              <a:buChar char="●"/>
            </a:pPr>
            <a:r>
              <a:rPr lang="en-GB" sz="1600">
                <a:latin typeface="Arial"/>
                <a:ea typeface="Arial"/>
                <a:cs typeface="Arial"/>
                <a:sym typeface="Arial"/>
              </a:rPr>
              <a:t>Aims</a:t>
            </a:r>
            <a:endParaRPr sz="1600">
              <a:latin typeface="Arial"/>
              <a:ea typeface="Arial"/>
              <a:cs typeface="Arial"/>
              <a:sym typeface="Arial"/>
            </a:endParaRPr>
          </a:p>
          <a:p>
            <a:pPr indent="-330200" lvl="0" marL="457200" rtl="0" algn="l">
              <a:lnSpc>
                <a:spcPct val="150000"/>
              </a:lnSpc>
              <a:spcBef>
                <a:spcPts val="0"/>
              </a:spcBef>
              <a:spcAft>
                <a:spcPts val="0"/>
              </a:spcAft>
              <a:buSzPts val="1600"/>
              <a:buFont typeface="Arial"/>
              <a:buChar char="●"/>
            </a:pPr>
            <a:r>
              <a:rPr lang="en-GB" sz="1600">
                <a:latin typeface="Arial"/>
                <a:ea typeface="Arial"/>
                <a:cs typeface="Arial"/>
                <a:sym typeface="Arial"/>
              </a:rPr>
              <a:t>Data overview:</a:t>
            </a:r>
            <a:endParaRPr sz="1600">
              <a:latin typeface="Arial"/>
              <a:ea typeface="Arial"/>
              <a:cs typeface="Arial"/>
              <a:sym typeface="Arial"/>
            </a:endParaRPr>
          </a:p>
          <a:p>
            <a:pPr indent="-330200" lvl="1" marL="914400" rtl="0" algn="l">
              <a:lnSpc>
                <a:spcPct val="150000"/>
              </a:lnSpc>
              <a:spcBef>
                <a:spcPts val="0"/>
              </a:spcBef>
              <a:spcAft>
                <a:spcPts val="0"/>
              </a:spcAft>
              <a:buSzPts val="1600"/>
              <a:buFont typeface="Arial"/>
              <a:buChar char="○"/>
            </a:pPr>
            <a:r>
              <a:rPr lang="en-GB" sz="1600">
                <a:latin typeface="Arial"/>
                <a:ea typeface="Arial"/>
                <a:cs typeface="Arial"/>
                <a:sym typeface="Arial"/>
              </a:rPr>
              <a:t>Data pre-processing </a:t>
            </a:r>
            <a:endParaRPr sz="1600">
              <a:latin typeface="Arial"/>
              <a:ea typeface="Arial"/>
              <a:cs typeface="Arial"/>
              <a:sym typeface="Arial"/>
            </a:endParaRPr>
          </a:p>
          <a:p>
            <a:pPr indent="-330200" lvl="1" marL="914400" rtl="0" algn="l">
              <a:lnSpc>
                <a:spcPct val="150000"/>
              </a:lnSpc>
              <a:spcBef>
                <a:spcPts val="0"/>
              </a:spcBef>
              <a:spcAft>
                <a:spcPts val="0"/>
              </a:spcAft>
              <a:buSzPts val="1600"/>
              <a:buFont typeface="Arial"/>
              <a:buChar char="○"/>
            </a:pPr>
            <a:r>
              <a:rPr lang="en-GB" sz="1600">
                <a:latin typeface="Arial"/>
                <a:ea typeface="Arial"/>
                <a:cs typeface="Arial"/>
                <a:sym typeface="Arial"/>
              </a:rPr>
              <a:t>Descriptive analysis</a:t>
            </a:r>
            <a:endParaRPr sz="1600">
              <a:latin typeface="Arial"/>
              <a:ea typeface="Arial"/>
              <a:cs typeface="Arial"/>
              <a:sym typeface="Arial"/>
            </a:endParaRPr>
          </a:p>
          <a:p>
            <a:pPr indent="-330200" lvl="1" marL="914400" rtl="0" algn="l">
              <a:lnSpc>
                <a:spcPct val="150000"/>
              </a:lnSpc>
              <a:spcBef>
                <a:spcPts val="0"/>
              </a:spcBef>
              <a:spcAft>
                <a:spcPts val="0"/>
              </a:spcAft>
              <a:buSzPts val="1600"/>
              <a:buFont typeface="Arial"/>
              <a:buChar char="○"/>
            </a:pPr>
            <a:r>
              <a:rPr lang="en-GB" sz="1600">
                <a:latin typeface="Arial"/>
                <a:ea typeface="Arial"/>
                <a:cs typeface="Arial"/>
                <a:sym typeface="Arial"/>
              </a:rPr>
              <a:t>Exploration of relationships</a:t>
            </a:r>
            <a:endParaRPr sz="1600"/>
          </a:p>
        </p:txBody>
      </p:sp>
      <p:sp>
        <p:nvSpPr>
          <p:cNvPr id="71" name="Google Shape;71;p14"/>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SzPts val="1600"/>
              <a:buFont typeface="Arial"/>
              <a:buChar char="●"/>
            </a:pPr>
            <a:r>
              <a:rPr lang="en-GB" sz="1600">
                <a:latin typeface="Arial"/>
                <a:ea typeface="Arial"/>
                <a:cs typeface="Arial"/>
                <a:sym typeface="Arial"/>
              </a:rPr>
              <a:t>Predictions and evaluation</a:t>
            </a:r>
            <a:endParaRPr sz="1600">
              <a:latin typeface="Arial"/>
              <a:ea typeface="Arial"/>
              <a:cs typeface="Arial"/>
              <a:sym typeface="Arial"/>
            </a:endParaRPr>
          </a:p>
          <a:p>
            <a:pPr indent="-330200" lvl="0" marL="457200" rtl="0" algn="l">
              <a:lnSpc>
                <a:spcPct val="150000"/>
              </a:lnSpc>
              <a:spcBef>
                <a:spcPts val="0"/>
              </a:spcBef>
              <a:spcAft>
                <a:spcPts val="0"/>
              </a:spcAft>
              <a:buSzPts val="1600"/>
              <a:buFont typeface="Arial"/>
              <a:buChar char="●"/>
            </a:pPr>
            <a:r>
              <a:rPr lang="en-GB" sz="1600">
                <a:latin typeface="Arial"/>
                <a:ea typeface="Arial"/>
                <a:cs typeface="Arial"/>
                <a:sym typeface="Arial"/>
              </a:rPr>
              <a:t>Discussion</a:t>
            </a:r>
            <a:endParaRPr sz="1600">
              <a:latin typeface="Arial"/>
              <a:ea typeface="Arial"/>
              <a:cs typeface="Arial"/>
              <a:sym typeface="Arial"/>
            </a:endParaRPr>
          </a:p>
          <a:p>
            <a:pPr indent="-330200" lvl="0" marL="457200" rtl="0" algn="l">
              <a:lnSpc>
                <a:spcPct val="150000"/>
              </a:lnSpc>
              <a:spcBef>
                <a:spcPts val="0"/>
              </a:spcBef>
              <a:spcAft>
                <a:spcPts val="0"/>
              </a:spcAft>
              <a:buSzPts val="1600"/>
              <a:buFont typeface="Arial"/>
              <a:buChar char="●"/>
            </a:pPr>
            <a:r>
              <a:rPr lang="en-GB" sz="1600">
                <a:latin typeface="Arial"/>
                <a:ea typeface="Arial"/>
                <a:cs typeface="Arial"/>
                <a:sym typeface="Arial"/>
              </a:rPr>
              <a:t>Limitations and challenges</a:t>
            </a:r>
            <a:endParaRPr sz="1600">
              <a:latin typeface="Arial"/>
              <a:ea typeface="Arial"/>
              <a:cs typeface="Arial"/>
              <a:sym typeface="Arial"/>
            </a:endParaRPr>
          </a:p>
          <a:p>
            <a:pPr indent="-330200" lvl="0" marL="457200" rtl="0" algn="l">
              <a:lnSpc>
                <a:spcPct val="150000"/>
              </a:lnSpc>
              <a:spcBef>
                <a:spcPts val="0"/>
              </a:spcBef>
              <a:spcAft>
                <a:spcPts val="0"/>
              </a:spcAft>
              <a:buSzPts val="1600"/>
              <a:buFont typeface="Arial"/>
              <a:buChar char="●"/>
            </a:pPr>
            <a:r>
              <a:rPr lang="en-GB" sz="1600">
                <a:latin typeface="Arial"/>
                <a:ea typeface="Arial"/>
                <a:cs typeface="Arial"/>
                <a:sym typeface="Arial"/>
              </a:rPr>
              <a:t>Lessons learned and conclusions</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4" name="Shape 174"/>
        <p:cNvGrpSpPr/>
        <p:nvPr/>
      </p:nvGrpSpPr>
      <p:grpSpPr>
        <a:xfrm>
          <a:off x="0" y="0"/>
          <a:ext cx="0" cy="0"/>
          <a:chOff x="0" y="0"/>
          <a:chExt cx="0" cy="0"/>
        </a:xfrm>
      </p:grpSpPr>
      <p:sp>
        <p:nvSpPr>
          <p:cNvPr id="175" name="Google Shape;175;p32"/>
          <p:cNvSpPr txBox="1"/>
          <p:nvPr>
            <p:ph idx="2" type="body"/>
          </p:nvPr>
        </p:nvSpPr>
        <p:spPr>
          <a:xfrm>
            <a:off x="5418550" y="426325"/>
            <a:ext cx="3438300" cy="4510800"/>
          </a:xfrm>
          <a:prstGeom prst="rect">
            <a:avLst/>
          </a:prstGeom>
        </p:spPr>
        <p:txBody>
          <a:bodyPr anchorCtr="0" anchor="t" bIns="91425" lIns="91425" spcFirstLastPara="1" rIns="91425" wrap="square" tIns="91425">
            <a:noAutofit/>
          </a:bodyPr>
          <a:lstStyle/>
          <a:p>
            <a:pPr indent="0" lvl="0" marL="0" rtl="0" algn="r">
              <a:lnSpc>
                <a:spcPct val="150000"/>
              </a:lnSpc>
              <a:spcBef>
                <a:spcPts val="0"/>
              </a:spcBef>
              <a:spcAft>
                <a:spcPts val="0"/>
              </a:spcAft>
              <a:buNone/>
            </a:pPr>
            <a:r>
              <a:rPr lang="en-GB">
                <a:solidFill>
                  <a:srgbClr val="000000"/>
                </a:solidFill>
                <a:latin typeface="Arial"/>
                <a:ea typeface="Arial"/>
                <a:cs typeface="Arial"/>
                <a:sym typeface="Arial"/>
              </a:rPr>
              <a:t>about the internet service subscription and churn (Figure 9); Figure 9.1 showed that most people who use Fiber optic for their internet services churned more than the other groups.Furthermore, those who hadn’t online security (Fig 9.2), online backup (Fig 9.3), device protection (Fig 9.4) and tech support (Fig 9.5) were far more likely to churn than those who had these services or those completely without internet service. The curn ratio is about the same for whether the cases streamed movies (Fig 9.7) or TV (Fig 9.6) or not.</a:t>
            </a:r>
            <a:endParaRPr sz="1600"/>
          </a:p>
        </p:txBody>
      </p:sp>
      <p:pic>
        <p:nvPicPr>
          <p:cNvPr id="176" name="Google Shape;176;p32"/>
          <p:cNvPicPr preferRelativeResize="0"/>
          <p:nvPr/>
        </p:nvPicPr>
        <p:blipFill>
          <a:blip r:embed="rId3">
            <a:alphaModFix/>
          </a:blip>
          <a:stretch>
            <a:fillRect/>
          </a:stretch>
        </p:blipFill>
        <p:spPr>
          <a:xfrm>
            <a:off x="0" y="0"/>
            <a:ext cx="5051189" cy="514350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80" name="Shape 180"/>
        <p:cNvGrpSpPr/>
        <p:nvPr/>
      </p:nvGrpSpPr>
      <p:grpSpPr>
        <a:xfrm>
          <a:off x="0" y="0"/>
          <a:ext cx="0" cy="0"/>
          <a:chOff x="0" y="0"/>
          <a:chExt cx="0" cy="0"/>
        </a:xfrm>
      </p:grpSpPr>
      <p:sp>
        <p:nvSpPr>
          <p:cNvPr id="181" name="Google Shape;181;p33"/>
          <p:cNvSpPr txBox="1"/>
          <p:nvPr>
            <p:ph idx="2" type="body"/>
          </p:nvPr>
        </p:nvSpPr>
        <p:spPr>
          <a:xfrm>
            <a:off x="536350" y="3891900"/>
            <a:ext cx="8219700" cy="12516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GB">
                <a:solidFill>
                  <a:srgbClr val="000000"/>
                </a:solidFill>
                <a:latin typeface="Arial"/>
                <a:ea typeface="Arial"/>
                <a:cs typeface="Arial"/>
                <a:sym typeface="Arial"/>
              </a:rPr>
              <a:t>An interesting pattern was seen with respect to their churn characteristics and their payment characteristics (Figure 10). The churn rate was remarkably high in those with month-to-month contract (Fig 10.1), those with paperless billing (Figure 10.2), and those with electronic check (Figure 10.3).</a:t>
            </a:r>
            <a:endParaRPr sz="1600"/>
          </a:p>
        </p:txBody>
      </p:sp>
      <p:pic>
        <p:nvPicPr>
          <p:cNvPr id="182" name="Google Shape;182;p33"/>
          <p:cNvPicPr preferRelativeResize="0"/>
          <p:nvPr/>
        </p:nvPicPr>
        <p:blipFill>
          <a:blip r:embed="rId3">
            <a:alphaModFix/>
          </a:blip>
          <a:stretch>
            <a:fillRect/>
          </a:stretch>
        </p:blipFill>
        <p:spPr>
          <a:xfrm>
            <a:off x="1010050" y="276175"/>
            <a:ext cx="7123899" cy="35501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86" name="Shape 186"/>
        <p:cNvGrpSpPr/>
        <p:nvPr/>
      </p:nvGrpSpPr>
      <p:grpSpPr>
        <a:xfrm>
          <a:off x="0" y="0"/>
          <a:ext cx="0" cy="0"/>
          <a:chOff x="0" y="0"/>
          <a:chExt cx="0" cy="0"/>
        </a:xfrm>
      </p:grpSpPr>
      <p:sp>
        <p:nvSpPr>
          <p:cNvPr id="187" name="Google Shape;187;p34"/>
          <p:cNvSpPr txBox="1"/>
          <p:nvPr>
            <p:ph idx="2" type="body"/>
          </p:nvPr>
        </p:nvSpPr>
        <p:spPr>
          <a:xfrm>
            <a:off x="302550" y="3775675"/>
            <a:ext cx="8457900" cy="1268100"/>
          </a:xfrm>
          <a:prstGeom prst="rect">
            <a:avLst/>
          </a:prstGeom>
        </p:spPr>
        <p:txBody>
          <a:bodyPr anchorCtr="0" anchor="t" bIns="91425" lIns="91425" spcFirstLastPara="1" rIns="91425" wrap="square" tIns="91425">
            <a:normAutofit fontScale="92500"/>
          </a:bodyPr>
          <a:lstStyle/>
          <a:p>
            <a:pPr indent="0" lvl="0" marL="0" rtl="0" algn="l">
              <a:lnSpc>
                <a:spcPct val="150000"/>
              </a:lnSpc>
              <a:spcBef>
                <a:spcPts val="0"/>
              </a:spcBef>
              <a:spcAft>
                <a:spcPts val="0"/>
              </a:spcAft>
              <a:buNone/>
            </a:pPr>
            <a:r>
              <a:rPr lang="en-GB" sz="1200">
                <a:solidFill>
                  <a:srgbClr val="000000"/>
                </a:solidFill>
                <a:latin typeface="Arial"/>
                <a:ea typeface="Arial"/>
                <a:cs typeface="Arial"/>
                <a:sym typeface="Arial"/>
              </a:rPr>
              <a:t>Lastly, comparing the numerical variables with the churn/non-churn characteristics (Figure 11). The pattern was interesting. As likely guessed, the mean tenure and 50% inter-quartile tenure range of those who churned was </a:t>
            </a:r>
            <a:r>
              <a:rPr lang="en-GB" sz="1200">
                <a:solidFill>
                  <a:srgbClr val="000000"/>
                </a:solidFill>
                <a:latin typeface="Arial"/>
                <a:ea typeface="Arial"/>
                <a:cs typeface="Arial"/>
                <a:sym typeface="Arial"/>
              </a:rPr>
              <a:t>expectedingly</a:t>
            </a:r>
            <a:r>
              <a:rPr lang="en-GB" sz="1200">
                <a:solidFill>
                  <a:srgbClr val="000000"/>
                </a:solidFill>
                <a:latin typeface="Arial"/>
                <a:ea typeface="Arial"/>
                <a:cs typeface="Arial"/>
                <a:sym typeface="Arial"/>
              </a:rPr>
              <a:t> lower than those who did not (Fig 11.1). But interestingly, despite their overall short stay, they paid more than those who stayed longer (Fig 11.2), while probably because of their shorter stay, they had lesser total charges compared to their counterparts (Fig 11.3)</a:t>
            </a:r>
            <a:endParaRPr/>
          </a:p>
        </p:txBody>
      </p:sp>
      <p:pic>
        <p:nvPicPr>
          <p:cNvPr id="188" name="Google Shape;188;p34"/>
          <p:cNvPicPr preferRelativeResize="0"/>
          <p:nvPr/>
        </p:nvPicPr>
        <p:blipFill>
          <a:blip r:embed="rId3">
            <a:alphaModFix/>
          </a:blip>
          <a:stretch>
            <a:fillRect/>
          </a:stretch>
        </p:blipFill>
        <p:spPr>
          <a:xfrm>
            <a:off x="935925" y="152400"/>
            <a:ext cx="7272152" cy="32857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5"/>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MACHINE LEARNING</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6"/>
          <p:cNvSpPr txBox="1"/>
          <p:nvPr>
            <p:ph idx="1" type="body"/>
          </p:nvPr>
        </p:nvSpPr>
        <p:spPr>
          <a:xfrm>
            <a:off x="302550" y="206300"/>
            <a:ext cx="4085400" cy="46347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GB" sz="1700">
                <a:latin typeface="Arial"/>
                <a:ea typeface="Arial"/>
                <a:cs typeface="Arial"/>
                <a:sym typeface="Arial"/>
              </a:rPr>
              <a:t>After learning all about our data set and how it relates to each other, we went ahead to apply machine learning tools to determine which model will best be applied to predict customers’ churn tendency.</a:t>
            </a:r>
            <a:endParaRPr sz="1700">
              <a:latin typeface="Arial"/>
              <a:ea typeface="Arial"/>
              <a:cs typeface="Arial"/>
              <a:sym typeface="Arial"/>
            </a:endParaRPr>
          </a:p>
          <a:p>
            <a:pPr indent="0" lvl="0" marL="0" rtl="0" algn="l">
              <a:lnSpc>
                <a:spcPct val="150000"/>
              </a:lnSpc>
              <a:spcBef>
                <a:spcPts val="1000"/>
              </a:spcBef>
              <a:spcAft>
                <a:spcPts val="0"/>
              </a:spcAft>
              <a:buNone/>
            </a:pPr>
            <a:r>
              <a:rPr lang="en-GB" sz="1700">
                <a:latin typeface="Arial"/>
                <a:ea typeface="Arial"/>
                <a:cs typeface="Arial"/>
                <a:sym typeface="Arial"/>
              </a:rPr>
              <a:t>Three classification models were applied viz:</a:t>
            </a:r>
            <a:endParaRPr sz="1700">
              <a:latin typeface="Arial"/>
              <a:ea typeface="Arial"/>
              <a:cs typeface="Arial"/>
              <a:sym typeface="Arial"/>
            </a:endParaRPr>
          </a:p>
          <a:p>
            <a:pPr indent="-336550" lvl="0" marL="457200" rtl="0" algn="l">
              <a:lnSpc>
                <a:spcPct val="150000"/>
              </a:lnSpc>
              <a:spcBef>
                <a:spcPts val="1000"/>
              </a:spcBef>
              <a:spcAft>
                <a:spcPts val="0"/>
              </a:spcAft>
              <a:buSzPts val="1700"/>
              <a:buFont typeface="Arial"/>
              <a:buChar char="●"/>
            </a:pPr>
            <a:r>
              <a:rPr lang="en-GB" sz="1700">
                <a:latin typeface="Arial"/>
                <a:ea typeface="Arial"/>
                <a:cs typeface="Arial"/>
                <a:sym typeface="Arial"/>
              </a:rPr>
              <a:t>Random forest classifier</a:t>
            </a:r>
            <a:endParaRPr sz="1700">
              <a:latin typeface="Arial"/>
              <a:ea typeface="Arial"/>
              <a:cs typeface="Arial"/>
              <a:sym typeface="Arial"/>
            </a:endParaRPr>
          </a:p>
          <a:p>
            <a:pPr indent="-336550" lvl="0" marL="457200" rtl="0" algn="l">
              <a:lnSpc>
                <a:spcPct val="150000"/>
              </a:lnSpc>
              <a:spcBef>
                <a:spcPts val="0"/>
              </a:spcBef>
              <a:spcAft>
                <a:spcPts val="0"/>
              </a:spcAft>
              <a:buSzPts val="1700"/>
              <a:buFont typeface="Arial"/>
              <a:buChar char="●"/>
            </a:pPr>
            <a:r>
              <a:rPr lang="en-GB" sz="1700">
                <a:latin typeface="Arial"/>
                <a:ea typeface="Arial"/>
                <a:cs typeface="Arial"/>
                <a:sym typeface="Arial"/>
              </a:rPr>
              <a:t>Decision tree classifier</a:t>
            </a:r>
            <a:endParaRPr sz="1700">
              <a:latin typeface="Arial"/>
              <a:ea typeface="Arial"/>
              <a:cs typeface="Arial"/>
              <a:sym typeface="Arial"/>
            </a:endParaRPr>
          </a:p>
          <a:p>
            <a:pPr indent="-336550" lvl="0" marL="457200" rtl="0" algn="l">
              <a:lnSpc>
                <a:spcPct val="150000"/>
              </a:lnSpc>
              <a:spcBef>
                <a:spcPts val="0"/>
              </a:spcBef>
              <a:spcAft>
                <a:spcPts val="0"/>
              </a:spcAft>
              <a:buSzPts val="1700"/>
              <a:buFont typeface="Arial"/>
              <a:buChar char="●"/>
            </a:pPr>
            <a:r>
              <a:rPr lang="en-GB" sz="1700">
                <a:latin typeface="Arial"/>
                <a:ea typeface="Arial"/>
                <a:cs typeface="Arial"/>
                <a:sym typeface="Arial"/>
              </a:rPr>
              <a:t>Logistic regression</a:t>
            </a:r>
            <a:endParaRPr sz="1900"/>
          </a:p>
        </p:txBody>
      </p:sp>
      <p:sp>
        <p:nvSpPr>
          <p:cNvPr id="199" name="Google Shape;199;p36"/>
          <p:cNvSpPr txBox="1"/>
          <p:nvPr>
            <p:ph idx="2" type="body"/>
          </p:nvPr>
        </p:nvSpPr>
        <p:spPr>
          <a:xfrm>
            <a:off x="4756200" y="206300"/>
            <a:ext cx="3999900" cy="46347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GB" sz="1700">
                <a:latin typeface="Arial"/>
                <a:ea typeface="Arial"/>
                <a:cs typeface="Arial"/>
                <a:sym typeface="Arial"/>
              </a:rPr>
              <a:t>Five evaluation metrics were used to evaluate the performances of each model viz:</a:t>
            </a:r>
            <a:endParaRPr sz="1700">
              <a:latin typeface="Arial"/>
              <a:ea typeface="Arial"/>
              <a:cs typeface="Arial"/>
              <a:sym typeface="Arial"/>
            </a:endParaRPr>
          </a:p>
          <a:p>
            <a:pPr indent="-336550" lvl="0" marL="457200" rtl="0" algn="l">
              <a:lnSpc>
                <a:spcPct val="150000"/>
              </a:lnSpc>
              <a:spcBef>
                <a:spcPts val="1000"/>
              </a:spcBef>
              <a:spcAft>
                <a:spcPts val="0"/>
              </a:spcAft>
              <a:buSzPts val="1700"/>
              <a:buFont typeface="Arial"/>
              <a:buChar char="●"/>
            </a:pPr>
            <a:r>
              <a:rPr lang="en-GB" sz="1700">
                <a:latin typeface="Arial"/>
                <a:ea typeface="Arial"/>
                <a:cs typeface="Arial"/>
                <a:sym typeface="Arial"/>
              </a:rPr>
              <a:t>f1 score</a:t>
            </a:r>
            <a:endParaRPr sz="1700">
              <a:latin typeface="Arial"/>
              <a:ea typeface="Arial"/>
              <a:cs typeface="Arial"/>
              <a:sym typeface="Arial"/>
            </a:endParaRPr>
          </a:p>
          <a:p>
            <a:pPr indent="-336550" lvl="0" marL="457200" rtl="0" algn="l">
              <a:lnSpc>
                <a:spcPct val="150000"/>
              </a:lnSpc>
              <a:spcBef>
                <a:spcPts val="0"/>
              </a:spcBef>
              <a:spcAft>
                <a:spcPts val="0"/>
              </a:spcAft>
              <a:buSzPts val="1700"/>
              <a:buFont typeface="Arial"/>
              <a:buChar char="●"/>
            </a:pPr>
            <a:r>
              <a:rPr lang="en-GB" sz="1700">
                <a:latin typeface="Arial"/>
                <a:ea typeface="Arial"/>
                <a:cs typeface="Arial"/>
                <a:sym typeface="Arial"/>
              </a:rPr>
              <a:t>Accuracy score</a:t>
            </a:r>
            <a:endParaRPr sz="1700">
              <a:latin typeface="Arial"/>
              <a:ea typeface="Arial"/>
              <a:cs typeface="Arial"/>
              <a:sym typeface="Arial"/>
            </a:endParaRPr>
          </a:p>
          <a:p>
            <a:pPr indent="-336550" lvl="0" marL="457200" rtl="0" algn="l">
              <a:lnSpc>
                <a:spcPct val="150000"/>
              </a:lnSpc>
              <a:spcBef>
                <a:spcPts val="0"/>
              </a:spcBef>
              <a:spcAft>
                <a:spcPts val="0"/>
              </a:spcAft>
              <a:buSzPts val="1700"/>
              <a:buFont typeface="Arial"/>
              <a:buChar char="●"/>
            </a:pPr>
            <a:r>
              <a:rPr lang="en-GB" sz="1700">
                <a:latin typeface="Arial"/>
                <a:ea typeface="Arial"/>
                <a:cs typeface="Arial"/>
                <a:sym typeface="Arial"/>
              </a:rPr>
              <a:t>Precision score</a:t>
            </a:r>
            <a:endParaRPr sz="1700">
              <a:latin typeface="Arial"/>
              <a:ea typeface="Arial"/>
              <a:cs typeface="Arial"/>
              <a:sym typeface="Arial"/>
            </a:endParaRPr>
          </a:p>
          <a:p>
            <a:pPr indent="-336550" lvl="0" marL="457200" rtl="0" algn="l">
              <a:lnSpc>
                <a:spcPct val="150000"/>
              </a:lnSpc>
              <a:spcBef>
                <a:spcPts val="0"/>
              </a:spcBef>
              <a:spcAft>
                <a:spcPts val="0"/>
              </a:spcAft>
              <a:buSzPts val="1700"/>
              <a:buFont typeface="Arial"/>
              <a:buChar char="●"/>
            </a:pPr>
            <a:r>
              <a:rPr lang="en-GB" sz="1700">
                <a:latin typeface="Arial"/>
                <a:ea typeface="Arial"/>
                <a:cs typeface="Arial"/>
                <a:sym typeface="Arial"/>
              </a:rPr>
              <a:t>Recall score</a:t>
            </a:r>
            <a:endParaRPr sz="1700">
              <a:latin typeface="Arial"/>
              <a:ea typeface="Arial"/>
              <a:cs typeface="Arial"/>
              <a:sym typeface="Arial"/>
            </a:endParaRPr>
          </a:p>
          <a:p>
            <a:pPr indent="-336550" lvl="0" marL="457200" rtl="0" algn="l">
              <a:lnSpc>
                <a:spcPct val="150000"/>
              </a:lnSpc>
              <a:spcBef>
                <a:spcPts val="0"/>
              </a:spcBef>
              <a:spcAft>
                <a:spcPts val="0"/>
              </a:spcAft>
              <a:buSzPts val="1700"/>
              <a:buFont typeface="Arial"/>
              <a:buChar char="●"/>
            </a:pPr>
            <a:r>
              <a:rPr lang="en-GB" sz="1700">
                <a:latin typeface="Arial"/>
                <a:ea typeface="Arial"/>
                <a:cs typeface="Arial"/>
                <a:sym typeface="Arial"/>
              </a:rPr>
              <a:t>Confusion matrix</a:t>
            </a:r>
            <a:endParaRPr sz="19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7"/>
          <p:cNvSpPr txBox="1"/>
          <p:nvPr>
            <p:ph type="title"/>
          </p:nvPr>
        </p:nvSpPr>
        <p:spPr>
          <a:xfrm>
            <a:off x="387900" y="137525"/>
            <a:ext cx="8368200" cy="1006500"/>
          </a:xfrm>
          <a:prstGeom prst="rect">
            <a:avLst/>
          </a:prstGeom>
        </p:spPr>
        <p:txBody>
          <a:bodyPr anchorCtr="0" anchor="b" bIns="91425" lIns="91425" spcFirstLastPara="1" rIns="91425" wrap="square" tIns="91425">
            <a:normAutofit/>
          </a:bodyPr>
          <a:lstStyle/>
          <a:p>
            <a:pPr indent="0" lvl="0" marL="0" rtl="0" algn="l">
              <a:lnSpc>
                <a:spcPct val="150000"/>
              </a:lnSpc>
              <a:spcBef>
                <a:spcPts val="0"/>
              </a:spcBef>
              <a:spcAft>
                <a:spcPts val="1000"/>
              </a:spcAft>
              <a:buNone/>
            </a:pPr>
            <a:r>
              <a:rPr lang="en-GB" sz="1800">
                <a:latin typeface="Arial"/>
                <a:ea typeface="Arial"/>
                <a:cs typeface="Arial"/>
                <a:sym typeface="Arial"/>
              </a:rPr>
              <a:t>The dependent variable was obviously “Churn”, with the possibility of to churn or not to. The variables included in the predicting model include:</a:t>
            </a:r>
            <a:endParaRPr sz="3600"/>
          </a:p>
        </p:txBody>
      </p:sp>
      <p:sp>
        <p:nvSpPr>
          <p:cNvPr id="205" name="Google Shape;205;p37"/>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p>
            <a:pPr indent="-336550" lvl="0" marL="457200" rtl="0" algn="l">
              <a:lnSpc>
                <a:spcPct val="150000"/>
              </a:lnSpc>
              <a:spcBef>
                <a:spcPts val="0"/>
              </a:spcBef>
              <a:spcAft>
                <a:spcPts val="0"/>
              </a:spcAft>
              <a:buSzPts val="1700"/>
              <a:buFont typeface="Arial"/>
              <a:buChar char="●"/>
            </a:pPr>
            <a:r>
              <a:rPr lang="en-GB" sz="1700">
                <a:latin typeface="Arial"/>
                <a:ea typeface="Arial"/>
                <a:cs typeface="Arial"/>
                <a:sym typeface="Arial"/>
              </a:rPr>
              <a:t>Gender</a:t>
            </a:r>
            <a:endParaRPr sz="1700">
              <a:latin typeface="Arial"/>
              <a:ea typeface="Arial"/>
              <a:cs typeface="Arial"/>
              <a:sym typeface="Arial"/>
            </a:endParaRPr>
          </a:p>
          <a:p>
            <a:pPr indent="-336550" lvl="0" marL="457200" rtl="0" algn="l">
              <a:lnSpc>
                <a:spcPct val="150000"/>
              </a:lnSpc>
              <a:spcBef>
                <a:spcPts val="0"/>
              </a:spcBef>
              <a:spcAft>
                <a:spcPts val="0"/>
              </a:spcAft>
              <a:buSzPts val="1700"/>
              <a:buFont typeface="Arial"/>
              <a:buChar char="●"/>
            </a:pPr>
            <a:r>
              <a:rPr lang="en-GB" sz="1700">
                <a:latin typeface="Arial"/>
                <a:ea typeface="Arial"/>
                <a:cs typeface="Arial"/>
                <a:sym typeface="Arial"/>
              </a:rPr>
              <a:t>Senior citizen</a:t>
            </a:r>
            <a:endParaRPr sz="1700">
              <a:latin typeface="Arial"/>
              <a:ea typeface="Arial"/>
              <a:cs typeface="Arial"/>
              <a:sym typeface="Arial"/>
            </a:endParaRPr>
          </a:p>
          <a:p>
            <a:pPr indent="-336550" lvl="0" marL="457200" rtl="0" algn="l">
              <a:lnSpc>
                <a:spcPct val="150000"/>
              </a:lnSpc>
              <a:spcBef>
                <a:spcPts val="0"/>
              </a:spcBef>
              <a:spcAft>
                <a:spcPts val="0"/>
              </a:spcAft>
              <a:buSzPts val="1700"/>
              <a:buFont typeface="Arial"/>
              <a:buChar char="●"/>
            </a:pPr>
            <a:r>
              <a:rPr lang="en-GB" sz="1700">
                <a:latin typeface="Arial"/>
                <a:ea typeface="Arial"/>
                <a:cs typeface="Arial"/>
                <a:sym typeface="Arial"/>
              </a:rPr>
              <a:t>Having a partner</a:t>
            </a:r>
            <a:endParaRPr sz="1700">
              <a:latin typeface="Arial"/>
              <a:ea typeface="Arial"/>
              <a:cs typeface="Arial"/>
              <a:sym typeface="Arial"/>
            </a:endParaRPr>
          </a:p>
          <a:p>
            <a:pPr indent="-336550" lvl="0" marL="457200" rtl="0" algn="l">
              <a:lnSpc>
                <a:spcPct val="150000"/>
              </a:lnSpc>
              <a:spcBef>
                <a:spcPts val="0"/>
              </a:spcBef>
              <a:spcAft>
                <a:spcPts val="0"/>
              </a:spcAft>
              <a:buSzPts val="1700"/>
              <a:buFont typeface="Arial"/>
              <a:buChar char="●"/>
            </a:pPr>
            <a:r>
              <a:rPr lang="en-GB" sz="1700">
                <a:latin typeface="Arial"/>
                <a:ea typeface="Arial"/>
                <a:cs typeface="Arial"/>
                <a:sym typeface="Arial"/>
              </a:rPr>
              <a:t>Having a dependent</a:t>
            </a:r>
            <a:endParaRPr sz="1700">
              <a:latin typeface="Arial"/>
              <a:ea typeface="Arial"/>
              <a:cs typeface="Arial"/>
              <a:sym typeface="Arial"/>
            </a:endParaRPr>
          </a:p>
          <a:p>
            <a:pPr indent="-336550" lvl="0" marL="457200" rtl="0" algn="l">
              <a:lnSpc>
                <a:spcPct val="150000"/>
              </a:lnSpc>
              <a:spcBef>
                <a:spcPts val="0"/>
              </a:spcBef>
              <a:spcAft>
                <a:spcPts val="0"/>
              </a:spcAft>
              <a:buSzPts val="1700"/>
              <a:buFont typeface="Arial"/>
              <a:buChar char="●"/>
            </a:pPr>
            <a:r>
              <a:rPr lang="en-GB" sz="1700">
                <a:latin typeface="Arial"/>
                <a:ea typeface="Arial"/>
                <a:cs typeface="Arial"/>
                <a:sym typeface="Arial"/>
              </a:rPr>
              <a:t>Tenure</a:t>
            </a:r>
            <a:endParaRPr sz="1700">
              <a:latin typeface="Arial"/>
              <a:ea typeface="Arial"/>
              <a:cs typeface="Arial"/>
              <a:sym typeface="Arial"/>
            </a:endParaRPr>
          </a:p>
          <a:p>
            <a:pPr indent="-336550" lvl="0" marL="457200" rtl="0" algn="l">
              <a:lnSpc>
                <a:spcPct val="150000"/>
              </a:lnSpc>
              <a:spcBef>
                <a:spcPts val="0"/>
              </a:spcBef>
              <a:spcAft>
                <a:spcPts val="0"/>
              </a:spcAft>
              <a:buSzPts val="1700"/>
              <a:buFont typeface="Arial"/>
              <a:buChar char="●"/>
            </a:pPr>
            <a:r>
              <a:rPr lang="en-GB" sz="1700">
                <a:latin typeface="Arial"/>
                <a:ea typeface="Arial"/>
                <a:cs typeface="Arial"/>
                <a:sym typeface="Arial"/>
              </a:rPr>
              <a:t>Phone service</a:t>
            </a:r>
            <a:endParaRPr sz="1900"/>
          </a:p>
        </p:txBody>
      </p:sp>
      <p:sp>
        <p:nvSpPr>
          <p:cNvPr id="206" name="Google Shape;206;p37"/>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p>
            <a:pPr indent="-336550" lvl="0" marL="457200" rtl="0" algn="l">
              <a:lnSpc>
                <a:spcPct val="150000"/>
              </a:lnSpc>
              <a:spcBef>
                <a:spcPts val="0"/>
              </a:spcBef>
              <a:spcAft>
                <a:spcPts val="0"/>
              </a:spcAft>
              <a:buSzPts val="1700"/>
              <a:buFont typeface="Arial"/>
              <a:buChar char="●"/>
            </a:pPr>
            <a:r>
              <a:rPr lang="en-GB" sz="1700">
                <a:latin typeface="Arial"/>
                <a:ea typeface="Arial"/>
                <a:cs typeface="Arial"/>
                <a:sym typeface="Arial"/>
              </a:rPr>
              <a:t>Internet service</a:t>
            </a:r>
            <a:endParaRPr sz="1700">
              <a:latin typeface="Arial"/>
              <a:ea typeface="Arial"/>
              <a:cs typeface="Arial"/>
              <a:sym typeface="Arial"/>
            </a:endParaRPr>
          </a:p>
          <a:p>
            <a:pPr indent="-336550" lvl="0" marL="457200" rtl="0" algn="l">
              <a:lnSpc>
                <a:spcPct val="150000"/>
              </a:lnSpc>
              <a:spcBef>
                <a:spcPts val="0"/>
              </a:spcBef>
              <a:spcAft>
                <a:spcPts val="0"/>
              </a:spcAft>
              <a:buSzPts val="1700"/>
              <a:buFont typeface="Arial"/>
              <a:buChar char="●"/>
            </a:pPr>
            <a:r>
              <a:rPr lang="en-GB" sz="1700">
                <a:latin typeface="Arial"/>
                <a:ea typeface="Arial"/>
                <a:cs typeface="Arial"/>
                <a:sym typeface="Arial"/>
              </a:rPr>
              <a:t>Contract</a:t>
            </a:r>
            <a:endParaRPr sz="1700">
              <a:latin typeface="Arial"/>
              <a:ea typeface="Arial"/>
              <a:cs typeface="Arial"/>
              <a:sym typeface="Arial"/>
            </a:endParaRPr>
          </a:p>
          <a:p>
            <a:pPr indent="-336550" lvl="0" marL="457200" rtl="0" algn="l">
              <a:lnSpc>
                <a:spcPct val="150000"/>
              </a:lnSpc>
              <a:spcBef>
                <a:spcPts val="0"/>
              </a:spcBef>
              <a:spcAft>
                <a:spcPts val="0"/>
              </a:spcAft>
              <a:buSzPts val="1700"/>
              <a:buFont typeface="Arial"/>
              <a:buChar char="●"/>
            </a:pPr>
            <a:r>
              <a:rPr lang="en-GB" sz="1700">
                <a:latin typeface="Arial"/>
                <a:ea typeface="Arial"/>
                <a:cs typeface="Arial"/>
                <a:sym typeface="Arial"/>
              </a:rPr>
              <a:t>Paper-less billing</a:t>
            </a:r>
            <a:endParaRPr sz="1700">
              <a:latin typeface="Arial"/>
              <a:ea typeface="Arial"/>
              <a:cs typeface="Arial"/>
              <a:sym typeface="Arial"/>
            </a:endParaRPr>
          </a:p>
          <a:p>
            <a:pPr indent="-336550" lvl="0" marL="457200" rtl="0" algn="l">
              <a:lnSpc>
                <a:spcPct val="150000"/>
              </a:lnSpc>
              <a:spcBef>
                <a:spcPts val="0"/>
              </a:spcBef>
              <a:spcAft>
                <a:spcPts val="0"/>
              </a:spcAft>
              <a:buSzPts val="1700"/>
              <a:buFont typeface="Arial"/>
              <a:buChar char="●"/>
            </a:pPr>
            <a:r>
              <a:rPr lang="en-GB" sz="1700">
                <a:latin typeface="Arial"/>
                <a:ea typeface="Arial"/>
                <a:cs typeface="Arial"/>
                <a:sym typeface="Arial"/>
              </a:rPr>
              <a:t>Payment method</a:t>
            </a:r>
            <a:endParaRPr sz="1700">
              <a:latin typeface="Arial"/>
              <a:ea typeface="Arial"/>
              <a:cs typeface="Arial"/>
              <a:sym typeface="Arial"/>
            </a:endParaRPr>
          </a:p>
          <a:p>
            <a:pPr indent="-336550" lvl="0" marL="457200" rtl="0" algn="l">
              <a:lnSpc>
                <a:spcPct val="150000"/>
              </a:lnSpc>
              <a:spcBef>
                <a:spcPts val="0"/>
              </a:spcBef>
              <a:spcAft>
                <a:spcPts val="0"/>
              </a:spcAft>
              <a:buSzPts val="1700"/>
              <a:buFont typeface="Arial"/>
              <a:buChar char="●"/>
            </a:pPr>
            <a:r>
              <a:rPr lang="en-GB" sz="1700">
                <a:latin typeface="Arial"/>
                <a:ea typeface="Arial"/>
                <a:cs typeface="Arial"/>
                <a:sym typeface="Arial"/>
              </a:rPr>
              <a:t>Monthly charges, and </a:t>
            </a:r>
            <a:endParaRPr sz="1700">
              <a:latin typeface="Arial"/>
              <a:ea typeface="Arial"/>
              <a:cs typeface="Arial"/>
              <a:sym typeface="Arial"/>
            </a:endParaRPr>
          </a:p>
          <a:p>
            <a:pPr indent="-336550" lvl="0" marL="457200" rtl="0" algn="l">
              <a:lnSpc>
                <a:spcPct val="150000"/>
              </a:lnSpc>
              <a:spcBef>
                <a:spcPts val="0"/>
              </a:spcBef>
              <a:spcAft>
                <a:spcPts val="0"/>
              </a:spcAft>
              <a:buSzPts val="1700"/>
              <a:buFont typeface="Arial"/>
              <a:buChar char="●"/>
            </a:pPr>
            <a:r>
              <a:rPr lang="en-GB" sz="1700">
                <a:latin typeface="Arial"/>
                <a:ea typeface="Arial"/>
                <a:cs typeface="Arial"/>
                <a:sym typeface="Arial"/>
              </a:rPr>
              <a:t>Total charges</a:t>
            </a:r>
            <a:endParaRPr sz="19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GB" sz="2200">
                <a:latin typeface="Arial"/>
                <a:ea typeface="Arial"/>
                <a:cs typeface="Arial"/>
                <a:sym typeface="Arial"/>
              </a:rPr>
              <a:t>Furthermore, the data was split using a ratio of 80/20, and SMOTE over-sampling was used to establish balance for each of the models.</a:t>
            </a:r>
            <a:endParaRPr sz="2200">
              <a:latin typeface="Arial"/>
              <a:ea typeface="Arial"/>
              <a:cs typeface="Arial"/>
              <a:sym typeface="Arial"/>
            </a:endParaRPr>
          </a:p>
          <a:p>
            <a:pPr indent="0" lvl="0" marL="0" rtl="0" algn="l">
              <a:lnSpc>
                <a:spcPct val="150000"/>
              </a:lnSpc>
              <a:spcBef>
                <a:spcPts val="1000"/>
              </a:spcBef>
              <a:spcAft>
                <a:spcPts val="1000"/>
              </a:spcAft>
              <a:buNone/>
            </a:pPr>
            <a:r>
              <a:rPr lang="en-GB" sz="2200">
                <a:latin typeface="Arial"/>
                <a:ea typeface="Arial"/>
                <a:cs typeface="Arial"/>
                <a:sym typeface="Arial"/>
              </a:rPr>
              <a:t>Following the complete training of each model, they were tested and evaluated using the above metrics and the findings are presented below.</a:t>
            </a:r>
            <a:endParaRPr sz="28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15" name="Shape 215"/>
        <p:cNvGrpSpPr/>
        <p:nvPr/>
      </p:nvGrpSpPr>
      <p:grpSpPr>
        <a:xfrm>
          <a:off x="0" y="0"/>
          <a:ext cx="0" cy="0"/>
          <a:chOff x="0" y="0"/>
          <a:chExt cx="0" cy="0"/>
        </a:xfrm>
      </p:grpSpPr>
      <p:graphicFrame>
        <p:nvGraphicFramePr>
          <p:cNvPr id="216" name="Google Shape;216;p39"/>
          <p:cNvGraphicFramePr/>
          <p:nvPr/>
        </p:nvGraphicFramePr>
        <p:xfrm>
          <a:off x="317550" y="1272075"/>
          <a:ext cx="3000000" cy="3000000"/>
        </p:xfrm>
        <a:graphic>
          <a:graphicData uri="http://schemas.openxmlformats.org/drawingml/2006/table">
            <a:tbl>
              <a:tblPr>
                <a:noFill/>
                <a:tableStyleId>{ABA1F396-DE52-43AF-A66C-08F11F23D163}</a:tableStyleId>
              </a:tblPr>
              <a:tblGrid>
                <a:gridCol w="1808775"/>
                <a:gridCol w="916150"/>
                <a:gridCol w="1526875"/>
                <a:gridCol w="1538650"/>
                <a:gridCol w="1024700"/>
                <a:gridCol w="1521875"/>
              </a:tblGrid>
              <a:tr h="1055550">
                <a:tc>
                  <a:txBody>
                    <a:bodyPr/>
                    <a:lstStyle/>
                    <a:p>
                      <a:pPr indent="0" lvl="0" marL="0" rtl="0" algn="l">
                        <a:spcBef>
                          <a:spcPts val="0"/>
                        </a:spcBef>
                        <a:spcAft>
                          <a:spcPts val="0"/>
                        </a:spcAft>
                        <a:buNone/>
                      </a:pPr>
                      <a:r>
                        <a:rPr b="1" lang="en-GB" sz="2000">
                          <a:solidFill>
                            <a:schemeClr val="dk2"/>
                          </a:solidFill>
                        </a:rPr>
                        <a:t>CLASSIFIER</a:t>
                      </a:r>
                      <a:endParaRPr b="1" sz="2000">
                        <a:solidFill>
                          <a:schemeClr val="dk2"/>
                        </a:solidFill>
                      </a:endParaRPr>
                    </a:p>
                  </a:txBody>
                  <a:tcPr marT="63500" marB="63500" marR="63500" marL="63500"/>
                </a:tc>
                <a:tc>
                  <a:txBody>
                    <a:bodyPr/>
                    <a:lstStyle/>
                    <a:p>
                      <a:pPr indent="0" lvl="0" marL="0" rtl="0" algn="l">
                        <a:spcBef>
                          <a:spcPts val="0"/>
                        </a:spcBef>
                        <a:spcAft>
                          <a:spcPts val="0"/>
                        </a:spcAft>
                        <a:buNone/>
                      </a:pPr>
                      <a:r>
                        <a:rPr b="1" lang="en-GB" sz="2000">
                          <a:solidFill>
                            <a:schemeClr val="dk2"/>
                          </a:solidFill>
                        </a:rPr>
                        <a:t>f1 score</a:t>
                      </a:r>
                      <a:endParaRPr b="1" sz="2000">
                        <a:solidFill>
                          <a:schemeClr val="dk2"/>
                        </a:solidFill>
                      </a:endParaRPr>
                    </a:p>
                  </a:txBody>
                  <a:tcPr marT="63500" marB="63500" marR="63500" marL="63500"/>
                </a:tc>
                <a:tc>
                  <a:txBody>
                    <a:bodyPr/>
                    <a:lstStyle/>
                    <a:p>
                      <a:pPr indent="0" lvl="0" marL="0" rtl="0" algn="l">
                        <a:spcBef>
                          <a:spcPts val="0"/>
                        </a:spcBef>
                        <a:spcAft>
                          <a:spcPts val="0"/>
                        </a:spcAft>
                        <a:buNone/>
                      </a:pPr>
                      <a:r>
                        <a:rPr b="1" lang="en-GB" sz="2000">
                          <a:solidFill>
                            <a:schemeClr val="dk2"/>
                          </a:solidFill>
                        </a:rPr>
                        <a:t>Accuracy score</a:t>
                      </a:r>
                      <a:endParaRPr sz="2000">
                        <a:solidFill>
                          <a:schemeClr val="dk2"/>
                        </a:solidFill>
                      </a:endParaRPr>
                    </a:p>
                  </a:txBody>
                  <a:tcPr marT="63500" marB="63500" marR="63500" marL="63500"/>
                </a:tc>
                <a:tc>
                  <a:txBody>
                    <a:bodyPr/>
                    <a:lstStyle/>
                    <a:p>
                      <a:pPr indent="0" lvl="0" marL="0" rtl="0" algn="l">
                        <a:spcBef>
                          <a:spcPts val="0"/>
                        </a:spcBef>
                        <a:spcAft>
                          <a:spcPts val="0"/>
                        </a:spcAft>
                        <a:buNone/>
                      </a:pPr>
                      <a:r>
                        <a:rPr b="1" lang="en-GB" sz="2000">
                          <a:solidFill>
                            <a:schemeClr val="dk2"/>
                          </a:solidFill>
                        </a:rPr>
                        <a:t>Precision score</a:t>
                      </a:r>
                      <a:endParaRPr b="1" sz="2000">
                        <a:solidFill>
                          <a:schemeClr val="dk2"/>
                        </a:solidFill>
                      </a:endParaRPr>
                    </a:p>
                  </a:txBody>
                  <a:tcPr marT="63500" marB="63500" marR="63500" marL="63500"/>
                </a:tc>
                <a:tc>
                  <a:txBody>
                    <a:bodyPr/>
                    <a:lstStyle/>
                    <a:p>
                      <a:pPr indent="0" lvl="0" marL="0" rtl="0" algn="l">
                        <a:spcBef>
                          <a:spcPts val="0"/>
                        </a:spcBef>
                        <a:spcAft>
                          <a:spcPts val="0"/>
                        </a:spcAft>
                        <a:buNone/>
                      </a:pPr>
                      <a:r>
                        <a:rPr b="1" lang="en-GB" sz="2000">
                          <a:solidFill>
                            <a:schemeClr val="dk2"/>
                          </a:solidFill>
                        </a:rPr>
                        <a:t>Recall score</a:t>
                      </a:r>
                      <a:endParaRPr b="1" sz="2000">
                        <a:solidFill>
                          <a:schemeClr val="dk2"/>
                        </a:solidFill>
                      </a:endParaRPr>
                    </a:p>
                  </a:txBody>
                  <a:tcPr marT="63500" marB="63500" marR="63500" marL="63500"/>
                </a:tc>
                <a:tc>
                  <a:txBody>
                    <a:bodyPr/>
                    <a:lstStyle/>
                    <a:p>
                      <a:pPr indent="0" lvl="0" marL="0" rtl="0" algn="l">
                        <a:spcBef>
                          <a:spcPts val="0"/>
                        </a:spcBef>
                        <a:spcAft>
                          <a:spcPts val="0"/>
                        </a:spcAft>
                        <a:buNone/>
                      </a:pPr>
                      <a:r>
                        <a:rPr b="1" lang="en-GB" sz="2000">
                          <a:solidFill>
                            <a:schemeClr val="dk2"/>
                          </a:solidFill>
                        </a:rPr>
                        <a:t>Specificity (TN/TN+FP)</a:t>
                      </a:r>
                      <a:endParaRPr b="1" sz="2000">
                        <a:solidFill>
                          <a:schemeClr val="dk2"/>
                        </a:solidFill>
                      </a:endParaRPr>
                    </a:p>
                  </a:txBody>
                  <a:tcPr marT="63500" marB="63500" marR="63500" marL="63500"/>
                </a:tc>
              </a:tr>
              <a:tr h="758175">
                <a:tc>
                  <a:txBody>
                    <a:bodyPr/>
                    <a:lstStyle/>
                    <a:p>
                      <a:pPr indent="0" lvl="0" marL="0" rtl="0" algn="l">
                        <a:spcBef>
                          <a:spcPts val="0"/>
                        </a:spcBef>
                        <a:spcAft>
                          <a:spcPts val="0"/>
                        </a:spcAft>
                        <a:buNone/>
                      </a:pPr>
                      <a:r>
                        <a:rPr lang="en-GB" sz="2000">
                          <a:solidFill>
                            <a:schemeClr val="dk2"/>
                          </a:solidFill>
                        </a:rPr>
                        <a:t>Random forest</a:t>
                      </a:r>
                      <a:endParaRPr sz="2000">
                        <a:solidFill>
                          <a:schemeClr val="dk2"/>
                        </a:solidFill>
                      </a:endParaRPr>
                    </a:p>
                  </a:txBody>
                  <a:tcPr marT="63500" marB="63500" marR="63500" marL="63500"/>
                </a:tc>
                <a:tc>
                  <a:txBody>
                    <a:bodyPr/>
                    <a:lstStyle/>
                    <a:p>
                      <a:pPr indent="0" lvl="0" marL="0" rtl="0" algn="l">
                        <a:spcBef>
                          <a:spcPts val="0"/>
                        </a:spcBef>
                        <a:spcAft>
                          <a:spcPts val="0"/>
                        </a:spcAft>
                        <a:buNone/>
                      </a:pPr>
                      <a:r>
                        <a:rPr lang="en-GB" sz="2000">
                          <a:solidFill>
                            <a:schemeClr val="dk2"/>
                          </a:solidFill>
                        </a:rPr>
                        <a:t>55.21</a:t>
                      </a:r>
                      <a:endParaRPr sz="2000">
                        <a:solidFill>
                          <a:schemeClr val="dk2"/>
                        </a:solidFill>
                      </a:endParaRPr>
                    </a:p>
                  </a:txBody>
                  <a:tcPr marT="63500" marB="63500" marR="63500" marL="63500"/>
                </a:tc>
                <a:tc>
                  <a:txBody>
                    <a:bodyPr/>
                    <a:lstStyle/>
                    <a:p>
                      <a:pPr indent="0" lvl="0" marL="0" rtl="0" algn="l">
                        <a:spcBef>
                          <a:spcPts val="0"/>
                        </a:spcBef>
                        <a:spcAft>
                          <a:spcPts val="0"/>
                        </a:spcAft>
                        <a:buNone/>
                      </a:pPr>
                      <a:r>
                        <a:rPr lang="en-GB" sz="2000">
                          <a:solidFill>
                            <a:schemeClr val="dk2"/>
                          </a:solidFill>
                        </a:rPr>
                        <a:t>78.35</a:t>
                      </a:r>
                      <a:endParaRPr b="1" sz="2000">
                        <a:solidFill>
                          <a:schemeClr val="dk2"/>
                        </a:solidFill>
                      </a:endParaRPr>
                    </a:p>
                  </a:txBody>
                  <a:tcPr marT="63500" marB="63500" marR="63500" marL="63500"/>
                </a:tc>
                <a:tc>
                  <a:txBody>
                    <a:bodyPr/>
                    <a:lstStyle/>
                    <a:p>
                      <a:pPr indent="0" lvl="0" marL="0" rtl="0" algn="l">
                        <a:spcBef>
                          <a:spcPts val="0"/>
                        </a:spcBef>
                        <a:spcAft>
                          <a:spcPts val="0"/>
                        </a:spcAft>
                        <a:buNone/>
                      </a:pPr>
                      <a:r>
                        <a:rPr lang="en-GB" sz="2000">
                          <a:solidFill>
                            <a:schemeClr val="dk2"/>
                          </a:solidFill>
                        </a:rPr>
                        <a:t>56.12</a:t>
                      </a:r>
                      <a:endParaRPr sz="2000">
                        <a:solidFill>
                          <a:schemeClr val="dk2"/>
                        </a:solidFill>
                      </a:endParaRPr>
                    </a:p>
                  </a:txBody>
                  <a:tcPr marT="63500" marB="63500" marR="63500" marL="63500"/>
                </a:tc>
                <a:tc>
                  <a:txBody>
                    <a:bodyPr/>
                    <a:lstStyle/>
                    <a:p>
                      <a:pPr indent="0" lvl="0" marL="0" rtl="0" algn="l">
                        <a:spcBef>
                          <a:spcPts val="0"/>
                        </a:spcBef>
                        <a:spcAft>
                          <a:spcPts val="0"/>
                        </a:spcAft>
                        <a:buNone/>
                      </a:pPr>
                      <a:r>
                        <a:rPr lang="en-GB" sz="2000">
                          <a:solidFill>
                            <a:schemeClr val="dk2"/>
                          </a:solidFill>
                        </a:rPr>
                        <a:t>54.34</a:t>
                      </a:r>
                      <a:endParaRPr sz="2000">
                        <a:solidFill>
                          <a:schemeClr val="dk2"/>
                        </a:solidFill>
                      </a:endParaRPr>
                    </a:p>
                  </a:txBody>
                  <a:tcPr marT="63500" marB="63500" marR="63500" marL="63500"/>
                </a:tc>
                <a:tc>
                  <a:txBody>
                    <a:bodyPr/>
                    <a:lstStyle/>
                    <a:p>
                      <a:pPr indent="0" lvl="0" marL="0" rtl="0" algn="l">
                        <a:spcBef>
                          <a:spcPts val="0"/>
                        </a:spcBef>
                        <a:spcAft>
                          <a:spcPts val="0"/>
                        </a:spcAft>
                        <a:buNone/>
                      </a:pPr>
                      <a:r>
                        <a:rPr lang="en-GB" sz="2000">
                          <a:solidFill>
                            <a:schemeClr val="dk2"/>
                          </a:solidFill>
                        </a:rPr>
                        <a:t>82.29</a:t>
                      </a:r>
                      <a:endParaRPr sz="2000">
                        <a:solidFill>
                          <a:schemeClr val="dk2"/>
                        </a:solidFill>
                      </a:endParaRPr>
                    </a:p>
                  </a:txBody>
                  <a:tcPr marT="63500" marB="63500" marR="63500" marL="63500"/>
                </a:tc>
              </a:tr>
              <a:tr h="572950">
                <a:tc>
                  <a:txBody>
                    <a:bodyPr/>
                    <a:lstStyle/>
                    <a:p>
                      <a:pPr indent="0" lvl="0" marL="0" rtl="0" algn="l">
                        <a:spcBef>
                          <a:spcPts val="0"/>
                        </a:spcBef>
                        <a:spcAft>
                          <a:spcPts val="0"/>
                        </a:spcAft>
                        <a:buNone/>
                      </a:pPr>
                      <a:r>
                        <a:rPr lang="en-GB" sz="2000">
                          <a:solidFill>
                            <a:schemeClr val="dk2"/>
                          </a:solidFill>
                        </a:rPr>
                        <a:t>Decision tree</a:t>
                      </a:r>
                      <a:endParaRPr sz="2000">
                        <a:solidFill>
                          <a:schemeClr val="dk2"/>
                        </a:solidFill>
                      </a:endParaRPr>
                    </a:p>
                  </a:txBody>
                  <a:tcPr marT="63500" marB="63500" marR="63500" marL="63500"/>
                </a:tc>
                <a:tc>
                  <a:txBody>
                    <a:bodyPr/>
                    <a:lstStyle/>
                    <a:p>
                      <a:pPr indent="0" lvl="0" marL="0" rtl="0" algn="l">
                        <a:spcBef>
                          <a:spcPts val="0"/>
                        </a:spcBef>
                        <a:spcAft>
                          <a:spcPts val="0"/>
                        </a:spcAft>
                        <a:buNone/>
                      </a:pPr>
                      <a:r>
                        <a:rPr lang="en-GB" sz="2000">
                          <a:solidFill>
                            <a:schemeClr val="dk2"/>
                          </a:solidFill>
                        </a:rPr>
                        <a:t>49.67</a:t>
                      </a:r>
                      <a:endParaRPr sz="2000">
                        <a:solidFill>
                          <a:schemeClr val="dk2"/>
                        </a:solidFill>
                      </a:endParaRPr>
                    </a:p>
                  </a:txBody>
                  <a:tcPr marT="63500" marB="63500" marR="63500" marL="63500"/>
                </a:tc>
                <a:tc>
                  <a:txBody>
                    <a:bodyPr/>
                    <a:lstStyle/>
                    <a:p>
                      <a:pPr indent="0" lvl="0" marL="0" rtl="0" algn="l">
                        <a:spcBef>
                          <a:spcPts val="0"/>
                        </a:spcBef>
                        <a:spcAft>
                          <a:spcPts val="0"/>
                        </a:spcAft>
                        <a:buNone/>
                      </a:pPr>
                      <a:r>
                        <a:rPr lang="en-GB" sz="2000">
                          <a:solidFill>
                            <a:schemeClr val="dk2"/>
                          </a:solidFill>
                        </a:rPr>
                        <a:t>72.96</a:t>
                      </a:r>
                      <a:endParaRPr sz="2000">
                        <a:solidFill>
                          <a:schemeClr val="dk2"/>
                        </a:solidFill>
                      </a:endParaRPr>
                    </a:p>
                  </a:txBody>
                  <a:tcPr marT="63500" marB="63500" marR="63500" marL="63500"/>
                </a:tc>
                <a:tc>
                  <a:txBody>
                    <a:bodyPr/>
                    <a:lstStyle/>
                    <a:p>
                      <a:pPr indent="0" lvl="0" marL="0" rtl="0" algn="l">
                        <a:spcBef>
                          <a:spcPts val="0"/>
                        </a:spcBef>
                        <a:spcAft>
                          <a:spcPts val="0"/>
                        </a:spcAft>
                        <a:buNone/>
                      </a:pPr>
                      <a:r>
                        <a:rPr lang="en-GB" sz="2000">
                          <a:solidFill>
                            <a:schemeClr val="dk2"/>
                          </a:solidFill>
                        </a:rPr>
                        <a:t>45.74</a:t>
                      </a:r>
                      <a:endParaRPr sz="2000">
                        <a:solidFill>
                          <a:schemeClr val="dk2"/>
                        </a:solidFill>
                      </a:endParaRPr>
                    </a:p>
                  </a:txBody>
                  <a:tcPr marT="63500" marB="63500" marR="63500" marL="63500"/>
                </a:tc>
                <a:tc>
                  <a:txBody>
                    <a:bodyPr/>
                    <a:lstStyle/>
                    <a:p>
                      <a:pPr indent="0" lvl="0" marL="0" rtl="0" algn="l">
                        <a:spcBef>
                          <a:spcPts val="0"/>
                        </a:spcBef>
                        <a:spcAft>
                          <a:spcPts val="0"/>
                        </a:spcAft>
                        <a:buNone/>
                      </a:pPr>
                      <a:r>
                        <a:rPr lang="en-GB" sz="2000">
                          <a:solidFill>
                            <a:schemeClr val="dk2"/>
                          </a:solidFill>
                        </a:rPr>
                        <a:t>54.34</a:t>
                      </a:r>
                      <a:endParaRPr sz="2000">
                        <a:solidFill>
                          <a:schemeClr val="dk2"/>
                        </a:solidFill>
                      </a:endParaRPr>
                    </a:p>
                  </a:txBody>
                  <a:tcPr marT="63500" marB="63500" marR="63500" marL="63500"/>
                </a:tc>
                <a:tc>
                  <a:txBody>
                    <a:bodyPr/>
                    <a:lstStyle/>
                    <a:p>
                      <a:pPr indent="0" lvl="0" marL="0" rtl="0" algn="l">
                        <a:spcBef>
                          <a:spcPts val="0"/>
                        </a:spcBef>
                        <a:spcAft>
                          <a:spcPts val="0"/>
                        </a:spcAft>
                        <a:buNone/>
                      </a:pPr>
                      <a:r>
                        <a:rPr lang="en-GB" sz="2000">
                          <a:solidFill>
                            <a:schemeClr val="dk2"/>
                          </a:solidFill>
                        </a:rPr>
                        <a:t>84.17</a:t>
                      </a:r>
                      <a:endParaRPr sz="2000">
                        <a:solidFill>
                          <a:schemeClr val="dk2"/>
                        </a:solidFill>
                      </a:endParaRPr>
                    </a:p>
                  </a:txBody>
                  <a:tcPr marT="63500" marB="63500" marR="63500" marL="63500"/>
                </a:tc>
              </a:tr>
              <a:tr h="909650">
                <a:tc>
                  <a:txBody>
                    <a:bodyPr/>
                    <a:lstStyle/>
                    <a:p>
                      <a:pPr indent="0" lvl="0" marL="0" rtl="0" algn="l">
                        <a:spcBef>
                          <a:spcPts val="0"/>
                        </a:spcBef>
                        <a:spcAft>
                          <a:spcPts val="0"/>
                        </a:spcAft>
                        <a:buNone/>
                      </a:pPr>
                      <a:r>
                        <a:rPr lang="en-GB" sz="2000">
                          <a:solidFill>
                            <a:schemeClr val="dk2"/>
                          </a:solidFill>
                        </a:rPr>
                        <a:t>Logistic regression</a:t>
                      </a:r>
                      <a:endParaRPr sz="2000">
                        <a:solidFill>
                          <a:schemeClr val="dk2"/>
                        </a:solidFill>
                      </a:endParaRPr>
                    </a:p>
                  </a:txBody>
                  <a:tcPr marT="63500" marB="63500" marR="63500" marL="63500"/>
                </a:tc>
                <a:tc>
                  <a:txBody>
                    <a:bodyPr/>
                    <a:lstStyle/>
                    <a:p>
                      <a:pPr indent="0" lvl="0" marL="0" rtl="0" algn="l">
                        <a:spcBef>
                          <a:spcPts val="0"/>
                        </a:spcBef>
                        <a:spcAft>
                          <a:spcPts val="0"/>
                        </a:spcAft>
                        <a:buNone/>
                      </a:pPr>
                      <a:r>
                        <a:rPr lang="en-GB" sz="2000">
                          <a:solidFill>
                            <a:schemeClr val="dk2"/>
                          </a:solidFill>
                        </a:rPr>
                        <a:t>60.23</a:t>
                      </a:r>
                      <a:endParaRPr sz="2000">
                        <a:solidFill>
                          <a:schemeClr val="dk2"/>
                        </a:solidFill>
                      </a:endParaRPr>
                    </a:p>
                  </a:txBody>
                  <a:tcPr marT="63500" marB="63500" marR="63500" marL="63500"/>
                </a:tc>
                <a:tc>
                  <a:txBody>
                    <a:bodyPr/>
                    <a:lstStyle/>
                    <a:p>
                      <a:pPr indent="0" lvl="0" marL="0" rtl="0" algn="l">
                        <a:spcBef>
                          <a:spcPts val="0"/>
                        </a:spcBef>
                        <a:spcAft>
                          <a:spcPts val="0"/>
                        </a:spcAft>
                        <a:buNone/>
                      </a:pPr>
                      <a:r>
                        <a:rPr lang="en-GB" sz="2000">
                          <a:solidFill>
                            <a:schemeClr val="dk2"/>
                          </a:solidFill>
                        </a:rPr>
                        <a:t>73.38</a:t>
                      </a:r>
                      <a:endParaRPr sz="2000">
                        <a:solidFill>
                          <a:schemeClr val="dk2"/>
                        </a:solidFill>
                      </a:endParaRPr>
                    </a:p>
                  </a:txBody>
                  <a:tcPr marT="63500" marB="63500" marR="63500" marL="63500"/>
                </a:tc>
                <a:tc>
                  <a:txBody>
                    <a:bodyPr/>
                    <a:lstStyle/>
                    <a:p>
                      <a:pPr indent="0" lvl="0" marL="0" rtl="0" algn="l">
                        <a:spcBef>
                          <a:spcPts val="0"/>
                        </a:spcBef>
                        <a:spcAft>
                          <a:spcPts val="0"/>
                        </a:spcAft>
                        <a:buNone/>
                      </a:pPr>
                      <a:r>
                        <a:rPr lang="en-GB" sz="2000">
                          <a:solidFill>
                            <a:schemeClr val="dk2"/>
                          </a:solidFill>
                        </a:rPr>
                        <a:t>47.57</a:t>
                      </a:r>
                      <a:endParaRPr sz="2000">
                        <a:solidFill>
                          <a:schemeClr val="dk2"/>
                        </a:solidFill>
                      </a:endParaRPr>
                    </a:p>
                  </a:txBody>
                  <a:tcPr marT="63500" marB="63500" marR="63500" marL="63500"/>
                </a:tc>
                <a:tc>
                  <a:txBody>
                    <a:bodyPr/>
                    <a:lstStyle/>
                    <a:p>
                      <a:pPr indent="0" lvl="0" marL="0" rtl="0" algn="l">
                        <a:spcBef>
                          <a:spcPts val="0"/>
                        </a:spcBef>
                        <a:spcAft>
                          <a:spcPts val="0"/>
                        </a:spcAft>
                        <a:buNone/>
                      </a:pPr>
                      <a:r>
                        <a:rPr lang="en-GB" sz="2000">
                          <a:solidFill>
                            <a:schemeClr val="dk2"/>
                          </a:solidFill>
                        </a:rPr>
                        <a:t>82.08</a:t>
                      </a:r>
                      <a:endParaRPr sz="2000">
                        <a:solidFill>
                          <a:schemeClr val="dk2"/>
                        </a:solidFill>
                      </a:endParaRPr>
                    </a:p>
                  </a:txBody>
                  <a:tcPr marT="63500" marB="63500" marR="63500" marL="63500"/>
                </a:tc>
                <a:tc>
                  <a:txBody>
                    <a:bodyPr/>
                    <a:lstStyle/>
                    <a:p>
                      <a:pPr indent="0" lvl="0" marL="0" rtl="0" algn="l">
                        <a:spcBef>
                          <a:spcPts val="0"/>
                        </a:spcBef>
                        <a:spcAft>
                          <a:spcPts val="0"/>
                        </a:spcAft>
                        <a:buNone/>
                      </a:pPr>
                      <a:r>
                        <a:rPr lang="en-GB" sz="2000">
                          <a:solidFill>
                            <a:schemeClr val="dk2"/>
                          </a:solidFill>
                        </a:rPr>
                        <a:t>91.80</a:t>
                      </a:r>
                      <a:endParaRPr sz="2000">
                        <a:solidFill>
                          <a:schemeClr val="dk2"/>
                        </a:solidFill>
                      </a:endParaRPr>
                    </a:p>
                  </a:txBody>
                  <a:tcPr marT="63500" marB="63500" marR="63500" marL="63500"/>
                </a:tc>
              </a:tr>
            </a:tbl>
          </a:graphicData>
        </a:graphic>
      </p:graphicFrame>
      <p:sp>
        <p:nvSpPr>
          <p:cNvPr id="217" name="Google Shape;217;p39"/>
          <p:cNvSpPr txBox="1"/>
          <p:nvPr/>
        </p:nvSpPr>
        <p:spPr>
          <a:xfrm>
            <a:off x="571950" y="249775"/>
            <a:ext cx="8000100" cy="9330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1000"/>
              </a:spcAft>
              <a:buNone/>
            </a:pPr>
            <a:r>
              <a:rPr b="1" lang="en-GB" sz="1700"/>
              <a:t>Table 1: Evaluation metrics of the classification models (All scores are in %)</a:t>
            </a:r>
            <a:endParaRPr b="1" sz="17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21" name="Shape 221"/>
        <p:cNvGrpSpPr/>
        <p:nvPr/>
      </p:nvGrpSpPr>
      <p:grpSpPr>
        <a:xfrm>
          <a:off x="0" y="0"/>
          <a:ext cx="0" cy="0"/>
          <a:chOff x="0" y="0"/>
          <a:chExt cx="0" cy="0"/>
        </a:xfrm>
      </p:grpSpPr>
      <p:sp>
        <p:nvSpPr>
          <p:cNvPr id="222" name="Google Shape;222;p4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GB">
                <a:solidFill>
                  <a:schemeClr val="dk2"/>
                </a:solidFill>
              </a:rPr>
              <a:t>CONFUSION MATRIX</a:t>
            </a:r>
            <a:endParaRPr b="1">
              <a:solidFill>
                <a:schemeClr val="dk2"/>
              </a:solidFill>
            </a:endParaRPr>
          </a:p>
        </p:txBody>
      </p:sp>
      <p:pic>
        <p:nvPicPr>
          <p:cNvPr id="223" name="Google Shape;223;p40"/>
          <p:cNvPicPr preferRelativeResize="0"/>
          <p:nvPr/>
        </p:nvPicPr>
        <p:blipFill>
          <a:blip r:embed="rId3">
            <a:alphaModFix/>
          </a:blip>
          <a:stretch>
            <a:fillRect/>
          </a:stretch>
        </p:blipFill>
        <p:spPr>
          <a:xfrm>
            <a:off x="152400" y="1567845"/>
            <a:ext cx="3163075" cy="2530455"/>
          </a:xfrm>
          <a:prstGeom prst="rect">
            <a:avLst/>
          </a:prstGeom>
          <a:noFill/>
          <a:ln>
            <a:noFill/>
          </a:ln>
        </p:spPr>
      </p:pic>
      <p:pic>
        <p:nvPicPr>
          <p:cNvPr id="224" name="Google Shape;224;p40"/>
          <p:cNvPicPr preferRelativeResize="0"/>
          <p:nvPr/>
        </p:nvPicPr>
        <p:blipFill>
          <a:blip r:embed="rId4">
            <a:alphaModFix/>
          </a:blip>
          <a:stretch>
            <a:fillRect/>
          </a:stretch>
        </p:blipFill>
        <p:spPr>
          <a:xfrm>
            <a:off x="6180300" y="1581563"/>
            <a:ext cx="2922450" cy="2337950"/>
          </a:xfrm>
          <a:prstGeom prst="rect">
            <a:avLst/>
          </a:prstGeom>
          <a:noFill/>
          <a:ln>
            <a:noFill/>
          </a:ln>
        </p:spPr>
      </p:pic>
      <p:pic>
        <p:nvPicPr>
          <p:cNvPr id="225" name="Google Shape;225;p40"/>
          <p:cNvPicPr preferRelativeResize="0"/>
          <p:nvPr/>
        </p:nvPicPr>
        <p:blipFill>
          <a:blip r:embed="rId5">
            <a:alphaModFix/>
          </a:blip>
          <a:stretch>
            <a:fillRect/>
          </a:stretch>
        </p:blipFill>
        <p:spPr>
          <a:xfrm>
            <a:off x="3062650" y="1485313"/>
            <a:ext cx="3163075" cy="25304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DISCUSSION</a:t>
            </a:r>
            <a:endParaRPr/>
          </a:p>
        </p:txBody>
      </p:sp>
      <p:sp>
        <p:nvSpPr>
          <p:cNvPr id="231" name="Google Shape;231;p41"/>
          <p:cNvSpPr txBox="1"/>
          <p:nvPr>
            <p:ph idx="1" type="body"/>
          </p:nvPr>
        </p:nvSpPr>
        <p:spPr>
          <a:xfrm>
            <a:off x="387900" y="1489825"/>
            <a:ext cx="8368200" cy="33786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GB" sz="1700">
                <a:latin typeface="Arial"/>
                <a:ea typeface="Arial"/>
                <a:cs typeface="Arial"/>
                <a:sym typeface="Arial"/>
              </a:rPr>
              <a:t>According to </a:t>
            </a:r>
            <a:r>
              <a:rPr lang="en-GB" sz="1700" u="sng">
                <a:latin typeface="Arial"/>
                <a:ea typeface="Arial"/>
                <a:cs typeface="Arial"/>
                <a:sym typeface="Arial"/>
                <a:hlinkClick r:id="rId3"/>
              </a:rPr>
              <a:t>Viadinugroho</a:t>
            </a:r>
            <a:r>
              <a:rPr lang="en-GB" sz="1700">
                <a:latin typeface="Arial"/>
                <a:ea typeface="Arial"/>
                <a:cs typeface="Arial"/>
                <a:sym typeface="Arial"/>
              </a:rPr>
              <a:t> (2021), specificity metric is used to measure the fraction of negative patterns that are correctly classified, best used when the data is imbalanced and the minority class is a negative class, for example, churn dataset.</a:t>
            </a:r>
            <a:endParaRPr sz="1700">
              <a:latin typeface="Arial"/>
              <a:ea typeface="Arial"/>
              <a:cs typeface="Arial"/>
              <a:sym typeface="Arial"/>
            </a:endParaRPr>
          </a:p>
          <a:p>
            <a:pPr indent="0" lvl="0" marL="0" rtl="0" algn="l">
              <a:lnSpc>
                <a:spcPct val="150000"/>
              </a:lnSpc>
              <a:spcBef>
                <a:spcPts val="1000"/>
              </a:spcBef>
              <a:spcAft>
                <a:spcPts val="1000"/>
              </a:spcAft>
              <a:buNone/>
            </a:pPr>
            <a:r>
              <a:rPr lang="en-GB" sz="1700">
                <a:latin typeface="Arial"/>
                <a:ea typeface="Arial"/>
                <a:cs typeface="Arial"/>
                <a:sym typeface="Arial"/>
              </a:rPr>
              <a:t>Based on this, our models were primarily evaluated based on the specificity score which is calculated as TN/(TN + FP). Based on this, the best performing model is the Logistic regression with a score of 91.80%. It also scored as the best for the recall and the f1 scores.  Hence, it can be said that the logistic regression model in this case will be best used to predict whether or not a customer will churn, based on some given attributes.</a:t>
            </a:r>
            <a:endParaRPr sz="2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INTRODUCTION</a:t>
            </a:r>
            <a:endParaRPr/>
          </a:p>
        </p:txBody>
      </p:sp>
      <p:sp>
        <p:nvSpPr>
          <p:cNvPr id="77" name="Google Shape;77;p1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lnSpc>
                <a:spcPct val="140000"/>
              </a:lnSpc>
              <a:spcBef>
                <a:spcPts val="0"/>
              </a:spcBef>
              <a:spcAft>
                <a:spcPts val="0"/>
              </a:spcAft>
              <a:buNone/>
            </a:pPr>
            <a:r>
              <a:rPr lang="en-GB" sz="1400">
                <a:latin typeface="Arial"/>
                <a:ea typeface="Arial"/>
                <a:cs typeface="Arial"/>
                <a:sym typeface="Arial"/>
              </a:rPr>
              <a:t>This is a Capstone group project given to the Classification team of the 1st training cohort of Kadatemy in 2022. The group consists of three students who enrolled in the cohort and started training on coding with Python language in February 2022. The students include:</a:t>
            </a:r>
            <a:endParaRPr sz="1400">
              <a:latin typeface="Arial"/>
              <a:ea typeface="Arial"/>
              <a:cs typeface="Arial"/>
              <a:sym typeface="Arial"/>
            </a:endParaRPr>
          </a:p>
          <a:p>
            <a:pPr indent="-317500" lvl="0" marL="457200" rtl="0" algn="l">
              <a:lnSpc>
                <a:spcPct val="140000"/>
              </a:lnSpc>
              <a:spcBef>
                <a:spcPts val="1000"/>
              </a:spcBef>
              <a:spcAft>
                <a:spcPts val="0"/>
              </a:spcAft>
              <a:buSzPts val="1400"/>
              <a:buFont typeface="Arial"/>
              <a:buChar char="●"/>
            </a:pPr>
            <a:r>
              <a:rPr lang="en-GB" sz="1400">
                <a:latin typeface="Arial"/>
                <a:ea typeface="Arial"/>
                <a:cs typeface="Arial"/>
                <a:sym typeface="Arial"/>
              </a:rPr>
              <a:t>Ifunanya S. Anyanwu (Dr. STM)</a:t>
            </a:r>
            <a:endParaRPr sz="1400">
              <a:latin typeface="Arial"/>
              <a:ea typeface="Arial"/>
              <a:cs typeface="Arial"/>
              <a:sym typeface="Arial"/>
            </a:endParaRPr>
          </a:p>
          <a:p>
            <a:pPr indent="-317500" lvl="0" marL="457200" rtl="0" algn="l">
              <a:lnSpc>
                <a:spcPct val="140000"/>
              </a:lnSpc>
              <a:spcBef>
                <a:spcPts val="0"/>
              </a:spcBef>
              <a:spcAft>
                <a:spcPts val="0"/>
              </a:spcAft>
              <a:buSzPts val="1400"/>
              <a:buFont typeface="Arial"/>
              <a:buChar char="●"/>
            </a:pPr>
            <a:r>
              <a:rPr lang="en-GB" sz="1400">
                <a:latin typeface="Arial"/>
                <a:ea typeface="Arial"/>
                <a:cs typeface="Arial"/>
                <a:sym typeface="Arial"/>
              </a:rPr>
              <a:t>Hussaina Abdullahi</a:t>
            </a:r>
            <a:endParaRPr sz="1400">
              <a:latin typeface="Arial"/>
              <a:ea typeface="Arial"/>
              <a:cs typeface="Arial"/>
              <a:sym typeface="Arial"/>
            </a:endParaRPr>
          </a:p>
          <a:p>
            <a:pPr indent="-317500" lvl="0" marL="457200" rtl="0" algn="l">
              <a:lnSpc>
                <a:spcPct val="140000"/>
              </a:lnSpc>
              <a:spcBef>
                <a:spcPts val="0"/>
              </a:spcBef>
              <a:spcAft>
                <a:spcPts val="0"/>
              </a:spcAft>
              <a:buSzPts val="1400"/>
              <a:buFont typeface="Arial"/>
              <a:buChar char="●"/>
            </a:pPr>
            <a:r>
              <a:rPr lang="en-GB" sz="1400">
                <a:latin typeface="Arial"/>
                <a:ea typeface="Arial"/>
                <a:cs typeface="Arial"/>
                <a:sym typeface="Arial"/>
              </a:rPr>
              <a:t>Ugochukwu Chukwunyere</a:t>
            </a:r>
            <a:endParaRPr sz="1400">
              <a:latin typeface="Arial"/>
              <a:ea typeface="Arial"/>
              <a:cs typeface="Arial"/>
              <a:sym typeface="Arial"/>
            </a:endParaRPr>
          </a:p>
          <a:p>
            <a:pPr indent="0" lvl="0" marL="0" rtl="0" algn="l">
              <a:lnSpc>
                <a:spcPct val="140000"/>
              </a:lnSpc>
              <a:spcBef>
                <a:spcPts val="0"/>
              </a:spcBef>
              <a:spcAft>
                <a:spcPts val="0"/>
              </a:spcAft>
              <a:buNone/>
            </a:pPr>
            <a:r>
              <a:rPr lang="en-GB" sz="1400">
                <a:latin typeface="Arial"/>
                <a:ea typeface="Arial"/>
                <a:cs typeface="Arial"/>
                <a:sym typeface="Arial"/>
              </a:rPr>
              <a:t>The essence of the project was to solidify all that has been learnt in the training span of three-four months and to build team work amongst the learners.</a:t>
            </a:r>
            <a:endParaRPr sz="1400">
              <a:latin typeface="Arial"/>
              <a:ea typeface="Arial"/>
              <a:cs typeface="Arial"/>
              <a:sym typeface="Arial"/>
            </a:endParaRPr>
          </a:p>
          <a:p>
            <a:pPr indent="0" lvl="0" marL="0" rtl="0" algn="l">
              <a:lnSpc>
                <a:spcPct val="140000"/>
              </a:lnSpc>
              <a:spcBef>
                <a:spcPts val="1000"/>
              </a:spcBef>
              <a:spcAft>
                <a:spcPts val="1000"/>
              </a:spcAft>
              <a:buNone/>
            </a:pPr>
            <a:r>
              <a:rPr lang="en-GB" sz="1400">
                <a:latin typeface="Arial"/>
                <a:ea typeface="Arial"/>
                <a:cs typeface="Arial"/>
                <a:sym typeface="Arial"/>
              </a:rPr>
              <a:t>All codes that generated the findings in this project are attached to the GitHub file herein which are co-owned by the three contributors of this project.</a:t>
            </a:r>
            <a:endParaRPr sz="20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GB"/>
              <a:t>Limitations and Challenges</a:t>
            </a:r>
            <a:endParaRPr b="1"/>
          </a:p>
        </p:txBody>
      </p:sp>
      <p:sp>
        <p:nvSpPr>
          <p:cNvPr id="237" name="Google Shape;237;p42"/>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GB" sz="2200">
                <a:latin typeface="Arial"/>
                <a:ea typeface="Arial"/>
                <a:cs typeface="Arial"/>
                <a:sym typeface="Arial"/>
              </a:rPr>
              <a:t>We have successfully learned a lot through the course of this project, however, the biggest challenge in this project include:</a:t>
            </a:r>
            <a:endParaRPr sz="2200">
              <a:latin typeface="Arial"/>
              <a:ea typeface="Arial"/>
              <a:cs typeface="Arial"/>
              <a:sym typeface="Arial"/>
            </a:endParaRPr>
          </a:p>
          <a:p>
            <a:pPr indent="-368300" lvl="0" marL="457200" rtl="0" algn="l">
              <a:lnSpc>
                <a:spcPct val="150000"/>
              </a:lnSpc>
              <a:spcBef>
                <a:spcPts val="1000"/>
              </a:spcBef>
              <a:spcAft>
                <a:spcPts val="0"/>
              </a:spcAft>
              <a:buSzPts val="2200"/>
              <a:buFont typeface="Arial"/>
              <a:buChar char="●"/>
            </a:pPr>
            <a:r>
              <a:rPr lang="en-GB" sz="2200">
                <a:latin typeface="Arial"/>
                <a:ea typeface="Arial"/>
                <a:cs typeface="Arial"/>
                <a:sym typeface="Arial"/>
              </a:rPr>
              <a:t>Limited available time</a:t>
            </a:r>
            <a:endParaRPr sz="2200">
              <a:latin typeface="Arial"/>
              <a:ea typeface="Arial"/>
              <a:cs typeface="Arial"/>
              <a:sym typeface="Arial"/>
            </a:endParaRPr>
          </a:p>
          <a:p>
            <a:pPr indent="-368300" lvl="0" marL="457200" rtl="0" algn="l">
              <a:lnSpc>
                <a:spcPct val="150000"/>
              </a:lnSpc>
              <a:spcBef>
                <a:spcPts val="0"/>
              </a:spcBef>
              <a:spcAft>
                <a:spcPts val="0"/>
              </a:spcAft>
              <a:buSzPts val="2200"/>
              <a:buFont typeface="Arial"/>
              <a:buChar char="●"/>
            </a:pPr>
            <a:r>
              <a:rPr lang="en-GB" sz="2200">
                <a:latin typeface="Arial"/>
                <a:ea typeface="Arial"/>
                <a:cs typeface="Arial"/>
                <a:sym typeface="Arial"/>
              </a:rPr>
              <a:t>Different time zones for the contributors</a:t>
            </a:r>
            <a:endParaRPr sz="2200">
              <a:latin typeface="Arial"/>
              <a:ea typeface="Arial"/>
              <a:cs typeface="Arial"/>
              <a:sym typeface="Arial"/>
            </a:endParaRPr>
          </a:p>
          <a:p>
            <a:pPr indent="-368300" lvl="0" marL="457200" rtl="0" algn="l">
              <a:lnSpc>
                <a:spcPct val="150000"/>
              </a:lnSpc>
              <a:spcBef>
                <a:spcPts val="0"/>
              </a:spcBef>
              <a:spcAft>
                <a:spcPts val="0"/>
              </a:spcAft>
              <a:buSzPts val="2200"/>
              <a:buFont typeface="Arial"/>
              <a:buChar char="●"/>
            </a:pPr>
            <a:r>
              <a:rPr lang="en-GB" sz="2200">
                <a:latin typeface="Arial"/>
                <a:ea typeface="Arial"/>
                <a:cs typeface="Arial"/>
                <a:sym typeface="Arial"/>
              </a:rPr>
              <a:t>Subotimal understanding of interpretation of evaluation metrics</a:t>
            </a:r>
            <a:endParaRPr sz="28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Lessons learned and conclusions</a:t>
            </a:r>
            <a:endParaRPr/>
          </a:p>
        </p:txBody>
      </p:sp>
      <p:sp>
        <p:nvSpPr>
          <p:cNvPr id="243" name="Google Shape;243;p43"/>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GB" sz="1600">
                <a:latin typeface="Arial"/>
                <a:ea typeface="Arial"/>
                <a:cs typeface="Arial"/>
                <a:sym typeface="Arial"/>
              </a:rPr>
              <a:t>Customer churning is a big concern for businesses because of the cost implications it means for the business. Hence, no matter how little the churn rate, it is important for businesses to have data-backed evidence on predicting whether a client will churn not based on their attributes and further making targeted interventions for people with those peculiar attributes.</a:t>
            </a:r>
            <a:endParaRPr sz="1600">
              <a:latin typeface="Arial"/>
              <a:ea typeface="Arial"/>
              <a:cs typeface="Arial"/>
              <a:sym typeface="Arial"/>
            </a:endParaRPr>
          </a:p>
          <a:p>
            <a:pPr indent="0" lvl="0" marL="0" rtl="0" algn="l">
              <a:lnSpc>
                <a:spcPct val="150000"/>
              </a:lnSpc>
              <a:spcBef>
                <a:spcPts val="1000"/>
              </a:spcBef>
              <a:spcAft>
                <a:spcPts val="1000"/>
              </a:spcAft>
              <a:buNone/>
            </a:pPr>
            <a:r>
              <a:rPr lang="en-GB" sz="1600">
                <a:latin typeface="Arial"/>
                <a:ea typeface="Arial"/>
                <a:cs typeface="Arial"/>
                <a:sym typeface="Arial"/>
              </a:rPr>
              <a:t>Via this project, we have broadened our knowledge and understanding of machine learning. We have also integrated all we learnt throughout the course of this training and practicalised here. Working with a real life dataset has also walked us through some of the little necessities to watch out for while handling data in the future.</a:t>
            </a:r>
            <a:endParaRPr sz="2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BACKGROUND/OVERVIEW</a:t>
            </a:r>
            <a:endParaRPr/>
          </a:p>
        </p:txBody>
      </p:sp>
      <p:sp>
        <p:nvSpPr>
          <p:cNvPr id="83" name="Google Shape;83;p1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GB" sz="2000">
                <a:latin typeface="Arial"/>
                <a:ea typeface="Arial"/>
                <a:cs typeface="Arial"/>
                <a:sym typeface="Arial"/>
              </a:rPr>
              <a:t>This project is a challenge to find the main factors contributing to the high churn rate (i.e high rate of unsubscriptions from customers), of an internet service providing company. The dataset for the task was gotten from Kaggle - </a:t>
            </a:r>
            <a:r>
              <a:rPr lang="en-GB" sz="2000" u="sng">
                <a:latin typeface="Arial"/>
                <a:ea typeface="Arial"/>
                <a:cs typeface="Arial"/>
                <a:sym typeface="Arial"/>
                <a:hlinkClick r:id="rId3"/>
              </a:rPr>
              <a:t>Telco Customer Churn dataset</a:t>
            </a:r>
            <a:r>
              <a:rPr lang="en-GB" sz="2000">
                <a:latin typeface="Arial"/>
                <a:ea typeface="Arial"/>
                <a:cs typeface="Arial"/>
                <a:sym typeface="Arial"/>
              </a:rPr>
              <a:t>.</a:t>
            </a:r>
            <a:endParaRPr sz="2000">
              <a:latin typeface="Arial"/>
              <a:ea typeface="Arial"/>
              <a:cs typeface="Arial"/>
              <a:sym typeface="Arial"/>
            </a:endParaRPr>
          </a:p>
          <a:p>
            <a:pPr indent="0" lvl="0" marL="0" rtl="0" algn="l">
              <a:lnSpc>
                <a:spcPct val="150000"/>
              </a:lnSpc>
              <a:spcBef>
                <a:spcPts val="1000"/>
              </a:spcBef>
              <a:spcAft>
                <a:spcPts val="1000"/>
              </a:spcAft>
              <a:buNone/>
            </a:pPr>
            <a:r>
              <a:rPr lang="en-GB" sz="2000">
                <a:latin typeface="Arial"/>
                <a:ea typeface="Arial"/>
                <a:cs typeface="Arial"/>
                <a:sym typeface="Arial"/>
              </a:rPr>
              <a:t>Based on our findings, we are to create a model that can predict the churn possibility of a potential client based on some given attributes, and to recommend solutions that can reduce churn.</a:t>
            </a:r>
            <a:endParaRPr sz="2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PROBLEM STATEMENT AND AIMS</a:t>
            </a:r>
            <a:endParaRPr/>
          </a:p>
        </p:txBody>
      </p:sp>
      <p:sp>
        <p:nvSpPr>
          <p:cNvPr id="89" name="Google Shape;89;p17"/>
          <p:cNvSpPr txBox="1"/>
          <p:nvPr>
            <p:ph idx="1" type="body"/>
          </p:nvPr>
        </p:nvSpPr>
        <p:spPr>
          <a:xfrm>
            <a:off x="387900" y="1489825"/>
            <a:ext cx="5030700" cy="35712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GB" sz="1500">
                <a:latin typeface="Arial"/>
                <a:ea typeface="Arial"/>
                <a:cs typeface="Arial"/>
                <a:sym typeface="Arial"/>
              </a:rPr>
              <a:t>Churn is a common concern in subscription businesses and hence, most businesses are often looking out for ways to retain their customers while making efforts to recruit them. It typically costs businesses money to recruit new customers and this cost is increased when the clients are recruited and lost over a short period of time.</a:t>
            </a:r>
            <a:endParaRPr sz="1500">
              <a:latin typeface="Arial"/>
              <a:ea typeface="Arial"/>
              <a:cs typeface="Arial"/>
              <a:sym typeface="Arial"/>
            </a:endParaRPr>
          </a:p>
          <a:p>
            <a:pPr indent="0" lvl="0" marL="0" rtl="0" algn="l">
              <a:lnSpc>
                <a:spcPct val="150000"/>
              </a:lnSpc>
              <a:spcBef>
                <a:spcPts val="1000"/>
              </a:spcBef>
              <a:spcAft>
                <a:spcPts val="1000"/>
              </a:spcAft>
              <a:buNone/>
            </a:pPr>
            <a:r>
              <a:rPr lang="en-GB" sz="1500">
                <a:latin typeface="Arial"/>
                <a:ea typeface="Arial"/>
                <a:cs typeface="Arial"/>
                <a:sym typeface="Arial"/>
              </a:rPr>
              <a:t>Based on this, the primary aims of this task is presented in the next section.</a:t>
            </a:r>
            <a:endParaRPr sz="1700"/>
          </a:p>
        </p:txBody>
      </p:sp>
      <p:sp>
        <p:nvSpPr>
          <p:cNvPr id="90" name="Google Shape;90;p17"/>
          <p:cNvSpPr txBox="1"/>
          <p:nvPr>
            <p:ph idx="2" type="body"/>
          </p:nvPr>
        </p:nvSpPr>
        <p:spPr>
          <a:xfrm>
            <a:off x="5253525" y="1489825"/>
            <a:ext cx="3502800" cy="3078900"/>
          </a:xfrm>
          <a:prstGeom prst="rect">
            <a:avLst/>
          </a:prstGeom>
        </p:spPr>
        <p:txBody>
          <a:bodyPr anchorCtr="0" anchor="t" bIns="91425" lIns="91425" spcFirstLastPara="1" rIns="91425" wrap="square" tIns="91425">
            <a:noAutofit/>
          </a:bodyPr>
          <a:lstStyle/>
          <a:p>
            <a:pPr indent="0" lvl="0" marL="457200" rtl="0" algn="l">
              <a:lnSpc>
                <a:spcPct val="150000"/>
              </a:lnSpc>
              <a:spcBef>
                <a:spcPts val="0"/>
              </a:spcBef>
              <a:spcAft>
                <a:spcPts val="0"/>
              </a:spcAft>
              <a:buNone/>
            </a:pPr>
            <a:r>
              <a:rPr b="1" lang="en-GB" sz="1500">
                <a:latin typeface="Arial"/>
                <a:ea typeface="Arial"/>
                <a:cs typeface="Arial"/>
                <a:sym typeface="Arial"/>
              </a:rPr>
              <a:t>Aims of the task</a:t>
            </a:r>
            <a:endParaRPr b="1" sz="1500">
              <a:latin typeface="Arial"/>
              <a:ea typeface="Arial"/>
              <a:cs typeface="Arial"/>
              <a:sym typeface="Arial"/>
            </a:endParaRPr>
          </a:p>
          <a:p>
            <a:pPr indent="-323850" lvl="0" marL="914400" rtl="0" algn="l">
              <a:lnSpc>
                <a:spcPct val="150000"/>
              </a:lnSpc>
              <a:spcBef>
                <a:spcPts val="1000"/>
              </a:spcBef>
              <a:spcAft>
                <a:spcPts val="0"/>
              </a:spcAft>
              <a:buSzPts val="1500"/>
              <a:buFont typeface="Arial"/>
              <a:buChar char="●"/>
            </a:pPr>
            <a:r>
              <a:rPr lang="en-GB" sz="1500">
                <a:latin typeface="Arial"/>
                <a:ea typeface="Arial"/>
                <a:cs typeface="Arial"/>
                <a:sym typeface="Arial"/>
              </a:rPr>
              <a:t>To determine the characteristics of churn and not-churn clients in a given business entity</a:t>
            </a:r>
            <a:endParaRPr sz="1500">
              <a:latin typeface="Arial"/>
              <a:ea typeface="Arial"/>
              <a:cs typeface="Arial"/>
              <a:sym typeface="Arial"/>
            </a:endParaRPr>
          </a:p>
          <a:p>
            <a:pPr indent="-323850" lvl="0" marL="914400" rtl="0" algn="l">
              <a:lnSpc>
                <a:spcPct val="150000"/>
              </a:lnSpc>
              <a:spcBef>
                <a:spcPts val="0"/>
              </a:spcBef>
              <a:spcAft>
                <a:spcPts val="0"/>
              </a:spcAft>
              <a:buSzPts val="1500"/>
              <a:buFont typeface="Arial"/>
              <a:buChar char="●"/>
            </a:pPr>
            <a:r>
              <a:rPr lang="en-GB" sz="1500">
                <a:latin typeface="Arial"/>
                <a:ea typeface="Arial"/>
                <a:cs typeface="Arial"/>
                <a:sym typeface="Arial"/>
              </a:rPr>
              <a:t>To determine which machine learning algorithm will best predict a customer churn tendency </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DATA OVERVIEW</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OVERVIEW</a:t>
            </a:r>
            <a:endParaRPr/>
          </a:p>
        </p:txBody>
      </p:sp>
      <p:sp>
        <p:nvSpPr>
          <p:cNvPr id="101" name="Google Shape;101;p1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SzPts val="1018"/>
              <a:buNone/>
            </a:pPr>
            <a:r>
              <a:rPr lang="en-GB" sz="1310">
                <a:latin typeface="Arial"/>
                <a:ea typeface="Arial"/>
                <a:cs typeface="Arial"/>
                <a:sym typeface="Arial"/>
              </a:rPr>
              <a:t>consists of 21 columns and 7,043 rows.</a:t>
            </a:r>
            <a:endParaRPr sz="1310">
              <a:latin typeface="Arial"/>
              <a:ea typeface="Arial"/>
              <a:cs typeface="Arial"/>
              <a:sym typeface="Arial"/>
            </a:endParaRPr>
          </a:p>
          <a:p>
            <a:pPr indent="0" lvl="0" marL="0" rtl="0" algn="l">
              <a:lnSpc>
                <a:spcPct val="130000"/>
              </a:lnSpc>
              <a:spcBef>
                <a:spcPts val="1000"/>
              </a:spcBef>
              <a:spcAft>
                <a:spcPts val="0"/>
              </a:spcAft>
              <a:buSzPts val="1018"/>
              <a:buNone/>
            </a:pPr>
            <a:r>
              <a:rPr lang="en-GB" sz="1310">
                <a:latin typeface="Arial"/>
                <a:ea typeface="Arial"/>
                <a:cs typeface="Arial"/>
                <a:sym typeface="Arial"/>
              </a:rPr>
              <a:t>It includes information about the customer demography like their age, gender, etc.</a:t>
            </a:r>
            <a:endParaRPr sz="1310">
              <a:latin typeface="Arial"/>
              <a:ea typeface="Arial"/>
              <a:cs typeface="Arial"/>
              <a:sym typeface="Arial"/>
            </a:endParaRPr>
          </a:p>
          <a:p>
            <a:pPr indent="0" lvl="0" marL="0" rtl="0" algn="l">
              <a:lnSpc>
                <a:spcPct val="130000"/>
              </a:lnSpc>
              <a:spcBef>
                <a:spcPts val="1000"/>
              </a:spcBef>
              <a:spcAft>
                <a:spcPts val="0"/>
              </a:spcAft>
              <a:buSzPts val="1018"/>
              <a:buNone/>
            </a:pPr>
            <a:r>
              <a:rPr lang="en-GB" sz="1310">
                <a:latin typeface="Arial"/>
                <a:ea typeface="Arial"/>
                <a:cs typeface="Arial"/>
                <a:sym typeface="Arial"/>
              </a:rPr>
              <a:t>Other columns include the various types of services people are subscribed to including phone service and internet services.</a:t>
            </a:r>
            <a:endParaRPr sz="1310">
              <a:latin typeface="Arial"/>
              <a:ea typeface="Arial"/>
              <a:cs typeface="Arial"/>
              <a:sym typeface="Arial"/>
            </a:endParaRPr>
          </a:p>
          <a:p>
            <a:pPr indent="0" lvl="0" marL="0" rtl="0" algn="l">
              <a:lnSpc>
                <a:spcPct val="130000"/>
              </a:lnSpc>
              <a:spcBef>
                <a:spcPts val="1000"/>
              </a:spcBef>
              <a:spcAft>
                <a:spcPts val="0"/>
              </a:spcAft>
              <a:buSzPts val="1018"/>
              <a:buNone/>
            </a:pPr>
            <a:r>
              <a:rPr lang="en-GB" sz="1310">
                <a:latin typeface="Arial"/>
                <a:ea typeface="Arial"/>
                <a:cs typeface="Arial"/>
                <a:sym typeface="Arial"/>
              </a:rPr>
              <a:t>The internet services are further channelled off to online security, device protection, online support and etc.</a:t>
            </a:r>
            <a:endParaRPr sz="1310">
              <a:latin typeface="Arial"/>
              <a:ea typeface="Arial"/>
              <a:cs typeface="Arial"/>
              <a:sym typeface="Arial"/>
            </a:endParaRPr>
          </a:p>
          <a:p>
            <a:pPr indent="0" lvl="0" marL="0" rtl="0" algn="l">
              <a:lnSpc>
                <a:spcPct val="130000"/>
              </a:lnSpc>
              <a:spcBef>
                <a:spcPts val="1000"/>
              </a:spcBef>
              <a:spcAft>
                <a:spcPts val="0"/>
              </a:spcAft>
              <a:buSzPts val="1018"/>
              <a:buNone/>
            </a:pPr>
            <a:r>
              <a:rPr lang="en-GB" sz="1310">
                <a:latin typeface="Arial"/>
                <a:ea typeface="Arial"/>
                <a:cs typeface="Arial"/>
                <a:sym typeface="Arial"/>
              </a:rPr>
              <a:t>The data also contain information about their payment characteristics such as payment method, and it contains other numerical values like tenure, monthly charges, total monthly charges,</a:t>
            </a:r>
            <a:endParaRPr sz="1310">
              <a:latin typeface="Arial"/>
              <a:ea typeface="Arial"/>
              <a:cs typeface="Arial"/>
              <a:sym typeface="Arial"/>
            </a:endParaRPr>
          </a:p>
          <a:p>
            <a:pPr indent="0" lvl="0" marL="0" rtl="0" algn="l">
              <a:lnSpc>
                <a:spcPct val="130000"/>
              </a:lnSpc>
              <a:spcBef>
                <a:spcPts val="1000"/>
              </a:spcBef>
              <a:spcAft>
                <a:spcPts val="0"/>
              </a:spcAft>
              <a:buSzPts val="1018"/>
              <a:buNone/>
            </a:pPr>
            <a:r>
              <a:rPr lang="en-GB" sz="1310">
                <a:latin typeface="Arial"/>
                <a:ea typeface="Arial"/>
                <a:cs typeface="Arial"/>
                <a:sym typeface="Arial"/>
              </a:rPr>
              <a:t>and finally the churn characteristics of each case.</a:t>
            </a:r>
            <a:endParaRPr sz="1310">
              <a:latin typeface="Arial"/>
              <a:ea typeface="Arial"/>
              <a:cs typeface="Arial"/>
              <a:sym typeface="Arial"/>
            </a:endParaRPr>
          </a:p>
          <a:p>
            <a:pPr indent="0" lvl="0" marL="0" rtl="0" algn="l">
              <a:lnSpc>
                <a:spcPct val="130000"/>
              </a:lnSpc>
              <a:spcBef>
                <a:spcPts val="1000"/>
              </a:spcBef>
              <a:spcAft>
                <a:spcPts val="1000"/>
              </a:spcAft>
              <a:buSzPts val="1018"/>
              <a:buNone/>
            </a:pPr>
            <a:r>
              <a:rPr lang="en-GB" sz="1310">
                <a:latin typeface="Arial"/>
                <a:ea typeface="Arial"/>
                <a:cs typeface="Arial"/>
                <a:sym typeface="Arial"/>
              </a:rPr>
              <a:t>The duration of the tenure was measured in months. No information was given as to the currency of the monetary values in this dataset, nonetheless, we assumed the value to be USD.</a:t>
            </a:r>
            <a:endParaRPr sz="1865"/>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DATA PRE-PROCESSING</a:t>
            </a:r>
            <a:endParaRPr/>
          </a:p>
        </p:txBody>
      </p:sp>
      <p:sp>
        <p:nvSpPr>
          <p:cNvPr id="107" name="Google Shape;107;p2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GB" sz="1700">
                <a:latin typeface="Arial"/>
                <a:ea typeface="Arial"/>
                <a:cs typeface="Arial"/>
                <a:sym typeface="Arial"/>
              </a:rPr>
              <a:t>We begin analyzing the customer dataset by preprocessing and checking for null values, removing unnecessary columns, and transforming certain values from column to better match with our data.</a:t>
            </a:r>
            <a:endParaRPr sz="1700">
              <a:latin typeface="Arial"/>
              <a:ea typeface="Arial"/>
              <a:cs typeface="Arial"/>
              <a:sym typeface="Arial"/>
            </a:endParaRPr>
          </a:p>
          <a:p>
            <a:pPr indent="0" lvl="0" marL="0" rtl="0" algn="l">
              <a:lnSpc>
                <a:spcPct val="150000"/>
              </a:lnSpc>
              <a:spcBef>
                <a:spcPts val="1000"/>
              </a:spcBef>
              <a:spcAft>
                <a:spcPts val="1000"/>
              </a:spcAft>
              <a:buNone/>
            </a:pPr>
            <a:r>
              <a:rPr lang="en-GB" sz="1700">
                <a:latin typeface="Arial"/>
                <a:ea typeface="Arial"/>
                <a:cs typeface="Arial"/>
                <a:sym typeface="Arial"/>
              </a:rPr>
              <a:t>At a glance, the data had 21 columns, 7,043 rows, no missing cases, one float, two integer, and eighteen object types. However, on a more thorough examination of the columns, it was discovered that one of the columns had 11 missing cases which were simply left as empty cells and not “NaN”. On further inspection, we found the following:</a:t>
            </a:r>
            <a:endParaRPr sz="23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idx="1" type="body"/>
          </p:nvPr>
        </p:nvSpPr>
        <p:spPr>
          <a:xfrm>
            <a:off x="302550" y="288800"/>
            <a:ext cx="8636700" cy="4579800"/>
          </a:xfrm>
          <a:prstGeom prst="rect">
            <a:avLst/>
          </a:prstGeom>
        </p:spPr>
        <p:txBody>
          <a:bodyPr anchorCtr="0" anchor="t" bIns="91425" lIns="91425" spcFirstLastPara="1" rIns="91425" wrap="square" tIns="91425">
            <a:normAutofit/>
          </a:bodyPr>
          <a:lstStyle/>
          <a:p>
            <a:pPr indent="-342900" lvl="0" marL="914400" rtl="0" algn="l">
              <a:lnSpc>
                <a:spcPct val="150000"/>
              </a:lnSpc>
              <a:spcBef>
                <a:spcPts val="0"/>
              </a:spcBef>
              <a:spcAft>
                <a:spcPts val="0"/>
              </a:spcAft>
              <a:buSzPts val="1800"/>
              <a:buFont typeface="Arial"/>
              <a:buChar char="●"/>
            </a:pPr>
            <a:r>
              <a:rPr lang="en-GB">
                <a:latin typeface="Arial"/>
                <a:ea typeface="Arial"/>
                <a:cs typeface="Arial"/>
                <a:sym typeface="Arial"/>
              </a:rPr>
              <a:t>these cases were missing at random (see </a:t>
            </a:r>
            <a:r>
              <a:rPr lang="en-GB" u="sng">
                <a:latin typeface="Arial"/>
                <a:ea typeface="Arial"/>
                <a:cs typeface="Arial"/>
                <a:sym typeface="Arial"/>
                <a:hlinkClick r:id="rId3"/>
              </a:rPr>
              <a:t>this article here</a:t>
            </a:r>
            <a:r>
              <a:rPr lang="en-GB">
                <a:latin typeface="Arial"/>
                <a:ea typeface="Arial"/>
                <a:cs typeface="Arial"/>
                <a:sym typeface="Arial"/>
              </a:rPr>
              <a:t> for more on missing cases)</a:t>
            </a:r>
            <a:endParaRPr>
              <a:latin typeface="Arial"/>
              <a:ea typeface="Arial"/>
              <a:cs typeface="Arial"/>
              <a:sym typeface="Arial"/>
            </a:endParaRPr>
          </a:p>
          <a:p>
            <a:pPr indent="-342900" lvl="0" marL="914400" rtl="0" algn="l">
              <a:lnSpc>
                <a:spcPct val="150000"/>
              </a:lnSpc>
              <a:spcBef>
                <a:spcPts val="0"/>
              </a:spcBef>
              <a:spcAft>
                <a:spcPts val="0"/>
              </a:spcAft>
              <a:buSzPts val="1800"/>
              <a:buFont typeface="Arial"/>
              <a:buChar char="●"/>
            </a:pPr>
            <a:r>
              <a:rPr lang="en-GB">
                <a:latin typeface="Arial"/>
                <a:ea typeface="Arial"/>
                <a:cs typeface="Arial"/>
                <a:sym typeface="Arial"/>
              </a:rPr>
              <a:t>The values in that column (Total Charges) were closely related to the product of two other columns (Tenure and Monthly charges)</a:t>
            </a:r>
            <a:endParaRPr>
              <a:latin typeface="Arial"/>
              <a:ea typeface="Arial"/>
              <a:cs typeface="Arial"/>
              <a:sym typeface="Arial"/>
            </a:endParaRPr>
          </a:p>
          <a:p>
            <a:pPr indent="-342900" lvl="0" marL="914400" rtl="0" algn="l">
              <a:lnSpc>
                <a:spcPct val="150000"/>
              </a:lnSpc>
              <a:spcBef>
                <a:spcPts val="1000"/>
              </a:spcBef>
              <a:spcAft>
                <a:spcPts val="0"/>
              </a:spcAft>
              <a:buSzPts val="1800"/>
              <a:buFont typeface="Arial"/>
              <a:buChar char="●"/>
            </a:pPr>
            <a:r>
              <a:rPr lang="en-GB">
                <a:latin typeface="Arial"/>
                <a:ea typeface="Arial"/>
                <a:cs typeface="Arial"/>
                <a:sym typeface="Arial"/>
              </a:rPr>
              <a:t>All cases with a missing value in the concerned column equally had “0” as their respective “tenure”</a:t>
            </a:r>
            <a:endParaRPr>
              <a:latin typeface="Arial"/>
              <a:ea typeface="Arial"/>
              <a:cs typeface="Arial"/>
              <a:sym typeface="Arial"/>
            </a:endParaRPr>
          </a:p>
          <a:p>
            <a:pPr indent="0" lvl="0" marL="0" rtl="0" algn="l">
              <a:lnSpc>
                <a:spcPct val="150000"/>
              </a:lnSpc>
              <a:spcBef>
                <a:spcPts val="1000"/>
              </a:spcBef>
              <a:spcAft>
                <a:spcPts val="0"/>
              </a:spcAft>
              <a:buNone/>
            </a:pPr>
            <a:r>
              <a:rPr lang="en-GB">
                <a:latin typeface="Arial"/>
                <a:ea typeface="Arial"/>
                <a:cs typeface="Arial"/>
                <a:sym typeface="Arial"/>
              </a:rPr>
              <a:t>Based on these findings, the missing cases were filled as 0, since the product of their tenure (0) with any monthly charge will remain as “0”.</a:t>
            </a:r>
            <a:endParaRPr>
              <a:latin typeface="Arial"/>
              <a:ea typeface="Arial"/>
              <a:cs typeface="Arial"/>
              <a:sym typeface="Arial"/>
            </a:endParaRPr>
          </a:p>
          <a:p>
            <a:pPr indent="0" lvl="0" marL="0" rtl="0" algn="l">
              <a:lnSpc>
                <a:spcPct val="150000"/>
              </a:lnSpc>
              <a:spcBef>
                <a:spcPts val="1000"/>
              </a:spcBef>
              <a:spcAft>
                <a:spcPts val="1000"/>
              </a:spcAft>
              <a:buNone/>
            </a:pPr>
            <a:r>
              <a:rPr lang="en-GB">
                <a:latin typeface="Arial"/>
                <a:ea typeface="Arial"/>
                <a:cs typeface="Arial"/>
                <a:sym typeface="Arial"/>
              </a:rPr>
              <a:t>Lastly, the customer ID column was removed because it’s of negligible contribution to the task.</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