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varScale="1">
        <p:scale>
          <a:sx n="74" d="100"/>
          <a:sy n="74" d="100"/>
        </p:scale>
        <p:origin x="-170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0304172-0791-4E8B-AC8E-13F277193F52}" type="slidenum">
              <a:rPr lang="en-US"/>
              <a:pPr/>
              <a:t>‹#›</a:t>
            </a:fld>
            <a:endParaRPr lang="en-US"/>
          </a:p>
        </p:txBody>
      </p:sp>
    </p:spTree>
    <p:extLst>
      <p:ext uri="{BB962C8B-B14F-4D97-AF65-F5344CB8AC3E}">
        <p14:creationId xmlns:p14="http://schemas.microsoft.com/office/powerpoint/2010/main" val="9027929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FB08236A-895D-4608-A7A3-953DE1CAAC1F}" type="slidenum">
              <a:rPr lang="en-US"/>
              <a:pPr/>
              <a:t>1</a:t>
            </a:fld>
            <a:endParaRPr lang="en-US"/>
          </a:p>
        </p:txBody>
      </p:sp>
      <p:sp>
        <p:nvSpPr>
          <p:cNvPr id="5122"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5123"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5126"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5127"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B30CC796-3F1A-41B8-87D4-295F9AC960B7}" type="slidenum">
              <a:rPr lang="en-US"/>
              <a:pPr/>
              <a:t>10</a:t>
            </a:fld>
            <a:endParaRPr lang="en-US"/>
          </a:p>
        </p:txBody>
      </p:sp>
      <p:sp>
        <p:nvSpPr>
          <p:cNvPr id="23554"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23555"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23556"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23557"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23558"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23559"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E63B721-BB22-44C1-AB7C-2105E80E05A2}" type="slidenum">
              <a:rPr lang="en-US"/>
              <a:pPr/>
              <a:t>11</a:t>
            </a:fld>
            <a:endParaRPr lang="en-US"/>
          </a:p>
        </p:txBody>
      </p:sp>
      <p:sp>
        <p:nvSpPr>
          <p:cNvPr id="25602"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25603"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2560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2560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25606"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25607"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194616D-78C6-40A6-B294-CE66BF213DFA}" type="slidenum">
              <a:rPr lang="en-US"/>
              <a:pPr/>
              <a:t>12</a:t>
            </a:fld>
            <a:endParaRPr lang="en-US"/>
          </a:p>
        </p:txBody>
      </p:sp>
      <p:sp>
        <p:nvSpPr>
          <p:cNvPr id="27650"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27651"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27652"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27653"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27654"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27655"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A24A1FB-5227-4887-BF20-DC1BC98E34EA}" type="slidenum">
              <a:rPr lang="en-US"/>
              <a:pPr/>
              <a:t>13</a:t>
            </a:fld>
            <a:endParaRPr lang="en-US"/>
          </a:p>
        </p:txBody>
      </p:sp>
      <p:sp>
        <p:nvSpPr>
          <p:cNvPr id="29698"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29699"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2970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2970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29702"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29703"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0E3D89A-D59A-4289-A89B-00D4C37443BD}" type="slidenum">
              <a:rPr lang="en-US"/>
              <a:pPr/>
              <a:t>14</a:t>
            </a:fld>
            <a:endParaRPr lang="en-US"/>
          </a:p>
        </p:txBody>
      </p:sp>
      <p:sp>
        <p:nvSpPr>
          <p:cNvPr id="3174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3174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3174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3174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31750"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31751"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B3FF5A51-AA19-443F-AD37-9FA6595B6245}" type="slidenum">
              <a:rPr lang="en-US"/>
              <a:pPr/>
              <a:t>15</a:t>
            </a:fld>
            <a:endParaRPr lang="en-US"/>
          </a:p>
        </p:txBody>
      </p:sp>
      <p:sp>
        <p:nvSpPr>
          <p:cNvPr id="33794"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33795"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33796"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33797"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33798"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33799"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D3535149-322C-4EE2-B338-584E4264A24B}" type="slidenum">
              <a:rPr lang="en-US"/>
              <a:pPr/>
              <a:t>16</a:t>
            </a:fld>
            <a:endParaRPr lang="en-US"/>
          </a:p>
        </p:txBody>
      </p:sp>
      <p:sp>
        <p:nvSpPr>
          <p:cNvPr id="35842"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35843"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3584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3584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35846"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35847"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D60FBC5-CD9C-4FD3-83EE-CAD0AF9B48A7}" type="slidenum">
              <a:rPr lang="en-US"/>
              <a:pPr/>
              <a:t>17</a:t>
            </a:fld>
            <a:endParaRPr lang="en-US"/>
          </a:p>
        </p:txBody>
      </p:sp>
      <p:sp>
        <p:nvSpPr>
          <p:cNvPr id="37890"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37891"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37892"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37893"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37894"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37895"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615F1B1-876F-4FED-BCC9-C6EE670BE37A}" type="slidenum">
              <a:rPr lang="en-US"/>
              <a:pPr/>
              <a:t>18</a:t>
            </a:fld>
            <a:endParaRPr lang="en-US"/>
          </a:p>
        </p:txBody>
      </p:sp>
      <p:sp>
        <p:nvSpPr>
          <p:cNvPr id="39938"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39939"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3994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3994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39942"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39943"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503BD177-ED89-4CAF-B14F-056E1B1A58DD}" type="slidenum">
              <a:rPr lang="en-US"/>
              <a:pPr/>
              <a:t>19</a:t>
            </a:fld>
            <a:endParaRPr lang="en-US"/>
          </a:p>
        </p:txBody>
      </p:sp>
      <p:sp>
        <p:nvSpPr>
          <p:cNvPr id="4198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4198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4198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4198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41990"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41991"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77BDAEC7-FC24-4CAF-BD88-610FF709068B}" type="slidenum">
              <a:rPr lang="en-US"/>
              <a:pPr/>
              <a:t>2</a:t>
            </a:fld>
            <a:endParaRPr lang="en-US"/>
          </a:p>
        </p:txBody>
      </p:sp>
      <p:sp>
        <p:nvSpPr>
          <p:cNvPr id="7170"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7171"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7172"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7173"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7174"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7175"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BB60C7F1-DDBB-43D9-A89A-128930A6176D}" type="slidenum">
              <a:rPr lang="en-US"/>
              <a:pPr/>
              <a:t>20</a:t>
            </a:fld>
            <a:endParaRPr lang="en-US"/>
          </a:p>
        </p:txBody>
      </p:sp>
      <p:sp>
        <p:nvSpPr>
          <p:cNvPr id="44034"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44035"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44036"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44037"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44038"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44039"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FB10A9CE-D3C7-47C9-9264-D899CDC70337}" type="slidenum">
              <a:rPr lang="en-US"/>
              <a:pPr/>
              <a:t>21</a:t>
            </a:fld>
            <a:endParaRPr lang="en-US"/>
          </a:p>
        </p:txBody>
      </p:sp>
      <p:sp>
        <p:nvSpPr>
          <p:cNvPr id="46082"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46083"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4608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4608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46086"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46087"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A359B6B-D7DF-45C8-9E4D-A76FBEC4C996}" type="slidenum">
              <a:rPr lang="en-US"/>
              <a:pPr/>
              <a:t>22</a:t>
            </a:fld>
            <a:endParaRPr lang="en-US"/>
          </a:p>
        </p:txBody>
      </p:sp>
      <p:sp>
        <p:nvSpPr>
          <p:cNvPr id="48130"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48131"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48132"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48133"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48134"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48135"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1BB5C17-9C9D-4EEE-BC3C-D05B11F3CAA9}" type="slidenum">
              <a:rPr lang="en-US"/>
              <a:pPr/>
              <a:t>23</a:t>
            </a:fld>
            <a:endParaRPr lang="en-US"/>
          </a:p>
        </p:txBody>
      </p:sp>
      <p:sp>
        <p:nvSpPr>
          <p:cNvPr id="50178"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50179"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5018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5018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50182"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50183"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B503952-12D3-4A24-935B-B6AF0A0E154B}" type="slidenum">
              <a:rPr lang="en-US"/>
              <a:pPr/>
              <a:t>24</a:t>
            </a:fld>
            <a:endParaRPr lang="en-US"/>
          </a:p>
        </p:txBody>
      </p:sp>
      <p:sp>
        <p:nvSpPr>
          <p:cNvPr id="5222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5222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5222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5222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52230"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52231"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3547374-77C1-4E9A-B26F-FC8A08934134}" type="slidenum">
              <a:rPr lang="en-US"/>
              <a:pPr/>
              <a:t>25</a:t>
            </a:fld>
            <a:endParaRPr lang="en-US"/>
          </a:p>
        </p:txBody>
      </p:sp>
      <p:sp>
        <p:nvSpPr>
          <p:cNvPr id="54274"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54275"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54276"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54277"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54278"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54279"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D18B66FE-E5A3-49A3-841B-A9301C1B1568}" type="slidenum">
              <a:rPr lang="en-US"/>
              <a:pPr/>
              <a:t>26</a:t>
            </a:fld>
            <a:endParaRPr lang="en-US"/>
          </a:p>
        </p:txBody>
      </p:sp>
      <p:sp>
        <p:nvSpPr>
          <p:cNvPr id="56322"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56323"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563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563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56326"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56327"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52A7A38-8431-4A02-A5AC-D1B4CCAD13AC}" type="slidenum">
              <a:rPr lang="en-US"/>
              <a:pPr/>
              <a:t>27</a:t>
            </a:fld>
            <a:endParaRPr lang="en-US"/>
          </a:p>
        </p:txBody>
      </p:sp>
      <p:sp>
        <p:nvSpPr>
          <p:cNvPr id="58370"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58371"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58372"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58373"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58374"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58375"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0466D83A-077F-4AA8-9574-0E05E5B3755E}" type="slidenum">
              <a:rPr lang="en-US"/>
              <a:pPr/>
              <a:t>28</a:t>
            </a:fld>
            <a:endParaRPr lang="en-US"/>
          </a:p>
        </p:txBody>
      </p:sp>
      <p:sp>
        <p:nvSpPr>
          <p:cNvPr id="60418"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60419"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6042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6042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60422"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60423"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782E5270-5DB6-401F-981F-569CEF28B0CF}" type="slidenum">
              <a:rPr lang="en-US"/>
              <a:pPr/>
              <a:t>29</a:t>
            </a:fld>
            <a:endParaRPr lang="en-US"/>
          </a:p>
        </p:txBody>
      </p:sp>
      <p:sp>
        <p:nvSpPr>
          <p:cNvPr id="6246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6246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6246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6246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62470"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62471"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44B2A6F-C3D9-4A2D-BCDF-2724B5773EE6}" type="slidenum">
              <a:rPr lang="en-US"/>
              <a:pPr/>
              <a:t>3</a:t>
            </a:fld>
            <a:endParaRPr lang="en-US"/>
          </a:p>
        </p:txBody>
      </p:sp>
      <p:sp>
        <p:nvSpPr>
          <p:cNvPr id="9218"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9219"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922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922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9222"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9223"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1DC6059-0E55-4BD3-BA1A-1FBFC2E5A7D0}" type="slidenum">
              <a:rPr lang="en-US"/>
              <a:pPr/>
              <a:t>30</a:t>
            </a:fld>
            <a:endParaRPr lang="en-US"/>
          </a:p>
        </p:txBody>
      </p:sp>
      <p:sp>
        <p:nvSpPr>
          <p:cNvPr id="64514"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64515"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64516"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64517"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64518"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64519"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12023B8-EB11-49DC-AC8A-F7204E5AC107}" type="slidenum">
              <a:rPr lang="en-US"/>
              <a:pPr/>
              <a:t>31</a:t>
            </a:fld>
            <a:endParaRPr lang="en-US"/>
          </a:p>
        </p:txBody>
      </p:sp>
      <p:sp>
        <p:nvSpPr>
          <p:cNvPr id="66562"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66563"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6656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6656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66566"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66567"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1FBF3B07-39F5-4FE8-8B0E-4DC40AF74D7A}" type="slidenum">
              <a:rPr lang="en-US"/>
              <a:pPr/>
              <a:t>32</a:t>
            </a:fld>
            <a:endParaRPr lang="en-US"/>
          </a:p>
        </p:txBody>
      </p:sp>
      <p:sp>
        <p:nvSpPr>
          <p:cNvPr id="68610"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68611"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68612"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68613"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68614"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68615"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A60C51D-D44D-4094-A23B-A17465FE3624}" type="slidenum">
              <a:rPr lang="en-US"/>
              <a:pPr/>
              <a:t>33</a:t>
            </a:fld>
            <a:endParaRPr lang="en-US"/>
          </a:p>
        </p:txBody>
      </p:sp>
      <p:sp>
        <p:nvSpPr>
          <p:cNvPr id="70658"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70659"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7066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7066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70662"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70663"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EC4BADDA-E483-4F26-A6CC-75170902F842}" type="slidenum">
              <a:rPr lang="en-US"/>
              <a:pPr/>
              <a:t>34</a:t>
            </a:fld>
            <a:endParaRPr lang="en-US"/>
          </a:p>
        </p:txBody>
      </p:sp>
      <p:sp>
        <p:nvSpPr>
          <p:cNvPr id="7270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7270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7270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7270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72710"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72711"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55F1FAE-F07F-4D66-ABC9-72619E714C66}" type="slidenum">
              <a:rPr lang="en-US"/>
              <a:pPr/>
              <a:t>35</a:t>
            </a:fld>
            <a:endParaRPr lang="en-US"/>
          </a:p>
        </p:txBody>
      </p:sp>
      <p:sp>
        <p:nvSpPr>
          <p:cNvPr id="74754"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74755"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74756"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74757"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74758"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74759"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6E0E754-AEB0-4F11-92ED-E45A65756F76}" type="slidenum">
              <a:rPr lang="en-US"/>
              <a:pPr/>
              <a:t>36</a:t>
            </a:fld>
            <a:endParaRPr lang="en-US"/>
          </a:p>
        </p:txBody>
      </p:sp>
      <p:sp>
        <p:nvSpPr>
          <p:cNvPr id="76802"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76803"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7680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7680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76806"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76807"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FE89519-B896-4B98-B0E3-29045BD6FEEF}" type="slidenum">
              <a:rPr lang="en-US"/>
              <a:pPr/>
              <a:t>37</a:t>
            </a:fld>
            <a:endParaRPr lang="en-US"/>
          </a:p>
        </p:txBody>
      </p:sp>
      <p:sp>
        <p:nvSpPr>
          <p:cNvPr id="78850"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78851"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78852"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78853"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78854"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78855"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C2DA97C7-A0BD-4465-AE1E-657C570B8817}" type="slidenum">
              <a:rPr lang="en-US"/>
              <a:pPr/>
              <a:t>38</a:t>
            </a:fld>
            <a:endParaRPr lang="en-US"/>
          </a:p>
        </p:txBody>
      </p:sp>
      <p:sp>
        <p:nvSpPr>
          <p:cNvPr id="80898"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80899"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8090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8090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80902"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80903"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C3A450F-56B4-4695-B1D7-69AE5D145C4B}" type="slidenum">
              <a:rPr lang="en-US"/>
              <a:pPr/>
              <a:t>39</a:t>
            </a:fld>
            <a:endParaRPr lang="en-US"/>
          </a:p>
        </p:txBody>
      </p:sp>
      <p:sp>
        <p:nvSpPr>
          <p:cNvPr id="8294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8294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8294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8294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82950"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82951"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1EDC7B3-822F-4BBE-9036-948AC4F7E992}" type="slidenum">
              <a:rPr lang="en-US"/>
              <a:pPr/>
              <a:t>4</a:t>
            </a:fld>
            <a:endParaRPr lang="en-US"/>
          </a:p>
        </p:txBody>
      </p:sp>
      <p:sp>
        <p:nvSpPr>
          <p:cNvPr id="1126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1126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1126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1126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11270"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11271"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025D7FCD-EE4C-4F30-A172-5F808D3C1247}" type="slidenum">
              <a:rPr lang="en-US"/>
              <a:pPr/>
              <a:t>40</a:t>
            </a:fld>
            <a:endParaRPr lang="en-US"/>
          </a:p>
        </p:txBody>
      </p:sp>
      <p:sp>
        <p:nvSpPr>
          <p:cNvPr id="84994"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84995"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84996"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84997"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84998"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84999"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DE95F68D-91DF-4603-9203-3B2B5C204AAF}" type="slidenum">
              <a:rPr lang="en-US"/>
              <a:pPr/>
              <a:t>41</a:t>
            </a:fld>
            <a:endParaRPr lang="en-US"/>
          </a:p>
        </p:txBody>
      </p:sp>
      <p:sp>
        <p:nvSpPr>
          <p:cNvPr id="87042"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87043"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8704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8704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87046"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87047"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7BE5F6D1-18B1-4521-9C2B-5663AEE8DEA6}" type="slidenum">
              <a:rPr lang="en-US"/>
              <a:pPr/>
              <a:t>42</a:t>
            </a:fld>
            <a:endParaRPr lang="en-US"/>
          </a:p>
        </p:txBody>
      </p:sp>
      <p:sp>
        <p:nvSpPr>
          <p:cNvPr id="89090"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89091"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89092"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89093"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89094"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89095"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3D24A5C-789C-45E2-AAC1-4FC85679E720}" type="slidenum">
              <a:rPr lang="en-US"/>
              <a:pPr/>
              <a:t>43</a:t>
            </a:fld>
            <a:endParaRPr lang="en-US"/>
          </a:p>
        </p:txBody>
      </p:sp>
      <p:sp>
        <p:nvSpPr>
          <p:cNvPr id="91138"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91139"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9114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9114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91142"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91143"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757C5E67-2997-4F93-94B7-EFB6ED395592}" type="slidenum">
              <a:rPr lang="en-US"/>
              <a:pPr/>
              <a:t>44</a:t>
            </a:fld>
            <a:endParaRPr lang="en-US"/>
          </a:p>
        </p:txBody>
      </p:sp>
      <p:sp>
        <p:nvSpPr>
          <p:cNvPr id="9318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9318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9318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9318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93190"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93191"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6CD973C-99F6-4862-81D7-491D64B60628}" type="slidenum">
              <a:rPr lang="en-US"/>
              <a:pPr/>
              <a:t>5</a:t>
            </a:fld>
            <a:endParaRPr lang="en-US"/>
          </a:p>
        </p:txBody>
      </p:sp>
      <p:sp>
        <p:nvSpPr>
          <p:cNvPr id="13314"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13315"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13316"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13317"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13318"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13319"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11E40372-4BA1-41CF-B0EB-B4E5909F10BC}" type="slidenum">
              <a:rPr lang="en-US"/>
              <a:pPr/>
              <a:t>6</a:t>
            </a:fld>
            <a:endParaRPr lang="en-US"/>
          </a:p>
        </p:txBody>
      </p:sp>
      <p:sp>
        <p:nvSpPr>
          <p:cNvPr id="15362"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15363"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1536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1536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15366"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15367"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F09E0B7E-A818-48F2-954C-4F0B3195D8EE}" type="slidenum">
              <a:rPr lang="en-US"/>
              <a:pPr/>
              <a:t>7</a:t>
            </a:fld>
            <a:endParaRPr lang="en-US"/>
          </a:p>
        </p:txBody>
      </p:sp>
      <p:sp>
        <p:nvSpPr>
          <p:cNvPr id="17410"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17411"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17412"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17413"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17414"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17415"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D85D936-F783-400B-AB83-4C4FA6B3F8DE}" type="slidenum">
              <a:rPr lang="en-US"/>
              <a:pPr/>
              <a:t>8</a:t>
            </a:fld>
            <a:endParaRPr lang="en-US"/>
          </a:p>
        </p:txBody>
      </p:sp>
      <p:sp>
        <p:nvSpPr>
          <p:cNvPr id="19458"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19459"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1946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1946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19462"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19463"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B0D5103C-5AF4-460E-8AE2-71D75638EC3C}" type="slidenum">
              <a:rPr lang="en-US"/>
              <a:pPr/>
              <a:t>9</a:t>
            </a:fld>
            <a:endParaRPr lang="en-US"/>
          </a:p>
        </p:txBody>
      </p:sp>
      <p:sp>
        <p:nvSpPr>
          <p:cNvPr id="2150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2150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92075" tIns="46038" rIns="92075" bIns="46038" anchor="b"/>
          <a:lstStyle/>
          <a:p>
            <a:pPr algn="r" eaLnBrk="0" hangingPunct="0"/>
            <a:r>
              <a:rPr lang="en-US" altLang="ko-KR" sz="1200">
                <a:ea typeface="굴림" charset="-127"/>
              </a:rPr>
              <a:t>30</a:t>
            </a:r>
          </a:p>
        </p:txBody>
      </p:sp>
      <p:sp>
        <p:nvSpPr>
          <p:cNvPr id="2150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2150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21510"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p:spPr>
      </p:sp>
      <p:sp>
        <p:nvSpPr>
          <p:cNvPr id="21511" name="Rectangle 7"/>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FBAA92E-D500-4A4D-B902-5D47306C2DB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1C7DBCA-967E-47F4-8074-8FE7DEC8ABF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B8B4B7-06F8-4B00-B5B7-3171E9A93B9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3A6F19-FA78-4823-9DAD-A83EFF67FDF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DC42A6A-07D1-4CD9-9A75-6D099357CF6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E72B23B-8FA9-4EEA-9767-F4687F19B97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CCB5256-A131-416B-9CB6-9A3FF67F98E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716F5FA-FAA5-4D51-A65C-5577894D8F3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55CB106-8F85-4D7E-A50D-6EFF52E5985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F9ED556-370D-4892-A3D8-121DFCE8C91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88A272-D287-4BFE-BFE8-C43206A8D03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WordArt 7"/>
          <p:cNvSpPr>
            <a:spLocks noChangeArrowheads="1" noChangeShapeType="1" noTextEdit="1"/>
          </p:cNvSpPr>
          <p:nvPr userDrawn="1"/>
        </p:nvSpPr>
        <p:spPr bwMode="auto">
          <a:xfrm>
            <a:off x="66675" y="6305550"/>
            <a:ext cx="1076325" cy="476250"/>
          </a:xfrm>
          <a:prstGeom prst="rect">
            <a:avLst/>
          </a:prstGeom>
        </p:spPr>
        <p:txBody>
          <a:bodyPr wrap="none" fromWordArt="1">
            <a:prstTxWarp prst="textPlain">
              <a:avLst>
                <a:gd name="adj" fmla="val 47347"/>
              </a:avLst>
            </a:prstTxWarp>
          </a:bodyPr>
          <a:lstStyle/>
          <a:p>
            <a:pPr algn="ctr"/>
            <a:r>
              <a:rPr lang="en-US" sz="3600" b="1" i="1" kern="10">
                <a:ln w="19050">
                  <a:noFill/>
                  <a:round/>
                  <a:headEnd/>
                  <a:tailEnd/>
                </a:ln>
                <a:gradFill rotWithShape="0">
                  <a:gsLst>
                    <a:gs pos="0">
                      <a:srgbClr val="DDDDDD"/>
                    </a:gs>
                    <a:gs pos="50000">
                      <a:srgbClr val="EAEAEA"/>
                    </a:gs>
                    <a:gs pos="100000">
                      <a:srgbClr val="DDDDDD"/>
                    </a:gs>
                  </a:gsLst>
                  <a:lin ang="5400000" scaled="1"/>
                </a:gradFill>
                <a:latin typeface="Haettenschweiler"/>
              </a:rPr>
              <a:t>CSE808</a:t>
            </a:r>
          </a:p>
        </p:txBody>
      </p:sp>
      <p:sp>
        <p:nvSpPr>
          <p:cNvPr id="1026" name="Rectangle 2"/>
          <p:cNvSpPr>
            <a:spLocks noGrp="1" noChangeArrowheads="1"/>
          </p:cNvSpPr>
          <p:nvPr>
            <p:ph type="title"/>
          </p:nvPr>
        </p:nvSpPr>
        <p:spPr bwMode="auto">
          <a:xfrm>
            <a:off x="685800" y="3810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0126F12-698D-4D77-896E-62814041A89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png"/><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11.png"/><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13.png"/><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5.png"/><Relationship Id="rId4"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6.png"/><Relationship Id="rId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7.png"/><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0.bin"/><Relationship Id="rId5" Type="http://schemas.openxmlformats.org/officeDocument/2006/relationships/image" Target="../media/image18.png"/><Relationship Id="rId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2.bin"/><Relationship Id="rId5" Type="http://schemas.openxmlformats.org/officeDocument/2006/relationships/image" Target="../media/image20.w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4.bin"/><Relationship Id="rId5" Type="http://schemas.openxmlformats.org/officeDocument/2006/relationships/image" Target="../media/image22.wmf"/><Relationship Id="rId4" Type="http://schemas.openxmlformats.org/officeDocument/2006/relationships/oleObject" Target="../embeddings/oleObject2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3.wmf"/><Relationship Id="rId4" Type="http://schemas.openxmlformats.org/officeDocument/2006/relationships/oleObject" Target="../embeddings/oleObject25.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oleObject" Target="../embeddings/oleObject32.bin"/><Relationship Id="rId3" Type="http://schemas.openxmlformats.org/officeDocument/2006/relationships/notesSlide" Target="../notesSlides/notesSlide37.xml"/><Relationship Id="rId7" Type="http://schemas.openxmlformats.org/officeDocument/2006/relationships/image" Target="../media/image25.wmf"/><Relationship Id="rId12"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7.bin"/><Relationship Id="rId11" Type="http://schemas.openxmlformats.org/officeDocument/2006/relationships/oleObject" Target="../embeddings/oleObject30.bin"/><Relationship Id="rId5" Type="http://schemas.openxmlformats.org/officeDocument/2006/relationships/image" Target="../media/image24.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6.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7.wmf"/><Relationship Id="rId4" Type="http://schemas.openxmlformats.org/officeDocument/2006/relationships/oleObject" Target="../embeddings/oleObject3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png"/><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8.png"/><Relationship Id="rId4" Type="http://schemas.openxmlformats.org/officeDocument/2006/relationships/oleObject" Target="../embeddings/oleObject34.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6.bin"/><Relationship Id="rId5" Type="http://schemas.openxmlformats.org/officeDocument/2006/relationships/image" Target="../media/image29.wmf"/><Relationship Id="rId4" Type="http://schemas.openxmlformats.org/officeDocument/2006/relationships/oleObject" Target="../embeddings/oleObject35.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png"/><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90FDF8FD-B7B5-4261-9791-305B87AF323F}" type="slidenum">
              <a:rPr lang="en-US"/>
              <a:pPr/>
              <a:t>1</a:t>
            </a:fld>
            <a:endParaRPr lang="en-US"/>
          </a:p>
        </p:txBody>
      </p:sp>
      <p:sp>
        <p:nvSpPr>
          <p:cNvPr id="3074"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a:t>
            </a:r>
          </a:p>
        </p:txBody>
      </p:sp>
      <p:sp>
        <p:nvSpPr>
          <p:cNvPr id="3075" name="Rectangle 3"/>
          <p:cNvSpPr>
            <a:spLocks noGrp="1" noChangeArrowheads="1"/>
          </p:cNvSpPr>
          <p:nvPr>
            <p:ph type="body" idx="1"/>
          </p:nvPr>
        </p:nvSpPr>
        <p:spPr>
          <a:xfrm>
            <a:off x="762000" y="1752600"/>
            <a:ext cx="7772400" cy="4114800"/>
          </a:xfrm>
          <a:noFill/>
          <a:ln/>
        </p:spPr>
        <p:txBody>
          <a:bodyPr lIns="92075" tIns="46038" rIns="92075" bIns="46038"/>
          <a:lstStyle/>
          <a:p>
            <a:pPr>
              <a:lnSpc>
                <a:spcPct val="90000"/>
              </a:lnSpc>
              <a:buFontTx/>
              <a:buNone/>
            </a:pPr>
            <a:r>
              <a:rPr lang="en-US" altLang="ko-KR" sz="2800">
                <a:ea typeface="굴림" charset="-127"/>
              </a:rPr>
              <a:t>It is assumed that a distribution is completely specified and we wish to generate samples from this distribution as input to a simulation model.</a:t>
            </a:r>
          </a:p>
          <a:p>
            <a:pPr>
              <a:lnSpc>
                <a:spcPct val="90000"/>
              </a:lnSpc>
              <a:buFontTx/>
              <a:buNone/>
            </a:pPr>
            <a:r>
              <a:rPr lang="en-US" altLang="ko-KR" sz="2800">
                <a:ea typeface="굴림" charset="-127"/>
              </a:rPr>
              <a:t>Techniques</a:t>
            </a:r>
          </a:p>
          <a:p>
            <a:pPr lvl="1">
              <a:lnSpc>
                <a:spcPct val="90000"/>
              </a:lnSpc>
            </a:pPr>
            <a:r>
              <a:rPr lang="en-US" altLang="ko-KR">
                <a:ea typeface="굴림" charset="-127"/>
              </a:rPr>
              <a:t>Inverse Transformation*</a:t>
            </a:r>
          </a:p>
          <a:p>
            <a:pPr lvl="1">
              <a:lnSpc>
                <a:spcPct val="90000"/>
              </a:lnSpc>
            </a:pPr>
            <a:r>
              <a:rPr lang="en-US" altLang="ko-KR">
                <a:ea typeface="굴림" charset="-127"/>
              </a:rPr>
              <a:t>Acceptance-Rejection</a:t>
            </a:r>
          </a:p>
          <a:p>
            <a:pPr lvl="1">
              <a:lnSpc>
                <a:spcPct val="90000"/>
              </a:lnSpc>
            </a:pPr>
            <a:r>
              <a:rPr lang="en-US" altLang="ko-KR">
                <a:ea typeface="굴림" charset="-127"/>
              </a:rPr>
              <a:t>Convolution</a:t>
            </a:r>
          </a:p>
          <a:p>
            <a:pPr lvl="1">
              <a:lnSpc>
                <a:spcPct val="90000"/>
              </a:lnSpc>
              <a:buFontTx/>
              <a:buNone/>
            </a:pPr>
            <a:endParaRPr lang="en-US" altLang="ko-KR">
              <a:ea typeface="굴림" charset="-127"/>
            </a:endParaRPr>
          </a:p>
          <a:p>
            <a:pPr lvl="1">
              <a:lnSpc>
                <a:spcPct val="30000"/>
              </a:lnSpc>
              <a:buFontTx/>
              <a:buChar char="*"/>
            </a:pPr>
            <a:r>
              <a:rPr lang="en-US" altLang="ko-KR" sz="2400">
                <a:ea typeface="굴림" charset="-127"/>
              </a:rPr>
              <a:t>will emphasize</a:t>
            </a:r>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Random Variate Generation</a:t>
            </a:r>
          </a:p>
        </p:txBody>
      </p:sp>
      <p:sp>
        <p:nvSpPr>
          <p:cNvPr id="8" name="Slide Number Placeholder 5"/>
          <p:cNvSpPr>
            <a:spLocks noGrp="1"/>
          </p:cNvSpPr>
          <p:nvPr>
            <p:ph type="sldNum" sz="quarter" idx="12"/>
          </p:nvPr>
        </p:nvSpPr>
        <p:spPr/>
        <p:txBody>
          <a:bodyPr/>
          <a:lstStyle/>
          <a:p>
            <a:fld id="{E3316120-C900-433C-9EDC-83A1B4126C84}" type="slidenum">
              <a:rPr lang="en-US"/>
              <a:pPr/>
              <a:t>10</a:t>
            </a:fld>
            <a:endParaRPr lang="en-US"/>
          </a:p>
        </p:txBody>
      </p:sp>
      <p:sp>
        <p:nvSpPr>
          <p:cNvPr id="22530"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22531" name="Rectangle 3"/>
          <p:cNvSpPr>
            <a:spLocks noChangeArrowheads="1"/>
          </p:cNvSpPr>
          <p:nvPr/>
        </p:nvSpPr>
        <p:spPr bwMode="auto">
          <a:xfrm>
            <a:off x="1203325" y="5549900"/>
            <a:ext cx="6875463"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ko-KR">
                <a:latin typeface="Arial" charset="0"/>
                <a:ea typeface="굴림" charset="-127"/>
              </a:rPr>
              <a:t>Graphical view of the inverse transform technique</a:t>
            </a:r>
          </a:p>
        </p:txBody>
      </p:sp>
      <p:sp>
        <p:nvSpPr>
          <p:cNvPr id="22532" name="Rectangle 4"/>
          <p:cNvSpPr>
            <a:spLocks noChangeArrowheads="1"/>
          </p:cNvSpPr>
          <p:nvPr/>
        </p:nvSpPr>
        <p:spPr bwMode="auto">
          <a:xfrm>
            <a:off x="6840538" y="4856163"/>
            <a:ext cx="1539875" cy="366712"/>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1800">
                <a:latin typeface="Arial" charset="0"/>
                <a:ea typeface="굴림" charset="-127"/>
              </a:rPr>
              <a:t>X</a:t>
            </a:r>
            <a:r>
              <a:rPr lang="en-US" altLang="ko-KR" sz="1800" baseline="-25000">
                <a:latin typeface="Arial" charset="0"/>
                <a:ea typeface="굴림" charset="-127"/>
              </a:rPr>
              <a:t>1</a:t>
            </a:r>
            <a:r>
              <a:rPr lang="en-US" altLang="ko-KR" sz="1800">
                <a:latin typeface="Arial" charset="0"/>
                <a:ea typeface="굴림" charset="-127"/>
              </a:rPr>
              <a:t> = -ln(1-R</a:t>
            </a:r>
            <a:r>
              <a:rPr lang="en-US" altLang="ko-KR" sz="1800" baseline="-25000">
                <a:latin typeface="Arial" charset="0"/>
                <a:ea typeface="굴림" charset="-127"/>
              </a:rPr>
              <a:t>1</a:t>
            </a:r>
            <a:r>
              <a:rPr lang="en-US" altLang="ko-KR" sz="1800">
                <a:latin typeface="Arial" charset="0"/>
                <a:ea typeface="굴림" charset="-127"/>
              </a:rPr>
              <a:t>)</a:t>
            </a:r>
          </a:p>
        </p:txBody>
      </p:sp>
      <p:sp>
        <p:nvSpPr>
          <p:cNvPr id="22533" name="Rectangle 5"/>
          <p:cNvSpPr>
            <a:spLocks noChangeArrowheads="1"/>
          </p:cNvSpPr>
          <p:nvPr/>
        </p:nvSpPr>
        <p:spPr bwMode="auto">
          <a:xfrm>
            <a:off x="896938" y="3176588"/>
            <a:ext cx="1235075" cy="366712"/>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1800">
                <a:latin typeface="Arial" charset="0"/>
                <a:ea typeface="굴림" charset="-127"/>
              </a:rPr>
              <a:t>R</a:t>
            </a:r>
            <a:r>
              <a:rPr lang="en-US" altLang="ko-KR" sz="1800" baseline="-25000">
                <a:latin typeface="Arial" charset="0"/>
                <a:ea typeface="굴림" charset="-127"/>
              </a:rPr>
              <a:t>1</a:t>
            </a:r>
            <a:r>
              <a:rPr lang="en-US" altLang="ko-KR" sz="1800">
                <a:latin typeface="Arial" charset="0"/>
                <a:ea typeface="굴림" charset="-127"/>
              </a:rPr>
              <a:t> = 1-e</a:t>
            </a:r>
            <a:r>
              <a:rPr lang="en-US" altLang="ko-KR" sz="1800" baseline="30000">
                <a:latin typeface="Arial" charset="0"/>
                <a:ea typeface="굴림" charset="-127"/>
              </a:rPr>
              <a:t>-x1</a:t>
            </a:r>
          </a:p>
        </p:txBody>
      </p:sp>
      <p:graphicFrame>
        <p:nvGraphicFramePr>
          <p:cNvPr id="22534" name="Object 6"/>
          <p:cNvGraphicFramePr>
            <a:graphicFrameLocks/>
          </p:cNvGraphicFramePr>
          <p:nvPr/>
        </p:nvGraphicFramePr>
        <p:xfrm>
          <a:off x="2214563" y="1852613"/>
          <a:ext cx="4643437" cy="3425825"/>
        </p:xfrm>
        <a:graphic>
          <a:graphicData uri="http://schemas.openxmlformats.org/presentationml/2006/ole">
            <mc:AlternateContent xmlns:mc="http://schemas.openxmlformats.org/markup-compatibility/2006">
              <mc:Choice xmlns:v="urn:schemas-microsoft-com:vml" Requires="v">
                <p:oleObj spid="_x0000_s22535" name="Clip" r:id="rId4" imgW="3638095" imgH="2685714" progId="MS_ClipArt_Gallery.2">
                  <p:embed/>
                </p:oleObj>
              </mc:Choice>
              <mc:Fallback>
                <p:oleObj name="Clip" r:id="rId4" imgW="3638095" imgH="2685714" progId="MS_ClipArt_Gallery.2">
                  <p:embed/>
                  <p:pic>
                    <p:nvPicPr>
                      <p:cNvPr id="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63" y="1852613"/>
                        <a:ext cx="4643437"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Random Variate Generation</a:t>
            </a:r>
          </a:p>
        </p:txBody>
      </p:sp>
      <p:sp>
        <p:nvSpPr>
          <p:cNvPr id="6" name="Slide Number Placeholder 5"/>
          <p:cNvSpPr>
            <a:spLocks noGrp="1"/>
          </p:cNvSpPr>
          <p:nvPr>
            <p:ph type="sldNum" sz="quarter" idx="12"/>
          </p:nvPr>
        </p:nvSpPr>
        <p:spPr/>
        <p:txBody>
          <a:bodyPr/>
          <a:lstStyle/>
          <a:p>
            <a:fld id="{5F0FB64D-31DC-477C-9E0E-CE59A53FD4DA}" type="slidenum">
              <a:rPr lang="en-US"/>
              <a:pPr/>
              <a:t>11</a:t>
            </a:fld>
            <a:endParaRPr lang="en-US"/>
          </a:p>
        </p:txBody>
      </p:sp>
      <p:sp>
        <p:nvSpPr>
          <p:cNvPr id="24578"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24579" name="Rectangle 3"/>
          <p:cNvSpPr>
            <a:spLocks noChangeArrowheads="1"/>
          </p:cNvSpPr>
          <p:nvPr/>
        </p:nvSpPr>
        <p:spPr bwMode="auto">
          <a:xfrm>
            <a:off x="914400" y="1981200"/>
            <a:ext cx="7620000" cy="3681413"/>
          </a:xfrm>
          <a:prstGeom prst="rect">
            <a:avLst/>
          </a:prstGeom>
          <a:noFill/>
          <a:ln w="9525">
            <a:noFill/>
            <a:miter lim="800000"/>
            <a:headEnd/>
            <a:tailEnd/>
          </a:ln>
          <a:effectLst/>
        </p:spPr>
        <p:txBody>
          <a:bodyPr>
            <a:spAutoFit/>
          </a:bodyPr>
          <a:lstStyle/>
          <a:p>
            <a:pPr eaLnBrk="0" hangingPunct="0">
              <a:lnSpc>
                <a:spcPct val="120000"/>
              </a:lnSpc>
            </a:pPr>
            <a:r>
              <a:rPr lang="en-US" altLang="ko-KR" sz="2800">
                <a:ea typeface="굴림" charset="-127"/>
              </a:rPr>
              <a:t>Weibull Distribution - good for modeling “Time to Failure” for machines, components, etc. </a:t>
            </a:r>
          </a:p>
          <a:p>
            <a:pPr eaLnBrk="0" hangingPunct="0">
              <a:lnSpc>
                <a:spcPct val="120000"/>
              </a:lnSpc>
            </a:pPr>
            <a:endParaRPr lang="en-US" altLang="ko-KR" sz="2800">
              <a:ea typeface="굴림" charset="-127"/>
            </a:endParaRPr>
          </a:p>
          <a:p>
            <a:pPr eaLnBrk="0" hangingPunct="0">
              <a:lnSpc>
                <a:spcPct val="120000"/>
              </a:lnSpc>
            </a:pPr>
            <a:r>
              <a:rPr lang="en-US" altLang="ko-KR" sz="2800">
                <a:ea typeface="굴림" charset="-127"/>
              </a:rPr>
              <a:t>	pdf:</a:t>
            </a:r>
          </a:p>
          <a:p>
            <a:pPr eaLnBrk="0" hangingPunct="0">
              <a:lnSpc>
                <a:spcPct val="120000"/>
              </a:lnSpc>
            </a:pPr>
            <a:endParaRPr lang="en-US" altLang="ko-KR" sz="2800">
              <a:ea typeface="굴림" charset="-127"/>
            </a:endParaRPr>
          </a:p>
          <a:p>
            <a:pPr eaLnBrk="0" hangingPunct="0">
              <a:lnSpc>
                <a:spcPct val="120000"/>
              </a:lnSpc>
            </a:pPr>
            <a:r>
              <a:rPr lang="en-US" altLang="ko-KR" sz="2800">
                <a:ea typeface="굴림" charset="-127"/>
              </a:rPr>
              <a:t>Note </a:t>
            </a:r>
            <a:r>
              <a:rPr lang="en-US" altLang="ko-KR" sz="2800">
                <a:latin typeface="Symbol" pitchFamily="18" charset="2"/>
                <a:ea typeface="굴림" charset="-127"/>
              </a:rPr>
              <a:t>a </a:t>
            </a:r>
            <a:r>
              <a:rPr lang="en-US" altLang="ko-KR" sz="2800">
                <a:ea typeface="굴림" charset="-127"/>
              </a:rPr>
              <a:t>is the shape parameter and </a:t>
            </a:r>
            <a:r>
              <a:rPr lang="en-US" altLang="ko-KR" sz="2800">
                <a:latin typeface="Symbol" pitchFamily="18" charset="2"/>
                <a:ea typeface="굴림" charset="-127"/>
              </a:rPr>
              <a:t>b </a:t>
            </a:r>
            <a:r>
              <a:rPr lang="en-US" altLang="ko-KR" sz="2800">
                <a:ea typeface="굴림" charset="-127"/>
              </a:rPr>
              <a:t>is the scale parameter.</a:t>
            </a:r>
          </a:p>
        </p:txBody>
      </p:sp>
      <p:graphicFrame>
        <p:nvGraphicFramePr>
          <p:cNvPr id="24580" name="Object 4"/>
          <p:cNvGraphicFramePr>
            <a:graphicFrameLocks noChangeAspect="1"/>
          </p:cNvGraphicFramePr>
          <p:nvPr/>
        </p:nvGraphicFramePr>
        <p:xfrm>
          <a:off x="2514600" y="3200400"/>
          <a:ext cx="5257800" cy="1290638"/>
        </p:xfrm>
        <a:graphic>
          <a:graphicData uri="http://schemas.openxmlformats.org/presentationml/2006/ole">
            <mc:AlternateContent xmlns:mc="http://schemas.openxmlformats.org/markup-compatibility/2006">
              <mc:Choice xmlns:v="urn:schemas-microsoft-com:vml" Requires="v">
                <p:oleObj spid="_x0000_s24581" name="Equation" r:id="rId4" imgW="2070000" imgH="507960" progId="Equation.3">
                  <p:embed/>
                </p:oleObj>
              </mc:Choice>
              <mc:Fallback>
                <p:oleObj name="Equation" r:id="rId4" imgW="2070000" imgH="50796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200400"/>
                        <a:ext cx="5257800" cy="1290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Random Variate Generation</a:t>
            </a:r>
          </a:p>
        </p:txBody>
      </p:sp>
      <p:sp>
        <p:nvSpPr>
          <p:cNvPr id="8" name="Slide Number Placeholder 5"/>
          <p:cNvSpPr>
            <a:spLocks noGrp="1"/>
          </p:cNvSpPr>
          <p:nvPr>
            <p:ph type="sldNum" sz="quarter" idx="12"/>
          </p:nvPr>
        </p:nvSpPr>
        <p:spPr/>
        <p:txBody>
          <a:bodyPr/>
          <a:lstStyle/>
          <a:p>
            <a:fld id="{8E1E5FA5-2E03-4A72-88ED-E2E076348B88}" type="slidenum">
              <a:rPr lang="en-US"/>
              <a:pPr/>
              <a:t>12</a:t>
            </a:fld>
            <a:endParaRPr lang="en-US"/>
          </a:p>
        </p:txBody>
      </p:sp>
      <p:sp>
        <p:nvSpPr>
          <p:cNvPr id="26626"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grpSp>
        <p:nvGrpSpPr>
          <p:cNvPr id="26627" name="Group 3"/>
          <p:cNvGrpSpPr>
            <a:grpSpLocks/>
          </p:cNvGrpSpPr>
          <p:nvPr/>
        </p:nvGrpSpPr>
        <p:grpSpPr bwMode="auto">
          <a:xfrm>
            <a:off x="533400" y="2008188"/>
            <a:ext cx="7942263" cy="3935412"/>
            <a:chOff x="336" y="1265"/>
            <a:chExt cx="5003" cy="2479"/>
          </a:xfrm>
        </p:grpSpPr>
        <p:sp>
          <p:nvSpPr>
            <p:cNvPr id="26628" name="Rectangle 4"/>
            <p:cNvSpPr>
              <a:spLocks noChangeArrowheads="1"/>
            </p:cNvSpPr>
            <p:nvPr/>
          </p:nvSpPr>
          <p:spPr bwMode="auto">
            <a:xfrm>
              <a:off x="336" y="1265"/>
              <a:ext cx="5003" cy="2479"/>
            </a:xfrm>
            <a:prstGeom prst="rect">
              <a:avLst/>
            </a:prstGeom>
            <a:noFill/>
            <a:ln w="9525">
              <a:noFill/>
              <a:miter lim="800000"/>
              <a:headEnd/>
              <a:tailEnd/>
            </a:ln>
            <a:effectLst/>
          </p:spPr>
          <p:txBody>
            <a:bodyPr>
              <a:spAutoFit/>
            </a:bodyPr>
            <a:lstStyle/>
            <a:p>
              <a:pPr eaLnBrk="0" hangingPunct="0"/>
              <a:r>
                <a:rPr lang="en-US" altLang="ko-KR" sz="2800">
                  <a:ea typeface="굴림" charset="-127"/>
                </a:rPr>
                <a:t>Now, to generate Weibull variates:</a:t>
              </a:r>
            </a:p>
            <a:p>
              <a:pPr eaLnBrk="0" hangingPunct="0"/>
              <a:r>
                <a:rPr lang="en-US" altLang="ko-KR" sz="2800">
                  <a:ea typeface="굴림" charset="-127"/>
                </a:rPr>
                <a:t>	Step 1.   	cdf: F(x) = 1 -           , 	 x </a:t>
              </a:r>
              <a:r>
                <a:rPr lang="en-US" altLang="ko-KR" sz="2800">
                  <a:latin typeface="Symbol" pitchFamily="18" charset="2"/>
                  <a:ea typeface="굴림" charset="-127"/>
                </a:rPr>
                <a:t>³ </a:t>
              </a:r>
              <a:r>
                <a:rPr lang="en-US" altLang="ko-KR" sz="2800">
                  <a:ea typeface="굴림" charset="-127"/>
                </a:rPr>
                <a:t>0</a:t>
              </a:r>
            </a:p>
            <a:p>
              <a:pPr eaLnBrk="0" hangingPunct="0"/>
              <a:r>
                <a:rPr lang="en-US" altLang="ko-KR" sz="2800">
                  <a:ea typeface="굴림" charset="-127"/>
                </a:rPr>
                <a:t>	Step 2.   	1 -           = R</a:t>
              </a:r>
            </a:p>
            <a:p>
              <a:pPr eaLnBrk="0" hangingPunct="0"/>
              <a:r>
                <a:rPr lang="en-US" altLang="ko-KR" sz="2800">
                  <a:ea typeface="굴림" charset="-127"/>
                </a:rPr>
                <a:t>	Step 3.   	X = </a:t>
              </a:r>
              <a:r>
                <a:rPr lang="en-US" altLang="ko-KR" sz="2800">
                  <a:latin typeface="Symbol" pitchFamily="18" charset="2"/>
                  <a:ea typeface="굴림" charset="-127"/>
                </a:rPr>
                <a:t>a</a:t>
              </a:r>
              <a:r>
                <a:rPr lang="en-US" altLang="ko-KR" sz="2800">
                  <a:ea typeface="굴림" charset="-127"/>
                </a:rPr>
                <a:t> [-ln(1-R)] </a:t>
              </a:r>
              <a:r>
                <a:rPr lang="en-US" altLang="ko-KR" sz="2800" baseline="30000">
                  <a:latin typeface="Symbol" pitchFamily="18" charset="2"/>
                  <a:ea typeface="굴림" charset="-127"/>
                </a:rPr>
                <a:t>1/b</a:t>
              </a:r>
              <a:endParaRPr lang="en-US" altLang="ko-KR" sz="2800">
                <a:ea typeface="굴림" charset="-127"/>
              </a:endParaRPr>
            </a:p>
            <a:p>
              <a:pPr eaLnBrk="0" hangingPunct="0"/>
              <a:r>
                <a:rPr lang="en-US" altLang="ko-KR" sz="2800">
                  <a:ea typeface="굴림" charset="-127"/>
                </a:rPr>
                <a:t>		or	X = </a:t>
              </a:r>
              <a:r>
                <a:rPr lang="en-US" altLang="ko-KR" sz="2800">
                  <a:latin typeface="Symbol" pitchFamily="18" charset="2"/>
                  <a:ea typeface="굴림" charset="-127"/>
                </a:rPr>
                <a:t>a</a:t>
              </a:r>
              <a:r>
                <a:rPr lang="en-US" altLang="ko-KR" sz="2800">
                  <a:ea typeface="굴림" charset="-127"/>
                </a:rPr>
                <a:t> [-ln(R)] </a:t>
              </a:r>
              <a:r>
                <a:rPr lang="en-US" altLang="ko-KR" sz="2800" baseline="30000">
                  <a:latin typeface="Symbol" pitchFamily="18" charset="2"/>
                  <a:ea typeface="굴림" charset="-127"/>
                </a:rPr>
                <a:t>1/b</a:t>
              </a:r>
              <a:endParaRPr lang="en-US" altLang="ko-KR" sz="2800">
                <a:ea typeface="굴림" charset="-127"/>
              </a:endParaRPr>
            </a:p>
            <a:p>
              <a:pPr eaLnBrk="0" hangingPunct="0"/>
              <a:r>
                <a:rPr lang="en-US" altLang="ko-KR" sz="2800">
                  <a:ea typeface="굴림" charset="-127"/>
                </a:rPr>
                <a:t>Note: The density function f(x) of a continuous random variable may be interpreted as the relative chance of observing variates on different parts of the range</a:t>
              </a:r>
            </a:p>
          </p:txBody>
        </p:sp>
        <p:graphicFrame>
          <p:nvGraphicFramePr>
            <p:cNvPr id="26629" name="Object 5"/>
            <p:cNvGraphicFramePr>
              <a:graphicFrameLocks noChangeAspect="1"/>
            </p:cNvGraphicFramePr>
            <p:nvPr/>
          </p:nvGraphicFramePr>
          <p:xfrm>
            <a:off x="2352" y="1728"/>
            <a:ext cx="768" cy="384"/>
          </p:xfrm>
          <a:graphic>
            <a:graphicData uri="http://schemas.openxmlformats.org/presentationml/2006/ole">
              <mc:AlternateContent xmlns:mc="http://schemas.openxmlformats.org/markup-compatibility/2006">
                <mc:Choice xmlns:v="urn:schemas-microsoft-com:vml" Requires="v">
                  <p:oleObj spid="_x0000_s26631" name="Equation" r:id="rId4" imgW="457200" imgH="228600" progId="Equation.3">
                    <p:embed/>
                  </p:oleObj>
                </mc:Choice>
                <mc:Fallback>
                  <p:oleObj name="Equation" r:id="rId4" imgW="457200" imgH="2286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1728"/>
                          <a:ext cx="768"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6"/>
            <p:cNvGraphicFramePr>
              <a:graphicFrameLocks noChangeAspect="1"/>
            </p:cNvGraphicFramePr>
            <p:nvPr/>
          </p:nvGraphicFramePr>
          <p:xfrm>
            <a:off x="3408" y="1488"/>
            <a:ext cx="768" cy="384"/>
          </p:xfrm>
          <a:graphic>
            <a:graphicData uri="http://schemas.openxmlformats.org/presentationml/2006/ole">
              <mc:AlternateContent xmlns:mc="http://schemas.openxmlformats.org/markup-compatibility/2006">
                <mc:Choice xmlns:v="urn:schemas-microsoft-com:vml" Requires="v">
                  <p:oleObj spid="_x0000_s26632" name="Equation" r:id="rId6" imgW="457200" imgH="228600" progId="Equation.3">
                    <p:embed/>
                  </p:oleObj>
                </mc:Choice>
                <mc:Fallback>
                  <p:oleObj name="Equation" r:id="rId6" imgW="457200" imgH="2286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 y="1488"/>
                          <a:ext cx="768"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A65B7FA5-1711-4F2A-AA9D-C2DBBAD63513}" type="slidenum">
              <a:rPr lang="en-US"/>
              <a:pPr/>
              <a:t>13</a:t>
            </a:fld>
            <a:endParaRPr lang="en-US"/>
          </a:p>
        </p:txBody>
      </p:sp>
      <p:sp>
        <p:nvSpPr>
          <p:cNvPr id="28674"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28675" name="Rectangle 3"/>
          <p:cNvSpPr>
            <a:spLocks noGrp="1" noChangeArrowheads="1"/>
          </p:cNvSpPr>
          <p:nvPr>
            <p:ph type="body" idx="1"/>
          </p:nvPr>
        </p:nvSpPr>
        <p:spPr>
          <a:xfrm>
            <a:off x="762000" y="1752600"/>
            <a:ext cx="7772400" cy="4114800"/>
          </a:xfrm>
          <a:noFill/>
          <a:ln/>
        </p:spPr>
        <p:txBody>
          <a:bodyPr lIns="92075" tIns="46038" rIns="92075" bIns="46038"/>
          <a:lstStyle/>
          <a:p>
            <a:pPr>
              <a:buFontTx/>
              <a:buNone/>
            </a:pPr>
            <a:r>
              <a:rPr lang="en-US" altLang="ko-KR" sz="2800">
                <a:ea typeface="굴림" charset="-127"/>
              </a:rPr>
              <a:t>On regions of the x axis above which f(x) is high, we expect to observe a lot of variates, and where f(x) is low we should find only a few.</a:t>
            </a:r>
          </a:p>
          <a:p>
            <a:pPr>
              <a:buFontTx/>
              <a:buNone/>
            </a:pPr>
            <a:r>
              <a:rPr lang="en-US" altLang="ko-KR" sz="2800">
                <a:ea typeface="굴림" charset="-127"/>
              </a:rPr>
              <a:t>We can view f(x) as the slope function of F at x.</a:t>
            </a:r>
          </a:p>
        </p:txBody>
      </p:sp>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Random Variate Generation</a:t>
            </a:r>
          </a:p>
        </p:txBody>
      </p:sp>
      <p:sp>
        <p:nvSpPr>
          <p:cNvPr id="8" name="Slide Number Placeholder 5"/>
          <p:cNvSpPr>
            <a:spLocks noGrp="1"/>
          </p:cNvSpPr>
          <p:nvPr>
            <p:ph type="sldNum" sz="quarter" idx="12"/>
          </p:nvPr>
        </p:nvSpPr>
        <p:spPr/>
        <p:txBody>
          <a:bodyPr/>
          <a:lstStyle/>
          <a:p>
            <a:fld id="{29581460-B7A7-4D9E-B62D-8B98E6280564}" type="slidenum">
              <a:rPr lang="en-US"/>
              <a:pPr/>
              <a:t>14</a:t>
            </a:fld>
            <a:endParaRPr lang="en-US"/>
          </a:p>
        </p:txBody>
      </p:sp>
      <p:sp>
        <p:nvSpPr>
          <p:cNvPr id="30722"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30723" name="Rectangle 3"/>
          <p:cNvSpPr>
            <a:spLocks noChangeArrowheads="1"/>
          </p:cNvSpPr>
          <p:nvPr/>
        </p:nvSpPr>
        <p:spPr bwMode="auto">
          <a:xfrm>
            <a:off x="2120900" y="5441950"/>
            <a:ext cx="4624388" cy="701675"/>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2000">
                <a:latin typeface="Arial" charset="0"/>
                <a:ea typeface="굴림" charset="-127"/>
              </a:rPr>
              <a:t>Intervals for U and X, inverse </a:t>
            </a:r>
          </a:p>
          <a:p>
            <a:pPr algn="ctr" eaLnBrk="0" hangingPunct="0"/>
            <a:r>
              <a:rPr lang="en-US" altLang="ko-KR" sz="2000">
                <a:latin typeface="Arial" charset="0"/>
                <a:ea typeface="굴림" charset="-127"/>
              </a:rPr>
              <a:t>transform for Weibull(1.5, 6) distribution</a:t>
            </a:r>
          </a:p>
        </p:txBody>
      </p:sp>
      <p:sp>
        <p:nvSpPr>
          <p:cNvPr id="30724" name="Rectangle 4"/>
          <p:cNvSpPr>
            <a:spLocks noChangeArrowheads="1"/>
          </p:cNvSpPr>
          <p:nvPr/>
        </p:nvSpPr>
        <p:spPr bwMode="auto">
          <a:xfrm>
            <a:off x="1125538" y="1736725"/>
            <a:ext cx="4152900"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ko-KR">
                <a:latin typeface="Arial" charset="0"/>
                <a:ea typeface="굴림" charset="-127"/>
              </a:rPr>
              <a:t>Example: Weibull Distribution</a:t>
            </a:r>
          </a:p>
        </p:txBody>
      </p:sp>
      <p:graphicFrame>
        <p:nvGraphicFramePr>
          <p:cNvPr id="30725" name="Object 5"/>
          <p:cNvGraphicFramePr>
            <a:graphicFrameLocks/>
          </p:cNvGraphicFramePr>
          <p:nvPr/>
        </p:nvGraphicFramePr>
        <p:xfrm>
          <a:off x="681038" y="2433638"/>
          <a:ext cx="4030662" cy="2900362"/>
        </p:xfrm>
        <a:graphic>
          <a:graphicData uri="http://schemas.openxmlformats.org/presentationml/2006/ole">
            <mc:AlternateContent xmlns:mc="http://schemas.openxmlformats.org/markup-compatibility/2006">
              <mc:Choice xmlns:v="urn:schemas-microsoft-com:vml" Requires="v">
                <p:oleObj spid="_x0000_s30727" name="Clip" r:id="rId4" imgW="3809524" imgH="2742857" progId="MS_ClipArt_Gallery.2">
                  <p:embed/>
                </p:oleObj>
              </mc:Choice>
              <mc:Fallback>
                <p:oleObj name="Clip" r:id="rId4" imgW="3809524" imgH="2742857" progId="MS_ClipArt_Gallery.2">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2433638"/>
                        <a:ext cx="4030662" cy="290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6"/>
          <p:cNvGraphicFramePr>
            <a:graphicFrameLocks/>
          </p:cNvGraphicFramePr>
          <p:nvPr/>
        </p:nvGraphicFramePr>
        <p:xfrm>
          <a:off x="4700588" y="2133600"/>
          <a:ext cx="3990975" cy="3209925"/>
        </p:xfrm>
        <a:graphic>
          <a:graphicData uri="http://schemas.openxmlformats.org/presentationml/2006/ole">
            <mc:AlternateContent xmlns:mc="http://schemas.openxmlformats.org/markup-compatibility/2006">
              <mc:Choice xmlns:v="urn:schemas-microsoft-com:vml" Requires="v">
                <p:oleObj spid="_x0000_s30728" name="Clip" r:id="rId6" imgW="4000000" imgH="2942857" progId="MS_ClipArt_Gallery.2">
                  <p:embed/>
                </p:oleObj>
              </mc:Choice>
              <mc:Fallback>
                <p:oleObj name="Clip" r:id="rId6" imgW="4000000" imgH="2942857" progId="MS_ClipArt_Gallery.2">
                  <p:embed/>
                  <p:pic>
                    <p:nvPicPr>
                      <p:cNvPr id="0"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0588" y="2133600"/>
                        <a:ext cx="399097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Random Variate Generation</a:t>
            </a:r>
          </a:p>
        </p:txBody>
      </p:sp>
      <p:sp>
        <p:nvSpPr>
          <p:cNvPr id="8" name="Slide Number Placeholder 5"/>
          <p:cNvSpPr>
            <a:spLocks noGrp="1"/>
          </p:cNvSpPr>
          <p:nvPr>
            <p:ph type="sldNum" sz="quarter" idx="12"/>
          </p:nvPr>
        </p:nvSpPr>
        <p:spPr/>
        <p:txBody>
          <a:bodyPr/>
          <a:lstStyle/>
          <a:p>
            <a:fld id="{512FF29D-8159-4A21-9025-A156F352AA17}" type="slidenum">
              <a:rPr lang="en-US"/>
              <a:pPr/>
              <a:t>15</a:t>
            </a:fld>
            <a:endParaRPr lang="en-US"/>
          </a:p>
        </p:txBody>
      </p:sp>
      <p:sp>
        <p:nvSpPr>
          <p:cNvPr id="32770"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32771" name="Rectangle 3"/>
          <p:cNvSpPr>
            <a:spLocks noChangeArrowheads="1"/>
          </p:cNvSpPr>
          <p:nvPr/>
        </p:nvSpPr>
        <p:spPr bwMode="auto">
          <a:xfrm>
            <a:off x="668338" y="5316538"/>
            <a:ext cx="4224337" cy="641350"/>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1800">
                <a:latin typeface="Arial" charset="0"/>
                <a:ea typeface="굴림" charset="-127"/>
              </a:rPr>
              <a:t>Sample of 50 U’s and X’s, inverse </a:t>
            </a:r>
          </a:p>
          <a:p>
            <a:pPr eaLnBrk="0" hangingPunct="0"/>
            <a:r>
              <a:rPr lang="en-US" altLang="ko-KR" sz="1800">
                <a:latin typeface="Arial" charset="0"/>
                <a:ea typeface="굴림" charset="-127"/>
              </a:rPr>
              <a:t>transform for Weibull(1.5, 6) Distribution</a:t>
            </a:r>
          </a:p>
        </p:txBody>
      </p:sp>
      <p:graphicFrame>
        <p:nvGraphicFramePr>
          <p:cNvPr id="32772" name="Object 4"/>
          <p:cNvGraphicFramePr>
            <a:graphicFrameLocks/>
          </p:cNvGraphicFramePr>
          <p:nvPr/>
        </p:nvGraphicFramePr>
        <p:xfrm>
          <a:off x="881063" y="2128838"/>
          <a:ext cx="3919537" cy="3128962"/>
        </p:xfrm>
        <a:graphic>
          <a:graphicData uri="http://schemas.openxmlformats.org/presentationml/2006/ole">
            <mc:AlternateContent xmlns:mc="http://schemas.openxmlformats.org/markup-compatibility/2006">
              <mc:Choice xmlns:v="urn:schemas-microsoft-com:vml" Requires="v">
                <p:oleObj spid="_x0000_s32774" name="Clip" r:id="rId4" imgW="4019048" imgH="3200000" progId="MS_ClipArt_Gallery.2">
                  <p:embed/>
                </p:oleObj>
              </mc:Choice>
              <mc:Fallback>
                <p:oleObj name="Clip" r:id="rId4" imgW="4019048" imgH="3200000" progId="MS_ClipArt_Gallery.2">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063" y="2128838"/>
                        <a:ext cx="3919537" cy="312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3" name="Object 5"/>
          <p:cNvGraphicFramePr>
            <a:graphicFrameLocks/>
          </p:cNvGraphicFramePr>
          <p:nvPr/>
        </p:nvGraphicFramePr>
        <p:xfrm>
          <a:off x="4710113" y="1752600"/>
          <a:ext cx="3971925" cy="3509963"/>
        </p:xfrm>
        <a:graphic>
          <a:graphicData uri="http://schemas.openxmlformats.org/presentationml/2006/ole">
            <mc:AlternateContent xmlns:mc="http://schemas.openxmlformats.org/markup-compatibility/2006">
              <mc:Choice xmlns:v="urn:schemas-microsoft-com:vml" Requires="v">
                <p:oleObj spid="_x0000_s32775" name="Clip" r:id="rId6" imgW="3980952" imgH="3390476" progId="MS_ClipArt_Gallery.2">
                  <p:embed/>
                </p:oleObj>
              </mc:Choice>
              <mc:Fallback>
                <p:oleObj name="Clip" r:id="rId6" imgW="3980952" imgH="3390476" progId="MS_ClipArt_Gallery.2">
                  <p:embed/>
                  <p:pic>
                    <p:nvPicPr>
                      <p:cNvPr id="0" name="Picture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0113" y="1752600"/>
                        <a:ext cx="3971925"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4" name="Rectangle 6"/>
          <p:cNvSpPr>
            <a:spLocks noChangeArrowheads="1"/>
          </p:cNvSpPr>
          <p:nvPr/>
        </p:nvSpPr>
        <p:spPr bwMode="auto">
          <a:xfrm>
            <a:off x="5637213" y="5394325"/>
            <a:ext cx="2152650" cy="641350"/>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1800">
                <a:latin typeface="Arial" charset="0"/>
                <a:ea typeface="굴림" charset="-127"/>
              </a:rPr>
              <a:t>Density for Weibull </a:t>
            </a:r>
          </a:p>
          <a:p>
            <a:pPr eaLnBrk="0" hangingPunct="0"/>
            <a:r>
              <a:rPr lang="en-US" altLang="ko-KR" sz="1800">
                <a:latin typeface="Arial" charset="0"/>
                <a:ea typeface="굴림" charset="-127"/>
              </a:rPr>
              <a:t>(1.5, 6) distribution</a:t>
            </a:r>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8C5CBD63-5CB6-4853-9066-F49CB1144420}" type="slidenum">
              <a:rPr lang="en-US"/>
              <a:pPr/>
              <a:t>16</a:t>
            </a:fld>
            <a:endParaRPr lang="en-US"/>
          </a:p>
        </p:txBody>
      </p:sp>
      <p:sp>
        <p:nvSpPr>
          <p:cNvPr id="34818"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34819" name="Rectangle 3"/>
          <p:cNvSpPr>
            <a:spLocks noGrp="1" noChangeArrowheads="1"/>
          </p:cNvSpPr>
          <p:nvPr>
            <p:ph type="body" idx="1"/>
          </p:nvPr>
        </p:nvSpPr>
        <p:spPr>
          <a:xfrm>
            <a:off x="762000" y="1752600"/>
            <a:ext cx="7772400" cy="4114800"/>
          </a:xfrm>
          <a:noFill/>
          <a:ln/>
        </p:spPr>
        <p:txBody>
          <a:bodyPr lIns="92075" tIns="46038" rIns="92075" bIns="46038"/>
          <a:lstStyle/>
          <a:p>
            <a:pPr>
              <a:buFont typeface="Monotype Sorts" pitchFamily="2" charset="2"/>
              <a:buChar char="l"/>
            </a:pPr>
            <a:r>
              <a:rPr lang="en-US" altLang="ko-KR" sz="2800">
                <a:ea typeface="굴림" charset="-127"/>
              </a:rPr>
              <a:t>Uniform Distribution</a:t>
            </a:r>
          </a:p>
          <a:p>
            <a:pPr>
              <a:buFontTx/>
              <a:buNone/>
            </a:pPr>
            <a:r>
              <a:rPr lang="en-US" altLang="ko-KR" sz="2800">
                <a:ea typeface="굴림" charset="-127"/>
              </a:rPr>
              <a:t>	Consider a random variable X that is uniformly distributed on the interval [a, b]</a:t>
            </a:r>
          </a:p>
          <a:p>
            <a:pPr>
              <a:lnSpc>
                <a:spcPct val="70000"/>
              </a:lnSpc>
              <a:buFontTx/>
              <a:buNone/>
            </a:pPr>
            <a:r>
              <a:rPr lang="en-US" altLang="ko-KR" sz="2800">
                <a:ea typeface="굴림" charset="-127"/>
              </a:rPr>
              <a:t>				</a:t>
            </a:r>
            <a:r>
              <a:rPr lang="en-US" altLang="ko-KR" sz="2800">
                <a:latin typeface="Symbol" pitchFamily="18" charset="2"/>
                <a:ea typeface="굴림" charset="-127"/>
              </a:rPr>
              <a:t>ì</a:t>
            </a:r>
            <a:r>
              <a:rPr lang="en-US" altLang="ko-KR" sz="2800">
                <a:ea typeface="굴림" charset="-127"/>
              </a:rPr>
              <a:t> 1 / (b-a) ,  	a </a:t>
            </a:r>
            <a:r>
              <a:rPr lang="en-US" altLang="ko-KR" sz="2800">
                <a:latin typeface="Symbol" pitchFamily="18" charset="2"/>
                <a:ea typeface="굴림" charset="-127"/>
              </a:rPr>
              <a:t>£ </a:t>
            </a:r>
            <a:r>
              <a:rPr lang="en-US" altLang="ko-KR" sz="2800">
                <a:ea typeface="굴림" charset="-127"/>
              </a:rPr>
              <a:t>x </a:t>
            </a:r>
            <a:r>
              <a:rPr lang="en-US" altLang="ko-KR" sz="2800">
                <a:latin typeface="Symbol" pitchFamily="18" charset="2"/>
                <a:ea typeface="굴림" charset="-127"/>
              </a:rPr>
              <a:t>£ </a:t>
            </a:r>
            <a:r>
              <a:rPr lang="en-US" altLang="ko-KR" sz="2800">
                <a:ea typeface="굴림" charset="-127"/>
              </a:rPr>
              <a:t>b</a:t>
            </a:r>
            <a:r>
              <a:rPr lang="en-US" altLang="ko-KR" sz="2800">
                <a:latin typeface="Symbol" pitchFamily="18" charset="2"/>
                <a:ea typeface="굴림" charset="-127"/>
              </a:rPr>
              <a:t> </a:t>
            </a:r>
            <a:r>
              <a:rPr lang="en-US" altLang="ko-KR" sz="2800">
                <a:ea typeface="굴림" charset="-127"/>
              </a:rPr>
              <a:t>		  	pdf:	f(x) = 	</a:t>
            </a:r>
            <a:r>
              <a:rPr lang="en-US" altLang="ko-KR" sz="2800">
                <a:latin typeface="Symbol" pitchFamily="18" charset="2"/>
                <a:ea typeface="굴림" charset="-127"/>
              </a:rPr>
              <a:t>í</a:t>
            </a:r>
          </a:p>
          <a:p>
            <a:pPr>
              <a:lnSpc>
                <a:spcPct val="60000"/>
              </a:lnSpc>
              <a:buFontTx/>
              <a:buNone/>
            </a:pPr>
            <a:r>
              <a:rPr lang="en-US" altLang="ko-KR" sz="2800">
                <a:latin typeface="Symbol" pitchFamily="18" charset="2"/>
                <a:ea typeface="굴림" charset="-127"/>
              </a:rPr>
              <a:t>				î </a:t>
            </a:r>
            <a:r>
              <a:rPr lang="en-US" altLang="ko-KR" sz="2800">
                <a:ea typeface="굴림" charset="-127"/>
              </a:rPr>
              <a:t>0 ,		otherwise</a:t>
            </a:r>
          </a:p>
          <a:p>
            <a:pPr>
              <a:buFontTx/>
              <a:buNone/>
            </a:pPr>
            <a:endParaRPr lang="en-US" altLang="ko-KR" sz="2800">
              <a:ea typeface="굴림" charset="-127"/>
            </a:endParaRPr>
          </a:p>
        </p:txBody>
      </p:sp>
    </p:spTree>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19F1534A-8060-46BA-B09E-AB7F404C0B86}" type="slidenum">
              <a:rPr lang="en-US"/>
              <a:pPr/>
              <a:t>17</a:t>
            </a:fld>
            <a:endParaRPr lang="en-US"/>
          </a:p>
        </p:txBody>
      </p:sp>
      <p:sp>
        <p:nvSpPr>
          <p:cNvPr id="36866"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36867" name="Rectangle 3"/>
          <p:cNvSpPr>
            <a:spLocks noGrp="1" noChangeArrowheads="1"/>
          </p:cNvSpPr>
          <p:nvPr>
            <p:ph type="body" idx="1"/>
          </p:nvPr>
        </p:nvSpPr>
        <p:spPr>
          <a:xfrm>
            <a:off x="762000" y="1752600"/>
            <a:ext cx="7772400" cy="4114800"/>
          </a:xfrm>
          <a:noFill/>
          <a:ln/>
        </p:spPr>
        <p:txBody>
          <a:bodyPr lIns="92075" tIns="46038" rIns="92075" bIns="46038"/>
          <a:lstStyle/>
          <a:p>
            <a:pPr>
              <a:buFontTx/>
              <a:buNone/>
            </a:pPr>
            <a:r>
              <a:rPr lang="en-US" altLang="ko-KR" sz="2800">
                <a:ea typeface="굴림" charset="-127"/>
              </a:rPr>
              <a:t>To generate random variates:</a:t>
            </a:r>
          </a:p>
          <a:p>
            <a:pPr>
              <a:lnSpc>
                <a:spcPct val="80000"/>
              </a:lnSpc>
              <a:buFontTx/>
              <a:buNone/>
            </a:pPr>
            <a:r>
              <a:rPr lang="en-US" altLang="ko-KR" sz="2800">
                <a:ea typeface="굴림" charset="-127"/>
              </a:rPr>
              <a:t>	Step 1. 		</a:t>
            </a:r>
            <a:r>
              <a:rPr lang="en-US" altLang="ko-KR" sz="2800">
                <a:latin typeface="Symbol" pitchFamily="18" charset="2"/>
                <a:ea typeface="굴림" charset="-127"/>
              </a:rPr>
              <a:t>ì</a:t>
            </a:r>
            <a:r>
              <a:rPr lang="en-US" altLang="ko-KR" sz="2800">
                <a:ea typeface="굴림" charset="-127"/>
              </a:rPr>
              <a:t> 0 ,  	x &lt; a </a:t>
            </a:r>
            <a:r>
              <a:rPr lang="en-US" altLang="ko-KR" sz="2800">
                <a:latin typeface="Symbol" pitchFamily="18" charset="2"/>
                <a:ea typeface="굴림" charset="-127"/>
              </a:rPr>
              <a:t>			</a:t>
            </a:r>
            <a:r>
              <a:rPr lang="en-US" altLang="ko-KR" sz="2800">
                <a:ea typeface="굴림" charset="-127"/>
              </a:rPr>
              <a:t>			F(x) =	</a:t>
            </a:r>
            <a:r>
              <a:rPr lang="en-US" altLang="ko-KR" sz="2800">
                <a:latin typeface="Symbol" pitchFamily="18" charset="2"/>
                <a:ea typeface="굴림" charset="-127"/>
              </a:rPr>
              <a:t>í </a:t>
            </a:r>
            <a:r>
              <a:rPr lang="en-US" altLang="ko-KR" sz="2800">
                <a:ea typeface="굴림" charset="-127"/>
              </a:rPr>
              <a:t>(x - a) / (b - a) , a </a:t>
            </a:r>
            <a:r>
              <a:rPr lang="en-US" altLang="ko-KR" sz="2800">
                <a:latin typeface="Symbol" pitchFamily="18" charset="2"/>
                <a:ea typeface="굴림" charset="-127"/>
              </a:rPr>
              <a:t>£ </a:t>
            </a:r>
            <a:r>
              <a:rPr lang="en-US" altLang="ko-KR" sz="2800">
                <a:ea typeface="굴림" charset="-127"/>
              </a:rPr>
              <a:t>x </a:t>
            </a:r>
            <a:r>
              <a:rPr lang="en-US" altLang="ko-KR" sz="2800">
                <a:latin typeface="Symbol" pitchFamily="18" charset="2"/>
                <a:ea typeface="굴림" charset="-127"/>
              </a:rPr>
              <a:t>£ </a:t>
            </a:r>
            <a:r>
              <a:rPr lang="en-US" altLang="ko-KR" sz="2800">
                <a:ea typeface="굴림" charset="-127"/>
              </a:rPr>
              <a:t>b</a:t>
            </a:r>
            <a:endParaRPr lang="en-US" altLang="ko-KR" sz="2800">
              <a:latin typeface="Symbol" pitchFamily="18" charset="2"/>
              <a:ea typeface="굴림" charset="-127"/>
            </a:endParaRPr>
          </a:p>
          <a:p>
            <a:pPr>
              <a:lnSpc>
                <a:spcPct val="50000"/>
              </a:lnSpc>
              <a:buFontTx/>
              <a:buNone/>
            </a:pPr>
            <a:r>
              <a:rPr lang="en-US" altLang="ko-KR" sz="2800">
                <a:latin typeface="Symbol" pitchFamily="18" charset="2"/>
                <a:ea typeface="굴림" charset="-127"/>
              </a:rPr>
              <a:t>				î </a:t>
            </a:r>
            <a:r>
              <a:rPr lang="en-US" altLang="ko-KR" sz="2800">
                <a:ea typeface="굴림" charset="-127"/>
              </a:rPr>
              <a:t>1 ,	x &gt; b</a:t>
            </a:r>
          </a:p>
          <a:p>
            <a:pPr>
              <a:buFontTx/>
              <a:buNone/>
            </a:pPr>
            <a:r>
              <a:rPr lang="en-US" altLang="ko-KR" sz="2800">
                <a:ea typeface="굴림" charset="-127"/>
              </a:rPr>
              <a:t>	Step 2. 	F(x) = (x - a) / (b - a) = R</a:t>
            </a:r>
          </a:p>
          <a:p>
            <a:pPr>
              <a:buFontTx/>
              <a:buNone/>
            </a:pPr>
            <a:r>
              <a:rPr lang="en-US" altLang="ko-KR" sz="2800">
                <a:ea typeface="굴림" charset="-127"/>
              </a:rPr>
              <a:t>	Step 3. 	X = a + (b - a) R</a:t>
            </a:r>
          </a:p>
        </p:txBody>
      </p:sp>
    </p:spTree>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2F0E7A2F-9C1B-4F6C-8EDC-EDED136F4700}" type="slidenum">
              <a:rPr lang="en-US"/>
              <a:pPr/>
              <a:t>18</a:t>
            </a:fld>
            <a:endParaRPr lang="en-US"/>
          </a:p>
        </p:txBody>
      </p:sp>
      <p:sp>
        <p:nvSpPr>
          <p:cNvPr id="38914"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38915" name="Rectangle 3"/>
          <p:cNvSpPr>
            <a:spLocks noGrp="1" noChangeArrowheads="1"/>
          </p:cNvSpPr>
          <p:nvPr>
            <p:ph type="body" idx="1"/>
          </p:nvPr>
        </p:nvSpPr>
        <p:spPr>
          <a:xfrm>
            <a:off x="762000" y="1752600"/>
            <a:ext cx="7772400" cy="4114800"/>
          </a:xfrm>
          <a:noFill/>
          <a:ln/>
        </p:spPr>
        <p:txBody>
          <a:bodyPr lIns="92075" tIns="46038" rIns="92075" bIns="46038"/>
          <a:lstStyle/>
          <a:p>
            <a:pPr>
              <a:lnSpc>
                <a:spcPct val="90000"/>
              </a:lnSpc>
              <a:buFontTx/>
              <a:buNone/>
            </a:pPr>
            <a:r>
              <a:rPr lang="en-US" altLang="ko-KR" sz="2800">
                <a:ea typeface="굴림" charset="-127"/>
              </a:rPr>
              <a:t>If the modeler has been unable to find a theoretical distribution that provides a good model for the input data, it may be necessary to use the empirical distribution of the data.</a:t>
            </a:r>
          </a:p>
          <a:p>
            <a:pPr>
              <a:lnSpc>
                <a:spcPct val="90000"/>
              </a:lnSpc>
              <a:buFontTx/>
              <a:buNone/>
            </a:pPr>
            <a:r>
              <a:rPr lang="en-US" altLang="ko-KR" sz="2800">
                <a:ea typeface="굴림" charset="-127"/>
              </a:rPr>
              <a:t>Example:</a:t>
            </a:r>
          </a:p>
          <a:p>
            <a:pPr>
              <a:lnSpc>
                <a:spcPct val="90000"/>
              </a:lnSpc>
              <a:buFontTx/>
              <a:buNone/>
            </a:pPr>
            <a:r>
              <a:rPr lang="en-US" altLang="ko-KR" sz="2800">
                <a:ea typeface="굴림" charset="-127"/>
              </a:rPr>
              <a:t>	Suppose that 100 broken widget repair times have been collected. The data are summarized in the next slide in terms of the number of observations in various intervals. For example, there were 31 observations between 0 and 0.5 hour, 10  between</a:t>
            </a:r>
          </a:p>
        </p:txBody>
      </p:sp>
    </p:spTree>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r>
              <a:rPr lang="en-US"/>
              <a:t>Random Variate Generation</a:t>
            </a:r>
          </a:p>
        </p:txBody>
      </p:sp>
      <p:sp>
        <p:nvSpPr>
          <p:cNvPr id="12" name="Slide Number Placeholder 5"/>
          <p:cNvSpPr>
            <a:spLocks noGrp="1"/>
          </p:cNvSpPr>
          <p:nvPr>
            <p:ph type="sldNum" sz="quarter" idx="12"/>
          </p:nvPr>
        </p:nvSpPr>
        <p:spPr/>
        <p:txBody>
          <a:bodyPr/>
          <a:lstStyle/>
          <a:p>
            <a:fld id="{A3D42B5E-25B5-4FB7-A366-1F7A2C3DFCBC}" type="slidenum">
              <a:rPr lang="en-US"/>
              <a:pPr/>
              <a:t>19</a:t>
            </a:fld>
            <a:endParaRPr lang="en-US"/>
          </a:p>
        </p:txBody>
      </p:sp>
      <p:sp>
        <p:nvSpPr>
          <p:cNvPr id="40962"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40963" name="Rectangle 3"/>
          <p:cNvSpPr>
            <a:spLocks noGrp="1" noChangeArrowheads="1"/>
          </p:cNvSpPr>
          <p:nvPr>
            <p:ph type="body" idx="1"/>
          </p:nvPr>
        </p:nvSpPr>
        <p:spPr>
          <a:xfrm>
            <a:off x="762000" y="1752600"/>
            <a:ext cx="7772400" cy="4114800"/>
          </a:xfrm>
          <a:noFill/>
          <a:ln/>
        </p:spPr>
        <p:txBody>
          <a:bodyPr lIns="92075" tIns="46038" rIns="92075" bIns="46038"/>
          <a:lstStyle/>
          <a:p>
            <a:pPr>
              <a:lnSpc>
                <a:spcPct val="90000"/>
              </a:lnSpc>
              <a:buFontTx/>
              <a:buNone/>
            </a:pPr>
            <a:r>
              <a:rPr lang="en-US" altLang="ko-KR" sz="2800">
                <a:ea typeface="굴림" charset="-127"/>
              </a:rPr>
              <a:t>	0.5 and 1 hour, and so on.</a:t>
            </a:r>
          </a:p>
          <a:p>
            <a:pPr>
              <a:lnSpc>
                <a:spcPct val="130000"/>
              </a:lnSpc>
              <a:buFontTx/>
              <a:buNone/>
            </a:pPr>
            <a:r>
              <a:rPr lang="en-US" altLang="ko-KR" sz="2000">
                <a:ea typeface="굴림" charset="-127"/>
              </a:rPr>
              <a:t>		Interval			Relative		Cumulative</a:t>
            </a:r>
          </a:p>
          <a:p>
            <a:pPr>
              <a:lnSpc>
                <a:spcPct val="50000"/>
              </a:lnSpc>
              <a:buFontTx/>
              <a:buNone/>
            </a:pPr>
            <a:r>
              <a:rPr lang="en-US" altLang="ko-KR" sz="2000">
                <a:ea typeface="굴림" charset="-127"/>
              </a:rPr>
              <a:t>		(Hours)	    Frequency	Frequency 	Frequency</a:t>
            </a:r>
          </a:p>
          <a:p>
            <a:pPr>
              <a:lnSpc>
                <a:spcPct val="140000"/>
              </a:lnSpc>
              <a:buFontTx/>
              <a:buNone/>
            </a:pPr>
            <a:r>
              <a:rPr lang="en-US" altLang="ko-KR" sz="2000">
                <a:ea typeface="굴림" charset="-127"/>
              </a:rPr>
              <a:t>	    0 </a:t>
            </a:r>
            <a:r>
              <a:rPr lang="en-US" altLang="ko-KR" sz="2000">
                <a:latin typeface="Symbol" pitchFamily="18" charset="2"/>
                <a:ea typeface="굴림" charset="-127"/>
              </a:rPr>
              <a:t>£ </a:t>
            </a:r>
            <a:r>
              <a:rPr lang="en-US" altLang="ko-KR" sz="2000">
                <a:ea typeface="굴림" charset="-127"/>
              </a:rPr>
              <a:t>x </a:t>
            </a:r>
            <a:r>
              <a:rPr lang="en-US" altLang="ko-KR" sz="2000">
                <a:latin typeface="Symbol" pitchFamily="18" charset="2"/>
                <a:ea typeface="굴림" charset="-127"/>
              </a:rPr>
              <a:t>£ </a:t>
            </a:r>
            <a:r>
              <a:rPr lang="en-US" altLang="ko-KR" sz="2000">
                <a:ea typeface="굴림" charset="-127"/>
              </a:rPr>
              <a:t>0.5	          31		      0.31	   	      0.31</a:t>
            </a:r>
          </a:p>
          <a:p>
            <a:pPr>
              <a:buFontTx/>
              <a:buNone/>
            </a:pPr>
            <a:r>
              <a:rPr lang="en-US" altLang="ko-KR" sz="2000">
                <a:ea typeface="굴림" charset="-127"/>
              </a:rPr>
              <a:t>	 0.5 </a:t>
            </a:r>
            <a:r>
              <a:rPr lang="en-US" altLang="ko-KR" sz="2000">
                <a:latin typeface="Symbol" pitchFamily="18" charset="2"/>
                <a:ea typeface="굴림" charset="-127"/>
              </a:rPr>
              <a:t>£ </a:t>
            </a:r>
            <a:r>
              <a:rPr lang="en-US" altLang="ko-KR" sz="2000">
                <a:ea typeface="굴림" charset="-127"/>
              </a:rPr>
              <a:t>x </a:t>
            </a:r>
            <a:r>
              <a:rPr lang="en-US" altLang="ko-KR" sz="2000">
                <a:latin typeface="Symbol" pitchFamily="18" charset="2"/>
                <a:ea typeface="굴림" charset="-127"/>
              </a:rPr>
              <a:t>£ 1.0</a:t>
            </a:r>
            <a:r>
              <a:rPr lang="en-US" altLang="ko-KR" sz="2000">
                <a:ea typeface="굴림" charset="-127"/>
              </a:rPr>
              <a:t>	          10		      0.10	      	      0.41</a:t>
            </a:r>
          </a:p>
          <a:p>
            <a:pPr>
              <a:buFontTx/>
              <a:buNone/>
            </a:pPr>
            <a:r>
              <a:rPr lang="en-US" altLang="ko-KR" sz="2000">
                <a:ea typeface="굴림" charset="-127"/>
              </a:rPr>
              <a:t>	 1.0 </a:t>
            </a:r>
            <a:r>
              <a:rPr lang="en-US" altLang="ko-KR" sz="2000">
                <a:latin typeface="Symbol" pitchFamily="18" charset="2"/>
                <a:ea typeface="굴림" charset="-127"/>
              </a:rPr>
              <a:t>£ </a:t>
            </a:r>
            <a:r>
              <a:rPr lang="en-US" altLang="ko-KR" sz="2000">
                <a:ea typeface="굴림" charset="-127"/>
              </a:rPr>
              <a:t>x </a:t>
            </a:r>
            <a:r>
              <a:rPr lang="en-US" altLang="ko-KR" sz="2000">
                <a:latin typeface="Symbol" pitchFamily="18" charset="2"/>
                <a:ea typeface="굴림" charset="-127"/>
              </a:rPr>
              <a:t>£ </a:t>
            </a:r>
            <a:r>
              <a:rPr lang="en-US" altLang="ko-KR" sz="2000">
                <a:ea typeface="굴림" charset="-127"/>
              </a:rPr>
              <a:t>1.5	          25		      0.25	      	      0.66</a:t>
            </a:r>
          </a:p>
          <a:p>
            <a:pPr>
              <a:lnSpc>
                <a:spcPct val="90000"/>
              </a:lnSpc>
              <a:buFontTx/>
              <a:buNone/>
            </a:pPr>
            <a:r>
              <a:rPr lang="en-US" altLang="ko-KR" sz="2000">
                <a:ea typeface="굴림" charset="-127"/>
              </a:rPr>
              <a:t>	 1.5 </a:t>
            </a:r>
            <a:r>
              <a:rPr lang="en-US" altLang="ko-KR" sz="2000">
                <a:latin typeface="Symbol" pitchFamily="18" charset="2"/>
                <a:ea typeface="굴림" charset="-127"/>
              </a:rPr>
              <a:t>£ </a:t>
            </a:r>
            <a:r>
              <a:rPr lang="en-US" altLang="ko-KR" sz="2000">
                <a:ea typeface="굴림" charset="-127"/>
              </a:rPr>
              <a:t>x </a:t>
            </a:r>
            <a:r>
              <a:rPr lang="en-US" altLang="ko-KR" sz="2000">
                <a:latin typeface="Symbol" pitchFamily="18" charset="2"/>
                <a:ea typeface="굴림" charset="-127"/>
              </a:rPr>
              <a:t>£ </a:t>
            </a:r>
            <a:r>
              <a:rPr lang="en-US" altLang="ko-KR" sz="2000">
                <a:ea typeface="굴림" charset="-127"/>
              </a:rPr>
              <a:t>2.0	          34		      0.34	      	      1.00</a:t>
            </a:r>
          </a:p>
          <a:p>
            <a:pPr>
              <a:buFontTx/>
              <a:buNone/>
            </a:pPr>
            <a:r>
              <a:rPr lang="en-US" altLang="ko-KR" sz="2800">
                <a:ea typeface="굴림" charset="-127"/>
              </a:rPr>
              <a:t>	The true underlying distribution, F(x), of repair times (the curve in next slide) can be estimated by the empirical cdf, F(x)(the piecewise linear curve)</a:t>
            </a:r>
          </a:p>
        </p:txBody>
      </p:sp>
      <p:sp>
        <p:nvSpPr>
          <p:cNvPr id="40964" name="Line 4"/>
          <p:cNvSpPr>
            <a:spLocks noChangeShapeType="1"/>
          </p:cNvSpPr>
          <p:nvPr/>
        </p:nvSpPr>
        <p:spPr bwMode="auto">
          <a:xfrm>
            <a:off x="990600" y="2209800"/>
            <a:ext cx="7162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0965" name="Line 5"/>
          <p:cNvSpPr>
            <a:spLocks noChangeShapeType="1"/>
          </p:cNvSpPr>
          <p:nvPr/>
        </p:nvSpPr>
        <p:spPr bwMode="auto">
          <a:xfrm>
            <a:off x="990600" y="4419600"/>
            <a:ext cx="7162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0966" name="Line 6"/>
          <p:cNvSpPr>
            <a:spLocks noChangeShapeType="1"/>
          </p:cNvSpPr>
          <p:nvPr/>
        </p:nvSpPr>
        <p:spPr bwMode="auto">
          <a:xfrm>
            <a:off x="990600" y="2971800"/>
            <a:ext cx="7162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0967" name="Line 7"/>
          <p:cNvSpPr>
            <a:spLocks noChangeShapeType="1"/>
          </p:cNvSpPr>
          <p:nvPr/>
        </p:nvSpPr>
        <p:spPr bwMode="auto">
          <a:xfrm>
            <a:off x="990600" y="2209800"/>
            <a:ext cx="0" cy="2209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0968" name="Line 8"/>
          <p:cNvSpPr>
            <a:spLocks noChangeShapeType="1"/>
          </p:cNvSpPr>
          <p:nvPr/>
        </p:nvSpPr>
        <p:spPr bwMode="auto">
          <a:xfrm>
            <a:off x="8153400" y="2209800"/>
            <a:ext cx="0" cy="2209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0969" name="Line 9"/>
          <p:cNvSpPr>
            <a:spLocks noChangeShapeType="1"/>
          </p:cNvSpPr>
          <p:nvPr/>
        </p:nvSpPr>
        <p:spPr bwMode="auto">
          <a:xfrm flipV="1">
            <a:off x="3810000" y="5334000"/>
            <a:ext cx="76200" cy="762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0970" name="Line 10"/>
          <p:cNvSpPr>
            <a:spLocks noChangeShapeType="1"/>
          </p:cNvSpPr>
          <p:nvPr/>
        </p:nvSpPr>
        <p:spPr bwMode="auto">
          <a:xfrm>
            <a:off x="3886200" y="5334000"/>
            <a:ext cx="76200" cy="7620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E59F6E6F-16C7-4BA5-AE65-B8ED53B5EA41}" type="slidenum">
              <a:rPr lang="en-US"/>
              <a:pPr/>
              <a:t>2</a:t>
            </a:fld>
            <a:endParaRPr lang="en-US"/>
          </a:p>
        </p:txBody>
      </p:sp>
      <p:sp>
        <p:nvSpPr>
          <p:cNvPr id="6146"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6147" name="Rectangle 3"/>
          <p:cNvSpPr>
            <a:spLocks noGrp="1" noChangeArrowheads="1"/>
          </p:cNvSpPr>
          <p:nvPr>
            <p:ph type="body" idx="1"/>
          </p:nvPr>
        </p:nvSpPr>
        <p:spPr>
          <a:xfrm>
            <a:off x="762000" y="1752600"/>
            <a:ext cx="7772400" cy="4114800"/>
          </a:xfrm>
          <a:noFill/>
          <a:ln/>
        </p:spPr>
        <p:txBody>
          <a:bodyPr lIns="92075" tIns="46038" rIns="92075" bIns="46038"/>
          <a:lstStyle/>
          <a:p>
            <a:pPr>
              <a:lnSpc>
                <a:spcPct val="90000"/>
              </a:lnSpc>
              <a:buFontTx/>
              <a:buNone/>
            </a:pPr>
            <a:r>
              <a:rPr lang="en-US" altLang="ko-KR" sz="2800">
                <a:ea typeface="굴림" charset="-127"/>
              </a:rPr>
              <a:t>All these techniques assume that a source of uniform (0, 1) random numbers is available; R</a:t>
            </a:r>
            <a:r>
              <a:rPr lang="en-US" altLang="ko-KR" sz="2800" baseline="-25000">
                <a:ea typeface="굴림" charset="-127"/>
              </a:rPr>
              <a:t>1</a:t>
            </a:r>
            <a:r>
              <a:rPr lang="en-US" altLang="ko-KR" sz="2800">
                <a:ea typeface="굴림" charset="-127"/>
              </a:rPr>
              <a:t>, R</a:t>
            </a:r>
            <a:r>
              <a:rPr lang="en-US" altLang="ko-KR" sz="2800" baseline="-25000">
                <a:ea typeface="굴림" charset="-127"/>
              </a:rPr>
              <a:t>2</a:t>
            </a:r>
            <a:r>
              <a:rPr lang="en-US" altLang="ko-KR" sz="2800">
                <a:ea typeface="굴림" charset="-127"/>
              </a:rPr>
              <a:t>,..., where each R</a:t>
            </a:r>
            <a:r>
              <a:rPr lang="en-US" altLang="ko-KR" sz="2800" baseline="-25000">
                <a:ea typeface="굴림" charset="-127"/>
              </a:rPr>
              <a:t>i</a:t>
            </a:r>
            <a:r>
              <a:rPr lang="en-US" altLang="ko-KR" sz="2800">
                <a:ea typeface="굴림" charset="-127"/>
              </a:rPr>
              <a:t> has:</a:t>
            </a:r>
          </a:p>
          <a:p>
            <a:pPr>
              <a:lnSpc>
                <a:spcPct val="90000"/>
              </a:lnSpc>
              <a:buFontTx/>
              <a:buNone/>
            </a:pPr>
            <a:r>
              <a:rPr lang="en-US" altLang="ko-KR" sz="2800">
                <a:ea typeface="굴림" charset="-127"/>
              </a:rPr>
              <a:t>				</a:t>
            </a:r>
            <a:r>
              <a:rPr lang="en-US" altLang="ko-KR" sz="2800">
                <a:latin typeface="Symbol" pitchFamily="18" charset="2"/>
                <a:ea typeface="굴림" charset="-127"/>
              </a:rPr>
              <a:t>ì</a:t>
            </a:r>
            <a:r>
              <a:rPr lang="en-US" altLang="ko-KR" sz="2800">
                <a:ea typeface="굴림" charset="-127"/>
              </a:rPr>
              <a:t>1 ,   0 </a:t>
            </a:r>
            <a:r>
              <a:rPr lang="en-US" altLang="ko-KR" sz="2800">
                <a:latin typeface="Symbol" pitchFamily="18" charset="2"/>
                <a:ea typeface="굴림" charset="-127"/>
              </a:rPr>
              <a:t>£ </a:t>
            </a:r>
            <a:r>
              <a:rPr lang="en-US" altLang="ko-KR" sz="2800">
                <a:ea typeface="굴림" charset="-127"/>
              </a:rPr>
              <a:t>x </a:t>
            </a:r>
            <a:r>
              <a:rPr lang="en-US" altLang="ko-KR" sz="2800">
                <a:latin typeface="Symbol" pitchFamily="18" charset="2"/>
                <a:ea typeface="굴림" charset="-127"/>
              </a:rPr>
              <a:t>£ </a:t>
            </a:r>
            <a:r>
              <a:rPr lang="en-US" altLang="ko-KR" sz="2800">
                <a:ea typeface="굴림" charset="-127"/>
              </a:rPr>
              <a:t>1</a:t>
            </a:r>
          </a:p>
          <a:p>
            <a:pPr>
              <a:lnSpc>
                <a:spcPct val="50000"/>
              </a:lnSpc>
              <a:buFontTx/>
              <a:buNone/>
            </a:pPr>
            <a:r>
              <a:rPr lang="en-US" altLang="ko-KR" sz="2800">
                <a:ea typeface="굴림" charset="-127"/>
              </a:rPr>
              <a:t>		pdf: f</a:t>
            </a:r>
            <a:r>
              <a:rPr lang="en-US" altLang="ko-KR" sz="2800" baseline="-25000">
                <a:ea typeface="굴림" charset="-127"/>
              </a:rPr>
              <a:t>R</a:t>
            </a:r>
            <a:r>
              <a:rPr lang="en-US" altLang="ko-KR" sz="2800">
                <a:ea typeface="굴림" charset="-127"/>
              </a:rPr>
              <a:t>(x) = 	</a:t>
            </a:r>
            <a:r>
              <a:rPr lang="en-US" altLang="ko-KR" sz="2800">
                <a:latin typeface="Symbol" pitchFamily="18" charset="2"/>
                <a:ea typeface="굴림" charset="-127"/>
              </a:rPr>
              <a:t>í</a:t>
            </a:r>
          </a:p>
          <a:p>
            <a:pPr>
              <a:lnSpc>
                <a:spcPct val="60000"/>
              </a:lnSpc>
              <a:buFontTx/>
              <a:buNone/>
            </a:pPr>
            <a:r>
              <a:rPr lang="en-US" altLang="ko-KR" sz="2800">
                <a:latin typeface="Symbol" pitchFamily="18" charset="2"/>
                <a:ea typeface="굴림" charset="-127"/>
              </a:rPr>
              <a:t>				î</a:t>
            </a:r>
            <a:r>
              <a:rPr lang="en-US" altLang="ko-KR" sz="2800">
                <a:ea typeface="굴림" charset="-127"/>
              </a:rPr>
              <a:t>0 ,   otherwise	 	and</a:t>
            </a:r>
          </a:p>
          <a:p>
            <a:pPr>
              <a:lnSpc>
                <a:spcPct val="90000"/>
              </a:lnSpc>
              <a:buFontTx/>
              <a:buNone/>
            </a:pPr>
            <a:r>
              <a:rPr lang="en-US" altLang="ko-KR" sz="2800">
                <a:ea typeface="굴림" charset="-127"/>
              </a:rPr>
              <a:t>				</a:t>
            </a:r>
            <a:r>
              <a:rPr lang="en-US" altLang="ko-KR" sz="2800">
                <a:latin typeface="Symbol" pitchFamily="18" charset="2"/>
                <a:ea typeface="굴림" charset="-127"/>
              </a:rPr>
              <a:t>ì</a:t>
            </a:r>
            <a:r>
              <a:rPr lang="en-US" altLang="ko-KR" sz="2800">
                <a:ea typeface="굴림" charset="-127"/>
              </a:rPr>
              <a:t>0 ,   x &lt; 0</a:t>
            </a:r>
          </a:p>
          <a:p>
            <a:pPr>
              <a:lnSpc>
                <a:spcPct val="50000"/>
              </a:lnSpc>
              <a:buFontTx/>
              <a:buNone/>
            </a:pPr>
            <a:r>
              <a:rPr lang="en-US" altLang="ko-KR" sz="2800">
                <a:ea typeface="굴림" charset="-127"/>
              </a:rPr>
              <a:t>		cdf: F</a:t>
            </a:r>
            <a:r>
              <a:rPr lang="en-US" altLang="ko-KR" sz="2800" baseline="-25000">
                <a:ea typeface="굴림" charset="-127"/>
              </a:rPr>
              <a:t>R</a:t>
            </a:r>
            <a:r>
              <a:rPr lang="en-US" altLang="ko-KR" sz="2800">
                <a:ea typeface="굴림" charset="-127"/>
              </a:rPr>
              <a:t>(x) = 	</a:t>
            </a:r>
            <a:r>
              <a:rPr lang="en-US" altLang="ko-KR" sz="2800">
                <a:latin typeface="Symbol" pitchFamily="18" charset="2"/>
                <a:ea typeface="굴림" charset="-127"/>
              </a:rPr>
              <a:t>í</a:t>
            </a:r>
            <a:r>
              <a:rPr lang="en-US" altLang="ko-KR" sz="2800">
                <a:ea typeface="굴림" charset="-127"/>
              </a:rPr>
              <a:t>x</a:t>
            </a:r>
            <a:r>
              <a:rPr lang="en-US" altLang="ko-KR" sz="2800">
                <a:latin typeface="Symbol" pitchFamily="18" charset="2"/>
                <a:ea typeface="굴림" charset="-127"/>
              </a:rPr>
              <a:t> ,   </a:t>
            </a:r>
            <a:r>
              <a:rPr lang="en-US" altLang="ko-KR" sz="2800">
                <a:ea typeface="굴림" charset="-127"/>
              </a:rPr>
              <a:t>0 </a:t>
            </a:r>
            <a:r>
              <a:rPr lang="en-US" altLang="ko-KR" sz="2800">
                <a:latin typeface="Symbol" pitchFamily="18" charset="2"/>
                <a:ea typeface="굴림" charset="-127"/>
              </a:rPr>
              <a:t>£ </a:t>
            </a:r>
            <a:r>
              <a:rPr lang="en-US" altLang="ko-KR" sz="2800">
                <a:ea typeface="굴림" charset="-127"/>
              </a:rPr>
              <a:t>x </a:t>
            </a:r>
            <a:r>
              <a:rPr lang="en-US" altLang="ko-KR" sz="2800">
                <a:latin typeface="Symbol" pitchFamily="18" charset="2"/>
                <a:ea typeface="굴림" charset="-127"/>
              </a:rPr>
              <a:t>£ </a:t>
            </a:r>
            <a:r>
              <a:rPr lang="en-US" altLang="ko-KR" sz="2800">
                <a:ea typeface="굴림" charset="-127"/>
              </a:rPr>
              <a:t>1</a:t>
            </a:r>
            <a:endParaRPr lang="en-US" altLang="ko-KR" sz="2800">
              <a:latin typeface="Symbol" pitchFamily="18" charset="2"/>
              <a:ea typeface="굴림" charset="-127"/>
            </a:endParaRPr>
          </a:p>
          <a:p>
            <a:pPr>
              <a:lnSpc>
                <a:spcPct val="60000"/>
              </a:lnSpc>
              <a:buFontTx/>
              <a:buNone/>
            </a:pPr>
            <a:r>
              <a:rPr lang="en-US" altLang="ko-KR" sz="2800">
                <a:latin typeface="Symbol" pitchFamily="18" charset="2"/>
                <a:ea typeface="굴림" charset="-127"/>
              </a:rPr>
              <a:t>				î</a:t>
            </a:r>
            <a:r>
              <a:rPr lang="en-US" altLang="ko-KR" sz="2800">
                <a:ea typeface="굴림" charset="-127"/>
              </a:rPr>
              <a:t>1 ,   x &gt; 1</a:t>
            </a:r>
          </a:p>
          <a:p>
            <a:pPr>
              <a:lnSpc>
                <a:spcPct val="90000"/>
              </a:lnSpc>
              <a:buFontTx/>
              <a:buNone/>
            </a:pPr>
            <a:r>
              <a:rPr lang="en-US" altLang="ko-KR" sz="2800">
                <a:ea typeface="굴림" charset="-127"/>
              </a:rPr>
              <a:t>Note: The random variable may be either discrete or continuous.</a:t>
            </a:r>
          </a:p>
        </p:txBody>
      </p:sp>
    </p:spTree>
  </p:cSld>
  <p:clrMapOvr>
    <a:masterClrMapping/>
  </p:clrMapOvr>
  <p:transition>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Random Variate Generation</a:t>
            </a:r>
          </a:p>
        </p:txBody>
      </p:sp>
      <p:sp>
        <p:nvSpPr>
          <p:cNvPr id="6" name="Slide Number Placeholder 5"/>
          <p:cNvSpPr>
            <a:spLocks noGrp="1"/>
          </p:cNvSpPr>
          <p:nvPr>
            <p:ph type="sldNum" sz="quarter" idx="12"/>
          </p:nvPr>
        </p:nvSpPr>
        <p:spPr/>
        <p:txBody>
          <a:bodyPr/>
          <a:lstStyle/>
          <a:p>
            <a:fld id="{C9FE1917-EC5E-4D02-B646-24159DDB3EC0}" type="slidenum">
              <a:rPr lang="en-US"/>
              <a:pPr/>
              <a:t>20</a:t>
            </a:fld>
            <a:endParaRPr lang="en-US"/>
          </a:p>
        </p:txBody>
      </p:sp>
      <p:sp>
        <p:nvSpPr>
          <p:cNvPr id="43010"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43011" name="Rectangle 3"/>
          <p:cNvSpPr>
            <a:spLocks noChangeArrowheads="1"/>
          </p:cNvSpPr>
          <p:nvPr/>
        </p:nvSpPr>
        <p:spPr bwMode="auto">
          <a:xfrm>
            <a:off x="1585913" y="5473700"/>
            <a:ext cx="6469062" cy="82232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a:latin typeface="Arial" charset="0"/>
                <a:ea typeface="굴림" charset="-127"/>
              </a:rPr>
              <a:t>Empirical and theoretical distribution functions,</a:t>
            </a:r>
          </a:p>
          <a:p>
            <a:pPr eaLnBrk="0" hangingPunct="0"/>
            <a:r>
              <a:rPr lang="en-US" altLang="ko-KR">
                <a:latin typeface="Arial" charset="0"/>
                <a:ea typeface="굴림" charset="-127"/>
              </a:rPr>
              <a:t>	for repair time data (X </a:t>
            </a:r>
            <a:r>
              <a:rPr lang="en-US" altLang="ko-KR">
                <a:latin typeface="Symbol" pitchFamily="18" charset="2"/>
                <a:ea typeface="굴림" charset="-127"/>
              </a:rPr>
              <a:t>³ 0)</a:t>
            </a:r>
          </a:p>
        </p:txBody>
      </p:sp>
      <p:graphicFrame>
        <p:nvGraphicFramePr>
          <p:cNvPr id="43012" name="Object 4"/>
          <p:cNvGraphicFramePr>
            <a:graphicFrameLocks/>
          </p:cNvGraphicFramePr>
          <p:nvPr/>
        </p:nvGraphicFramePr>
        <p:xfrm>
          <a:off x="2600325" y="1781175"/>
          <a:ext cx="3859213" cy="3476625"/>
        </p:xfrm>
        <a:graphic>
          <a:graphicData uri="http://schemas.openxmlformats.org/presentationml/2006/ole">
            <mc:AlternateContent xmlns:mc="http://schemas.openxmlformats.org/markup-compatibility/2006">
              <mc:Choice xmlns:v="urn:schemas-microsoft-com:vml" Requires="v">
                <p:oleObj spid="_x0000_s43013" name="Clip" r:id="rId4" imgW="3476190" imgH="3133333" progId="MS_ClipArt_Gallery.2">
                  <p:embed/>
                </p:oleObj>
              </mc:Choice>
              <mc:Fallback>
                <p:oleObj name="Clip" r:id="rId4" imgW="3476190" imgH="3133333" progId="MS_ClipArt_Gallery.2">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0325" y="1781175"/>
                        <a:ext cx="3859213"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0EEFA80A-6F39-4312-A32C-1D0C3C2FE200}" type="slidenum">
              <a:rPr lang="en-US"/>
              <a:pPr/>
              <a:t>21</a:t>
            </a:fld>
            <a:endParaRPr lang="en-US"/>
          </a:p>
        </p:txBody>
      </p:sp>
      <p:sp>
        <p:nvSpPr>
          <p:cNvPr id="45058"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45059" name="Rectangle 3"/>
          <p:cNvSpPr>
            <a:spLocks noGrp="1" noChangeArrowheads="1"/>
          </p:cNvSpPr>
          <p:nvPr>
            <p:ph type="body" idx="1"/>
          </p:nvPr>
        </p:nvSpPr>
        <p:spPr>
          <a:xfrm>
            <a:off x="762000" y="1752600"/>
            <a:ext cx="7772400" cy="4114800"/>
          </a:xfrm>
          <a:noFill/>
          <a:ln/>
        </p:spPr>
        <p:txBody>
          <a:bodyPr lIns="92075" tIns="46038" rIns="92075" bIns="46038"/>
          <a:lstStyle/>
          <a:p>
            <a:pPr>
              <a:buFontTx/>
              <a:buNone/>
            </a:pPr>
            <a:r>
              <a:rPr lang="en-US" altLang="ko-KR" sz="2800">
                <a:ea typeface="굴림" charset="-127"/>
              </a:rPr>
              <a:t>The inverse transform technique applies directly to generating repair time variates, X. Recalling the graphical interpretation of the technique, first generate a random number R</a:t>
            </a:r>
            <a:r>
              <a:rPr lang="en-US" altLang="ko-KR" sz="2800" baseline="-25000">
                <a:ea typeface="굴림" charset="-127"/>
              </a:rPr>
              <a:t>1</a:t>
            </a:r>
            <a:r>
              <a:rPr lang="en-US" altLang="ko-KR" sz="2800">
                <a:ea typeface="굴림" charset="-127"/>
              </a:rPr>
              <a:t>, say R</a:t>
            </a:r>
            <a:r>
              <a:rPr lang="en-US" altLang="ko-KR" sz="2800" baseline="-25000">
                <a:ea typeface="굴림" charset="-127"/>
              </a:rPr>
              <a:t>1</a:t>
            </a:r>
            <a:r>
              <a:rPr lang="en-US" altLang="ko-KR" sz="2800">
                <a:ea typeface="굴림" charset="-127"/>
              </a:rPr>
              <a:t> = 0.83, and read X</a:t>
            </a:r>
            <a:r>
              <a:rPr lang="en-US" altLang="ko-KR" sz="2800" baseline="-25000">
                <a:ea typeface="굴림" charset="-127"/>
              </a:rPr>
              <a:t>1</a:t>
            </a:r>
            <a:r>
              <a:rPr lang="en-US" altLang="ko-KR" sz="2800">
                <a:ea typeface="굴림" charset="-127"/>
              </a:rPr>
              <a:t> off the graph of next slide. Symbolically, this is written as		 X</a:t>
            </a:r>
            <a:r>
              <a:rPr lang="en-US" altLang="ko-KR" sz="2800" baseline="-25000">
                <a:ea typeface="굴림" charset="-127"/>
              </a:rPr>
              <a:t>1</a:t>
            </a:r>
            <a:r>
              <a:rPr lang="en-US" altLang="ko-KR" sz="2800">
                <a:ea typeface="굴림" charset="-127"/>
              </a:rPr>
              <a:t> = F</a:t>
            </a:r>
            <a:r>
              <a:rPr lang="en-US" altLang="ko-KR" sz="2800" baseline="30000">
                <a:ea typeface="굴림" charset="-127"/>
              </a:rPr>
              <a:t>-1</a:t>
            </a:r>
            <a:r>
              <a:rPr lang="en-US" altLang="ko-KR" sz="2800">
                <a:ea typeface="굴림" charset="-127"/>
              </a:rPr>
              <a:t>(R</a:t>
            </a:r>
            <a:r>
              <a:rPr lang="en-US" altLang="ko-KR" sz="2800" baseline="-25000">
                <a:ea typeface="굴림" charset="-127"/>
              </a:rPr>
              <a:t>1</a:t>
            </a:r>
            <a:r>
              <a:rPr lang="en-US" altLang="ko-KR" sz="2800">
                <a:ea typeface="굴림" charset="-127"/>
              </a:rPr>
              <a:t>)		  but algebraically, since R</a:t>
            </a:r>
            <a:r>
              <a:rPr lang="en-US" altLang="ko-KR" sz="2800" baseline="-25000">
                <a:ea typeface="굴림" charset="-127"/>
              </a:rPr>
              <a:t>1</a:t>
            </a:r>
            <a:r>
              <a:rPr lang="en-US" altLang="ko-KR" sz="2800">
                <a:ea typeface="굴림" charset="-127"/>
              </a:rPr>
              <a:t> is between 0.66 and 1.00, X</a:t>
            </a:r>
            <a:r>
              <a:rPr lang="en-US" altLang="ko-KR" sz="2800" baseline="-25000">
                <a:ea typeface="굴림" charset="-127"/>
              </a:rPr>
              <a:t>1</a:t>
            </a:r>
            <a:r>
              <a:rPr lang="en-US" altLang="ko-KR" sz="2800">
                <a:ea typeface="굴림" charset="-127"/>
              </a:rPr>
              <a:t> is computed by a linear interpolation between 1.5 and 2.0; that is</a:t>
            </a:r>
          </a:p>
        </p:txBody>
      </p:sp>
    </p:spTree>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Random Variate Generation</a:t>
            </a:r>
          </a:p>
        </p:txBody>
      </p:sp>
      <p:sp>
        <p:nvSpPr>
          <p:cNvPr id="6" name="Slide Number Placeholder 5"/>
          <p:cNvSpPr>
            <a:spLocks noGrp="1"/>
          </p:cNvSpPr>
          <p:nvPr>
            <p:ph type="sldNum" sz="quarter" idx="12"/>
          </p:nvPr>
        </p:nvSpPr>
        <p:spPr/>
        <p:txBody>
          <a:bodyPr/>
          <a:lstStyle/>
          <a:p>
            <a:fld id="{BE3DC591-8DC7-4D1A-A3E6-71A106756EE4}" type="slidenum">
              <a:rPr lang="en-US"/>
              <a:pPr/>
              <a:t>22</a:t>
            </a:fld>
            <a:endParaRPr lang="en-US"/>
          </a:p>
        </p:txBody>
      </p:sp>
      <p:sp>
        <p:nvSpPr>
          <p:cNvPr id="47106"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47107" name="Rectangle 3"/>
          <p:cNvSpPr>
            <a:spLocks noChangeArrowheads="1"/>
          </p:cNvSpPr>
          <p:nvPr/>
        </p:nvSpPr>
        <p:spPr bwMode="auto">
          <a:xfrm>
            <a:off x="1281113" y="5473700"/>
            <a:ext cx="6915150" cy="82232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a:latin typeface="Arial" charset="0"/>
                <a:ea typeface="굴림" charset="-127"/>
              </a:rPr>
              <a:t>Generating variates from the empirical distribution</a:t>
            </a:r>
          </a:p>
          <a:p>
            <a:pPr eaLnBrk="0" hangingPunct="0"/>
            <a:r>
              <a:rPr lang="en-US" altLang="ko-KR">
                <a:latin typeface="Arial" charset="0"/>
                <a:ea typeface="굴림" charset="-127"/>
              </a:rPr>
              <a:t>	function for repair time data (X </a:t>
            </a:r>
            <a:r>
              <a:rPr lang="en-US" altLang="ko-KR">
                <a:latin typeface="Symbol" pitchFamily="18" charset="2"/>
                <a:ea typeface="굴림" charset="-127"/>
              </a:rPr>
              <a:t>³ 0.25)</a:t>
            </a:r>
          </a:p>
        </p:txBody>
      </p:sp>
      <p:graphicFrame>
        <p:nvGraphicFramePr>
          <p:cNvPr id="47108" name="Object 4"/>
          <p:cNvGraphicFramePr>
            <a:graphicFrameLocks/>
          </p:cNvGraphicFramePr>
          <p:nvPr/>
        </p:nvGraphicFramePr>
        <p:xfrm>
          <a:off x="2443163" y="1704975"/>
          <a:ext cx="4110037" cy="3538538"/>
        </p:xfrm>
        <a:graphic>
          <a:graphicData uri="http://schemas.openxmlformats.org/presentationml/2006/ole">
            <mc:AlternateContent xmlns:mc="http://schemas.openxmlformats.org/markup-compatibility/2006">
              <mc:Choice xmlns:v="urn:schemas-microsoft-com:vml" Requires="v">
                <p:oleObj spid="_x0000_s47109" name="Clip" r:id="rId4" imgW="3638095" imgH="3133333" progId="MS_ClipArt_Gallery.2">
                  <p:embed/>
                </p:oleObj>
              </mc:Choice>
              <mc:Fallback>
                <p:oleObj name="Clip" r:id="rId4" imgW="3638095" imgH="3133333" progId="MS_ClipArt_Gallery.2">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1704975"/>
                        <a:ext cx="4110037" cy="353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87A5B287-5FF3-40C3-A3E9-2385A3EDFCD5}" type="slidenum">
              <a:rPr lang="en-US"/>
              <a:pPr/>
              <a:t>23</a:t>
            </a:fld>
            <a:endParaRPr lang="en-US"/>
          </a:p>
        </p:txBody>
      </p:sp>
      <p:sp>
        <p:nvSpPr>
          <p:cNvPr id="49154"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49155" name="Rectangle 3"/>
          <p:cNvSpPr>
            <a:spLocks noGrp="1" noChangeArrowheads="1"/>
          </p:cNvSpPr>
          <p:nvPr>
            <p:ph type="body" idx="1"/>
          </p:nvPr>
        </p:nvSpPr>
        <p:spPr>
          <a:xfrm>
            <a:off x="381000" y="1981200"/>
            <a:ext cx="8382000" cy="3048000"/>
          </a:xfrm>
          <a:noFill/>
          <a:ln/>
        </p:spPr>
        <p:txBody>
          <a:bodyPr lIns="92075" tIns="46038" rIns="92075" bIns="46038"/>
          <a:lstStyle/>
          <a:p>
            <a:pPr>
              <a:buFontTx/>
              <a:buNone/>
            </a:pPr>
            <a:r>
              <a:rPr lang="en-US" altLang="ko-KR" sz="2800">
                <a:ea typeface="굴림" charset="-127"/>
              </a:rPr>
              <a:t>	 X</a:t>
            </a:r>
            <a:r>
              <a:rPr lang="en-US" altLang="ko-KR" sz="2800" baseline="-25000">
                <a:ea typeface="굴림" charset="-127"/>
              </a:rPr>
              <a:t>1</a:t>
            </a:r>
            <a:r>
              <a:rPr lang="en-US" altLang="ko-KR" sz="2800">
                <a:ea typeface="굴림" charset="-127"/>
              </a:rPr>
              <a:t> = 1.5 + {(R</a:t>
            </a:r>
            <a:r>
              <a:rPr lang="en-US" altLang="ko-KR" sz="2800" baseline="-25000">
                <a:ea typeface="굴림" charset="-127"/>
              </a:rPr>
              <a:t>1</a:t>
            </a:r>
            <a:r>
              <a:rPr lang="en-US" altLang="ko-KR" sz="2800">
                <a:ea typeface="굴림" charset="-127"/>
              </a:rPr>
              <a:t> - 0.66) / (1 - 0.66)} </a:t>
            </a:r>
            <a:r>
              <a:rPr lang="en-US" altLang="ko-KR" sz="2800">
                <a:latin typeface="Symbol" pitchFamily="18" charset="2"/>
                <a:ea typeface="굴림" charset="-127"/>
              </a:rPr>
              <a:t>×</a:t>
            </a:r>
            <a:r>
              <a:rPr lang="en-US" altLang="ko-KR" sz="2800">
                <a:ea typeface="굴림" charset="-127"/>
              </a:rPr>
              <a:t> (2.0 - 1.5)</a:t>
            </a:r>
          </a:p>
          <a:p>
            <a:pPr>
              <a:buFontTx/>
              <a:buNone/>
            </a:pPr>
            <a:r>
              <a:rPr lang="en-US" altLang="ko-KR" sz="2800">
                <a:ea typeface="굴림" charset="-127"/>
              </a:rPr>
              <a:t>		= 1.75</a:t>
            </a:r>
          </a:p>
          <a:p>
            <a:pPr>
              <a:buFontTx/>
              <a:buNone/>
            </a:pPr>
            <a:r>
              <a:rPr lang="en-US" altLang="ko-KR" sz="2800">
                <a:ea typeface="굴림" charset="-127"/>
              </a:rPr>
              <a:t>	When R</a:t>
            </a:r>
            <a:r>
              <a:rPr lang="en-US" altLang="ko-KR" sz="2800" baseline="-25000">
                <a:ea typeface="굴림" charset="-127"/>
              </a:rPr>
              <a:t>1</a:t>
            </a:r>
            <a:r>
              <a:rPr lang="en-US" altLang="ko-KR" sz="2800">
                <a:ea typeface="굴림" charset="-127"/>
              </a:rPr>
              <a:t> = 0.83, note that (R</a:t>
            </a:r>
            <a:r>
              <a:rPr lang="en-US" altLang="ko-KR" sz="2800" baseline="-25000">
                <a:ea typeface="굴림" charset="-127"/>
              </a:rPr>
              <a:t>1</a:t>
            </a:r>
            <a:r>
              <a:rPr lang="en-US" altLang="ko-KR" sz="2800">
                <a:ea typeface="굴림" charset="-127"/>
              </a:rPr>
              <a:t> - 0.66) / (1 - 0.66) = 0.5, so that X</a:t>
            </a:r>
            <a:r>
              <a:rPr lang="en-US" altLang="ko-KR" sz="2800" baseline="-25000">
                <a:ea typeface="굴림" charset="-127"/>
              </a:rPr>
              <a:t>1</a:t>
            </a:r>
            <a:r>
              <a:rPr lang="en-US" altLang="ko-KR" sz="2800">
                <a:ea typeface="굴림" charset="-127"/>
              </a:rPr>
              <a:t> will be one-half of the distance between 1.5 and 2.0 since R</a:t>
            </a:r>
            <a:r>
              <a:rPr lang="en-US" altLang="ko-KR" sz="2800" baseline="-25000">
                <a:ea typeface="굴림" charset="-127"/>
              </a:rPr>
              <a:t>1</a:t>
            </a:r>
            <a:r>
              <a:rPr lang="en-US" altLang="ko-KR" sz="2800">
                <a:ea typeface="굴림" charset="-127"/>
              </a:rPr>
              <a:t> is one-half of the way between 0.66 and 1.00</a:t>
            </a:r>
          </a:p>
        </p:txBody>
      </p:sp>
    </p:spTree>
  </p:cSld>
  <p:clrMapOvr>
    <a:masterClrMapping/>
  </p:clrMapOvr>
  <p:transition>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en-US"/>
              <a:t>Random Variate Generation</a:t>
            </a:r>
          </a:p>
        </p:txBody>
      </p:sp>
      <p:sp>
        <p:nvSpPr>
          <p:cNvPr id="11" name="Slide Number Placeholder 5"/>
          <p:cNvSpPr>
            <a:spLocks noGrp="1"/>
          </p:cNvSpPr>
          <p:nvPr>
            <p:ph type="sldNum" sz="quarter" idx="12"/>
          </p:nvPr>
        </p:nvSpPr>
        <p:spPr/>
        <p:txBody>
          <a:bodyPr/>
          <a:lstStyle/>
          <a:p>
            <a:fld id="{9AA7121D-0C96-4664-AE5A-7FC28B6A30DD}" type="slidenum">
              <a:rPr lang="en-US"/>
              <a:pPr/>
              <a:t>24</a:t>
            </a:fld>
            <a:endParaRPr lang="en-US"/>
          </a:p>
        </p:txBody>
      </p:sp>
      <p:sp>
        <p:nvSpPr>
          <p:cNvPr id="51202"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51203" name="Rectangle 3"/>
          <p:cNvSpPr>
            <a:spLocks noGrp="1" noChangeArrowheads="1"/>
          </p:cNvSpPr>
          <p:nvPr>
            <p:ph type="body" idx="1"/>
          </p:nvPr>
        </p:nvSpPr>
        <p:spPr>
          <a:xfrm>
            <a:off x="762000" y="1752600"/>
            <a:ext cx="7772400" cy="4114800"/>
          </a:xfrm>
          <a:noFill/>
          <a:ln/>
        </p:spPr>
        <p:txBody>
          <a:bodyPr lIns="92075" tIns="46038" rIns="92075" bIns="46038"/>
          <a:lstStyle/>
          <a:p>
            <a:pPr>
              <a:buFontTx/>
              <a:buNone/>
            </a:pPr>
            <a:r>
              <a:rPr lang="en-US" altLang="ko-KR" sz="2800">
                <a:ea typeface="굴림" charset="-127"/>
              </a:rPr>
              <a:t> The slopes of the four line segments are given in the next slide and in the following table, which can be used to generate variates, X, as follows.</a:t>
            </a:r>
          </a:p>
          <a:p>
            <a:pPr>
              <a:lnSpc>
                <a:spcPct val="150000"/>
              </a:lnSpc>
              <a:buFontTx/>
              <a:buNone/>
            </a:pPr>
            <a:r>
              <a:rPr lang="en-US" altLang="ko-KR" sz="2000">
                <a:ea typeface="굴림" charset="-127"/>
              </a:rPr>
              <a:t>		i	Input, r</a:t>
            </a:r>
            <a:r>
              <a:rPr lang="en-US" altLang="ko-KR" sz="2000" baseline="-25000">
                <a:ea typeface="굴림" charset="-127"/>
              </a:rPr>
              <a:t>i		 </a:t>
            </a:r>
            <a:r>
              <a:rPr lang="en-US" altLang="ko-KR" sz="2000">
                <a:ea typeface="굴림" charset="-127"/>
              </a:rPr>
              <a:t>Outut, x</a:t>
            </a:r>
            <a:r>
              <a:rPr lang="en-US" altLang="ko-KR" sz="2000" baseline="-25000">
                <a:ea typeface="굴림" charset="-127"/>
              </a:rPr>
              <a:t>i	</a:t>
            </a:r>
            <a:r>
              <a:rPr lang="en-US" altLang="ko-KR" sz="2000">
                <a:ea typeface="굴림" charset="-127"/>
              </a:rPr>
              <a:t>Slope, a</a:t>
            </a:r>
            <a:r>
              <a:rPr lang="en-US" altLang="ko-KR" sz="2000" baseline="-25000">
                <a:ea typeface="굴림" charset="-127"/>
              </a:rPr>
              <a:t>i</a:t>
            </a:r>
          </a:p>
          <a:p>
            <a:pPr>
              <a:lnSpc>
                <a:spcPct val="140000"/>
              </a:lnSpc>
              <a:buFontTx/>
              <a:buNone/>
            </a:pPr>
            <a:r>
              <a:rPr lang="en-US" altLang="ko-KR" sz="2000">
                <a:ea typeface="굴림" charset="-127"/>
              </a:rPr>
              <a:t>		1	0</a:t>
            </a:r>
            <a:r>
              <a:rPr lang="en-US" altLang="ko-KR" sz="2000" baseline="-25000">
                <a:ea typeface="굴림" charset="-127"/>
              </a:rPr>
              <a:t>		 </a:t>
            </a:r>
            <a:r>
              <a:rPr lang="en-US" altLang="ko-KR" sz="2000">
                <a:ea typeface="굴림" charset="-127"/>
              </a:rPr>
              <a:t>0.25</a:t>
            </a:r>
            <a:r>
              <a:rPr lang="en-US" altLang="ko-KR" sz="2000" baseline="-25000">
                <a:ea typeface="굴림" charset="-127"/>
              </a:rPr>
              <a:t>		</a:t>
            </a:r>
            <a:r>
              <a:rPr lang="en-US" altLang="ko-KR" sz="2000">
                <a:ea typeface="굴림" charset="-127"/>
              </a:rPr>
              <a:t>0.81</a:t>
            </a:r>
          </a:p>
          <a:p>
            <a:pPr>
              <a:buFontTx/>
              <a:buNone/>
            </a:pPr>
            <a:r>
              <a:rPr lang="en-US" altLang="ko-KR" sz="2000">
                <a:ea typeface="굴림" charset="-127"/>
              </a:rPr>
              <a:t>		2	0.31</a:t>
            </a:r>
            <a:r>
              <a:rPr lang="en-US" altLang="ko-KR" sz="2000" baseline="-25000">
                <a:ea typeface="굴림" charset="-127"/>
              </a:rPr>
              <a:t>		 </a:t>
            </a:r>
            <a:r>
              <a:rPr lang="en-US" altLang="ko-KR" sz="2000">
                <a:ea typeface="굴림" charset="-127"/>
              </a:rPr>
              <a:t>0.5</a:t>
            </a:r>
            <a:r>
              <a:rPr lang="en-US" altLang="ko-KR" sz="2000" baseline="-25000">
                <a:ea typeface="굴림" charset="-127"/>
              </a:rPr>
              <a:t>		</a:t>
            </a:r>
            <a:r>
              <a:rPr lang="en-US" altLang="ko-KR" sz="2000">
                <a:ea typeface="굴림" charset="-127"/>
              </a:rPr>
              <a:t>5.0</a:t>
            </a:r>
          </a:p>
          <a:p>
            <a:pPr>
              <a:buFontTx/>
              <a:buNone/>
            </a:pPr>
            <a:r>
              <a:rPr lang="en-US" altLang="ko-KR" sz="2000">
                <a:ea typeface="굴림" charset="-127"/>
              </a:rPr>
              <a:t>		3	0.41</a:t>
            </a:r>
            <a:r>
              <a:rPr lang="en-US" altLang="ko-KR" sz="2000" baseline="-25000">
                <a:ea typeface="굴림" charset="-127"/>
              </a:rPr>
              <a:t>		 </a:t>
            </a:r>
            <a:r>
              <a:rPr lang="en-US" altLang="ko-KR" sz="2000">
                <a:ea typeface="굴림" charset="-127"/>
              </a:rPr>
              <a:t>1.0</a:t>
            </a:r>
            <a:r>
              <a:rPr lang="en-US" altLang="ko-KR" sz="2000" baseline="-25000">
                <a:ea typeface="굴림" charset="-127"/>
              </a:rPr>
              <a:t>		</a:t>
            </a:r>
            <a:r>
              <a:rPr lang="en-US" altLang="ko-KR" sz="2000">
                <a:ea typeface="굴림" charset="-127"/>
              </a:rPr>
              <a:t>2.0</a:t>
            </a:r>
          </a:p>
          <a:p>
            <a:pPr>
              <a:buFontTx/>
              <a:buNone/>
            </a:pPr>
            <a:r>
              <a:rPr lang="en-US" altLang="ko-KR" sz="2000">
                <a:ea typeface="굴림" charset="-127"/>
              </a:rPr>
              <a:t>		4	0.66</a:t>
            </a:r>
            <a:r>
              <a:rPr lang="en-US" altLang="ko-KR" sz="2000" baseline="-25000">
                <a:ea typeface="굴림" charset="-127"/>
              </a:rPr>
              <a:t>		 </a:t>
            </a:r>
            <a:r>
              <a:rPr lang="en-US" altLang="ko-KR" sz="2000">
                <a:ea typeface="굴림" charset="-127"/>
              </a:rPr>
              <a:t>1.5</a:t>
            </a:r>
            <a:r>
              <a:rPr lang="en-US" altLang="ko-KR" sz="2000" baseline="-25000">
                <a:ea typeface="굴림" charset="-127"/>
              </a:rPr>
              <a:t>		</a:t>
            </a:r>
            <a:r>
              <a:rPr lang="en-US" altLang="ko-KR" sz="2000">
                <a:ea typeface="굴림" charset="-127"/>
              </a:rPr>
              <a:t>1.47</a:t>
            </a:r>
          </a:p>
          <a:p>
            <a:pPr>
              <a:buFontTx/>
              <a:buNone/>
            </a:pPr>
            <a:r>
              <a:rPr lang="en-US" altLang="ko-KR" sz="2000">
                <a:ea typeface="굴림" charset="-127"/>
              </a:rPr>
              <a:t>		5	1.00</a:t>
            </a:r>
            <a:r>
              <a:rPr lang="en-US" altLang="ko-KR" sz="2000" baseline="-25000">
                <a:ea typeface="굴림" charset="-127"/>
              </a:rPr>
              <a:t>		 </a:t>
            </a:r>
            <a:r>
              <a:rPr lang="en-US" altLang="ko-KR" sz="2000">
                <a:ea typeface="굴림" charset="-127"/>
              </a:rPr>
              <a:t>2.0</a:t>
            </a:r>
            <a:r>
              <a:rPr lang="en-US" altLang="ko-KR" sz="2000" baseline="-25000">
                <a:ea typeface="굴림" charset="-127"/>
              </a:rPr>
              <a:t>		</a:t>
            </a:r>
            <a:r>
              <a:rPr lang="en-US" altLang="ko-KR" sz="2000">
                <a:ea typeface="굴림" charset="-127"/>
              </a:rPr>
              <a:t>---</a:t>
            </a:r>
          </a:p>
        </p:txBody>
      </p:sp>
      <p:sp>
        <p:nvSpPr>
          <p:cNvPr id="51204" name="Line 4"/>
          <p:cNvSpPr>
            <a:spLocks noChangeShapeType="1"/>
          </p:cNvSpPr>
          <p:nvPr/>
        </p:nvSpPr>
        <p:spPr bwMode="auto">
          <a:xfrm>
            <a:off x="1524000" y="3200400"/>
            <a:ext cx="6019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205" name="Line 5"/>
          <p:cNvSpPr>
            <a:spLocks noChangeShapeType="1"/>
          </p:cNvSpPr>
          <p:nvPr/>
        </p:nvSpPr>
        <p:spPr bwMode="auto">
          <a:xfrm>
            <a:off x="1524000" y="3657600"/>
            <a:ext cx="6019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206" name="Line 6"/>
          <p:cNvSpPr>
            <a:spLocks noChangeShapeType="1"/>
          </p:cNvSpPr>
          <p:nvPr/>
        </p:nvSpPr>
        <p:spPr bwMode="auto">
          <a:xfrm>
            <a:off x="1524000" y="5562600"/>
            <a:ext cx="6019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207" name="Line 7"/>
          <p:cNvSpPr>
            <a:spLocks noChangeShapeType="1"/>
          </p:cNvSpPr>
          <p:nvPr/>
        </p:nvSpPr>
        <p:spPr bwMode="auto">
          <a:xfrm>
            <a:off x="1524000" y="3200400"/>
            <a:ext cx="0" cy="23622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208" name="Line 8"/>
          <p:cNvSpPr>
            <a:spLocks noChangeShapeType="1"/>
          </p:cNvSpPr>
          <p:nvPr/>
        </p:nvSpPr>
        <p:spPr bwMode="auto">
          <a:xfrm>
            <a:off x="7543800" y="3200400"/>
            <a:ext cx="0" cy="23622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209" name="Rectangle 9"/>
          <p:cNvSpPr>
            <a:spLocks noChangeArrowheads="1"/>
          </p:cNvSpPr>
          <p:nvPr/>
        </p:nvSpPr>
        <p:spPr bwMode="auto">
          <a:xfrm>
            <a:off x="1660525" y="5746750"/>
            <a:ext cx="5830888"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Intervals and Slopes for generating repair times, X</a:t>
            </a:r>
          </a:p>
        </p:txBody>
      </p:sp>
    </p:spTree>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Random Variate Generation</a:t>
            </a:r>
          </a:p>
        </p:txBody>
      </p:sp>
      <p:sp>
        <p:nvSpPr>
          <p:cNvPr id="6" name="Slide Number Placeholder 5"/>
          <p:cNvSpPr>
            <a:spLocks noGrp="1"/>
          </p:cNvSpPr>
          <p:nvPr>
            <p:ph type="sldNum" sz="quarter" idx="12"/>
          </p:nvPr>
        </p:nvSpPr>
        <p:spPr/>
        <p:txBody>
          <a:bodyPr/>
          <a:lstStyle/>
          <a:p>
            <a:fld id="{FE16B2B5-F8B1-4496-8491-987BEA4ADC1C}" type="slidenum">
              <a:rPr lang="en-US"/>
              <a:pPr/>
              <a:t>25</a:t>
            </a:fld>
            <a:endParaRPr lang="en-US"/>
          </a:p>
        </p:txBody>
      </p:sp>
      <p:sp>
        <p:nvSpPr>
          <p:cNvPr id="53250"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53251" name="Rectangle 3"/>
          <p:cNvSpPr>
            <a:spLocks noChangeArrowheads="1"/>
          </p:cNvSpPr>
          <p:nvPr/>
        </p:nvSpPr>
        <p:spPr bwMode="auto">
          <a:xfrm>
            <a:off x="2419350" y="5627688"/>
            <a:ext cx="4360863" cy="457200"/>
          </a:xfrm>
          <a:prstGeom prst="rect">
            <a:avLst/>
          </a:prstGeom>
          <a:noFill/>
          <a:ln w="9525">
            <a:noFill/>
            <a:miter lim="800000"/>
            <a:headEnd/>
            <a:tailEnd/>
          </a:ln>
          <a:effectLst/>
        </p:spPr>
        <p:txBody>
          <a:bodyPr lIns="92075" tIns="46038" rIns="92075" bIns="46038">
            <a:spAutoFit/>
          </a:bodyPr>
          <a:lstStyle/>
          <a:p>
            <a:pPr eaLnBrk="0" hangingPunct="0"/>
            <a:r>
              <a:rPr lang="en-US" altLang="ko-KR">
                <a:latin typeface="Arial" charset="0"/>
                <a:ea typeface="굴림" charset="-127"/>
              </a:rPr>
              <a:t>Inverse CDF of repair times</a:t>
            </a:r>
          </a:p>
        </p:txBody>
      </p:sp>
      <p:graphicFrame>
        <p:nvGraphicFramePr>
          <p:cNvPr id="53252" name="Object 4"/>
          <p:cNvGraphicFramePr>
            <a:graphicFrameLocks/>
          </p:cNvGraphicFramePr>
          <p:nvPr/>
        </p:nvGraphicFramePr>
        <p:xfrm>
          <a:off x="2228850" y="1847850"/>
          <a:ext cx="4400550" cy="3541713"/>
        </p:xfrm>
        <a:graphic>
          <a:graphicData uri="http://schemas.openxmlformats.org/presentationml/2006/ole">
            <mc:AlternateContent xmlns:mc="http://schemas.openxmlformats.org/markup-compatibility/2006">
              <mc:Choice xmlns:v="urn:schemas-microsoft-com:vml" Requires="v">
                <p:oleObj spid="_x0000_s53253" name="Clip" r:id="rId4" imgW="3914286" imgH="3152381" progId="MS_ClipArt_Gallery.2">
                  <p:embed/>
                </p:oleObj>
              </mc:Choice>
              <mc:Fallback>
                <p:oleObj name="Clip" r:id="rId4" imgW="3914286" imgH="3152381" progId="MS_ClipArt_Gallery.2">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850" y="1847850"/>
                        <a:ext cx="4400550" cy="354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FC1A5AF8-4971-4E9B-B971-EBFF87E01445}" type="slidenum">
              <a:rPr lang="en-US"/>
              <a:pPr/>
              <a:t>26</a:t>
            </a:fld>
            <a:endParaRPr lang="en-US"/>
          </a:p>
        </p:txBody>
      </p:sp>
      <p:sp>
        <p:nvSpPr>
          <p:cNvPr id="55298"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55299" name="Rectangle 3"/>
          <p:cNvSpPr>
            <a:spLocks noGrp="1" noChangeArrowheads="1"/>
          </p:cNvSpPr>
          <p:nvPr>
            <p:ph type="body" idx="1"/>
          </p:nvPr>
        </p:nvSpPr>
        <p:spPr>
          <a:xfrm>
            <a:off x="762000" y="1752600"/>
            <a:ext cx="7772400" cy="4114800"/>
          </a:xfrm>
          <a:noFill/>
          <a:ln/>
        </p:spPr>
        <p:txBody>
          <a:bodyPr lIns="92075" tIns="46038" rIns="92075" bIns="46038"/>
          <a:lstStyle/>
          <a:p>
            <a:pPr>
              <a:buFontTx/>
              <a:buNone/>
            </a:pPr>
            <a:r>
              <a:rPr lang="en-US" altLang="ko-KR" sz="2800">
                <a:ea typeface="굴림" charset="-127"/>
              </a:rPr>
              <a:t> 	Step 1. Generate R</a:t>
            </a:r>
          </a:p>
          <a:p>
            <a:pPr>
              <a:buFontTx/>
              <a:buNone/>
            </a:pPr>
            <a:r>
              <a:rPr lang="en-US" altLang="ko-KR" sz="2800">
                <a:ea typeface="굴림" charset="-127"/>
              </a:rPr>
              <a:t>	Step 2. Find the interval i in which R lies; that is, 		find i so that r</a:t>
            </a:r>
            <a:r>
              <a:rPr lang="en-US" altLang="ko-KR" sz="2800" baseline="-25000">
                <a:ea typeface="굴림" charset="-127"/>
              </a:rPr>
              <a:t>i</a:t>
            </a:r>
            <a:r>
              <a:rPr lang="en-US" altLang="ko-KR" sz="2800">
                <a:ea typeface="굴림" charset="-127"/>
              </a:rPr>
              <a:t> </a:t>
            </a:r>
            <a:r>
              <a:rPr lang="en-US" altLang="ko-KR" sz="2800">
                <a:latin typeface="Symbol" pitchFamily="18" charset="2"/>
                <a:ea typeface="굴림" charset="-127"/>
              </a:rPr>
              <a:t>£ </a:t>
            </a:r>
            <a:r>
              <a:rPr lang="en-US" altLang="ko-KR" sz="2800">
                <a:ea typeface="굴림" charset="-127"/>
              </a:rPr>
              <a:t>R </a:t>
            </a:r>
            <a:r>
              <a:rPr lang="en-US" altLang="ko-KR" sz="2800">
                <a:latin typeface="Symbol" pitchFamily="18" charset="2"/>
                <a:ea typeface="굴림" charset="-127"/>
              </a:rPr>
              <a:t>£ </a:t>
            </a:r>
            <a:r>
              <a:rPr lang="en-US" altLang="ko-KR" sz="2800">
                <a:ea typeface="굴림" charset="-127"/>
              </a:rPr>
              <a:t>r</a:t>
            </a:r>
            <a:r>
              <a:rPr lang="en-US" altLang="ko-KR" sz="2800" baseline="-25000">
                <a:ea typeface="굴림" charset="-127"/>
              </a:rPr>
              <a:t>i+1</a:t>
            </a:r>
            <a:endParaRPr lang="en-US" altLang="ko-KR" sz="2800">
              <a:ea typeface="굴림" charset="-127"/>
            </a:endParaRPr>
          </a:p>
          <a:p>
            <a:pPr>
              <a:buFontTx/>
              <a:buNone/>
            </a:pPr>
            <a:r>
              <a:rPr lang="en-US" altLang="ko-KR" sz="2800">
                <a:ea typeface="굴림" charset="-127"/>
              </a:rPr>
              <a:t>	Step 3. Compute X by</a:t>
            </a:r>
          </a:p>
          <a:p>
            <a:pPr>
              <a:buFontTx/>
              <a:buNone/>
            </a:pPr>
            <a:r>
              <a:rPr lang="en-US" altLang="ko-KR" sz="2800">
                <a:ea typeface="굴림" charset="-127"/>
              </a:rPr>
              <a:t>			X = x</a:t>
            </a:r>
            <a:r>
              <a:rPr lang="en-US" altLang="ko-KR" sz="2800" baseline="-25000">
                <a:ea typeface="굴림" charset="-127"/>
              </a:rPr>
              <a:t>i</a:t>
            </a:r>
            <a:r>
              <a:rPr lang="en-US" altLang="ko-KR" sz="2800">
                <a:ea typeface="굴림" charset="-127"/>
              </a:rPr>
              <a:t> + a</a:t>
            </a:r>
            <a:r>
              <a:rPr lang="en-US" altLang="ko-KR" sz="2800" baseline="-25000">
                <a:ea typeface="굴림" charset="-127"/>
              </a:rPr>
              <a:t>i</a:t>
            </a:r>
            <a:r>
              <a:rPr lang="en-US" altLang="ko-KR" sz="2800">
                <a:ea typeface="굴림" charset="-127"/>
              </a:rPr>
              <a:t> (R - r</a:t>
            </a:r>
            <a:r>
              <a:rPr lang="en-US" altLang="ko-KR" sz="2800" baseline="-25000">
                <a:ea typeface="굴림" charset="-127"/>
              </a:rPr>
              <a:t>i</a:t>
            </a:r>
            <a:r>
              <a:rPr lang="en-US" altLang="ko-KR" sz="2800">
                <a:ea typeface="굴림" charset="-127"/>
              </a:rPr>
              <a:t>)</a:t>
            </a:r>
          </a:p>
        </p:txBody>
      </p:sp>
    </p:spTree>
  </p:cSld>
  <p:clrMapOvr>
    <a:masterClrMapping/>
  </p:clrMapOvr>
  <p:transition>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Random Variate Generation</a:t>
            </a:r>
          </a:p>
        </p:txBody>
      </p:sp>
      <p:sp>
        <p:nvSpPr>
          <p:cNvPr id="10" name="Slide Number Placeholder 5"/>
          <p:cNvSpPr>
            <a:spLocks noGrp="1"/>
          </p:cNvSpPr>
          <p:nvPr>
            <p:ph type="sldNum" sz="quarter" idx="12"/>
          </p:nvPr>
        </p:nvSpPr>
        <p:spPr/>
        <p:txBody>
          <a:bodyPr/>
          <a:lstStyle/>
          <a:p>
            <a:fld id="{DC1FA023-FA3D-407F-B21B-EA16C5137C04}" type="slidenum">
              <a:rPr lang="en-US"/>
              <a:pPr/>
              <a:t>27</a:t>
            </a:fld>
            <a:endParaRPr lang="en-US"/>
          </a:p>
        </p:txBody>
      </p:sp>
      <p:sp>
        <p:nvSpPr>
          <p:cNvPr id="57346" name="Rectangle 2"/>
          <p:cNvSpPr>
            <a:spLocks noGrp="1" noChangeArrowheads="1"/>
          </p:cNvSpPr>
          <p:nvPr>
            <p:ph type="title"/>
          </p:nvPr>
        </p:nvSpPr>
        <p:spPr>
          <a:noFill/>
          <a:ln/>
        </p:spPr>
        <p:txBody>
          <a:bodyPr lIns="92075" tIns="46038" rIns="92075" bIns="46038"/>
          <a:lstStyle/>
          <a:p>
            <a:r>
              <a:rPr lang="en-US" altLang="ko-KR">
                <a:ea typeface="굴림" charset="-127"/>
              </a:rPr>
              <a:t>Direct Transformation for the Normal Distribution</a:t>
            </a:r>
          </a:p>
        </p:txBody>
      </p:sp>
      <p:grpSp>
        <p:nvGrpSpPr>
          <p:cNvPr id="57347" name="Group 3"/>
          <p:cNvGrpSpPr>
            <a:grpSpLocks/>
          </p:cNvGrpSpPr>
          <p:nvPr/>
        </p:nvGrpSpPr>
        <p:grpSpPr bwMode="auto">
          <a:xfrm>
            <a:off x="631825" y="1828800"/>
            <a:ext cx="7673975" cy="4348163"/>
            <a:chOff x="398" y="1152"/>
            <a:chExt cx="4834" cy="2739"/>
          </a:xfrm>
        </p:grpSpPr>
        <p:sp>
          <p:nvSpPr>
            <p:cNvPr id="57348" name="Rectangle 4"/>
            <p:cNvSpPr>
              <a:spLocks noChangeArrowheads="1"/>
            </p:cNvSpPr>
            <p:nvPr/>
          </p:nvSpPr>
          <p:spPr bwMode="auto">
            <a:xfrm>
              <a:off x="959" y="3641"/>
              <a:ext cx="4273" cy="250"/>
            </a:xfrm>
            <a:prstGeom prst="rect">
              <a:avLst/>
            </a:prstGeom>
            <a:noFill/>
            <a:ln w="9525">
              <a:noFill/>
              <a:miter lim="800000"/>
              <a:headEnd/>
              <a:tailEnd/>
            </a:ln>
            <a:effectLst/>
          </p:spPr>
          <p:txBody>
            <a:bodyPr lIns="92075" tIns="46038" rIns="92075" bIns="46038">
              <a:spAutoFit/>
            </a:bodyPr>
            <a:lstStyle/>
            <a:p>
              <a:pPr eaLnBrk="0" hangingPunct="0"/>
              <a:r>
                <a:rPr lang="en-US" altLang="ko-KR" sz="2000">
                  <a:latin typeface="Arial" charset="0"/>
                  <a:ea typeface="굴림" charset="-127"/>
                </a:rPr>
                <a:t>Polar representation of a pair of standard normal variables</a:t>
              </a:r>
            </a:p>
          </p:txBody>
        </p:sp>
        <p:sp>
          <p:nvSpPr>
            <p:cNvPr id="57349" name="Line 5"/>
            <p:cNvSpPr>
              <a:spLocks noChangeShapeType="1"/>
            </p:cNvSpPr>
            <p:nvPr/>
          </p:nvSpPr>
          <p:spPr bwMode="auto">
            <a:xfrm>
              <a:off x="2304" y="1440"/>
              <a:ext cx="288" cy="0"/>
            </a:xfrm>
            <a:prstGeom prst="line">
              <a:avLst/>
            </a:prstGeom>
            <a:noFill/>
            <a:ln w="12700">
              <a:solidFill>
                <a:schemeClr val="tx1"/>
              </a:solidFill>
              <a:round/>
              <a:headEnd type="none" w="sm" len="sm"/>
              <a:tailEnd type="none" w="sm" len="sm"/>
            </a:ln>
            <a:effectLst/>
          </p:spPr>
          <p:txBody>
            <a:bodyPr wrap="none" anchor="ctr"/>
            <a:lstStyle/>
            <a:p>
              <a:endParaRPr lang="en-US"/>
            </a:p>
          </p:txBody>
        </p:sp>
        <p:graphicFrame>
          <p:nvGraphicFramePr>
            <p:cNvPr id="57350" name="Object 6"/>
            <p:cNvGraphicFramePr>
              <a:graphicFrameLocks/>
            </p:cNvGraphicFramePr>
            <p:nvPr/>
          </p:nvGraphicFramePr>
          <p:xfrm>
            <a:off x="1794" y="1794"/>
            <a:ext cx="1950" cy="1800"/>
          </p:xfrm>
          <a:graphic>
            <a:graphicData uri="http://schemas.openxmlformats.org/presentationml/2006/ole">
              <mc:AlternateContent xmlns:mc="http://schemas.openxmlformats.org/markup-compatibility/2006">
                <mc:Choice xmlns:v="urn:schemas-microsoft-com:vml" Requires="v">
                  <p:oleObj spid="_x0000_s57353" name="Clip" r:id="rId4" imgW="4961905" imgH="4580952" progId="MS_ClipArt_Gallery.2">
                    <p:embed/>
                  </p:oleObj>
                </mc:Choice>
                <mc:Fallback>
                  <p:oleObj name="Clip" r:id="rId4" imgW="4961905" imgH="4580952" progId="MS_ClipArt_Gallery.2">
                    <p:embed/>
                    <p:pic>
                      <p:nvPicPr>
                        <p:cNvPr id="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4" y="1794"/>
                          <a:ext cx="1950" cy="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1" name="Rectangle 7"/>
            <p:cNvSpPr>
              <a:spLocks noChangeArrowheads="1"/>
            </p:cNvSpPr>
            <p:nvPr/>
          </p:nvSpPr>
          <p:spPr bwMode="auto">
            <a:xfrm>
              <a:off x="398" y="1152"/>
              <a:ext cx="4616" cy="596"/>
            </a:xfrm>
            <a:prstGeom prst="rect">
              <a:avLst/>
            </a:prstGeom>
            <a:noFill/>
            <a:ln w="9525">
              <a:noFill/>
              <a:miter lim="800000"/>
              <a:headEnd/>
              <a:tailEnd/>
            </a:ln>
            <a:effectLst/>
          </p:spPr>
          <p:txBody>
            <a:bodyPr wrap="none">
              <a:spAutoFit/>
            </a:bodyPr>
            <a:lstStyle/>
            <a:p>
              <a:pPr eaLnBrk="0" hangingPunct="0"/>
              <a:r>
                <a:rPr lang="en-US" altLang="ko-KR" sz="2800">
                  <a:ea typeface="굴림" charset="-127"/>
                </a:rPr>
                <a:t>Standard Normal Distribution</a:t>
              </a:r>
            </a:p>
            <a:p>
              <a:pPr lvl="1" eaLnBrk="0" hangingPunct="0"/>
              <a:r>
                <a:rPr lang="en-US" altLang="ko-KR" sz="2800">
                  <a:latin typeface="Symbol" pitchFamily="18" charset="2"/>
                  <a:ea typeface="굴림" charset="-127"/>
                </a:rPr>
                <a:t>F</a:t>
              </a:r>
              <a:r>
                <a:rPr lang="en-US" altLang="ko-KR" sz="2800">
                  <a:ea typeface="굴림" charset="-127"/>
                </a:rPr>
                <a:t>(x) = </a:t>
              </a:r>
              <a:r>
                <a:rPr lang="en-US" altLang="ko-KR" sz="2800">
                  <a:latin typeface="Symbol" pitchFamily="18" charset="2"/>
                  <a:ea typeface="굴림" charset="-127"/>
                </a:rPr>
                <a:t>ò</a:t>
              </a:r>
              <a:r>
                <a:rPr lang="en-US" altLang="ko-KR" sz="2800" baseline="50000">
                  <a:ea typeface="굴림" charset="-127"/>
                </a:rPr>
                <a:t>x</a:t>
              </a:r>
              <a:r>
                <a:rPr lang="en-US" altLang="ko-KR" sz="2800" baseline="-25000">
                  <a:ea typeface="굴림" charset="-127"/>
                </a:rPr>
                <a:t>-</a:t>
              </a:r>
              <a:r>
                <a:rPr lang="en-US" altLang="ko-KR" sz="2800" baseline="-25000">
                  <a:latin typeface="Symbol" pitchFamily="18" charset="2"/>
                  <a:ea typeface="굴림" charset="-127"/>
                </a:rPr>
                <a:t>¥</a:t>
              </a:r>
              <a:r>
                <a:rPr lang="en-US" altLang="ko-KR" sz="2800">
                  <a:ea typeface="굴림" charset="-127"/>
                </a:rPr>
                <a:t> {1/ (</a:t>
              </a:r>
              <a:r>
                <a:rPr lang="en-US" altLang="ko-KR" sz="2800">
                  <a:latin typeface="Symbol" pitchFamily="18" charset="2"/>
                  <a:ea typeface="굴림" charset="-127"/>
                </a:rPr>
                <a:t>Ö</a:t>
              </a:r>
              <a:r>
                <a:rPr lang="en-US" altLang="ko-KR" sz="2800">
                  <a:ea typeface="굴림" charset="-127"/>
                </a:rPr>
                <a:t>2</a:t>
              </a:r>
              <a:r>
                <a:rPr lang="en-US" altLang="ko-KR" sz="2800">
                  <a:latin typeface="Symbol" pitchFamily="18" charset="2"/>
                  <a:ea typeface="굴림" charset="-127"/>
                </a:rPr>
                <a:t>p</a:t>
              </a:r>
              <a:r>
                <a:rPr lang="en-US" altLang="ko-KR" sz="2800">
                  <a:ea typeface="굴림" charset="-127"/>
                </a:rPr>
                <a:t>)} </a:t>
              </a:r>
              <a:r>
                <a:rPr lang="en-US" altLang="ko-KR" sz="2800">
                  <a:latin typeface="Symbol" pitchFamily="18" charset="2"/>
                  <a:ea typeface="굴림" charset="-127"/>
                </a:rPr>
                <a:t>×</a:t>
              </a:r>
              <a:r>
                <a:rPr lang="en-US" altLang="ko-KR" sz="2800">
                  <a:ea typeface="굴림" charset="-127"/>
                </a:rPr>
                <a:t>            dt, -</a:t>
              </a:r>
              <a:r>
                <a:rPr lang="en-US" altLang="ko-KR" sz="2800">
                  <a:latin typeface="Symbol" pitchFamily="18" charset="2"/>
                  <a:ea typeface="굴림" charset="-127"/>
                </a:rPr>
                <a:t>¥ </a:t>
              </a:r>
              <a:r>
                <a:rPr lang="en-US" altLang="ko-KR" sz="2800">
                  <a:ea typeface="굴림" charset="-127"/>
                </a:rPr>
                <a:t>&lt; x &lt; </a:t>
              </a:r>
              <a:r>
                <a:rPr lang="en-US" altLang="ko-KR" sz="2800">
                  <a:latin typeface="Symbol" pitchFamily="18" charset="2"/>
                  <a:ea typeface="굴림" charset="-127"/>
                </a:rPr>
                <a:t>¥</a:t>
              </a:r>
              <a:r>
                <a:rPr lang="en-US" altLang="ko-KR" sz="2800">
                  <a:ea typeface="굴림" charset="-127"/>
                </a:rPr>
                <a:t> </a:t>
              </a:r>
            </a:p>
          </p:txBody>
        </p:sp>
        <p:graphicFrame>
          <p:nvGraphicFramePr>
            <p:cNvPr id="57352" name="Object 8"/>
            <p:cNvGraphicFramePr>
              <a:graphicFrameLocks noChangeAspect="1"/>
            </p:cNvGraphicFramePr>
            <p:nvPr/>
          </p:nvGraphicFramePr>
          <p:xfrm>
            <a:off x="2880" y="1344"/>
            <a:ext cx="704" cy="384"/>
          </p:xfrm>
          <a:graphic>
            <a:graphicData uri="http://schemas.openxmlformats.org/presentationml/2006/ole">
              <mc:AlternateContent xmlns:mc="http://schemas.openxmlformats.org/markup-compatibility/2006">
                <mc:Choice xmlns:v="urn:schemas-microsoft-com:vml" Requires="v">
                  <p:oleObj spid="_x0000_s57354" name="Equation" r:id="rId6" imgW="419040" imgH="228600" progId="Equation.3">
                    <p:embed/>
                  </p:oleObj>
                </mc:Choice>
                <mc:Fallback>
                  <p:oleObj name="Equation" r:id="rId6" imgW="419040" imgH="22860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1344"/>
                          <a:ext cx="70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Random Variate Generation</a:t>
            </a:r>
          </a:p>
        </p:txBody>
      </p:sp>
      <p:sp>
        <p:nvSpPr>
          <p:cNvPr id="8" name="Slide Number Placeholder 5"/>
          <p:cNvSpPr>
            <a:spLocks noGrp="1"/>
          </p:cNvSpPr>
          <p:nvPr>
            <p:ph type="sldNum" sz="quarter" idx="12"/>
          </p:nvPr>
        </p:nvSpPr>
        <p:spPr/>
        <p:txBody>
          <a:bodyPr/>
          <a:lstStyle/>
          <a:p>
            <a:fld id="{7CB9FA42-FB46-4625-9150-8DBAB7272320}" type="slidenum">
              <a:rPr lang="en-US"/>
              <a:pPr/>
              <a:t>28</a:t>
            </a:fld>
            <a:endParaRPr lang="en-US"/>
          </a:p>
        </p:txBody>
      </p:sp>
      <p:sp>
        <p:nvSpPr>
          <p:cNvPr id="59394" name="Rectangle 2"/>
          <p:cNvSpPr>
            <a:spLocks noGrp="1" noChangeArrowheads="1"/>
          </p:cNvSpPr>
          <p:nvPr>
            <p:ph type="title"/>
          </p:nvPr>
        </p:nvSpPr>
        <p:spPr>
          <a:noFill/>
          <a:ln/>
        </p:spPr>
        <p:txBody>
          <a:bodyPr lIns="92075" tIns="46038" rIns="92075" bIns="46038"/>
          <a:lstStyle/>
          <a:p>
            <a:r>
              <a:rPr lang="en-US" altLang="ko-KR">
                <a:ea typeface="굴림" charset="-127"/>
              </a:rPr>
              <a:t>Direct Transformation for the Normal Distribution (cont.)</a:t>
            </a:r>
          </a:p>
        </p:txBody>
      </p:sp>
      <p:grpSp>
        <p:nvGrpSpPr>
          <p:cNvPr id="59395" name="Group 3"/>
          <p:cNvGrpSpPr>
            <a:grpSpLocks/>
          </p:cNvGrpSpPr>
          <p:nvPr/>
        </p:nvGrpSpPr>
        <p:grpSpPr bwMode="auto">
          <a:xfrm>
            <a:off x="838200" y="1762125"/>
            <a:ext cx="7696200" cy="4791075"/>
            <a:chOff x="528" y="1110"/>
            <a:chExt cx="4848" cy="3018"/>
          </a:xfrm>
        </p:grpSpPr>
        <p:graphicFrame>
          <p:nvGraphicFramePr>
            <p:cNvPr id="59396" name="Object 4"/>
            <p:cNvGraphicFramePr>
              <a:graphicFrameLocks noChangeAspect="1"/>
            </p:cNvGraphicFramePr>
            <p:nvPr/>
          </p:nvGraphicFramePr>
          <p:xfrm>
            <a:off x="2496" y="1440"/>
            <a:ext cx="229" cy="280"/>
          </p:xfrm>
          <a:graphic>
            <a:graphicData uri="http://schemas.openxmlformats.org/presentationml/2006/ole">
              <mc:AlternateContent xmlns:mc="http://schemas.openxmlformats.org/markup-compatibility/2006">
                <mc:Choice xmlns:v="urn:schemas-microsoft-com:vml" Requires="v">
                  <p:oleObj spid="_x0000_s59398" name="Equation" r:id="rId4" imgW="228600" imgH="279360" progId="Equation.3">
                    <p:embed/>
                  </p:oleObj>
                </mc:Choice>
                <mc:Fallback>
                  <p:oleObj name="Equation" r:id="rId4" imgW="228600" imgH="27936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6" y="1440"/>
                          <a:ext cx="229"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7" name="Object 5"/>
            <p:cNvGraphicFramePr>
              <a:graphicFrameLocks noChangeAspect="1"/>
            </p:cNvGraphicFramePr>
            <p:nvPr/>
          </p:nvGraphicFramePr>
          <p:xfrm>
            <a:off x="2987" y="1448"/>
            <a:ext cx="229" cy="280"/>
          </p:xfrm>
          <a:graphic>
            <a:graphicData uri="http://schemas.openxmlformats.org/presentationml/2006/ole">
              <mc:AlternateContent xmlns:mc="http://schemas.openxmlformats.org/markup-compatibility/2006">
                <mc:Choice xmlns:v="urn:schemas-microsoft-com:vml" Requires="v">
                  <p:oleObj spid="_x0000_s59399" name="Equation" r:id="rId6" imgW="228600" imgH="279360" progId="Equation.3">
                    <p:embed/>
                  </p:oleObj>
                </mc:Choice>
                <mc:Fallback>
                  <p:oleObj name="Equation" r:id="rId6" imgW="228600" imgH="27936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 y="1448"/>
                          <a:ext cx="229"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8" name="Rectangle 6"/>
            <p:cNvSpPr>
              <a:spLocks noChangeArrowheads="1"/>
            </p:cNvSpPr>
            <p:nvPr/>
          </p:nvSpPr>
          <p:spPr bwMode="auto">
            <a:xfrm>
              <a:off x="528" y="1110"/>
              <a:ext cx="4848" cy="3018"/>
            </a:xfrm>
            <a:prstGeom prst="rect">
              <a:avLst/>
            </a:prstGeom>
            <a:noFill/>
            <a:ln w="9525">
              <a:noFill/>
              <a:miter lim="800000"/>
              <a:headEnd/>
              <a:tailEnd/>
            </a:ln>
            <a:effectLst/>
          </p:spPr>
          <p:txBody>
            <a:bodyPr>
              <a:spAutoFit/>
            </a:bodyPr>
            <a:lstStyle/>
            <a:p>
              <a:pPr lvl="1" eaLnBrk="0" hangingPunct="0">
                <a:lnSpc>
                  <a:spcPct val="110000"/>
                </a:lnSpc>
              </a:pPr>
              <a:r>
                <a:rPr lang="en-US" altLang="ko-KR" sz="2800">
                  <a:ea typeface="굴림" charset="-127"/>
                </a:rPr>
                <a:t>Z</a:t>
              </a:r>
              <a:r>
                <a:rPr lang="en-US" altLang="ko-KR" sz="2800" baseline="-25000">
                  <a:ea typeface="굴림" charset="-127"/>
                </a:rPr>
                <a:t>1 </a:t>
              </a:r>
              <a:r>
                <a:rPr lang="en-US" altLang="ko-KR" sz="2800">
                  <a:ea typeface="굴림" charset="-127"/>
                </a:rPr>
                <a:t>= B cos</a:t>
              </a:r>
              <a:r>
                <a:rPr lang="en-US" altLang="ko-KR" sz="2800">
                  <a:latin typeface="Symbol" pitchFamily="18" charset="2"/>
                  <a:ea typeface="굴림" charset="-127"/>
                </a:rPr>
                <a:t>q</a:t>
              </a:r>
              <a:r>
                <a:rPr lang="en-US" altLang="ko-KR" sz="2800">
                  <a:ea typeface="굴림" charset="-127"/>
                </a:rPr>
                <a:t> and Z</a:t>
              </a:r>
              <a:r>
                <a:rPr lang="en-US" altLang="ko-KR" sz="2800" baseline="-25000">
                  <a:ea typeface="굴림" charset="-127"/>
                </a:rPr>
                <a:t>2 </a:t>
              </a:r>
              <a:r>
                <a:rPr lang="en-US" altLang="ko-KR" sz="2800">
                  <a:ea typeface="굴림" charset="-127"/>
                </a:rPr>
                <a:t>= B sin</a:t>
              </a:r>
              <a:r>
                <a:rPr lang="en-US" altLang="ko-KR" sz="2800">
                  <a:latin typeface="Symbol" pitchFamily="18" charset="2"/>
                  <a:ea typeface="굴림" charset="-127"/>
                </a:rPr>
                <a:t>q</a:t>
              </a:r>
              <a:r>
                <a:rPr lang="en-US" altLang="ko-KR" sz="2800">
                  <a:ea typeface="굴림" charset="-127"/>
                </a:rPr>
                <a:t>.</a:t>
              </a:r>
            </a:p>
            <a:p>
              <a:pPr eaLnBrk="0" hangingPunct="0">
                <a:lnSpc>
                  <a:spcPct val="110000"/>
                </a:lnSpc>
              </a:pPr>
              <a:r>
                <a:rPr lang="en-US" altLang="ko-KR" sz="2800">
                  <a:ea typeface="굴림" charset="-127"/>
                </a:rPr>
                <a:t>It  is known that B</a:t>
              </a:r>
              <a:r>
                <a:rPr lang="en-US" altLang="ko-KR" sz="2800" baseline="30000">
                  <a:ea typeface="굴림" charset="-127"/>
                </a:rPr>
                <a:t>2 </a:t>
              </a:r>
              <a:r>
                <a:rPr lang="en-US" altLang="ko-KR" sz="2800">
                  <a:ea typeface="굴림" charset="-127"/>
                </a:rPr>
                <a:t>=      +       has the chi-square distribution with 2 degree of freedom, which is equivalent to an exponential distribution with mean 2. Thus, the radius, B, can be generated by </a:t>
              </a:r>
            </a:p>
            <a:p>
              <a:pPr lvl="1" eaLnBrk="0" hangingPunct="0">
                <a:lnSpc>
                  <a:spcPct val="110000"/>
                </a:lnSpc>
              </a:pPr>
              <a:r>
                <a:rPr lang="en-US" altLang="ko-KR" sz="2800">
                  <a:ea typeface="굴림" charset="-127"/>
                </a:rPr>
                <a:t>B = (-2 lnR)</a:t>
              </a:r>
              <a:r>
                <a:rPr lang="en-US" altLang="ko-KR" sz="2800" baseline="30000">
                  <a:ea typeface="굴림" charset="-127"/>
                </a:rPr>
                <a:t>1/2</a:t>
              </a:r>
              <a:endParaRPr lang="en-US" altLang="ko-KR" sz="2800">
                <a:ea typeface="굴림" charset="-127"/>
              </a:endParaRPr>
            </a:p>
            <a:p>
              <a:pPr eaLnBrk="0" hangingPunct="0">
                <a:lnSpc>
                  <a:spcPct val="110000"/>
                </a:lnSpc>
              </a:pPr>
              <a:r>
                <a:rPr lang="en-US" altLang="ko-KR" sz="2800">
                  <a:ea typeface="굴림" charset="-127"/>
                </a:rPr>
                <a:t>By the symmetry of the normal distribution, it seems reasonable to suppose, and indeed it is the case, that the angle </a:t>
              </a:r>
              <a:r>
                <a:rPr lang="en-US" altLang="ko-KR" sz="2800">
                  <a:latin typeface="Symbol" pitchFamily="18" charset="2"/>
                  <a:ea typeface="굴림" charset="-127"/>
                </a:rPr>
                <a:t>q </a:t>
              </a:r>
              <a:r>
                <a:rPr lang="en-US" altLang="ko-KR" sz="2800">
                  <a:ea typeface="굴림" charset="-127"/>
                </a:rPr>
                <a:t>is uniformly distributed between 0 and 2</a:t>
              </a:r>
              <a:r>
                <a:rPr lang="en-US" altLang="ko-KR" sz="2800">
                  <a:latin typeface="Symbol" pitchFamily="18" charset="2"/>
                  <a:ea typeface="굴림" charset="-127"/>
                </a:rPr>
                <a:t>p</a:t>
              </a:r>
              <a:r>
                <a:rPr lang="en-US" altLang="ko-KR" sz="2800">
                  <a:ea typeface="굴림" charset="-127"/>
                </a:rPr>
                <a:t> radians.</a:t>
              </a:r>
            </a:p>
          </p:txBody>
        </p:sp>
      </p:grpSp>
    </p:spTree>
  </p:cSld>
  <p:clrMapOvr>
    <a:masterClrMapping/>
  </p:clrMapOvr>
  <p:transition>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E40CC0F5-334C-4B9B-B241-9453E896F1C0}" type="slidenum">
              <a:rPr lang="en-US"/>
              <a:pPr/>
              <a:t>29</a:t>
            </a:fld>
            <a:endParaRPr lang="en-US"/>
          </a:p>
        </p:txBody>
      </p:sp>
      <p:sp>
        <p:nvSpPr>
          <p:cNvPr id="61442" name="Rectangle 2"/>
          <p:cNvSpPr>
            <a:spLocks noGrp="1" noChangeArrowheads="1"/>
          </p:cNvSpPr>
          <p:nvPr>
            <p:ph type="title"/>
          </p:nvPr>
        </p:nvSpPr>
        <p:spPr>
          <a:noFill/>
          <a:ln/>
        </p:spPr>
        <p:txBody>
          <a:bodyPr lIns="92075" tIns="46038" rIns="92075" bIns="46038"/>
          <a:lstStyle/>
          <a:p>
            <a:r>
              <a:rPr lang="en-US" altLang="ko-KR">
                <a:ea typeface="굴림" charset="-127"/>
              </a:rPr>
              <a:t>Direct Transformation for the Normal Distribution (cont.)</a:t>
            </a:r>
          </a:p>
        </p:txBody>
      </p:sp>
      <p:sp>
        <p:nvSpPr>
          <p:cNvPr id="61443" name="Rectangle 3"/>
          <p:cNvSpPr>
            <a:spLocks noGrp="1" noChangeArrowheads="1"/>
          </p:cNvSpPr>
          <p:nvPr>
            <p:ph type="body" idx="1"/>
          </p:nvPr>
        </p:nvSpPr>
        <p:spPr>
          <a:xfrm>
            <a:off x="762000" y="1752600"/>
            <a:ext cx="7772400" cy="4114800"/>
          </a:xfrm>
          <a:noFill/>
          <a:ln/>
        </p:spPr>
        <p:txBody>
          <a:bodyPr lIns="92075" tIns="46038" rIns="92075" bIns="46038"/>
          <a:lstStyle/>
          <a:p>
            <a:pPr>
              <a:buFontTx/>
              <a:buNone/>
            </a:pPr>
            <a:r>
              <a:rPr lang="en-US" altLang="ko-KR" sz="2800">
                <a:ea typeface="굴림" charset="-127"/>
              </a:rPr>
              <a:t>In addition, the radius, B, and the angle, </a:t>
            </a:r>
            <a:r>
              <a:rPr lang="en-US" altLang="ko-KR" sz="2800">
                <a:latin typeface="Symbol" pitchFamily="18" charset="2"/>
                <a:ea typeface="굴림" charset="-127"/>
              </a:rPr>
              <a:t>q</a:t>
            </a:r>
            <a:r>
              <a:rPr lang="en-US" altLang="ko-KR" sz="2800">
                <a:ea typeface="굴림" charset="-127"/>
              </a:rPr>
              <a:t>, are mutually independent. Combining previous two equations gives a direct method for generating two independent standard normal variates, Z</a:t>
            </a:r>
            <a:r>
              <a:rPr lang="en-US" altLang="ko-KR" sz="2800" baseline="-25000">
                <a:ea typeface="굴림" charset="-127"/>
              </a:rPr>
              <a:t>1</a:t>
            </a:r>
            <a:r>
              <a:rPr lang="en-US" altLang="ko-KR" sz="2800">
                <a:ea typeface="굴림" charset="-127"/>
              </a:rPr>
              <a:t> and Z</a:t>
            </a:r>
            <a:r>
              <a:rPr lang="en-US" altLang="ko-KR" sz="2800" baseline="-25000">
                <a:ea typeface="굴림" charset="-127"/>
              </a:rPr>
              <a:t>2</a:t>
            </a:r>
            <a:r>
              <a:rPr lang="en-US" altLang="ko-KR" sz="2800">
                <a:ea typeface="굴림" charset="-127"/>
              </a:rPr>
              <a:t>, from two independent random numbers R</a:t>
            </a:r>
            <a:r>
              <a:rPr lang="en-US" altLang="ko-KR" sz="2800" baseline="-25000">
                <a:ea typeface="굴림" charset="-127"/>
              </a:rPr>
              <a:t>1 </a:t>
            </a:r>
            <a:r>
              <a:rPr lang="en-US" altLang="ko-KR" sz="2800">
                <a:ea typeface="굴림" charset="-127"/>
              </a:rPr>
              <a:t>and R</a:t>
            </a:r>
            <a:r>
              <a:rPr lang="en-US" altLang="ko-KR" sz="2800" baseline="-25000">
                <a:ea typeface="굴림" charset="-127"/>
              </a:rPr>
              <a:t>2</a:t>
            </a:r>
            <a:r>
              <a:rPr lang="en-US" altLang="ko-KR" sz="2800">
                <a:ea typeface="굴림" charset="-127"/>
              </a:rPr>
              <a:t> 	Z</a:t>
            </a:r>
            <a:r>
              <a:rPr lang="en-US" altLang="ko-KR" sz="2800" baseline="-25000">
                <a:ea typeface="굴림" charset="-127"/>
              </a:rPr>
              <a:t>1 </a:t>
            </a:r>
            <a:r>
              <a:rPr lang="en-US" altLang="ko-KR" sz="2800">
                <a:ea typeface="굴림" charset="-127"/>
              </a:rPr>
              <a:t>= (-2lnR</a:t>
            </a:r>
            <a:r>
              <a:rPr lang="en-US" altLang="ko-KR" sz="2800" baseline="-25000">
                <a:ea typeface="굴림" charset="-127"/>
              </a:rPr>
              <a:t>1</a:t>
            </a:r>
            <a:r>
              <a:rPr lang="en-US" altLang="ko-KR" sz="2800">
                <a:ea typeface="굴림" charset="-127"/>
              </a:rPr>
              <a:t>)</a:t>
            </a:r>
            <a:r>
              <a:rPr lang="en-US" altLang="ko-KR" sz="2800" baseline="30000">
                <a:ea typeface="굴림" charset="-127"/>
              </a:rPr>
              <a:t>1/2</a:t>
            </a:r>
            <a:r>
              <a:rPr lang="en-US" altLang="ko-KR" sz="2800">
                <a:ea typeface="굴림" charset="-127"/>
              </a:rPr>
              <a:t> cos(2</a:t>
            </a:r>
            <a:r>
              <a:rPr lang="en-US" altLang="ko-KR" sz="2800">
                <a:latin typeface="Symbol" pitchFamily="18" charset="2"/>
                <a:ea typeface="굴림" charset="-127"/>
              </a:rPr>
              <a:t>p </a:t>
            </a:r>
            <a:r>
              <a:rPr lang="en-US" altLang="ko-KR" sz="2800">
                <a:ea typeface="굴림" charset="-127"/>
              </a:rPr>
              <a:t>R</a:t>
            </a:r>
            <a:r>
              <a:rPr lang="en-US" altLang="ko-KR" sz="2800" baseline="-25000">
                <a:ea typeface="굴림" charset="-127"/>
              </a:rPr>
              <a:t>2</a:t>
            </a:r>
            <a:r>
              <a:rPr lang="en-US" altLang="ko-KR" sz="2800">
                <a:ea typeface="굴림" charset="-127"/>
              </a:rPr>
              <a:t>) 	and 			Z</a:t>
            </a:r>
            <a:r>
              <a:rPr lang="en-US" altLang="ko-KR" sz="2800" baseline="-25000">
                <a:ea typeface="굴림" charset="-127"/>
              </a:rPr>
              <a:t>2 </a:t>
            </a:r>
            <a:r>
              <a:rPr lang="en-US" altLang="ko-KR" sz="2800">
                <a:ea typeface="굴림" charset="-127"/>
              </a:rPr>
              <a:t>= (-2lnR</a:t>
            </a:r>
            <a:r>
              <a:rPr lang="en-US" altLang="ko-KR" sz="2800" baseline="-25000">
                <a:ea typeface="굴림" charset="-127"/>
              </a:rPr>
              <a:t>1</a:t>
            </a:r>
            <a:r>
              <a:rPr lang="en-US" altLang="ko-KR" sz="2800">
                <a:ea typeface="굴림" charset="-127"/>
              </a:rPr>
              <a:t>)</a:t>
            </a:r>
            <a:r>
              <a:rPr lang="en-US" altLang="ko-KR" sz="2800" baseline="30000">
                <a:ea typeface="굴림" charset="-127"/>
              </a:rPr>
              <a:t>1/2</a:t>
            </a:r>
            <a:r>
              <a:rPr lang="en-US" altLang="ko-KR" sz="2800">
                <a:ea typeface="굴림" charset="-127"/>
              </a:rPr>
              <a:t> sin(2</a:t>
            </a:r>
            <a:r>
              <a:rPr lang="en-US" altLang="ko-KR" sz="2800">
                <a:latin typeface="Symbol" pitchFamily="18" charset="2"/>
                <a:ea typeface="굴림" charset="-127"/>
              </a:rPr>
              <a:t>p </a:t>
            </a:r>
            <a:r>
              <a:rPr lang="en-US" altLang="ko-KR" sz="2800">
                <a:ea typeface="굴림" charset="-127"/>
              </a:rPr>
              <a:t>R</a:t>
            </a:r>
            <a:r>
              <a:rPr lang="en-US" altLang="ko-KR" sz="2800" baseline="-25000">
                <a:ea typeface="굴림" charset="-127"/>
              </a:rPr>
              <a:t>2</a:t>
            </a:r>
            <a:r>
              <a:rPr lang="en-US" altLang="ko-KR" sz="2800">
                <a:ea typeface="굴림" charset="-127"/>
              </a:rPr>
              <a:t>).</a:t>
            </a:r>
          </a:p>
          <a:p>
            <a:pPr>
              <a:buFontTx/>
              <a:buNone/>
            </a:pPr>
            <a:r>
              <a:rPr lang="en-US" altLang="ko-KR" sz="2800">
                <a:ea typeface="굴림" charset="-127"/>
              </a:rPr>
              <a:t>To obtain normal variates X</a:t>
            </a:r>
            <a:r>
              <a:rPr lang="en-US" altLang="ko-KR" sz="2800" baseline="-25000">
                <a:ea typeface="굴림" charset="-127"/>
              </a:rPr>
              <a:t>i</a:t>
            </a:r>
            <a:r>
              <a:rPr lang="en-US" altLang="ko-KR" sz="2800">
                <a:ea typeface="굴림" charset="-127"/>
              </a:rPr>
              <a:t> with mean </a:t>
            </a:r>
            <a:r>
              <a:rPr lang="en-US" altLang="ko-KR" sz="2800">
                <a:latin typeface="Symbol" pitchFamily="18" charset="2"/>
                <a:ea typeface="굴림" charset="-127"/>
              </a:rPr>
              <a:t>m </a:t>
            </a:r>
            <a:r>
              <a:rPr lang="en-US" altLang="ko-KR" sz="2800">
                <a:ea typeface="굴림" charset="-127"/>
              </a:rPr>
              <a:t>and variance </a:t>
            </a:r>
            <a:r>
              <a:rPr lang="en-US" altLang="ko-KR" sz="2800">
                <a:latin typeface="Symbol" pitchFamily="18" charset="2"/>
                <a:ea typeface="굴림" charset="-127"/>
              </a:rPr>
              <a:t>s</a:t>
            </a:r>
            <a:r>
              <a:rPr lang="en-US" altLang="ko-KR" sz="2800" baseline="30000">
                <a:ea typeface="굴림" charset="-127"/>
              </a:rPr>
              <a:t>2</a:t>
            </a:r>
            <a:r>
              <a:rPr lang="en-US" altLang="ko-KR" sz="2800">
                <a:latin typeface="Symbol" pitchFamily="18" charset="2"/>
                <a:ea typeface="굴림" charset="-127"/>
              </a:rPr>
              <a:t> </a:t>
            </a:r>
            <a:r>
              <a:rPr lang="en-US" altLang="ko-KR" sz="2800">
                <a:ea typeface="굴림" charset="-127"/>
              </a:rPr>
              <a:t>,	 X</a:t>
            </a:r>
            <a:r>
              <a:rPr lang="en-US" altLang="ko-KR" sz="2800" baseline="-25000">
                <a:ea typeface="굴림" charset="-127"/>
              </a:rPr>
              <a:t>i</a:t>
            </a:r>
            <a:r>
              <a:rPr lang="en-US" altLang="ko-KR" sz="2800">
                <a:ea typeface="굴림" charset="-127"/>
              </a:rPr>
              <a:t> = </a:t>
            </a:r>
            <a:r>
              <a:rPr lang="en-US" altLang="ko-KR" sz="2800">
                <a:latin typeface="Symbol" pitchFamily="18" charset="2"/>
                <a:ea typeface="굴림" charset="-127"/>
              </a:rPr>
              <a:t>m</a:t>
            </a:r>
            <a:r>
              <a:rPr lang="en-US" altLang="ko-KR" sz="2800">
                <a:ea typeface="굴림" charset="-127"/>
              </a:rPr>
              <a:t> + </a:t>
            </a:r>
            <a:r>
              <a:rPr lang="en-US" altLang="ko-KR" sz="2800">
                <a:latin typeface="Symbol" pitchFamily="18" charset="2"/>
                <a:ea typeface="굴림" charset="-127"/>
              </a:rPr>
              <a:t>s </a:t>
            </a:r>
            <a:r>
              <a:rPr lang="en-US" altLang="ko-KR" sz="2800">
                <a:ea typeface="굴림" charset="-127"/>
              </a:rPr>
              <a:t>Z</a:t>
            </a:r>
            <a:r>
              <a:rPr lang="en-US" altLang="ko-KR" sz="2800" baseline="-25000">
                <a:ea typeface="굴림" charset="-127"/>
              </a:rPr>
              <a:t>i</a:t>
            </a: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Random Variate Generation</a:t>
            </a:r>
          </a:p>
        </p:txBody>
      </p:sp>
      <p:sp>
        <p:nvSpPr>
          <p:cNvPr id="7" name="Slide Number Placeholder 5"/>
          <p:cNvSpPr>
            <a:spLocks noGrp="1"/>
          </p:cNvSpPr>
          <p:nvPr>
            <p:ph type="sldNum" sz="quarter" idx="12"/>
          </p:nvPr>
        </p:nvSpPr>
        <p:spPr/>
        <p:txBody>
          <a:bodyPr/>
          <a:lstStyle/>
          <a:p>
            <a:fld id="{D32083D8-C6C2-489D-B582-D5B73CCF2F06}" type="slidenum">
              <a:rPr lang="en-US"/>
              <a:pPr/>
              <a:t>3</a:t>
            </a:fld>
            <a:endParaRPr lang="en-US"/>
          </a:p>
        </p:txBody>
      </p:sp>
      <p:sp>
        <p:nvSpPr>
          <p:cNvPr id="8194"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grpSp>
        <p:nvGrpSpPr>
          <p:cNvPr id="8195" name="Group 3"/>
          <p:cNvGrpSpPr>
            <a:grpSpLocks/>
          </p:cNvGrpSpPr>
          <p:nvPr/>
        </p:nvGrpSpPr>
        <p:grpSpPr bwMode="auto">
          <a:xfrm>
            <a:off x="685800" y="1617663"/>
            <a:ext cx="7924800" cy="4706937"/>
            <a:chOff x="432" y="1019"/>
            <a:chExt cx="4992" cy="2965"/>
          </a:xfrm>
        </p:grpSpPr>
        <p:sp>
          <p:nvSpPr>
            <p:cNvPr id="8196" name="Rectangle 4"/>
            <p:cNvSpPr>
              <a:spLocks noChangeArrowheads="1"/>
            </p:cNvSpPr>
            <p:nvPr/>
          </p:nvSpPr>
          <p:spPr bwMode="auto">
            <a:xfrm>
              <a:off x="432" y="1019"/>
              <a:ext cx="4992" cy="2965"/>
            </a:xfrm>
            <a:prstGeom prst="rect">
              <a:avLst/>
            </a:prstGeom>
            <a:noFill/>
            <a:ln w="12700">
              <a:noFill/>
              <a:miter lim="800000"/>
              <a:headEnd type="none" w="sm" len="sm"/>
              <a:tailEnd type="none" w="sm" len="sm"/>
            </a:ln>
            <a:effectLst/>
          </p:spPr>
          <p:txBody>
            <a:bodyPr>
              <a:spAutoFit/>
            </a:bodyPr>
            <a:lstStyle/>
            <a:p>
              <a:pPr eaLnBrk="0" hangingPunct="0">
                <a:lnSpc>
                  <a:spcPct val="120000"/>
                </a:lnSpc>
              </a:pPr>
              <a:r>
                <a:rPr lang="en-US" altLang="ko-KR" sz="2800">
                  <a:ea typeface="굴림" charset="-127"/>
                </a:rPr>
                <a:t>If the random variable is discrete, ==&gt;</a:t>
              </a:r>
            </a:p>
            <a:p>
              <a:pPr lvl="1" eaLnBrk="0" hangingPunct="0">
                <a:lnSpc>
                  <a:spcPct val="120000"/>
                </a:lnSpc>
              </a:pPr>
              <a:r>
                <a:rPr lang="en-US" altLang="ko-KR" sz="2800">
                  <a:ea typeface="굴림" charset="-127"/>
                </a:rPr>
                <a:t>x take on a specific value, and F(x) is a step F</a:t>
              </a:r>
              <a:r>
                <a:rPr lang="en-US" altLang="ko-KR" sz="2800" baseline="30000">
                  <a:ea typeface="굴림" charset="-127"/>
                </a:rPr>
                <a:t>n</a:t>
              </a:r>
              <a:endParaRPr lang="en-US" altLang="ko-KR" sz="2800">
                <a:ea typeface="굴림" charset="-127"/>
              </a:endParaRPr>
            </a:p>
            <a:p>
              <a:pPr eaLnBrk="0" hangingPunct="0">
                <a:lnSpc>
                  <a:spcPct val="120000"/>
                </a:lnSpc>
              </a:pPr>
              <a:r>
                <a:rPr lang="en-US" altLang="ko-KR" sz="2800">
                  <a:ea typeface="굴림" charset="-127"/>
                </a:rPr>
                <a:t>If F(x) is continuous over the domain x, ==&gt;</a:t>
              </a:r>
            </a:p>
            <a:p>
              <a:pPr lvl="1" eaLnBrk="0" hangingPunct="0">
                <a:lnSpc>
                  <a:spcPct val="120000"/>
                </a:lnSpc>
              </a:pPr>
              <a:r>
                <a:rPr lang="en-US" altLang="ko-KR" sz="2800">
                  <a:ea typeface="굴림" charset="-127"/>
                </a:rPr>
                <a:t>f(x) = dF(x) / dx		and</a:t>
              </a:r>
            </a:p>
            <a:p>
              <a:pPr lvl="1" eaLnBrk="0" hangingPunct="0">
                <a:lnSpc>
                  <a:spcPct val="120000"/>
                </a:lnSpc>
              </a:pPr>
              <a:r>
                <a:rPr lang="en-US" altLang="ko-KR" sz="2800">
                  <a:ea typeface="굴림" charset="-127"/>
                </a:rPr>
                <a:t>the derivative f(x) is called the pdf.</a:t>
              </a:r>
            </a:p>
            <a:p>
              <a:pPr eaLnBrk="0" hangingPunct="0">
                <a:lnSpc>
                  <a:spcPct val="120000"/>
                </a:lnSpc>
              </a:pPr>
              <a:r>
                <a:rPr lang="en-US" altLang="ko-KR" sz="2800">
                  <a:ea typeface="굴림" charset="-127"/>
                </a:rPr>
                <a:t>Mathematically, the cdf is:</a:t>
              </a:r>
            </a:p>
            <a:p>
              <a:pPr lvl="1" eaLnBrk="0" hangingPunct="0">
                <a:lnSpc>
                  <a:spcPct val="120000"/>
                </a:lnSpc>
              </a:pPr>
              <a:r>
                <a:rPr lang="en-US" altLang="ko-KR" sz="2800">
                  <a:ea typeface="굴림" charset="-127"/>
                </a:rPr>
                <a:t>F(x) = P(X </a:t>
              </a:r>
              <a:r>
                <a:rPr lang="en-US" altLang="ko-KR" sz="2800">
                  <a:latin typeface="Symbol" pitchFamily="18" charset="2"/>
                  <a:ea typeface="굴림" charset="-127"/>
                </a:rPr>
                <a:t>£</a:t>
              </a:r>
              <a:r>
                <a:rPr lang="en-US" altLang="ko-KR" sz="2800">
                  <a:ea typeface="굴림" charset="-127"/>
                </a:rPr>
                <a:t> x) =              , where F(x) is defined over the range 0 </a:t>
              </a:r>
              <a:r>
                <a:rPr lang="en-US" altLang="ko-KR" sz="2800">
                  <a:latin typeface="Symbol" pitchFamily="18" charset="2"/>
                  <a:ea typeface="굴림" charset="-127"/>
                </a:rPr>
                <a:t>£ </a:t>
              </a:r>
              <a:r>
                <a:rPr lang="en-US" altLang="ko-KR" sz="2800">
                  <a:ea typeface="굴림" charset="-127"/>
                </a:rPr>
                <a:t>F</a:t>
              </a:r>
              <a:r>
                <a:rPr lang="en-US" altLang="ko-KR" sz="2800">
                  <a:latin typeface="Symbol" pitchFamily="18" charset="2"/>
                  <a:ea typeface="굴림" charset="-127"/>
                </a:rPr>
                <a:t>(</a:t>
              </a:r>
              <a:r>
                <a:rPr lang="en-US" altLang="ko-KR" sz="2800">
                  <a:ea typeface="굴림" charset="-127"/>
                </a:rPr>
                <a:t>x) </a:t>
              </a:r>
              <a:r>
                <a:rPr lang="en-US" altLang="ko-KR" sz="2800">
                  <a:latin typeface="Symbol" pitchFamily="18" charset="2"/>
                  <a:ea typeface="굴림" charset="-127"/>
                </a:rPr>
                <a:t>£ </a:t>
              </a:r>
              <a:r>
                <a:rPr lang="en-US" altLang="ko-KR" sz="2800">
                  <a:ea typeface="굴림" charset="-127"/>
                </a:rPr>
                <a:t>1, and f(t) represents the value of the pdf of the variable x, when X = t.</a:t>
              </a:r>
            </a:p>
          </p:txBody>
        </p:sp>
        <p:graphicFrame>
          <p:nvGraphicFramePr>
            <p:cNvPr id="8197" name="Object 5"/>
            <p:cNvGraphicFramePr>
              <a:graphicFrameLocks noChangeAspect="1"/>
            </p:cNvGraphicFramePr>
            <p:nvPr/>
          </p:nvGraphicFramePr>
          <p:xfrm>
            <a:off x="2496" y="2976"/>
            <a:ext cx="720" cy="399"/>
          </p:xfrm>
          <a:graphic>
            <a:graphicData uri="http://schemas.openxmlformats.org/presentationml/2006/ole">
              <mc:AlternateContent xmlns:mc="http://schemas.openxmlformats.org/markup-compatibility/2006">
                <mc:Choice xmlns:v="urn:schemas-microsoft-com:vml" Requires="v">
                  <p:oleObj spid="_x0000_s8198" name="Equation" r:id="rId4" imgW="596880" imgH="330120" progId="Equation.3">
                    <p:embed/>
                  </p:oleObj>
                </mc:Choice>
                <mc:Fallback>
                  <p:oleObj name="Equation" r:id="rId4" imgW="596880" imgH="33012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6" y="2976"/>
                          <a:ext cx="720" cy="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83861B38-2C52-46C0-A558-D5CEAB48E8E9}" type="slidenum">
              <a:rPr lang="en-US"/>
              <a:pPr/>
              <a:t>30</a:t>
            </a:fld>
            <a:endParaRPr lang="en-US"/>
          </a:p>
        </p:txBody>
      </p:sp>
      <p:sp>
        <p:nvSpPr>
          <p:cNvPr id="63490" name="Rectangle 2"/>
          <p:cNvSpPr>
            <a:spLocks noGrp="1" noChangeArrowheads="1"/>
          </p:cNvSpPr>
          <p:nvPr>
            <p:ph type="title"/>
          </p:nvPr>
        </p:nvSpPr>
        <p:spPr>
          <a:noFill/>
          <a:ln/>
        </p:spPr>
        <p:txBody>
          <a:bodyPr lIns="92075" tIns="46038" rIns="92075" bIns="46038"/>
          <a:lstStyle/>
          <a:p>
            <a:r>
              <a:rPr lang="en-US" altLang="ko-KR">
                <a:ea typeface="굴림" charset="-127"/>
              </a:rPr>
              <a:t>Direct Transformation for the Normal Distribution (cont.)</a:t>
            </a:r>
          </a:p>
        </p:txBody>
      </p:sp>
      <p:sp>
        <p:nvSpPr>
          <p:cNvPr id="63491" name="Rectangle 3"/>
          <p:cNvSpPr>
            <a:spLocks noGrp="1" noChangeArrowheads="1"/>
          </p:cNvSpPr>
          <p:nvPr>
            <p:ph type="body" idx="1"/>
          </p:nvPr>
        </p:nvSpPr>
        <p:spPr>
          <a:xfrm>
            <a:off x="762000" y="1752600"/>
            <a:ext cx="7772400" cy="4114800"/>
          </a:xfrm>
          <a:noFill/>
          <a:ln/>
        </p:spPr>
        <p:txBody>
          <a:bodyPr lIns="92075" tIns="46038" rIns="92075" bIns="46038"/>
          <a:lstStyle/>
          <a:p>
            <a:pPr>
              <a:lnSpc>
                <a:spcPct val="90000"/>
              </a:lnSpc>
              <a:buFontTx/>
              <a:buNone/>
            </a:pPr>
            <a:r>
              <a:rPr lang="en-US" altLang="ko-KR" sz="2800">
                <a:ea typeface="굴림" charset="-127"/>
              </a:rPr>
              <a:t>Example:</a:t>
            </a:r>
          </a:p>
          <a:p>
            <a:pPr>
              <a:lnSpc>
                <a:spcPct val="90000"/>
              </a:lnSpc>
              <a:buFontTx/>
              <a:buNone/>
            </a:pPr>
            <a:r>
              <a:rPr lang="en-US" altLang="ko-KR" sz="2800">
                <a:ea typeface="굴림" charset="-127"/>
              </a:rPr>
              <a:t>	Given that R</a:t>
            </a:r>
            <a:r>
              <a:rPr lang="en-US" altLang="ko-KR" sz="2800" baseline="-25000">
                <a:ea typeface="굴림" charset="-127"/>
              </a:rPr>
              <a:t>1</a:t>
            </a:r>
            <a:r>
              <a:rPr lang="en-US" altLang="ko-KR" sz="2800">
                <a:ea typeface="굴림" charset="-127"/>
              </a:rPr>
              <a:t> = 0.1758 and R</a:t>
            </a:r>
            <a:r>
              <a:rPr lang="en-US" altLang="ko-KR" sz="2800" baseline="-25000">
                <a:ea typeface="굴림" charset="-127"/>
              </a:rPr>
              <a:t>2</a:t>
            </a:r>
            <a:r>
              <a:rPr lang="en-US" altLang="ko-KR" sz="2800">
                <a:ea typeface="굴림" charset="-127"/>
              </a:rPr>
              <a:t> = 0.1489.</a:t>
            </a:r>
          </a:p>
          <a:p>
            <a:pPr>
              <a:lnSpc>
                <a:spcPct val="90000"/>
              </a:lnSpc>
              <a:buFontTx/>
              <a:buNone/>
            </a:pPr>
            <a:r>
              <a:rPr lang="en-US" altLang="ko-KR" sz="2800">
                <a:ea typeface="굴림" charset="-127"/>
              </a:rPr>
              <a:t>	Two standard normal random variates are generated as follows:</a:t>
            </a:r>
          </a:p>
          <a:p>
            <a:pPr>
              <a:lnSpc>
                <a:spcPct val="90000"/>
              </a:lnSpc>
              <a:buFontTx/>
              <a:buNone/>
            </a:pPr>
            <a:r>
              <a:rPr lang="en-US" altLang="ko-KR" sz="2800">
                <a:ea typeface="굴림" charset="-127"/>
              </a:rPr>
              <a:t>		Z</a:t>
            </a:r>
            <a:r>
              <a:rPr lang="en-US" altLang="ko-KR" sz="2800" baseline="-25000">
                <a:ea typeface="굴림" charset="-127"/>
              </a:rPr>
              <a:t>1 </a:t>
            </a:r>
            <a:r>
              <a:rPr lang="en-US" altLang="ko-KR" sz="2800">
                <a:ea typeface="굴림" charset="-127"/>
              </a:rPr>
              <a:t>= [-2ln(0.1758)]</a:t>
            </a:r>
            <a:r>
              <a:rPr lang="en-US" altLang="ko-KR" sz="2800" baseline="30000">
                <a:ea typeface="굴림" charset="-127"/>
              </a:rPr>
              <a:t>1/2</a:t>
            </a:r>
            <a:r>
              <a:rPr lang="en-US" altLang="ko-KR" sz="2800">
                <a:ea typeface="굴림" charset="-127"/>
              </a:rPr>
              <a:t> cos(2</a:t>
            </a:r>
            <a:r>
              <a:rPr lang="en-US" altLang="ko-KR" sz="2800">
                <a:latin typeface="Symbol" pitchFamily="18" charset="2"/>
                <a:ea typeface="굴림" charset="-127"/>
              </a:rPr>
              <a:t>p 0.1489</a:t>
            </a:r>
            <a:r>
              <a:rPr lang="en-US" altLang="ko-KR" sz="2800">
                <a:ea typeface="굴림" charset="-127"/>
              </a:rPr>
              <a:t>) = 1.11		Z</a:t>
            </a:r>
            <a:r>
              <a:rPr lang="en-US" altLang="ko-KR" sz="2800" baseline="-25000">
                <a:ea typeface="굴림" charset="-127"/>
              </a:rPr>
              <a:t>2 </a:t>
            </a:r>
            <a:r>
              <a:rPr lang="en-US" altLang="ko-KR" sz="2800">
                <a:ea typeface="굴림" charset="-127"/>
              </a:rPr>
              <a:t>= [-2ln(0.1758)]</a:t>
            </a:r>
            <a:r>
              <a:rPr lang="en-US" altLang="ko-KR" sz="2800" baseline="30000">
                <a:ea typeface="굴림" charset="-127"/>
              </a:rPr>
              <a:t>1/2</a:t>
            </a:r>
            <a:r>
              <a:rPr lang="en-US" altLang="ko-KR" sz="2800">
                <a:ea typeface="굴림" charset="-127"/>
              </a:rPr>
              <a:t> sin(2</a:t>
            </a:r>
            <a:r>
              <a:rPr lang="en-US" altLang="ko-KR" sz="2800">
                <a:latin typeface="Symbol" pitchFamily="18" charset="2"/>
                <a:ea typeface="굴림" charset="-127"/>
              </a:rPr>
              <a:t>p  0.1489</a:t>
            </a:r>
            <a:r>
              <a:rPr lang="en-US" altLang="ko-KR" sz="2800">
                <a:ea typeface="굴림" charset="-127"/>
              </a:rPr>
              <a:t>) = 1.50</a:t>
            </a:r>
          </a:p>
          <a:p>
            <a:pPr>
              <a:lnSpc>
                <a:spcPct val="90000"/>
              </a:lnSpc>
              <a:buFontTx/>
              <a:buNone/>
            </a:pPr>
            <a:r>
              <a:rPr lang="en-US" altLang="ko-KR" sz="2800">
                <a:ea typeface="굴림" charset="-127"/>
              </a:rPr>
              <a:t>	To transform the two standard normal variates into normal variates with mean </a:t>
            </a:r>
            <a:r>
              <a:rPr lang="en-US" altLang="ko-KR" sz="2800">
                <a:latin typeface="Symbol" pitchFamily="18" charset="2"/>
                <a:ea typeface="굴림" charset="-127"/>
              </a:rPr>
              <a:t>m = 10 </a:t>
            </a:r>
            <a:r>
              <a:rPr lang="en-US" altLang="ko-KR" sz="2800">
                <a:ea typeface="굴림" charset="-127"/>
              </a:rPr>
              <a:t>and variance 	</a:t>
            </a:r>
            <a:r>
              <a:rPr lang="en-US" altLang="ko-KR" sz="2800">
                <a:latin typeface="Symbol" pitchFamily="18" charset="2"/>
                <a:ea typeface="굴림" charset="-127"/>
              </a:rPr>
              <a:t>s</a:t>
            </a:r>
            <a:r>
              <a:rPr lang="en-US" altLang="ko-KR" sz="2800" baseline="30000">
                <a:ea typeface="굴림" charset="-127"/>
              </a:rPr>
              <a:t>2 </a:t>
            </a:r>
            <a:r>
              <a:rPr lang="en-US" altLang="ko-KR" sz="2800">
                <a:ea typeface="굴림" charset="-127"/>
              </a:rPr>
              <a:t>= 4,	X</a:t>
            </a:r>
            <a:r>
              <a:rPr lang="en-US" altLang="ko-KR" sz="2800" baseline="-25000">
                <a:ea typeface="굴림" charset="-127"/>
              </a:rPr>
              <a:t>1</a:t>
            </a:r>
            <a:r>
              <a:rPr lang="en-US" altLang="ko-KR" sz="2800">
                <a:ea typeface="굴림" charset="-127"/>
              </a:rPr>
              <a:t> = 10 + 2(1.11) = 12.22</a:t>
            </a:r>
          </a:p>
          <a:p>
            <a:pPr>
              <a:lnSpc>
                <a:spcPct val="90000"/>
              </a:lnSpc>
              <a:buFontTx/>
              <a:buNone/>
            </a:pPr>
            <a:r>
              <a:rPr lang="en-US" altLang="ko-KR" sz="2800">
                <a:ea typeface="굴림" charset="-127"/>
              </a:rPr>
              <a:t>			X</a:t>
            </a:r>
            <a:r>
              <a:rPr lang="en-US" altLang="ko-KR" sz="2800" baseline="-25000">
                <a:ea typeface="굴림" charset="-127"/>
              </a:rPr>
              <a:t>2</a:t>
            </a:r>
            <a:r>
              <a:rPr lang="en-US" altLang="ko-KR" sz="2800">
                <a:ea typeface="굴림" charset="-127"/>
              </a:rPr>
              <a:t> = 10 + 2(1.50) = 13.00</a:t>
            </a:r>
          </a:p>
        </p:txBody>
      </p:sp>
    </p:spTree>
  </p:cSld>
  <p:clrMapOvr>
    <a:masterClrMapping/>
  </p:clrMapOvr>
  <p:transition>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A039E7A7-20E2-4BBA-9B0B-2E6B0EBB4CAC}" type="slidenum">
              <a:rPr lang="en-US"/>
              <a:pPr/>
              <a:t>31</a:t>
            </a:fld>
            <a:endParaRPr lang="en-US"/>
          </a:p>
        </p:txBody>
      </p:sp>
      <p:sp>
        <p:nvSpPr>
          <p:cNvPr id="65538"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65539" name="Rectangle 3"/>
          <p:cNvSpPr>
            <a:spLocks noGrp="1" noChangeArrowheads="1"/>
          </p:cNvSpPr>
          <p:nvPr>
            <p:ph type="body" idx="1"/>
          </p:nvPr>
        </p:nvSpPr>
        <p:spPr>
          <a:xfrm>
            <a:off x="762000" y="1752600"/>
            <a:ext cx="7772400" cy="4114800"/>
          </a:xfrm>
          <a:noFill/>
          <a:ln/>
        </p:spPr>
        <p:txBody>
          <a:bodyPr lIns="92075" tIns="46038" rIns="92075" bIns="46038"/>
          <a:lstStyle/>
          <a:p>
            <a:pPr>
              <a:lnSpc>
                <a:spcPct val="90000"/>
              </a:lnSpc>
              <a:buFont typeface="Monotype Sorts" pitchFamily="2" charset="2"/>
              <a:buChar char="l"/>
            </a:pPr>
            <a:r>
              <a:rPr lang="en-US" altLang="ko-KR" sz="2800">
                <a:ea typeface="굴림" charset="-127"/>
              </a:rPr>
              <a:t>Rejection Method:	</a:t>
            </a:r>
          </a:p>
          <a:p>
            <a:pPr>
              <a:lnSpc>
                <a:spcPct val="90000"/>
              </a:lnSpc>
              <a:buFontTx/>
              <a:buNone/>
            </a:pPr>
            <a:r>
              <a:rPr lang="en-US" altLang="ko-KR" sz="2800">
                <a:ea typeface="굴림" charset="-127"/>
              </a:rPr>
              <a:t>	Use when it is either impossible or extremely difficult to express </a:t>
            </a:r>
            <a:r>
              <a:rPr lang="en-US" altLang="ko-KR" sz="2800" u="sng">
                <a:ea typeface="굴림" charset="-127"/>
              </a:rPr>
              <a:t>x</a:t>
            </a:r>
            <a:r>
              <a:rPr lang="en-US" altLang="ko-KR" sz="2800">
                <a:ea typeface="굴림" charset="-127"/>
              </a:rPr>
              <a:t> in terms of the inverse transformation F</a:t>
            </a:r>
            <a:r>
              <a:rPr lang="en-US" altLang="ko-KR" sz="2800" baseline="30000">
                <a:ea typeface="굴림" charset="-127"/>
              </a:rPr>
              <a:t>-1</a:t>
            </a:r>
            <a:r>
              <a:rPr lang="en-US" altLang="ko-KR" sz="2800">
                <a:ea typeface="굴림" charset="-127"/>
              </a:rPr>
              <a:t>(r).</a:t>
            </a:r>
          </a:p>
          <a:p>
            <a:pPr>
              <a:lnSpc>
                <a:spcPct val="90000"/>
              </a:lnSpc>
              <a:buFontTx/>
              <a:buNone/>
            </a:pPr>
            <a:r>
              <a:rPr lang="en-US" altLang="ko-KR" sz="2800">
                <a:ea typeface="굴림" charset="-127"/>
              </a:rPr>
              <a:t>	Steps:</a:t>
            </a:r>
          </a:p>
          <a:p>
            <a:pPr lvl="1">
              <a:lnSpc>
                <a:spcPct val="90000"/>
              </a:lnSpc>
              <a:buFontTx/>
              <a:buChar char="1"/>
            </a:pPr>
            <a:r>
              <a:rPr lang="en-US" altLang="ko-KR">
                <a:ea typeface="굴림" charset="-127"/>
              </a:rPr>
              <a:t>Normalize the range of </a:t>
            </a:r>
            <a:r>
              <a:rPr lang="en-US" altLang="ko-KR" u="sng">
                <a:ea typeface="굴림" charset="-127"/>
              </a:rPr>
              <a:t>f</a:t>
            </a:r>
            <a:r>
              <a:rPr lang="en-US" altLang="ko-KR">
                <a:ea typeface="굴림" charset="-127"/>
              </a:rPr>
              <a:t> by a scale factor </a:t>
            </a:r>
            <a:r>
              <a:rPr lang="en-US" altLang="ko-KR" u="sng">
                <a:ea typeface="굴림" charset="-127"/>
              </a:rPr>
              <a:t>c</a:t>
            </a:r>
            <a:r>
              <a:rPr lang="en-US" altLang="ko-KR">
                <a:ea typeface="굴림" charset="-127"/>
              </a:rPr>
              <a:t> such that c</a:t>
            </a:r>
            <a:r>
              <a:rPr lang="en-US" altLang="ko-KR">
                <a:latin typeface="Symbol" pitchFamily="18" charset="2"/>
                <a:ea typeface="굴림" charset="-127"/>
              </a:rPr>
              <a:t>×</a:t>
            </a:r>
            <a:r>
              <a:rPr lang="en-US" altLang="ko-KR">
                <a:ea typeface="굴림" charset="-127"/>
              </a:rPr>
              <a:t>f(x) </a:t>
            </a:r>
            <a:r>
              <a:rPr lang="en-US" altLang="ko-KR">
                <a:latin typeface="Symbol" pitchFamily="18" charset="2"/>
                <a:ea typeface="굴림" charset="-127"/>
              </a:rPr>
              <a:t>£ </a:t>
            </a:r>
            <a:r>
              <a:rPr lang="en-US" altLang="ko-KR">
                <a:ea typeface="굴림" charset="-127"/>
              </a:rPr>
              <a:t>1, 	a </a:t>
            </a:r>
            <a:r>
              <a:rPr lang="en-US" altLang="ko-KR">
                <a:latin typeface="Symbol" pitchFamily="18" charset="2"/>
                <a:ea typeface="굴림" charset="-127"/>
              </a:rPr>
              <a:t>£</a:t>
            </a:r>
            <a:r>
              <a:rPr lang="en-US" altLang="ko-KR">
                <a:ea typeface="굴림" charset="-127"/>
              </a:rPr>
              <a:t> x </a:t>
            </a:r>
            <a:r>
              <a:rPr lang="en-US" altLang="ko-KR">
                <a:latin typeface="Symbol" pitchFamily="18" charset="2"/>
                <a:ea typeface="굴림" charset="-127"/>
              </a:rPr>
              <a:t>£</a:t>
            </a:r>
            <a:r>
              <a:rPr lang="en-US" altLang="ko-KR">
                <a:ea typeface="굴림" charset="-127"/>
              </a:rPr>
              <a:t> b</a:t>
            </a:r>
          </a:p>
          <a:p>
            <a:pPr lvl="1">
              <a:lnSpc>
                <a:spcPct val="90000"/>
              </a:lnSpc>
              <a:buFontTx/>
              <a:buChar char="2"/>
            </a:pPr>
            <a:r>
              <a:rPr lang="en-US" altLang="ko-KR">
                <a:ea typeface="굴림" charset="-127"/>
              </a:rPr>
              <a:t>Define a linear function of r,				x = a + (b-a) r</a:t>
            </a:r>
          </a:p>
        </p:txBody>
      </p:sp>
    </p:spTree>
  </p:cSld>
  <p:clrMapOvr>
    <a:masterClrMapping/>
  </p:clrMapOvr>
  <p:transition>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en-US"/>
              <a:t>Random Variate Generation</a:t>
            </a:r>
          </a:p>
        </p:txBody>
      </p:sp>
      <p:sp>
        <p:nvSpPr>
          <p:cNvPr id="16" name="Slide Number Placeholder 5"/>
          <p:cNvSpPr>
            <a:spLocks noGrp="1"/>
          </p:cNvSpPr>
          <p:nvPr>
            <p:ph type="sldNum" sz="quarter" idx="12"/>
          </p:nvPr>
        </p:nvSpPr>
        <p:spPr/>
        <p:txBody>
          <a:bodyPr/>
          <a:lstStyle/>
          <a:p>
            <a:fld id="{87E35168-35AB-4224-89EF-0A21A6EF3DBA}" type="slidenum">
              <a:rPr lang="en-US"/>
              <a:pPr/>
              <a:t>32</a:t>
            </a:fld>
            <a:endParaRPr lang="en-US"/>
          </a:p>
        </p:txBody>
      </p:sp>
      <p:sp>
        <p:nvSpPr>
          <p:cNvPr id="67586"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67587" name="Rectangle 3"/>
          <p:cNvSpPr>
            <a:spLocks noGrp="1" noChangeArrowheads="1"/>
          </p:cNvSpPr>
          <p:nvPr>
            <p:ph type="body" idx="1"/>
          </p:nvPr>
        </p:nvSpPr>
        <p:spPr>
          <a:xfrm>
            <a:off x="762000" y="1752600"/>
            <a:ext cx="7772400" cy="4114800"/>
          </a:xfrm>
          <a:noFill/>
          <a:ln/>
        </p:spPr>
        <p:txBody>
          <a:bodyPr lIns="92075" tIns="46038" rIns="92075" bIns="46038"/>
          <a:lstStyle/>
          <a:p>
            <a:pPr lvl="1">
              <a:buFontTx/>
              <a:buChar char="3"/>
            </a:pPr>
            <a:r>
              <a:rPr lang="en-US" altLang="ko-KR">
                <a:ea typeface="굴림" charset="-127"/>
              </a:rPr>
              <a:t>Generate a pair of random numbers (r</a:t>
            </a:r>
            <a:r>
              <a:rPr lang="en-US" altLang="ko-KR" baseline="-25000">
                <a:ea typeface="굴림" charset="-127"/>
              </a:rPr>
              <a:t>1</a:t>
            </a:r>
            <a:r>
              <a:rPr lang="en-US" altLang="ko-KR">
                <a:ea typeface="굴림" charset="-127"/>
              </a:rPr>
              <a:t>, r</a:t>
            </a:r>
            <a:r>
              <a:rPr lang="en-US" altLang="ko-KR" baseline="-25000">
                <a:ea typeface="굴림" charset="-127"/>
              </a:rPr>
              <a:t>2</a:t>
            </a:r>
            <a:r>
              <a:rPr lang="en-US" altLang="ko-KR">
                <a:ea typeface="굴림" charset="-127"/>
              </a:rPr>
              <a:t>)</a:t>
            </a:r>
          </a:p>
          <a:p>
            <a:pPr lvl="1">
              <a:buFontTx/>
              <a:buChar char="4"/>
            </a:pPr>
            <a:r>
              <a:rPr lang="en-US" altLang="ko-KR">
                <a:ea typeface="굴림" charset="-127"/>
              </a:rPr>
              <a:t>If r</a:t>
            </a:r>
            <a:r>
              <a:rPr lang="en-US" altLang="ko-KR" baseline="-25000">
                <a:ea typeface="굴림" charset="-127"/>
              </a:rPr>
              <a:t>2</a:t>
            </a:r>
            <a:r>
              <a:rPr lang="en-US" altLang="ko-KR">
                <a:ea typeface="굴림" charset="-127"/>
              </a:rPr>
              <a:t> </a:t>
            </a:r>
            <a:r>
              <a:rPr lang="en-US" altLang="ko-KR">
                <a:latin typeface="Symbol" pitchFamily="18" charset="2"/>
                <a:ea typeface="굴림" charset="-127"/>
              </a:rPr>
              <a:t>£ </a:t>
            </a:r>
            <a:r>
              <a:rPr lang="en-US" altLang="ko-KR">
                <a:ea typeface="굴림" charset="-127"/>
              </a:rPr>
              <a:t>c</a:t>
            </a:r>
            <a:r>
              <a:rPr lang="en-US" altLang="ko-KR">
                <a:latin typeface="Symbol" pitchFamily="18" charset="2"/>
                <a:ea typeface="굴림" charset="-127"/>
              </a:rPr>
              <a:t>×</a:t>
            </a:r>
            <a:r>
              <a:rPr lang="en-US" altLang="ko-KR">
                <a:ea typeface="굴림" charset="-127"/>
              </a:rPr>
              <a:t>f[a + (b-a) r</a:t>
            </a:r>
            <a:r>
              <a:rPr lang="en-US" altLang="ko-KR" baseline="-25000">
                <a:ea typeface="굴림" charset="-127"/>
              </a:rPr>
              <a:t>1</a:t>
            </a:r>
            <a:r>
              <a:rPr lang="en-US" altLang="ko-KR">
                <a:ea typeface="굴림" charset="-127"/>
              </a:rPr>
              <a:t>], then accept the pair and use x = a + (b - a) r</a:t>
            </a:r>
            <a:r>
              <a:rPr lang="en-US" altLang="ko-KR" baseline="-25000">
                <a:ea typeface="굴림" charset="-127"/>
              </a:rPr>
              <a:t>1</a:t>
            </a:r>
            <a:r>
              <a:rPr lang="en-US" altLang="ko-KR">
                <a:ea typeface="굴림" charset="-127"/>
              </a:rPr>
              <a:t> as the random variate generated.</a:t>
            </a:r>
          </a:p>
          <a:p>
            <a:pPr lvl="1">
              <a:buFontTx/>
              <a:buChar char="5"/>
            </a:pPr>
            <a:r>
              <a:rPr lang="en-US" altLang="ko-KR">
                <a:ea typeface="굴림" charset="-127"/>
              </a:rPr>
              <a:t>Return to step 3.</a:t>
            </a:r>
          </a:p>
        </p:txBody>
      </p:sp>
      <p:sp>
        <p:nvSpPr>
          <p:cNvPr id="67588" name="Line 4"/>
          <p:cNvSpPr>
            <a:spLocks noChangeShapeType="1"/>
          </p:cNvSpPr>
          <p:nvPr/>
        </p:nvSpPr>
        <p:spPr bwMode="auto">
          <a:xfrm>
            <a:off x="2590800" y="4343400"/>
            <a:ext cx="0" cy="1447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7589" name="Line 5"/>
          <p:cNvSpPr>
            <a:spLocks noChangeShapeType="1"/>
          </p:cNvSpPr>
          <p:nvPr/>
        </p:nvSpPr>
        <p:spPr bwMode="auto">
          <a:xfrm>
            <a:off x="2514600" y="5715000"/>
            <a:ext cx="25146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7590" name="Line 6"/>
          <p:cNvSpPr>
            <a:spLocks noChangeShapeType="1"/>
          </p:cNvSpPr>
          <p:nvPr/>
        </p:nvSpPr>
        <p:spPr bwMode="auto">
          <a:xfrm>
            <a:off x="2590800" y="4800600"/>
            <a:ext cx="2057400" cy="0"/>
          </a:xfrm>
          <a:prstGeom prst="line">
            <a:avLst/>
          </a:prstGeom>
          <a:noFill/>
          <a:ln w="12700">
            <a:solidFill>
              <a:schemeClr val="tx1"/>
            </a:solidFill>
            <a:prstDash val="lgDash"/>
            <a:round/>
            <a:headEnd type="none" w="sm" len="sm"/>
            <a:tailEnd type="none" w="sm" len="sm"/>
          </a:ln>
          <a:effectLst/>
        </p:spPr>
        <p:txBody>
          <a:bodyPr wrap="none" anchor="ctr"/>
          <a:lstStyle/>
          <a:p>
            <a:endParaRPr lang="en-US"/>
          </a:p>
        </p:txBody>
      </p:sp>
      <p:sp>
        <p:nvSpPr>
          <p:cNvPr id="67591" name="Line 7"/>
          <p:cNvSpPr>
            <a:spLocks noChangeShapeType="1"/>
          </p:cNvSpPr>
          <p:nvPr/>
        </p:nvSpPr>
        <p:spPr bwMode="auto">
          <a:xfrm>
            <a:off x="4648200" y="4800600"/>
            <a:ext cx="0" cy="914400"/>
          </a:xfrm>
          <a:prstGeom prst="line">
            <a:avLst/>
          </a:prstGeom>
          <a:noFill/>
          <a:ln w="12700">
            <a:solidFill>
              <a:schemeClr val="tx1"/>
            </a:solidFill>
            <a:prstDash val="sysDot"/>
            <a:round/>
            <a:headEnd type="none" w="sm" len="sm"/>
            <a:tailEnd type="none" w="sm" len="sm"/>
          </a:ln>
          <a:effectLst/>
        </p:spPr>
        <p:txBody>
          <a:bodyPr wrap="none" anchor="ctr"/>
          <a:lstStyle/>
          <a:p>
            <a:endParaRPr lang="en-US"/>
          </a:p>
        </p:txBody>
      </p:sp>
      <p:sp>
        <p:nvSpPr>
          <p:cNvPr id="67592" name="Line 8"/>
          <p:cNvSpPr>
            <a:spLocks noChangeShapeType="1"/>
          </p:cNvSpPr>
          <p:nvPr/>
        </p:nvSpPr>
        <p:spPr bwMode="auto">
          <a:xfrm>
            <a:off x="3124200" y="4800600"/>
            <a:ext cx="0" cy="914400"/>
          </a:xfrm>
          <a:prstGeom prst="line">
            <a:avLst/>
          </a:prstGeom>
          <a:noFill/>
          <a:ln w="12700">
            <a:solidFill>
              <a:schemeClr val="tx1"/>
            </a:solidFill>
            <a:prstDash val="sysDot"/>
            <a:round/>
            <a:headEnd type="none" w="sm" len="sm"/>
            <a:tailEnd type="none" w="sm" len="sm"/>
          </a:ln>
          <a:effectLst/>
        </p:spPr>
        <p:txBody>
          <a:bodyPr wrap="none" anchor="ctr"/>
          <a:lstStyle/>
          <a:p>
            <a:endParaRPr lang="en-US"/>
          </a:p>
        </p:txBody>
      </p:sp>
      <p:sp>
        <p:nvSpPr>
          <p:cNvPr id="67593" name="Rectangle 9"/>
          <p:cNvSpPr>
            <a:spLocks noChangeArrowheads="1"/>
          </p:cNvSpPr>
          <p:nvPr/>
        </p:nvSpPr>
        <p:spPr bwMode="auto">
          <a:xfrm>
            <a:off x="1582738" y="4557713"/>
            <a:ext cx="623887"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ko-KR">
                <a:latin typeface="Arial" charset="0"/>
                <a:ea typeface="굴림" charset="-127"/>
              </a:rPr>
              <a:t>f(x)</a:t>
            </a:r>
          </a:p>
        </p:txBody>
      </p:sp>
      <p:sp>
        <p:nvSpPr>
          <p:cNvPr id="67594" name="Rectangle 10"/>
          <p:cNvSpPr>
            <a:spLocks noChangeArrowheads="1"/>
          </p:cNvSpPr>
          <p:nvPr/>
        </p:nvSpPr>
        <p:spPr bwMode="auto">
          <a:xfrm>
            <a:off x="2268538" y="4556125"/>
            <a:ext cx="246062" cy="457200"/>
          </a:xfrm>
          <a:prstGeom prst="rect">
            <a:avLst/>
          </a:prstGeom>
          <a:noFill/>
          <a:ln w="9525">
            <a:noFill/>
            <a:miter lim="800000"/>
            <a:headEnd/>
            <a:tailEnd/>
          </a:ln>
          <a:effectLst/>
        </p:spPr>
        <p:txBody>
          <a:bodyPr lIns="92075" tIns="46038" rIns="92075" bIns="46038">
            <a:spAutoFit/>
          </a:bodyPr>
          <a:lstStyle/>
          <a:p>
            <a:pPr eaLnBrk="0" hangingPunct="0"/>
            <a:r>
              <a:rPr lang="en-US" altLang="ko-KR">
                <a:latin typeface="Arial" charset="0"/>
                <a:ea typeface="굴림" charset="-127"/>
              </a:rPr>
              <a:t>c</a:t>
            </a:r>
          </a:p>
        </p:txBody>
      </p:sp>
      <p:sp>
        <p:nvSpPr>
          <p:cNvPr id="67595" name="Rectangle 11"/>
          <p:cNvSpPr>
            <a:spLocks noChangeArrowheads="1"/>
          </p:cNvSpPr>
          <p:nvPr/>
        </p:nvSpPr>
        <p:spPr bwMode="auto">
          <a:xfrm>
            <a:off x="2954338" y="5699125"/>
            <a:ext cx="246062" cy="457200"/>
          </a:xfrm>
          <a:prstGeom prst="rect">
            <a:avLst/>
          </a:prstGeom>
          <a:noFill/>
          <a:ln w="9525">
            <a:noFill/>
            <a:miter lim="800000"/>
            <a:headEnd/>
            <a:tailEnd/>
          </a:ln>
          <a:effectLst/>
        </p:spPr>
        <p:txBody>
          <a:bodyPr lIns="92075" tIns="46038" rIns="92075" bIns="46038">
            <a:spAutoFit/>
          </a:bodyPr>
          <a:lstStyle/>
          <a:p>
            <a:pPr eaLnBrk="0" hangingPunct="0"/>
            <a:r>
              <a:rPr lang="en-US" altLang="ko-KR">
                <a:latin typeface="Arial" charset="0"/>
                <a:ea typeface="굴림" charset="-127"/>
              </a:rPr>
              <a:t>a</a:t>
            </a:r>
          </a:p>
        </p:txBody>
      </p:sp>
      <p:sp>
        <p:nvSpPr>
          <p:cNvPr id="67596" name="Rectangle 12"/>
          <p:cNvSpPr>
            <a:spLocks noChangeArrowheads="1"/>
          </p:cNvSpPr>
          <p:nvPr/>
        </p:nvSpPr>
        <p:spPr bwMode="auto">
          <a:xfrm>
            <a:off x="3792538" y="5699125"/>
            <a:ext cx="246062" cy="457200"/>
          </a:xfrm>
          <a:prstGeom prst="rect">
            <a:avLst/>
          </a:prstGeom>
          <a:noFill/>
          <a:ln w="9525">
            <a:noFill/>
            <a:miter lim="800000"/>
            <a:headEnd/>
            <a:tailEnd/>
          </a:ln>
          <a:effectLst/>
        </p:spPr>
        <p:txBody>
          <a:bodyPr lIns="92075" tIns="46038" rIns="92075" bIns="46038">
            <a:spAutoFit/>
          </a:bodyPr>
          <a:lstStyle/>
          <a:p>
            <a:pPr eaLnBrk="0" hangingPunct="0"/>
            <a:r>
              <a:rPr lang="en-US" altLang="ko-KR">
                <a:latin typeface="Arial" charset="0"/>
                <a:ea typeface="굴림" charset="-127"/>
              </a:rPr>
              <a:t>x</a:t>
            </a:r>
          </a:p>
        </p:txBody>
      </p:sp>
      <p:sp>
        <p:nvSpPr>
          <p:cNvPr id="67597" name="Rectangle 13"/>
          <p:cNvSpPr>
            <a:spLocks noChangeArrowheads="1"/>
          </p:cNvSpPr>
          <p:nvPr/>
        </p:nvSpPr>
        <p:spPr bwMode="auto">
          <a:xfrm>
            <a:off x="4478338" y="5699125"/>
            <a:ext cx="246062" cy="457200"/>
          </a:xfrm>
          <a:prstGeom prst="rect">
            <a:avLst/>
          </a:prstGeom>
          <a:noFill/>
          <a:ln w="9525">
            <a:noFill/>
            <a:miter lim="800000"/>
            <a:headEnd/>
            <a:tailEnd/>
          </a:ln>
          <a:effectLst/>
        </p:spPr>
        <p:txBody>
          <a:bodyPr lIns="92075" tIns="46038" rIns="92075" bIns="46038">
            <a:spAutoFit/>
          </a:bodyPr>
          <a:lstStyle/>
          <a:p>
            <a:pPr eaLnBrk="0" hangingPunct="0"/>
            <a:r>
              <a:rPr lang="en-US" altLang="ko-KR">
                <a:latin typeface="Arial" charset="0"/>
                <a:ea typeface="굴림" charset="-127"/>
              </a:rPr>
              <a:t>b</a:t>
            </a:r>
          </a:p>
        </p:txBody>
      </p:sp>
      <p:sp>
        <p:nvSpPr>
          <p:cNvPr id="67598" name="Freeform 14"/>
          <p:cNvSpPr>
            <a:spLocks/>
          </p:cNvSpPr>
          <p:nvPr/>
        </p:nvSpPr>
        <p:spPr bwMode="auto">
          <a:xfrm>
            <a:off x="3124200" y="4762500"/>
            <a:ext cx="1601788" cy="954088"/>
          </a:xfrm>
          <a:custGeom>
            <a:avLst/>
            <a:gdLst/>
            <a:ahLst/>
            <a:cxnLst>
              <a:cxn ang="0">
                <a:pos x="34" y="593"/>
              </a:cxn>
              <a:cxn ang="0">
                <a:pos x="79" y="585"/>
              </a:cxn>
              <a:cxn ang="0">
                <a:pos x="124" y="555"/>
              </a:cxn>
              <a:cxn ang="0">
                <a:pos x="162" y="510"/>
              </a:cxn>
              <a:cxn ang="0">
                <a:pos x="177" y="458"/>
              </a:cxn>
              <a:cxn ang="0">
                <a:pos x="177" y="405"/>
              </a:cxn>
              <a:cxn ang="0">
                <a:pos x="177" y="360"/>
              </a:cxn>
              <a:cxn ang="0">
                <a:pos x="184" y="315"/>
              </a:cxn>
              <a:cxn ang="0">
                <a:pos x="192" y="263"/>
              </a:cxn>
              <a:cxn ang="0">
                <a:pos x="214" y="210"/>
              </a:cxn>
              <a:cxn ang="0">
                <a:pos x="267" y="188"/>
              </a:cxn>
              <a:cxn ang="0">
                <a:pos x="319" y="180"/>
              </a:cxn>
              <a:cxn ang="0">
                <a:pos x="364" y="188"/>
              </a:cxn>
              <a:cxn ang="0">
                <a:pos x="417" y="218"/>
              </a:cxn>
              <a:cxn ang="0">
                <a:pos x="462" y="255"/>
              </a:cxn>
              <a:cxn ang="0">
                <a:pos x="507" y="270"/>
              </a:cxn>
              <a:cxn ang="0">
                <a:pos x="559" y="263"/>
              </a:cxn>
              <a:cxn ang="0">
                <a:pos x="597" y="233"/>
              </a:cxn>
              <a:cxn ang="0">
                <a:pos x="627" y="188"/>
              </a:cxn>
              <a:cxn ang="0">
                <a:pos x="657" y="135"/>
              </a:cxn>
              <a:cxn ang="0">
                <a:pos x="679" y="90"/>
              </a:cxn>
              <a:cxn ang="0">
                <a:pos x="717" y="45"/>
              </a:cxn>
              <a:cxn ang="0">
                <a:pos x="747" y="15"/>
              </a:cxn>
              <a:cxn ang="0">
                <a:pos x="792" y="15"/>
              </a:cxn>
              <a:cxn ang="0">
                <a:pos x="837" y="60"/>
              </a:cxn>
              <a:cxn ang="0">
                <a:pos x="859" y="105"/>
              </a:cxn>
              <a:cxn ang="0">
                <a:pos x="874" y="150"/>
              </a:cxn>
              <a:cxn ang="0">
                <a:pos x="889" y="203"/>
              </a:cxn>
              <a:cxn ang="0">
                <a:pos x="889" y="248"/>
              </a:cxn>
              <a:cxn ang="0">
                <a:pos x="897" y="300"/>
              </a:cxn>
              <a:cxn ang="0">
                <a:pos x="897" y="345"/>
              </a:cxn>
              <a:cxn ang="0">
                <a:pos x="897" y="390"/>
              </a:cxn>
              <a:cxn ang="0">
                <a:pos x="897" y="435"/>
              </a:cxn>
              <a:cxn ang="0">
                <a:pos x="897" y="480"/>
              </a:cxn>
              <a:cxn ang="0">
                <a:pos x="897" y="525"/>
              </a:cxn>
              <a:cxn ang="0">
                <a:pos x="912" y="570"/>
              </a:cxn>
              <a:cxn ang="0">
                <a:pos x="950" y="600"/>
              </a:cxn>
              <a:cxn ang="0">
                <a:pos x="1008" y="600"/>
              </a:cxn>
            </a:cxnLst>
            <a:rect l="0" t="0" r="r" b="b"/>
            <a:pathLst>
              <a:path w="1009" h="601">
                <a:moveTo>
                  <a:pt x="0" y="600"/>
                </a:moveTo>
                <a:lnTo>
                  <a:pt x="34" y="593"/>
                </a:lnTo>
                <a:lnTo>
                  <a:pt x="57" y="585"/>
                </a:lnTo>
                <a:lnTo>
                  <a:pt x="79" y="585"/>
                </a:lnTo>
                <a:lnTo>
                  <a:pt x="102" y="570"/>
                </a:lnTo>
                <a:lnTo>
                  <a:pt x="124" y="555"/>
                </a:lnTo>
                <a:lnTo>
                  <a:pt x="147" y="533"/>
                </a:lnTo>
                <a:lnTo>
                  <a:pt x="162" y="510"/>
                </a:lnTo>
                <a:lnTo>
                  <a:pt x="169" y="480"/>
                </a:lnTo>
                <a:lnTo>
                  <a:pt x="177" y="458"/>
                </a:lnTo>
                <a:lnTo>
                  <a:pt x="177" y="435"/>
                </a:lnTo>
                <a:lnTo>
                  <a:pt x="177" y="405"/>
                </a:lnTo>
                <a:lnTo>
                  <a:pt x="177" y="383"/>
                </a:lnTo>
                <a:lnTo>
                  <a:pt x="177" y="360"/>
                </a:lnTo>
                <a:lnTo>
                  <a:pt x="177" y="338"/>
                </a:lnTo>
                <a:lnTo>
                  <a:pt x="184" y="315"/>
                </a:lnTo>
                <a:lnTo>
                  <a:pt x="184" y="293"/>
                </a:lnTo>
                <a:lnTo>
                  <a:pt x="192" y="263"/>
                </a:lnTo>
                <a:lnTo>
                  <a:pt x="207" y="233"/>
                </a:lnTo>
                <a:lnTo>
                  <a:pt x="214" y="210"/>
                </a:lnTo>
                <a:lnTo>
                  <a:pt x="237" y="195"/>
                </a:lnTo>
                <a:lnTo>
                  <a:pt x="267" y="188"/>
                </a:lnTo>
                <a:lnTo>
                  <a:pt x="289" y="180"/>
                </a:lnTo>
                <a:lnTo>
                  <a:pt x="319" y="180"/>
                </a:lnTo>
                <a:lnTo>
                  <a:pt x="342" y="180"/>
                </a:lnTo>
                <a:lnTo>
                  <a:pt x="364" y="188"/>
                </a:lnTo>
                <a:lnTo>
                  <a:pt x="387" y="195"/>
                </a:lnTo>
                <a:lnTo>
                  <a:pt x="417" y="218"/>
                </a:lnTo>
                <a:lnTo>
                  <a:pt x="439" y="240"/>
                </a:lnTo>
                <a:lnTo>
                  <a:pt x="462" y="255"/>
                </a:lnTo>
                <a:lnTo>
                  <a:pt x="484" y="270"/>
                </a:lnTo>
                <a:lnTo>
                  <a:pt x="507" y="270"/>
                </a:lnTo>
                <a:lnTo>
                  <a:pt x="529" y="270"/>
                </a:lnTo>
                <a:lnTo>
                  <a:pt x="559" y="263"/>
                </a:lnTo>
                <a:lnTo>
                  <a:pt x="582" y="255"/>
                </a:lnTo>
                <a:lnTo>
                  <a:pt x="597" y="233"/>
                </a:lnTo>
                <a:lnTo>
                  <a:pt x="619" y="210"/>
                </a:lnTo>
                <a:lnTo>
                  <a:pt x="627" y="188"/>
                </a:lnTo>
                <a:lnTo>
                  <a:pt x="642" y="158"/>
                </a:lnTo>
                <a:lnTo>
                  <a:pt x="657" y="135"/>
                </a:lnTo>
                <a:lnTo>
                  <a:pt x="664" y="113"/>
                </a:lnTo>
                <a:lnTo>
                  <a:pt x="679" y="90"/>
                </a:lnTo>
                <a:lnTo>
                  <a:pt x="694" y="68"/>
                </a:lnTo>
                <a:lnTo>
                  <a:pt x="717" y="45"/>
                </a:lnTo>
                <a:lnTo>
                  <a:pt x="724" y="23"/>
                </a:lnTo>
                <a:lnTo>
                  <a:pt x="747" y="15"/>
                </a:lnTo>
                <a:lnTo>
                  <a:pt x="769" y="0"/>
                </a:lnTo>
                <a:lnTo>
                  <a:pt x="792" y="15"/>
                </a:lnTo>
                <a:lnTo>
                  <a:pt x="814" y="38"/>
                </a:lnTo>
                <a:lnTo>
                  <a:pt x="837" y="60"/>
                </a:lnTo>
                <a:lnTo>
                  <a:pt x="852" y="83"/>
                </a:lnTo>
                <a:lnTo>
                  <a:pt x="859" y="105"/>
                </a:lnTo>
                <a:lnTo>
                  <a:pt x="867" y="128"/>
                </a:lnTo>
                <a:lnTo>
                  <a:pt x="874" y="150"/>
                </a:lnTo>
                <a:lnTo>
                  <a:pt x="882" y="180"/>
                </a:lnTo>
                <a:lnTo>
                  <a:pt x="889" y="203"/>
                </a:lnTo>
                <a:lnTo>
                  <a:pt x="889" y="225"/>
                </a:lnTo>
                <a:lnTo>
                  <a:pt x="889" y="248"/>
                </a:lnTo>
                <a:lnTo>
                  <a:pt x="889" y="278"/>
                </a:lnTo>
                <a:lnTo>
                  <a:pt x="897" y="300"/>
                </a:lnTo>
                <a:lnTo>
                  <a:pt x="897" y="323"/>
                </a:lnTo>
                <a:lnTo>
                  <a:pt x="897" y="345"/>
                </a:lnTo>
                <a:lnTo>
                  <a:pt x="897" y="368"/>
                </a:lnTo>
                <a:lnTo>
                  <a:pt x="897" y="390"/>
                </a:lnTo>
                <a:lnTo>
                  <a:pt x="897" y="413"/>
                </a:lnTo>
                <a:lnTo>
                  <a:pt x="897" y="435"/>
                </a:lnTo>
                <a:lnTo>
                  <a:pt x="897" y="458"/>
                </a:lnTo>
                <a:lnTo>
                  <a:pt x="897" y="480"/>
                </a:lnTo>
                <a:lnTo>
                  <a:pt x="897" y="503"/>
                </a:lnTo>
                <a:lnTo>
                  <a:pt x="897" y="525"/>
                </a:lnTo>
                <a:lnTo>
                  <a:pt x="904" y="548"/>
                </a:lnTo>
                <a:lnTo>
                  <a:pt x="912" y="570"/>
                </a:lnTo>
                <a:lnTo>
                  <a:pt x="927" y="593"/>
                </a:lnTo>
                <a:lnTo>
                  <a:pt x="950" y="600"/>
                </a:lnTo>
                <a:lnTo>
                  <a:pt x="972" y="600"/>
                </a:lnTo>
                <a:lnTo>
                  <a:pt x="1008" y="600"/>
                </a:lnTo>
              </a:path>
            </a:pathLst>
          </a:custGeom>
          <a:noFill/>
          <a:ln w="12700" cap="rnd" cmpd="sng">
            <a:solidFill>
              <a:schemeClr val="tx1"/>
            </a:solidFill>
            <a:prstDash val="solid"/>
            <a:round/>
            <a:headEnd type="none" w="sm" len="sm"/>
            <a:tailEnd type="none" w="sm" len="sm"/>
          </a:ln>
          <a:effectLst/>
        </p:spPr>
        <p:txBody>
          <a:bodyPr/>
          <a:lstStyle/>
          <a:p>
            <a:endParaRPr lang="en-US"/>
          </a:p>
        </p:txBody>
      </p:sp>
    </p:spTree>
  </p:cSld>
  <p:clrMapOvr>
    <a:masterClrMapping/>
  </p:clrMapOvr>
  <p:transition>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Random Variate Generation</a:t>
            </a:r>
          </a:p>
        </p:txBody>
      </p:sp>
      <p:sp>
        <p:nvSpPr>
          <p:cNvPr id="8" name="Slide Number Placeholder 5"/>
          <p:cNvSpPr>
            <a:spLocks noGrp="1"/>
          </p:cNvSpPr>
          <p:nvPr>
            <p:ph type="sldNum" sz="quarter" idx="12"/>
          </p:nvPr>
        </p:nvSpPr>
        <p:spPr/>
        <p:txBody>
          <a:bodyPr/>
          <a:lstStyle/>
          <a:p>
            <a:fld id="{852607EA-839D-44FB-881B-B77FDD146D05}" type="slidenum">
              <a:rPr lang="en-US"/>
              <a:pPr/>
              <a:t>33</a:t>
            </a:fld>
            <a:endParaRPr lang="en-US"/>
          </a:p>
        </p:txBody>
      </p:sp>
      <p:sp>
        <p:nvSpPr>
          <p:cNvPr id="69634"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grpSp>
        <p:nvGrpSpPr>
          <p:cNvPr id="69635" name="Group 3"/>
          <p:cNvGrpSpPr>
            <a:grpSpLocks/>
          </p:cNvGrpSpPr>
          <p:nvPr/>
        </p:nvGrpSpPr>
        <p:grpSpPr bwMode="auto">
          <a:xfrm>
            <a:off x="914400" y="2165350"/>
            <a:ext cx="7391400" cy="3168650"/>
            <a:chOff x="576" y="1364"/>
            <a:chExt cx="4656" cy="1996"/>
          </a:xfrm>
        </p:grpSpPr>
        <p:graphicFrame>
          <p:nvGraphicFramePr>
            <p:cNvPr id="69636" name="Object 4"/>
            <p:cNvGraphicFramePr>
              <a:graphicFrameLocks noChangeAspect="1"/>
            </p:cNvGraphicFramePr>
            <p:nvPr/>
          </p:nvGraphicFramePr>
          <p:xfrm>
            <a:off x="1087" y="2335"/>
            <a:ext cx="209" cy="421"/>
          </p:xfrm>
          <a:graphic>
            <a:graphicData uri="http://schemas.openxmlformats.org/presentationml/2006/ole">
              <mc:AlternateContent xmlns:mc="http://schemas.openxmlformats.org/markup-compatibility/2006">
                <mc:Choice xmlns:v="urn:schemas-microsoft-com:vml" Requires="v">
                  <p:oleObj spid="_x0000_s69638" name="Equation" r:id="rId4" imgW="164880" imgH="330120" progId="Equation.3">
                    <p:embed/>
                  </p:oleObj>
                </mc:Choice>
                <mc:Fallback>
                  <p:oleObj name="Equation" r:id="rId4" imgW="164880" imgH="33012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 y="2335"/>
                          <a:ext cx="209" cy="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7" name="Object 5"/>
            <p:cNvGraphicFramePr>
              <a:graphicFrameLocks noChangeAspect="1"/>
            </p:cNvGraphicFramePr>
            <p:nvPr/>
          </p:nvGraphicFramePr>
          <p:xfrm>
            <a:off x="2143" y="2660"/>
            <a:ext cx="209" cy="421"/>
          </p:xfrm>
          <a:graphic>
            <a:graphicData uri="http://schemas.openxmlformats.org/presentationml/2006/ole">
              <mc:AlternateContent xmlns:mc="http://schemas.openxmlformats.org/markup-compatibility/2006">
                <mc:Choice xmlns:v="urn:schemas-microsoft-com:vml" Requires="v">
                  <p:oleObj spid="_x0000_s69639" name="Equation" r:id="rId6" imgW="164880" imgH="330120" progId="Equation.3">
                    <p:embed/>
                  </p:oleObj>
                </mc:Choice>
                <mc:Fallback>
                  <p:oleObj name="Equation" r:id="rId6" imgW="164880" imgH="33012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 y="2660"/>
                          <a:ext cx="209" cy="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8" name="Rectangle 6"/>
            <p:cNvSpPr>
              <a:spLocks noChangeArrowheads="1"/>
            </p:cNvSpPr>
            <p:nvPr/>
          </p:nvSpPr>
          <p:spPr bwMode="auto">
            <a:xfrm>
              <a:off x="576" y="1364"/>
              <a:ext cx="4656" cy="1996"/>
            </a:xfrm>
            <a:prstGeom prst="rect">
              <a:avLst/>
            </a:prstGeom>
            <a:noFill/>
            <a:ln w="9525">
              <a:noFill/>
              <a:miter lim="800000"/>
              <a:headEnd/>
              <a:tailEnd/>
            </a:ln>
            <a:effectLst/>
          </p:spPr>
          <p:txBody>
            <a:bodyPr>
              <a:spAutoFit/>
            </a:bodyPr>
            <a:lstStyle/>
            <a:p>
              <a:pPr eaLnBrk="0" hangingPunct="0">
                <a:lnSpc>
                  <a:spcPct val="120000"/>
                </a:lnSpc>
              </a:pPr>
              <a:r>
                <a:rPr lang="en-US" altLang="ko-KR" sz="2800">
                  <a:ea typeface="굴림" charset="-127"/>
                </a:rPr>
                <a:t>P{successful pair} </a:t>
              </a:r>
            </a:p>
            <a:p>
              <a:pPr lvl="1" eaLnBrk="0" hangingPunct="0">
                <a:lnSpc>
                  <a:spcPct val="120000"/>
                </a:lnSpc>
              </a:pPr>
              <a:r>
                <a:rPr lang="en-US" altLang="ko-KR" sz="2800">
                  <a:ea typeface="굴림" charset="-127"/>
                </a:rPr>
                <a:t>= P{first number takes a value of x and the second number is less than f(x)/c}</a:t>
              </a:r>
            </a:p>
            <a:p>
              <a:pPr lvl="1" eaLnBrk="0" hangingPunct="0">
                <a:lnSpc>
                  <a:spcPct val="120000"/>
                </a:lnSpc>
              </a:pPr>
              <a:r>
                <a:rPr lang="en-US" altLang="ko-KR" sz="2800">
                  <a:ea typeface="굴림" charset="-127"/>
                </a:rPr>
                <a:t>= </a:t>
              </a:r>
              <a:r>
                <a:rPr lang="en-US" altLang="ko-KR" sz="2800">
                  <a:latin typeface="Symbol" pitchFamily="18" charset="2"/>
                  <a:ea typeface="굴림" charset="-127"/>
                </a:rPr>
                <a:t> </a:t>
              </a:r>
              <a:r>
                <a:rPr lang="en-US" altLang="ko-KR" sz="2800">
                  <a:ea typeface="굴림" charset="-127"/>
                </a:rPr>
                <a:t> {1/(b-a)} </a:t>
              </a:r>
              <a:r>
                <a:rPr lang="en-US" altLang="ko-KR" sz="2800">
                  <a:latin typeface="Symbol" pitchFamily="18" charset="2"/>
                  <a:ea typeface="굴림" charset="-127"/>
                </a:rPr>
                <a:t>×</a:t>
              </a:r>
              <a:r>
                <a:rPr lang="en-US" altLang="ko-KR" sz="2800">
                  <a:ea typeface="굴림" charset="-127"/>
                </a:rPr>
                <a:t> {f(x)/c} dx</a:t>
              </a:r>
            </a:p>
            <a:p>
              <a:pPr lvl="1" eaLnBrk="0" hangingPunct="0">
                <a:lnSpc>
                  <a:spcPct val="120000"/>
                </a:lnSpc>
              </a:pPr>
              <a:r>
                <a:rPr lang="en-US" altLang="ko-KR" sz="2800">
                  <a:ea typeface="굴림" charset="-127"/>
                </a:rPr>
                <a:t>= {1/c(b-a)} </a:t>
              </a:r>
              <a:r>
                <a:rPr lang="en-US" altLang="ko-KR" sz="2800">
                  <a:latin typeface="Symbol" pitchFamily="18" charset="2"/>
                  <a:ea typeface="굴림" charset="-127"/>
                </a:rPr>
                <a:t>   </a:t>
              </a:r>
              <a:r>
                <a:rPr lang="en-US" altLang="ko-KR" sz="2800">
                  <a:ea typeface="굴림" charset="-127"/>
                </a:rPr>
                <a:t> f(x) dx</a:t>
              </a:r>
            </a:p>
            <a:p>
              <a:pPr lvl="1" eaLnBrk="0" hangingPunct="0">
                <a:lnSpc>
                  <a:spcPct val="120000"/>
                </a:lnSpc>
              </a:pPr>
              <a:r>
                <a:rPr lang="en-US" altLang="ko-KR" sz="2800">
                  <a:ea typeface="굴림" charset="-127"/>
                </a:rPr>
                <a:t>= 1 / c(b-a) </a:t>
              </a:r>
            </a:p>
          </p:txBody>
        </p:sp>
      </p:grpSp>
    </p:spTree>
  </p:cSld>
  <p:clrMapOvr>
    <a:masterClrMapping/>
  </p:clrMapOvr>
  <p:transition>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4"/>
          <p:cNvSpPr>
            <a:spLocks noGrp="1"/>
          </p:cNvSpPr>
          <p:nvPr>
            <p:ph type="ftr" sz="quarter" idx="11"/>
          </p:nvPr>
        </p:nvSpPr>
        <p:spPr/>
        <p:txBody>
          <a:bodyPr/>
          <a:lstStyle/>
          <a:p>
            <a:r>
              <a:rPr lang="en-US"/>
              <a:t>Random Variate Generation</a:t>
            </a:r>
          </a:p>
        </p:txBody>
      </p:sp>
      <p:sp>
        <p:nvSpPr>
          <p:cNvPr id="24" name="Slide Number Placeholder 5"/>
          <p:cNvSpPr>
            <a:spLocks noGrp="1"/>
          </p:cNvSpPr>
          <p:nvPr>
            <p:ph type="sldNum" sz="quarter" idx="12"/>
          </p:nvPr>
        </p:nvSpPr>
        <p:spPr/>
        <p:txBody>
          <a:bodyPr/>
          <a:lstStyle/>
          <a:p>
            <a:fld id="{4ABCBC74-D1D3-42DA-AB83-E69B7578C7F1}" type="slidenum">
              <a:rPr lang="en-US"/>
              <a:pPr/>
              <a:t>34</a:t>
            </a:fld>
            <a:endParaRPr lang="en-US"/>
          </a:p>
        </p:txBody>
      </p:sp>
      <p:sp>
        <p:nvSpPr>
          <p:cNvPr id="71682"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71683" name="Rectangle 3"/>
          <p:cNvSpPr>
            <a:spLocks noGrp="1" noChangeArrowheads="1"/>
          </p:cNvSpPr>
          <p:nvPr>
            <p:ph type="body" idx="1"/>
          </p:nvPr>
        </p:nvSpPr>
        <p:spPr>
          <a:xfrm>
            <a:off x="762000" y="1752600"/>
            <a:ext cx="7772400" cy="4114800"/>
          </a:xfrm>
          <a:noFill/>
          <a:ln/>
        </p:spPr>
        <p:txBody>
          <a:bodyPr lIns="92075" tIns="46038" rIns="92075" bIns="46038"/>
          <a:lstStyle/>
          <a:p>
            <a:pPr>
              <a:buFontTx/>
              <a:buNone/>
            </a:pPr>
            <a:r>
              <a:rPr lang="en-US" altLang="ko-KR" sz="2800">
                <a:ea typeface="굴림" charset="-127"/>
              </a:rPr>
              <a:t>Example #1:</a:t>
            </a:r>
          </a:p>
          <a:p>
            <a:pPr>
              <a:buFontTx/>
              <a:buNone/>
            </a:pPr>
            <a:r>
              <a:rPr lang="en-US" altLang="ko-KR" sz="2800">
                <a:ea typeface="굴림" charset="-127"/>
              </a:rPr>
              <a:t>	Use the rejection method to generate random variates x with density function				f(x) = 2x,   0 </a:t>
            </a:r>
            <a:r>
              <a:rPr lang="en-US" altLang="ko-KR" sz="2800">
                <a:latin typeface="Symbol" pitchFamily="18" charset="2"/>
                <a:ea typeface="굴림" charset="-127"/>
              </a:rPr>
              <a:t>£ </a:t>
            </a:r>
            <a:r>
              <a:rPr lang="en-US" altLang="ko-KR" sz="2800">
                <a:ea typeface="굴림" charset="-127"/>
              </a:rPr>
              <a:t>x </a:t>
            </a:r>
            <a:r>
              <a:rPr lang="en-US" altLang="ko-KR" sz="2800">
                <a:latin typeface="Symbol" pitchFamily="18" charset="2"/>
                <a:ea typeface="굴림" charset="-127"/>
              </a:rPr>
              <a:t>£ </a:t>
            </a:r>
            <a:r>
              <a:rPr lang="en-US" altLang="ko-KR" sz="2800">
                <a:ea typeface="굴림" charset="-127"/>
              </a:rPr>
              <a:t>1</a:t>
            </a:r>
          </a:p>
        </p:txBody>
      </p:sp>
      <p:sp>
        <p:nvSpPr>
          <p:cNvPr id="71684" name="Line 4"/>
          <p:cNvSpPr>
            <a:spLocks noChangeShapeType="1"/>
          </p:cNvSpPr>
          <p:nvPr/>
        </p:nvSpPr>
        <p:spPr bwMode="auto">
          <a:xfrm>
            <a:off x="1752600" y="4038600"/>
            <a:ext cx="0" cy="1524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685" name="Line 5"/>
          <p:cNvSpPr>
            <a:spLocks noChangeShapeType="1"/>
          </p:cNvSpPr>
          <p:nvPr/>
        </p:nvSpPr>
        <p:spPr bwMode="auto">
          <a:xfrm>
            <a:off x="1752600" y="5562600"/>
            <a:ext cx="1447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686" name="Line 6"/>
          <p:cNvSpPr>
            <a:spLocks noChangeShapeType="1"/>
          </p:cNvSpPr>
          <p:nvPr/>
        </p:nvSpPr>
        <p:spPr bwMode="auto">
          <a:xfrm>
            <a:off x="1752600" y="4343400"/>
            <a:ext cx="762000" cy="0"/>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71687" name="Line 7"/>
          <p:cNvSpPr>
            <a:spLocks noChangeShapeType="1"/>
          </p:cNvSpPr>
          <p:nvPr/>
        </p:nvSpPr>
        <p:spPr bwMode="auto">
          <a:xfrm>
            <a:off x="2514600" y="4343400"/>
            <a:ext cx="0" cy="1219200"/>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71688" name="Line 8"/>
          <p:cNvSpPr>
            <a:spLocks noChangeShapeType="1"/>
          </p:cNvSpPr>
          <p:nvPr/>
        </p:nvSpPr>
        <p:spPr bwMode="auto">
          <a:xfrm flipH="1">
            <a:off x="1752600" y="4343400"/>
            <a:ext cx="762000" cy="12192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689" name="Line 9"/>
          <p:cNvSpPr>
            <a:spLocks noChangeShapeType="1"/>
          </p:cNvSpPr>
          <p:nvPr/>
        </p:nvSpPr>
        <p:spPr bwMode="auto">
          <a:xfrm>
            <a:off x="4953000" y="4038600"/>
            <a:ext cx="0" cy="1524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690" name="Line 10"/>
          <p:cNvSpPr>
            <a:spLocks noChangeShapeType="1"/>
          </p:cNvSpPr>
          <p:nvPr/>
        </p:nvSpPr>
        <p:spPr bwMode="auto">
          <a:xfrm>
            <a:off x="4953000" y="5562600"/>
            <a:ext cx="1447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691" name="Line 11"/>
          <p:cNvSpPr>
            <a:spLocks noChangeShapeType="1"/>
          </p:cNvSpPr>
          <p:nvPr/>
        </p:nvSpPr>
        <p:spPr bwMode="auto">
          <a:xfrm>
            <a:off x="4953000" y="4876800"/>
            <a:ext cx="762000" cy="0"/>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71692" name="Line 12"/>
          <p:cNvSpPr>
            <a:spLocks noChangeShapeType="1"/>
          </p:cNvSpPr>
          <p:nvPr/>
        </p:nvSpPr>
        <p:spPr bwMode="auto">
          <a:xfrm flipV="1">
            <a:off x="5715000" y="4876800"/>
            <a:ext cx="0" cy="685800"/>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71693" name="Line 13"/>
          <p:cNvSpPr>
            <a:spLocks noChangeShapeType="1"/>
          </p:cNvSpPr>
          <p:nvPr/>
        </p:nvSpPr>
        <p:spPr bwMode="auto">
          <a:xfrm flipV="1">
            <a:off x="4953000" y="4876800"/>
            <a:ext cx="762000" cy="685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694" name="Rectangle 14"/>
          <p:cNvSpPr>
            <a:spLocks noChangeArrowheads="1"/>
          </p:cNvSpPr>
          <p:nvPr/>
        </p:nvSpPr>
        <p:spPr bwMode="auto">
          <a:xfrm>
            <a:off x="896938" y="4479925"/>
            <a:ext cx="623887"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ko-KR">
                <a:latin typeface="Arial" charset="0"/>
                <a:ea typeface="굴림" charset="-127"/>
              </a:rPr>
              <a:t>f(x)</a:t>
            </a:r>
          </a:p>
        </p:txBody>
      </p:sp>
      <p:sp>
        <p:nvSpPr>
          <p:cNvPr id="71695" name="Rectangle 15"/>
          <p:cNvSpPr>
            <a:spLocks noChangeArrowheads="1"/>
          </p:cNvSpPr>
          <p:nvPr/>
        </p:nvSpPr>
        <p:spPr bwMode="auto">
          <a:xfrm>
            <a:off x="4021138" y="4556125"/>
            <a:ext cx="709612"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ko-KR">
                <a:latin typeface="Arial" charset="0"/>
                <a:ea typeface="굴림" charset="-127"/>
              </a:rPr>
              <a:t>g(x)</a:t>
            </a:r>
          </a:p>
        </p:txBody>
      </p:sp>
      <p:sp>
        <p:nvSpPr>
          <p:cNvPr id="71696" name="Rectangle 16"/>
          <p:cNvSpPr>
            <a:spLocks noChangeArrowheads="1"/>
          </p:cNvSpPr>
          <p:nvPr/>
        </p:nvSpPr>
        <p:spPr bwMode="auto">
          <a:xfrm>
            <a:off x="1430338" y="4144963"/>
            <a:ext cx="3254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2</a:t>
            </a:r>
          </a:p>
        </p:txBody>
      </p:sp>
      <p:sp>
        <p:nvSpPr>
          <p:cNvPr id="71697" name="Rectangle 17"/>
          <p:cNvSpPr>
            <a:spLocks noChangeArrowheads="1"/>
          </p:cNvSpPr>
          <p:nvPr/>
        </p:nvSpPr>
        <p:spPr bwMode="auto">
          <a:xfrm>
            <a:off x="1430338" y="4754563"/>
            <a:ext cx="3254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1</a:t>
            </a:r>
          </a:p>
        </p:txBody>
      </p:sp>
      <p:sp>
        <p:nvSpPr>
          <p:cNvPr id="71698" name="Rectangle 18"/>
          <p:cNvSpPr>
            <a:spLocks noChangeArrowheads="1"/>
          </p:cNvSpPr>
          <p:nvPr/>
        </p:nvSpPr>
        <p:spPr bwMode="auto">
          <a:xfrm>
            <a:off x="2344738" y="5516563"/>
            <a:ext cx="3254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1</a:t>
            </a:r>
          </a:p>
        </p:txBody>
      </p:sp>
      <p:sp>
        <p:nvSpPr>
          <p:cNvPr id="71699" name="Rectangle 19"/>
          <p:cNvSpPr>
            <a:spLocks noChangeArrowheads="1"/>
          </p:cNvSpPr>
          <p:nvPr/>
        </p:nvSpPr>
        <p:spPr bwMode="auto">
          <a:xfrm>
            <a:off x="4630738" y="4678363"/>
            <a:ext cx="3254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1</a:t>
            </a:r>
          </a:p>
        </p:txBody>
      </p:sp>
      <p:sp>
        <p:nvSpPr>
          <p:cNvPr id="71700" name="Rectangle 20"/>
          <p:cNvSpPr>
            <a:spLocks noChangeArrowheads="1"/>
          </p:cNvSpPr>
          <p:nvPr/>
        </p:nvSpPr>
        <p:spPr bwMode="auto">
          <a:xfrm>
            <a:off x="5545138" y="5592763"/>
            <a:ext cx="325437"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1</a:t>
            </a:r>
          </a:p>
        </p:txBody>
      </p:sp>
      <p:sp>
        <p:nvSpPr>
          <p:cNvPr id="71701" name="Rectangle 21"/>
          <p:cNvSpPr>
            <a:spLocks noChangeArrowheads="1"/>
          </p:cNvSpPr>
          <p:nvPr/>
        </p:nvSpPr>
        <p:spPr bwMode="auto">
          <a:xfrm>
            <a:off x="1582738" y="5821363"/>
            <a:ext cx="1793875"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Before scaling</a:t>
            </a:r>
          </a:p>
        </p:txBody>
      </p:sp>
      <p:sp>
        <p:nvSpPr>
          <p:cNvPr id="71702" name="Rectangle 22"/>
          <p:cNvSpPr>
            <a:spLocks noChangeArrowheads="1"/>
          </p:cNvSpPr>
          <p:nvPr/>
        </p:nvSpPr>
        <p:spPr bwMode="auto">
          <a:xfrm>
            <a:off x="4783138" y="5822950"/>
            <a:ext cx="1581150"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After scaling</a:t>
            </a:r>
          </a:p>
        </p:txBody>
      </p:sp>
    </p:spTree>
  </p:cSld>
  <p:clrMapOvr>
    <a:masterClrMapping/>
  </p:clrMapOvr>
  <p:transition>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26C2BB2D-F4FF-4A62-8DAE-7DD20B46BD21}" type="slidenum">
              <a:rPr lang="en-US"/>
              <a:pPr/>
              <a:t>35</a:t>
            </a:fld>
            <a:endParaRPr lang="en-US"/>
          </a:p>
        </p:txBody>
      </p:sp>
      <p:sp>
        <p:nvSpPr>
          <p:cNvPr id="73730"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73731" name="Rectangle 3"/>
          <p:cNvSpPr>
            <a:spLocks noGrp="1" noChangeArrowheads="1"/>
          </p:cNvSpPr>
          <p:nvPr>
            <p:ph type="body" idx="1"/>
          </p:nvPr>
        </p:nvSpPr>
        <p:spPr>
          <a:xfrm>
            <a:off x="762000" y="1752600"/>
            <a:ext cx="7772400" cy="4114800"/>
          </a:xfrm>
          <a:noFill/>
          <a:ln/>
        </p:spPr>
        <p:txBody>
          <a:bodyPr lIns="92075" tIns="46038" rIns="92075" bIns="46038"/>
          <a:lstStyle/>
          <a:p>
            <a:pPr>
              <a:buFontTx/>
              <a:buNone/>
            </a:pPr>
            <a:r>
              <a:rPr lang="en-US" altLang="ko-KR" sz="2800">
                <a:ea typeface="굴림" charset="-127"/>
              </a:rPr>
              <a:t>	Note: x = 0 + (1) r = r,</a:t>
            </a:r>
          </a:p>
          <a:p>
            <a:pPr>
              <a:buFontTx/>
              <a:buNone/>
            </a:pPr>
            <a:r>
              <a:rPr lang="en-US" altLang="ko-KR" sz="2800">
                <a:ea typeface="굴림" charset="-127"/>
              </a:rPr>
              <a:t>	Note: let g(r) = (1/2) </a:t>
            </a:r>
            <a:r>
              <a:rPr lang="en-US" altLang="ko-KR" sz="2800">
                <a:latin typeface="Symbol" pitchFamily="18" charset="2"/>
                <a:ea typeface="굴림" charset="-127"/>
              </a:rPr>
              <a:t>× </a:t>
            </a:r>
            <a:r>
              <a:rPr lang="en-US" altLang="ko-KR" sz="2800">
                <a:ea typeface="굴림" charset="-127"/>
              </a:rPr>
              <a:t>f(r) = (1/2) </a:t>
            </a:r>
            <a:r>
              <a:rPr lang="en-US" altLang="ko-KR" sz="2800">
                <a:latin typeface="Symbol" pitchFamily="18" charset="2"/>
                <a:ea typeface="굴림" charset="-127"/>
              </a:rPr>
              <a:t>×</a:t>
            </a:r>
            <a:r>
              <a:rPr lang="en-US" altLang="ko-KR" sz="2800">
                <a:ea typeface="굴림" charset="-127"/>
              </a:rPr>
              <a:t> (2r) = r</a:t>
            </a:r>
          </a:p>
          <a:p>
            <a:pPr>
              <a:buFontTx/>
              <a:buNone/>
            </a:pPr>
            <a:r>
              <a:rPr lang="en-US" altLang="ko-KR" sz="2800">
                <a:ea typeface="굴림" charset="-127"/>
              </a:rPr>
              <a:t>	So, the steps for this example are now summarized.</a:t>
            </a:r>
          </a:p>
          <a:p>
            <a:pPr lvl="1">
              <a:buFontTx/>
              <a:buChar char="1"/>
            </a:pPr>
            <a:r>
              <a:rPr lang="en-US" altLang="ko-KR">
                <a:ea typeface="굴림" charset="-127"/>
              </a:rPr>
              <a:t>Generate r</a:t>
            </a:r>
            <a:r>
              <a:rPr lang="en-US" altLang="ko-KR" baseline="-25000">
                <a:ea typeface="굴림" charset="-127"/>
              </a:rPr>
              <a:t>1</a:t>
            </a:r>
            <a:r>
              <a:rPr lang="en-US" altLang="ko-KR">
                <a:ea typeface="굴림" charset="-127"/>
              </a:rPr>
              <a:t> and calculate g(r</a:t>
            </a:r>
            <a:r>
              <a:rPr lang="en-US" altLang="ko-KR" baseline="-25000">
                <a:ea typeface="굴림" charset="-127"/>
              </a:rPr>
              <a:t>1</a:t>
            </a:r>
            <a:r>
              <a:rPr lang="en-US" altLang="ko-KR">
                <a:ea typeface="굴림" charset="-127"/>
              </a:rPr>
              <a:t>).</a:t>
            </a:r>
          </a:p>
          <a:p>
            <a:pPr lvl="1">
              <a:buFontTx/>
              <a:buChar char="2"/>
            </a:pPr>
            <a:r>
              <a:rPr lang="en-US" altLang="ko-KR">
                <a:ea typeface="굴림" charset="-127"/>
              </a:rPr>
              <a:t>Generate r</a:t>
            </a:r>
            <a:r>
              <a:rPr lang="en-US" altLang="ko-KR" baseline="-25000">
                <a:ea typeface="굴림" charset="-127"/>
              </a:rPr>
              <a:t>2</a:t>
            </a:r>
            <a:r>
              <a:rPr lang="en-US" altLang="ko-KR">
                <a:ea typeface="굴림" charset="-127"/>
              </a:rPr>
              <a:t> and compare it with g(r</a:t>
            </a:r>
            <a:r>
              <a:rPr lang="en-US" altLang="ko-KR" baseline="-25000">
                <a:ea typeface="굴림" charset="-127"/>
              </a:rPr>
              <a:t>1</a:t>
            </a:r>
            <a:r>
              <a:rPr lang="en-US" altLang="ko-KR">
                <a:ea typeface="굴림" charset="-127"/>
              </a:rPr>
              <a:t>).</a:t>
            </a:r>
          </a:p>
          <a:p>
            <a:pPr lvl="1">
              <a:buFontTx/>
              <a:buChar char="3"/>
            </a:pPr>
            <a:r>
              <a:rPr lang="en-US" altLang="ko-KR">
                <a:ea typeface="굴림" charset="-127"/>
              </a:rPr>
              <a:t>If r</a:t>
            </a:r>
            <a:r>
              <a:rPr lang="en-US" altLang="ko-KR" baseline="-25000">
                <a:ea typeface="굴림" charset="-127"/>
              </a:rPr>
              <a:t>2</a:t>
            </a:r>
            <a:r>
              <a:rPr lang="en-US" altLang="ko-KR">
                <a:ea typeface="굴림" charset="-127"/>
              </a:rPr>
              <a:t> </a:t>
            </a:r>
            <a:r>
              <a:rPr lang="en-US" altLang="ko-KR">
                <a:latin typeface="Symbol" pitchFamily="18" charset="2"/>
                <a:ea typeface="굴림" charset="-127"/>
              </a:rPr>
              <a:t>£ </a:t>
            </a:r>
            <a:r>
              <a:rPr lang="en-US" altLang="ko-KR">
                <a:ea typeface="굴림" charset="-127"/>
              </a:rPr>
              <a:t>g(r</a:t>
            </a:r>
            <a:r>
              <a:rPr lang="en-US" altLang="ko-KR" baseline="-25000">
                <a:ea typeface="굴림" charset="-127"/>
              </a:rPr>
              <a:t>1</a:t>
            </a:r>
            <a:r>
              <a:rPr lang="en-US" altLang="ko-KR">
                <a:ea typeface="굴림" charset="-127"/>
              </a:rPr>
              <a:t>), accept r</a:t>
            </a:r>
            <a:r>
              <a:rPr lang="en-US" altLang="ko-KR" baseline="-25000">
                <a:ea typeface="굴림" charset="-127"/>
              </a:rPr>
              <a:t>1</a:t>
            </a:r>
            <a:r>
              <a:rPr lang="en-US" altLang="ko-KR">
                <a:ea typeface="굴림" charset="-127"/>
              </a:rPr>
              <a:t> as </a:t>
            </a:r>
            <a:r>
              <a:rPr lang="en-US" altLang="ko-KR" u="sng">
                <a:ea typeface="굴림" charset="-127"/>
              </a:rPr>
              <a:t>x</a:t>
            </a:r>
            <a:r>
              <a:rPr lang="en-US" altLang="ko-KR">
                <a:ea typeface="굴림" charset="-127"/>
              </a:rPr>
              <a:t> from f(x). If r</a:t>
            </a:r>
            <a:r>
              <a:rPr lang="en-US" altLang="ko-KR" baseline="-25000">
                <a:ea typeface="굴림" charset="-127"/>
              </a:rPr>
              <a:t>2</a:t>
            </a:r>
            <a:r>
              <a:rPr lang="en-US" altLang="ko-KR">
                <a:ea typeface="굴림" charset="-127"/>
              </a:rPr>
              <a:t> </a:t>
            </a:r>
            <a:r>
              <a:rPr lang="en-US" altLang="ko-KR">
                <a:latin typeface="Symbol" pitchFamily="18" charset="2"/>
                <a:ea typeface="굴림" charset="-127"/>
              </a:rPr>
              <a:t>&gt; </a:t>
            </a:r>
            <a:r>
              <a:rPr lang="en-US" altLang="ko-KR">
                <a:ea typeface="굴림" charset="-127"/>
              </a:rPr>
              <a:t>g(r</a:t>
            </a:r>
            <a:r>
              <a:rPr lang="en-US" altLang="ko-KR" baseline="-25000">
                <a:ea typeface="굴림" charset="-127"/>
              </a:rPr>
              <a:t>1</a:t>
            </a:r>
            <a:r>
              <a:rPr lang="en-US" altLang="ko-KR">
                <a:ea typeface="굴림" charset="-127"/>
              </a:rPr>
              <a:t>) then reject r</a:t>
            </a:r>
            <a:r>
              <a:rPr lang="en-US" altLang="ko-KR" baseline="-25000">
                <a:ea typeface="굴림" charset="-127"/>
              </a:rPr>
              <a:t>1</a:t>
            </a:r>
            <a:r>
              <a:rPr lang="en-US" altLang="ko-KR">
                <a:ea typeface="굴림" charset="-127"/>
              </a:rPr>
              <a:t> and repeat step 1.</a:t>
            </a:r>
          </a:p>
        </p:txBody>
      </p:sp>
    </p:spTree>
  </p:cSld>
  <p:clrMapOvr>
    <a:masterClrMapping/>
  </p:clrMapOvr>
  <p:transition>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en-US"/>
              <a:t>Random Variate Generation</a:t>
            </a:r>
          </a:p>
        </p:txBody>
      </p:sp>
      <p:sp>
        <p:nvSpPr>
          <p:cNvPr id="19" name="Slide Number Placeholder 5"/>
          <p:cNvSpPr>
            <a:spLocks noGrp="1"/>
          </p:cNvSpPr>
          <p:nvPr>
            <p:ph type="sldNum" sz="quarter" idx="12"/>
          </p:nvPr>
        </p:nvSpPr>
        <p:spPr/>
        <p:txBody>
          <a:bodyPr/>
          <a:lstStyle/>
          <a:p>
            <a:fld id="{89DE3FE6-6946-4527-B958-8F4934863AE7}" type="slidenum">
              <a:rPr lang="en-US"/>
              <a:pPr/>
              <a:t>36</a:t>
            </a:fld>
            <a:endParaRPr lang="en-US"/>
          </a:p>
        </p:txBody>
      </p:sp>
      <p:sp>
        <p:nvSpPr>
          <p:cNvPr id="75778"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grpSp>
        <p:nvGrpSpPr>
          <p:cNvPr id="75779" name="Group 3"/>
          <p:cNvGrpSpPr>
            <a:grpSpLocks/>
          </p:cNvGrpSpPr>
          <p:nvPr/>
        </p:nvGrpSpPr>
        <p:grpSpPr bwMode="auto">
          <a:xfrm>
            <a:off x="609600" y="1903413"/>
            <a:ext cx="8077200" cy="4176712"/>
            <a:chOff x="384" y="1199"/>
            <a:chExt cx="5088" cy="2631"/>
          </a:xfrm>
        </p:grpSpPr>
        <p:sp>
          <p:nvSpPr>
            <p:cNvPr id="75780" name="Line 4"/>
            <p:cNvSpPr>
              <a:spLocks noChangeShapeType="1"/>
            </p:cNvSpPr>
            <p:nvPr/>
          </p:nvSpPr>
          <p:spPr bwMode="auto">
            <a:xfrm>
              <a:off x="2112" y="2256"/>
              <a:ext cx="0" cy="100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5781" name="Line 5"/>
            <p:cNvSpPr>
              <a:spLocks noChangeShapeType="1"/>
            </p:cNvSpPr>
            <p:nvPr/>
          </p:nvSpPr>
          <p:spPr bwMode="auto">
            <a:xfrm>
              <a:off x="2112" y="3264"/>
              <a:ext cx="124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5782" name="Line 6"/>
            <p:cNvSpPr>
              <a:spLocks noChangeShapeType="1"/>
            </p:cNvSpPr>
            <p:nvPr/>
          </p:nvSpPr>
          <p:spPr bwMode="auto">
            <a:xfrm>
              <a:off x="2112" y="2448"/>
              <a:ext cx="864" cy="0"/>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75783" name="Line 7"/>
            <p:cNvSpPr>
              <a:spLocks noChangeShapeType="1"/>
            </p:cNvSpPr>
            <p:nvPr/>
          </p:nvSpPr>
          <p:spPr bwMode="auto">
            <a:xfrm>
              <a:off x="2976" y="2448"/>
              <a:ext cx="0" cy="816"/>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75784" name="Arc 8"/>
            <p:cNvSpPr>
              <a:spLocks/>
            </p:cNvSpPr>
            <p:nvPr/>
          </p:nvSpPr>
          <p:spPr bwMode="auto">
            <a:xfrm>
              <a:off x="2112" y="2449"/>
              <a:ext cx="865" cy="816"/>
            </a:xfrm>
            <a:custGeom>
              <a:avLst/>
              <a:gdLst>
                <a:gd name="G0" fmla="+- 25 0 0"/>
                <a:gd name="G1" fmla="+- 21600 0 0"/>
                <a:gd name="G2" fmla="+- 21600 0 0"/>
                <a:gd name="T0" fmla="*/ 0 w 21625"/>
                <a:gd name="T1" fmla="*/ 0 h 21600"/>
                <a:gd name="T2" fmla="*/ 21625 w 21625"/>
                <a:gd name="T3" fmla="*/ 21600 h 21600"/>
                <a:gd name="T4" fmla="*/ 25 w 21625"/>
                <a:gd name="T5" fmla="*/ 21600 h 21600"/>
              </a:gdLst>
              <a:ahLst/>
              <a:cxnLst>
                <a:cxn ang="0">
                  <a:pos x="T0" y="T1"/>
                </a:cxn>
                <a:cxn ang="0">
                  <a:pos x="T2" y="T3"/>
                </a:cxn>
                <a:cxn ang="0">
                  <a:pos x="T4" y="T5"/>
                </a:cxn>
              </a:cxnLst>
              <a:rect l="0" t="0" r="r" b="b"/>
              <a:pathLst>
                <a:path w="21625" h="21600" fill="none" extrusionOk="0">
                  <a:moveTo>
                    <a:pt x="0" y="0"/>
                  </a:moveTo>
                  <a:cubicBezTo>
                    <a:pt x="8" y="0"/>
                    <a:pt x="16" y="-1"/>
                    <a:pt x="25" y="0"/>
                  </a:cubicBezTo>
                  <a:cubicBezTo>
                    <a:pt x="11954" y="0"/>
                    <a:pt x="21625" y="9670"/>
                    <a:pt x="21625" y="21600"/>
                  </a:cubicBezTo>
                </a:path>
                <a:path w="21625" h="21600" stroke="0" extrusionOk="0">
                  <a:moveTo>
                    <a:pt x="0" y="0"/>
                  </a:moveTo>
                  <a:cubicBezTo>
                    <a:pt x="8" y="0"/>
                    <a:pt x="16" y="-1"/>
                    <a:pt x="25" y="0"/>
                  </a:cubicBezTo>
                  <a:cubicBezTo>
                    <a:pt x="11954" y="0"/>
                    <a:pt x="21625" y="9670"/>
                    <a:pt x="21625" y="21600"/>
                  </a:cubicBezTo>
                  <a:lnTo>
                    <a:pt x="25" y="2160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75785" name="Rectangle 9"/>
            <p:cNvSpPr>
              <a:spLocks noChangeArrowheads="1"/>
            </p:cNvSpPr>
            <p:nvPr/>
          </p:nvSpPr>
          <p:spPr bwMode="auto">
            <a:xfrm>
              <a:off x="1861" y="2372"/>
              <a:ext cx="205" cy="250"/>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1</a:t>
              </a:r>
            </a:p>
          </p:txBody>
        </p:sp>
        <p:sp>
          <p:nvSpPr>
            <p:cNvPr id="75786" name="Rectangle 10"/>
            <p:cNvSpPr>
              <a:spLocks noChangeArrowheads="1"/>
            </p:cNvSpPr>
            <p:nvPr/>
          </p:nvSpPr>
          <p:spPr bwMode="auto">
            <a:xfrm>
              <a:off x="1861" y="3140"/>
              <a:ext cx="205" cy="250"/>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0</a:t>
              </a:r>
            </a:p>
          </p:txBody>
        </p:sp>
        <p:sp>
          <p:nvSpPr>
            <p:cNvPr id="75787" name="Rectangle 11"/>
            <p:cNvSpPr>
              <a:spLocks noChangeArrowheads="1"/>
            </p:cNvSpPr>
            <p:nvPr/>
          </p:nvSpPr>
          <p:spPr bwMode="auto">
            <a:xfrm>
              <a:off x="2869" y="3284"/>
              <a:ext cx="205" cy="250"/>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1</a:t>
              </a:r>
            </a:p>
          </p:txBody>
        </p:sp>
        <p:sp>
          <p:nvSpPr>
            <p:cNvPr id="75788" name="Rectangle 12"/>
            <p:cNvSpPr>
              <a:spLocks noChangeArrowheads="1"/>
            </p:cNvSpPr>
            <p:nvPr/>
          </p:nvSpPr>
          <p:spPr bwMode="auto">
            <a:xfrm>
              <a:off x="2005" y="1988"/>
              <a:ext cx="227" cy="250"/>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r</a:t>
              </a:r>
              <a:r>
                <a:rPr lang="en-US" altLang="ko-KR" sz="2000" baseline="-25000">
                  <a:latin typeface="Arial" charset="0"/>
                  <a:ea typeface="굴림" charset="-127"/>
                </a:rPr>
                <a:t>2</a:t>
              </a:r>
            </a:p>
          </p:txBody>
        </p:sp>
        <p:sp>
          <p:nvSpPr>
            <p:cNvPr id="75789" name="Rectangle 13"/>
            <p:cNvSpPr>
              <a:spLocks noChangeArrowheads="1"/>
            </p:cNvSpPr>
            <p:nvPr/>
          </p:nvSpPr>
          <p:spPr bwMode="auto">
            <a:xfrm>
              <a:off x="3397" y="3140"/>
              <a:ext cx="227" cy="250"/>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r</a:t>
              </a:r>
              <a:r>
                <a:rPr lang="en-US" altLang="ko-KR" sz="2000" baseline="-25000">
                  <a:latin typeface="Arial" charset="0"/>
                  <a:ea typeface="굴림" charset="-127"/>
                </a:rPr>
                <a:t>1</a:t>
              </a:r>
            </a:p>
          </p:txBody>
        </p:sp>
        <p:sp>
          <p:nvSpPr>
            <p:cNvPr id="75790" name="Rectangle 14"/>
            <p:cNvSpPr>
              <a:spLocks noChangeArrowheads="1"/>
            </p:cNvSpPr>
            <p:nvPr/>
          </p:nvSpPr>
          <p:spPr bwMode="auto">
            <a:xfrm>
              <a:off x="1813" y="3542"/>
              <a:ext cx="1941"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ko-KR">
                  <a:latin typeface="Arial" charset="0"/>
                  <a:ea typeface="굴림" charset="-127"/>
                </a:rPr>
                <a:t>Numerical Integration</a:t>
              </a:r>
            </a:p>
          </p:txBody>
        </p:sp>
        <p:sp>
          <p:nvSpPr>
            <p:cNvPr id="75791" name="Rectangle 15"/>
            <p:cNvSpPr>
              <a:spLocks noChangeArrowheads="1"/>
            </p:cNvSpPr>
            <p:nvPr/>
          </p:nvSpPr>
          <p:spPr bwMode="auto">
            <a:xfrm>
              <a:off x="3749" y="2602"/>
              <a:ext cx="1195" cy="518"/>
            </a:xfrm>
            <a:prstGeom prst="rect">
              <a:avLst/>
            </a:prstGeom>
            <a:noFill/>
            <a:ln w="9525">
              <a:noFill/>
              <a:miter lim="800000"/>
              <a:headEnd/>
              <a:tailEnd/>
            </a:ln>
            <a:effectLst/>
          </p:spPr>
          <p:txBody>
            <a:bodyPr wrap="none" lIns="92075" tIns="46038" rIns="92075" bIns="46038">
              <a:spAutoFit/>
            </a:bodyPr>
            <a:lstStyle/>
            <a:p>
              <a:pPr eaLnBrk="0" hangingPunct="0"/>
              <a:r>
                <a:rPr lang="en-US" altLang="ko-KR">
                  <a:latin typeface="Arial" charset="0"/>
                  <a:ea typeface="굴림" charset="-127"/>
                </a:rPr>
                <a:t>points lie on </a:t>
              </a:r>
            </a:p>
            <a:p>
              <a:pPr eaLnBrk="0" hangingPunct="0"/>
              <a:r>
                <a:rPr lang="en-US" altLang="ko-KR">
                  <a:latin typeface="Arial" charset="0"/>
                  <a:ea typeface="굴림" charset="-127"/>
                </a:rPr>
                <a:t>the circle</a:t>
              </a:r>
            </a:p>
          </p:txBody>
        </p:sp>
        <p:sp>
          <p:nvSpPr>
            <p:cNvPr id="75792" name="Rectangle 16"/>
            <p:cNvSpPr>
              <a:spLocks noChangeArrowheads="1"/>
            </p:cNvSpPr>
            <p:nvPr/>
          </p:nvSpPr>
          <p:spPr bwMode="auto">
            <a:xfrm>
              <a:off x="384" y="1199"/>
              <a:ext cx="5088" cy="865"/>
            </a:xfrm>
            <a:prstGeom prst="rect">
              <a:avLst/>
            </a:prstGeom>
            <a:noFill/>
            <a:ln w="9525">
              <a:noFill/>
              <a:miter lim="800000"/>
              <a:headEnd/>
              <a:tailEnd/>
            </a:ln>
            <a:effectLst/>
          </p:spPr>
          <p:txBody>
            <a:bodyPr>
              <a:spAutoFit/>
            </a:bodyPr>
            <a:lstStyle/>
            <a:p>
              <a:pPr eaLnBrk="0" hangingPunct="0"/>
              <a:r>
                <a:rPr lang="en-US" altLang="ko-KR" sz="2800">
                  <a:ea typeface="굴림" charset="-127"/>
                </a:rPr>
                <a:t>Example #2:</a:t>
              </a:r>
            </a:p>
            <a:p>
              <a:pPr eaLnBrk="0" hangingPunct="0"/>
              <a:r>
                <a:rPr lang="en-US" altLang="ko-KR" sz="2800">
                  <a:ea typeface="굴림" charset="-127"/>
                </a:rPr>
                <a:t>	Compute the area of the first quadrant of a unit circle with coordinate axes r</a:t>
              </a:r>
              <a:r>
                <a:rPr lang="en-US" altLang="ko-KR" sz="2800" baseline="-25000">
                  <a:ea typeface="굴림" charset="-127"/>
                </a:rPr>
                <a:t>1</a:t>
              </a:r>
              <a:r>
                <a:rPr lang="en-US" altLang="ko-KR" sz="2800">
                  <a:ea typeface="굴림" charset="-127"/>
                </a:rPr>
                <a:t> and r</a:t>
              </a:r>
              <a:r>
                <a:rPr lang="en-US" altLang="ko-KR" sz="2800" baseline="-25000">
                  <a:ea typeface="굴림" charset="-127"/>
                </a:rPr>
                <a:t>2</a:t>
              </a:r>
              <a:r>
                <a:rPr lang="en-US" altLang="ko-KR" sz="2800">
                  <a:ea typeface="굴림" charset="-127"/>
                </a:rPr>
                <a:t> respectively.</a:t>
              </a:r>
              <a:endParaRPr lang="en-US" sz="2800"/>
            </a:p>
          </p:txBody>
        </p:sp>
        <p:graphicFrame>
          <p:nvGraphicFramePr>
            <p:cNvPr id="75793" name="Object 17"/>
            <p:cNvGraphicFramePr>
              <a:graphicFrameLocks noChangeAspect="1"/>
            </p:cNvGraphicFramePr>
            <p:nvPr/>
          </p:nvGraphicFramePr>
          <p:xfrm>
            <a:off x="3792" y="2337"/>
            <a:ext cx="1248" cy="351"/>
          </p:xfrm>
          <a:graphic>
            <a:graphicData uri="http://schemas.openxmlformats.org/presentationml/2006/ole">
              <mc:AlternateContent xmlns:mc="http://schemas.openxmlformats.org/markup-compatibility/2006">
                <mc:Choice xmlns:v="urn:schemas-microsoft-com:vml" Requires="v">
                  <p:oleObj spid="_x0000_s75794" name="Equation" r:id="rId4" imgW="812520" imgH="228600" progId="Equation.3">
                    <p:embed/>
                  </p:oleObj>
                </mc:Choice>
                <mc:Fallback>
                  <p:oleObj name="Equation" r:id="rId4" imgW="812520" imgH="228600" progId="Equation.3">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2337"/>
                          <a:ext cx="1248"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en-US"/>
              <a:t>Random Variate Generation</a:t>
            </a:r>
          </a:p>
        </p:txBody>
      </p:sp>
      <p:sp>
        <p:nvSpPr>
          <p:cNvPr id="13" name="Slide Number Placeholder 5"/>
          <p:cNvSpPr>
            <a:spLocks noGrp="1"/>
          </p:cNvSpPr>
          <p:nvPr>
            <p:ph type="sldNum" sz="quarter" idx="12"/>
          </p:nvPr>
        </p:nvSpPr>
        <p:spPr/>
        <p:txBody>
          <a:bodyPr/>
          <a:lstStyle/>
          <a:p>
            <a:fld id="{CCBEEFDA-68AF-4F03-B4DC-D250BB0810FB}" type="slidenum">
              <a:rPr lang="en-US"/>
              <a:pPr/>
              <a:t>37</a:t>
            </a:fld>
            <a:endParaRPr lang="en-US"/>
          </a:p>
        </p:txBody>
      </p:sp>
      <p:sp>
        <p:nvSpPr>
          <p:cNvPr id="77826" name="Rectangle 2"/>
          <p:cNvSpPr>
            <a:spLocks noChangeArrowheads="1"/>
          </p:cNvSpPr>
          <p:nvPr/>
        </p:nvSpPr>
        <p:spPr bwMode="auto">
          <a:xfrm>
            <a:off x="762000" y="2133600"/>
            <a:ext cx="7848600" cy="3981450"/>
          </a:xfrm>
          <a:prstGeom prst="rect">
            <a:avLst/>
          </a:prstGeom>
          <a:noFill/>
          <a:ln w="9525">
            <a:noFill/>
            <a:miter lim="800000"/>
            <a:headEnd/>
            <a:tailEnd/>
          </a:ln>
          <a:effectLst/>
        </p:spPr>
        <p:txBody>
          <a:bodyPr>
            <a:spAutoFit/>
          </a:bodyPr>
          <a:lstStyle/>
          <a:p>
            <a:pPr eaLnBrk="0" hangingPunct="0">
              <a:lnSpc>
                <a:spcPct val="130000"/>
              </a:lnSpc>
            </a:pPr>
            <a:r>
              <a:rPr lang="en-US" altLang="ko-KR" sz="2800">
                <a:ea typeface="굴림" charset="-127"/>
              </a:rPr>
              <a:t>Let g(r</a:t>
            </a:r>
            <a:r>
              <a:rPr lang="en-US" altLang="ko-KR" sz="2800" baseline="-25000">
                <a:ea typeface="굴림" charset="-127"/>
              </a:rPr>
              <a:t>1</a:t>
            </a:r>
            <a:r>
              <a:rPr lang="en-US" altLang="ko-KR" sz="2800">
                <a:ea typeface="굴림" charset="-127"/>
              </a:rPr>
              <a:t>) = </a:t>
            </a:r>
            <a:r>
              <a:rPr lang="en-US" altLang="ko-KR" sz="2800">
                <a:latin typeface="Symbol" pitchFamily="18" charset="2"/>
                <a:ea typeface="굴림" charset="-127"/>
              </a:rPr>
              <a:t>Ö</a:t>
            </a:r>
            <a:r>
              <a:rPr lang="en-US" altLang="ko-KR" sz="2800">
                <a:ea typeface="굴림" charset="-127"/>
              </a:rPr>
              <a:t>1 -     , if g(   ) </a:t>
            </a:r>
            <a:r>
              <a:rPr lang="en-US" altLang="ko-KR" sz="2800">
                <a:latin typeface="Symbol" pitchFamily="18" charset="2"/>
                <a:ea typeface="굴림" charset="-127"/>
              </a:rPr>
              <a:t>³</a:t>
            </a:r>
            <a:r>
              <a:rPr lang="en-US" altLang="ko-KR" sz="2800">
                <a:ea typeface="굴림" charset="-127"/>
              </a:rPr>
              <a:t>     for the generated random numbers (     ,     ), then (     ,     ) is a random point under the curve; otherwise the point. lies above the curve. So, accepting and counting random occurrences and dividing by the total number of pairs generated </a:t>
            </a:r>
            <a:r>
              <a:rPr lang="en-US" altLang="ko-KR" sz="2800">
                <a:ea typeface="굴림" charset="-127"/>
                <a:sym typeface="Symbol" pitchFamily="18" charset="2"/>
              </a:rPr>
              <a:t></a:t>
            </a:r>
            <a:r>
              <a:rPr lang="en-US" altLang="ko-KR" sz="2800">
                <a:ea typeface="굴림" charset="-127"/>
              </a:rPr>
              <a:t> a ratio corresponding to the proportion of the area of the unit square lying under the curve. </a:t>
            </a:r>
          </a:p>
        </p:txBody>
      </p:sp>
      <p:sp>
        <p:nvSpPr>
          <p:cNvPr id="77827" name="Rectangle 3"/>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77828" name="Line 4"/>
          <p:cNvSpPr>
            <a:spLocks noChangeShapeType="1"/>
          </p:cNvSpPr>
          <p:nvPr/>
        </p:nvSpPr>
        <p:spPr bwMode="auto">
          <a:xfrm>
            <a:off x="2667000" y="2286000"/>
            <a:ext cx="762000" cy="0"/>
          </a:xfrm>
          <a:prstGeom prst="line">
            <a:avLst/>
          </a:prstGeom>
          <a:noFill/>
          <a:ln w="12700">
            <a:solidFill>
              <a:schemeClr val="tx1"/>
            </a:solidFill>
            <a:round/>
            <a:headEnd type="none" w="sm" len="sm"/>
            <a:tailEnd type="none" w="sm" len="sm"/>
          </a:ln>
          <a:effectLst/>
        </p:spPr>
        <p:txBody>
          <a:bodyPr wrap="none" anchor="ctr"/>
          <a:lstStyle/>
          <a:p>
            <a:endParaRPr lang="en-US"/>
          </a:p>
        </p:txBody>
      </p:sp>
      <p:graphicFrame>
        <p:nvGraphicFramePr>
          <p:cNvPr id="77829" name="Object 5"/>
          <p:cNvGraphicFramePr>
            <a:graphicFrameLocks noChangeAspect="1"/>
          </p:cNvGraphicFramePr>
          <p:nvPr/>
        </p:nvGraphicFramePr>
        <p:xfrm>
          <a:off x="3048000" y="2209800"/>
          <a:ext cx="379413" cy="574675"/>
        </p:xfrm>
        <a:graphic>
          <a:graphicData uri="http://schemas.openxmlformats.org/presentationml/2006/ole">
            <mc:AlternateContent xmlns:mc="http://schemas.openxmlformats.org/markup-compatibility/2006">
              <mc:Choice xmlns:v="urn:schemas-microsoft-com:vml" Requires="v">
                <p:oleObj spid="_x0000_s77836" name="Equation" r:id="rId4" imgW="152280" imgH="228600" progId="Equation.3">
                  <p:embed/>
                </p:oleObj>
              </mc:Choice>
              <mc:Fallback>
                <p:oleObj name="Equation" r:id="rId4" imgW="152280" imgH="2286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209800"/>
                        <a:ext cx="37941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0" name="Object 6"/>
          <p:cNvGraphicFramePr>
            <a:graphicFrameLocks noChangeAspect="1"/>
          </p:cNvGraphicFramePr>
          <p:nvPr/>
        </p:nvGraphicFramePr>
        <p:xfrm>
          <a:off x="4191000" y="2209800"/>
          <a:ext cx="379413" cy="574675"/>
        </p:xfrm>
        <a:graphic>
          <a:graphicData uri="http://schemas.openxmlformats.org/presentationml/2006/ole">
            <mc:AlternateContent xmlns:mc="http://schemas.openxmlformats.org/markup-compatibility/2006">
              <mc:Choice xmlns:v="urn:schemas-microsoft-com:vml" Requires="v">
                <p:oleObj spid="_x0000_s77837" name="Equation" r:id="rId6" imgW="152280" imgH="228600" progId="Equation.3">
                  <p:embed/>
                </p:oleObj>
              </mc:Choice>
              <mc:Fallback>
                <p:oleObj name="Equation" r:id="rId6" imgW="152280" imgH="2286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2209800"/>
                        <a:ext cx="37941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1" name="Object 7"/>
          <p:cNvGraphicFramePr>
            <a:graphicFrameLocks noChangeAspect="1"/>
          </p:cNvGraphicFramePr>
          <p:nvPr/>
        </p:nvGraphicFramePr>
        <p:xfrm>
          <a:off x="5030788" y="2168525"/>
          <a:ext cx="379412" cy="574675"/>
        </p:xfrm>
        <a:graphic>
          <a:graphicData uri="http://schemas.openxmlformats.org/presentationml/2006/ole">
            <mc:AlternateContent xmlns:mc="http://schemas.openxmlformats.org/markup-compatibility/2006">
              <mc:Choice xmlns:v="urn:schemas-microsoft-com:vml" Requires="v">
                <p:oleObj spid="_x0000_s77838" name="Equation" r:id="rId8" imgW="152280" imgH="228600" progId="Equation.3">
                  <p:embed/>
                </p:oleObj>
              </mc:Choice>
              <mc:Fallback>
                <p:oleObj name="Equation" r:id="rId8" imgW="152280" imgH="22860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30788" y="2168525"/>
                        <a:ext cx="37941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2" name="Object 8"/>
          <p:cNvGraphicFramePr>
            <a:graphicFrameLocks noChangeAspect="1"/>
          </p:cNvGraphicFramePr>
          <p:nvPr/>
        </p:nvGraphicFramePr>
        <p:xfrm>
          <a:off x="3505200" y="2743200"/>
          <a:ext cx="379413" cy="574675"/>
        </p:xfrm>
        <a:graphic>
          <a:graphicData uri="http://schemas.openxmlformats.org/presentationml/2006/ole">
            <mc:AlternateContent xmlns:mc="http://schemas.openxmlformats.org/markup-compatibility/2006">
              <mc:Choice xmlns:v="urn:schemas-microsoft-com:vml" Requires="v">
                <p:oleObj spid="_x0000_s77839" name="Equation" r:id="rId10" imgW="152280" imgH="228600" progId="Equation.3">
                  <p:embed/>
                </p:oleObj>
              </mc:Choice>
              <mc:Fallback>
                <p:oleObj name="Equation" r:id="rId10" imgW="152280" imgH="22860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2743200"/>
                        <a:ext cx="37941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3" name="Object 9"/>
          <p:cNvGraphicFramePr>
            <a:graphicFrameLocks noChangeAspect="1"/>
          </p:cNvGraphicFramePr>
          <p:nvPr/>
        </p:nvGraphicFramePr>
        <p:xfrm>
          <a:off x="6173788" y="2743200"/>
          <a:ext cx="379412" cy="574675"/>
        </p:xfrm>
        <a:graphic>
          <a:graphicData uri="http://schemas.openxmlformats.org/presentationml/2006/ole">
            <mc:AlternateContent xmlns:mc="http://schemas.openxmlformats.org/markup-compatibility/2006">
              <mc:Choice xmlns:v="urn:schemas-microsoft-com:vml" Requires="v">
                <p:oleObj spid="_x0000_s77840" name="Equation" r:id="rId11" imgW="152280" imgH="228600" progId="Equation.3">
                  <p:embed/>
                </p:oleObj>
              </mc:Choice>
              <mc:Fallback>
                <p:oleObj name="Equation" r:id="rId11" imgW="152280" imgH="22860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3788" y="2743200"/>
                        <a:ext cx="37941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4" name="Object 10"/>
          <p:cNvGraphicFramePr>
            <a:graphicFrameLocks noChangeAspect="1"/>
          </p:cNvGraphicFramePr>
          <p:nvPr/>
        </p:nvGraphicFramePr>
        <p:xfrm>
          <a:off x="5640388" y="2743200"/>
          <a:ext cx="379412" cy="574675"/>
        </p:xfrm>
        <a:graphic>
          <a:graphicData uri="http://schemas.openxmlformats.org/presentationml/2006/ole">
            <mc:AlternateContent xmlns:mc="http://schemas.openxmlformats.org/markup-compatibility/2006">
              <mc:Choice xmlns:v="urn:schemas-microsoft-com:vml" Requires="v">
                <p:oleObj spid="_x0000_s77841" name="Equation" r:id="rId12" imgW="152280" imgH="228600" progId="Equation.3">
                  <p:embed/>
                </p:oleObj>
              </mc:Choice>
              <mc:Fallback>
                <p:oleObj name="Equation" r:id="rId12" imgW="152280" imgH="22860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0388" y="2743200"/>
                        <a:ext cx="37941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5" name="Object 11"/>
          <p:cNvGraphicFramePr>
            <a:graphicFrameLocks noChangeAspect="1"/>
          </p:cNvGraphicFramePr>
          <p:nvPr/>
        </p:nvGraphicFramePr>
        <p:xfrm>
          <a:off x="4038600" y="2743200"/>
          <a:ext cx="379413" cy="574675"/>
        </p:xfrm>
        <a:graphic>
          <a:graphicData uri="http://schemas.openxmlformats.org/presentationml/2006/ole">
            <mc:AlternateContent xmlns:mc="http://schemas.openxmlformats.org/markup-compatibility/2006">
              <mc:Choice xmlns:v="urn:schemas-microsoft-com:vml" Requires="v">
                <p:oleObj spid="_x0000_s77842" name="Equation" r:id="rId13" imgW="152280" imgH="228600" progId="Equation.3">
                  <p:embed/>
                </p:oleObj>
              </mc:Choice>
              <mc:Fallback>
                <p:oleObj name="Equation" r:id="rId13" imgW="152280" imgH="228600" progId="Equation.3">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2743200"/>
                        <a:ext cx="37941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Random Variate Generation</a:t>
            </a:r>
          </a:p>
        </p:txBody>
      </p:sp>
      <p:sp>
        <p:nvSpPr>
          <p:cNvPr id="7" name="Slide Number Placeholder 5"/>
          <p:cNvSpPr>
            <a:spLocks noGrp="1"/>
          </p:cNvSpPr>
          <p:nvPr>
            <p:ph type="sldNum" sz="quarter" idx="12"/>
          </p:nvPr>
        </p:nvSpPr>
        <p:spPr/>
        <p:txBody>
          <a:bodyPr/>
          <a:lstStyle/>
          <a:p>
            <a:fld id="{B7546C32-AF15-4660-8B35-546E7FB9FA7E}" type="slidenum">
              <a:rPr lang="en-US"/>
              <a:pPr/>
              <a:t>38</a:t>
            </a:fld>
            <a:endParaRPr lang="en-US"/>
          </a:p>
        </p:txBody>
      </p:sp>
      <p:sp>
        <p:nvSpPr>
          <p:cNvPr id="79874"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79875" name="Rectangle 3"/>
          <p:cNvSpPr>
            <a:spLocks noGrp="1" noChangeArrowheads="1"/>
          </p:cNvSpPr>
          <p:nvPr>
            <p:ph type="body" idx="1"/>
          </p:nvPr>
        </p:nvSpPr>
        <p:spPr>
          <a:xfrm>
            <a:off x="762000" y="1752600"/>
            <a:ext cx="7772400" cy="4114800"/>
          </a:xfrm>
          <a:noFill/>
          <a:ln/>
        </p:spPr>
        <p:txBody>
          <a:bodyPr lIns="92075" tIns="46038" rIns="92075" bIns="46038"/>
          <a:lstStyle/>
          <a:p>
            <a:pPr>
              <a:buFontTx/>
              <a:buNone/>
            </a:pPr>
            <a:r>
              <a:rPr lang="en-US" altLang="ko-KR" sz="2800">
                <a:ea typeface="굴림" charset="-127"/>
              </a:rPr>
              <a:t>Note: The rejection method is very inefficient when c </a:t>
            </a:r>
            <a:r>
              <a:rPr lang="en-US" altLang="ko-KR" sz="2800">
                <a:latin typeface="Symbol" pitchFamily="18" charset="2"/>
                <a:ea typeface="굴림" charset="-127"/>
              </a:rPr>
              <a:t>×</a:t>
            </a:r>
            <a:r>
              <a:rPr lang="en-US" altLang="ko-KR" sz="2800">
                <a:ea typeface="굴림" charset="-127"/>
              </a:rPr>
              <a:t> (b-a) becomes large, since a large number of random numbers would have to be generated for every random variate produced.</a:t>
            </a:r>
          </a:p>
          <a:p>
            <a:pPr>
              <a:buFontTx/>
              <a:buNone/>
            </a:pPr>
            <a:r>
              <a:rPr lang="en-US" altLang="ko-KR" sz="2800">
                <a:ea typeface="굴림" charset="-127"/>
              </a:rPr>
              <a:t>Example:</a:t>
            </a:r>
          </a:p>
        </p:txBody>
      </p:sp>
      <p:graphicFrame>
        <p:nvGraphicFramePr>
          <p:cNvPr id="79876" name="Object 4"/>
          <p:cNvGraphicFramePr>
            <a:graphicFrameLocks/>
          </p:cNvGraphicFramePr>
          <p:nvPr/>
        </p:nvGraphicFramePr>
        <p:xfrm>
          <a:off x="1568450" y="4211638"/>
          <a:ext cx="2786063" cy="1768475"/>
        </p:xfrm>
        <a:graphic>
          <a:graphicData uri="http://schemas.openxmlformats.org/presentationml/2006/ole">
            <mc:AlternateContent xmlns:mc="http://schemas.openxmlformats.org/markup-compatibility/2006">
              <mc:Choice xmlns:v="urn:schemas-microsoft-com:vml" Requires="v">
                <p:oleObj spid="_x0000_s79877" name="VISIO" r:id="rId4" imgW="2795400" imgH="1777680" progId="Visio.Drawing.4">
                  <p:embed/>
                </p:oleObj>
              </mc:Choice>
              <mc:Fallback>
                <p:oleObj name="VISIO" r:id="rId4" imgW="2795400" imgH="1777680" progId="Visio.Drawing.4">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8450" y="4211638"/>
                        <a:ext cx="2786063"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7" name="Rectangle 5"/>
          <p:cNvSpPr>
            <a:spLocks noChangeArrowheads="1"/>
          </p:cNvSpPr>
          <p:nvPr/>
        </p:nvSpPr>
        <p:spPr bwMode="auto">
          <a:xfrm>
            <a:off x="4708525" y="3946525"/>
            <a:ext cx="3846513" cy="1917700"/>
          </a:xfrm>
          <a:prstGeom prst="rect">
            <a:avLst/>
          </a:prstGeom>
          <a:noFill/>
          <a:ln w="9525">
            <a:noFill/>
            <a:miter lim="800000"/>
            <a:headEnd/>
            <a:tailEnd/>
          </a:ln>
          <a:effectLst/>
        </p:spPr>
        <p:txBody>
          <a:bodyPr wrap="none" lIns="92075" tIns="46038" rIns="92075" bIns="46038">
            <a:spAutoFit/>
          </a:bodyPr>
          <a:lstStyle/>
          <a:p>
            <a:pPr eaLnBrk="0" hangingPunct="0"/>
            <a:r>
              <a:rPr lang="en-US" altLang="ko-KR">
                <a:latin typeface="Arial" charset="0"/>
                <a:ea typeface="굴림" charset="-127"/>
              </a:rPr>
              <a:t>Distribution is broken into</a:t>
            </a:r>
          </a:p>
          <a:p>
            <a:pPr eaLnBrk="0" hangingPunct="0"/>
            <a:r>
              <a:rPr lang="en-US" altLang="ko-KR">
                <a:latin typeface="Arial" charset="0"/>
                <a:ea typeface="굴림" charset="-127"/>
              </a:rPr>
              <a:t>pieces and the pieces are </a:t>
            </a:r>
          </a:p>
          <a:p>
            <a:pPr eaLnBrk="0" hangingPunct="0"/>
            <a:r>
              <a:rPr lang="en-US" altLang="ko-KR">
                <a:latin typeface="Arial" charset="0"/>
                <a:ea typeface="굴림" charset="-127"/>
              </a:rPr>
              <a:t>sampled in proportion to</a:t>
            </a:r>
          </a:p>
          <a:p>
            <a:pPr eaLnBrk="0" hangingPunct="0"/>
            <a:r>
              <a:rPr lang="en-US" altLang="ko-KR">
                <a:latin typeface="Arial" charset="0"/>
                <a:ea typeface="굴림" charset="-127"/>
              </a:rPr>
              <a:t>the amount of distributional</a:t>
            </a:r>
          </a:p>
          <a:p>
            <a:pPr eaLnBrk="0" hangingPunct="0"/>
            <a:r>
              <a:rPr lang="en-US" altLang="ko-KR">
                <a:latin typeface="Arial" charset="0"/>
                <a:ea typeface="굴림" charset="-127"/>
              </a:rPr>
              <a:t>area each contains</a:t>
            </a:r>
          </a:p>
        </p:txBody>
      </p:sp>
    </p:spTree>
  </p:cSld>
  <p:clrMapOvr>
    <a:masterClrMapping/>
  </p:clrMapOvr>
  <p:transition>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1635E808-8631-46FE-831C-426CD5A2BB6A}" type="slidenum">
              <a:rPr lang="en-US"/>
              <a:pPr/>
              <a:t>39</a:t>
            </a:fld>
            <a:endParaRPr lang="en-US"/>
          </a:p>
        </p:txBody>
      </p:sp>
      <p:sp>
        <p:nvSpPr>
          <p:cNvPr id="81922"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81923" name="Rectangle 3"/>
          <p:cNvSpPr>
            <a:spLocks noGrp="1" noChangeArrowheads="1"/>
          </p:cNvSpPr>
          <p:nvPr>
            <p:ph type="body" idx="1"/>
          </p:nvPr>
        </p:nvSpPr>
        <p:spPr>
          <a:xfrm>
            <a:off x="762000" y="1752600"/>
            <a:ext cx="7772400" cy="4114800"/>
          </a:xfrm>
          <a:noFill/>
          <a:ln/>
        </p:spPr>
        <p:txBody>
          <a:bodyPr lIns="92075" tIns="46038" rIns="92075" bIns="46038"/>
          <a:lstStyle/>
          <a:p>
            <a:pPr>
              <a:buFontTx/>
              <a:buNone/>
            </a:pPr>
            <a:r>
              <a:rPr lang="en-US" altLang="ko-KR" sz="2800">
                <a:ea typeface="굴림" charset="-127"/>
              </a:rPr>
              <a:t>A random variable X is gamma distributed with parameters </a:t>
            </a:r>
            <a:r>
              <a:rPr lang="en-US" altLang="ko-KR" sz="2800">
                <a:latin typeface="Symbol" pitchFamily="18" charset="2"/>
                <a:ea typeface="굴림" charset="-127"/>
              </a:rPr>
              <a:t>b </a:t>
            </a:r>
            <a:r>
              <a:rPr lang="en-US" altLang="ko-KR" sz="2800">
                <a:ea typeface="굴림" charset="-127"/>
              </a:rPr>
              <a:t>and </a:t>
            </a:r>
            <a:r>
              <a:rPr lang="en-US" altLang="ko-KR" sz="2800">
                <a:latin typeface="Symbol" pitchFamily="18" charset="2"/>
                <a:ea typeface="굴림" charset="-127"/>
              </a:rPr>
              <a:t>q</a:t>
            </a:r>
            <a:r>
              <a:rPr lang="en-US" altLang="ko-KR" sz="2800">
                <a:ea typeface="굴림" charset="-127"/>
              </a:rPr>
              <a:t> if its pdf is given by</a:t>
            </a:r>
          </a:p>
          <a:p>
            <a:pPr>
              <a:lnSpc>
                <a:spcPct val="80000"/>
              </a:lnSpc>
              <a:buFontTx/>
              <a:buNone/>
            </a:pPr>
            <a:r>
              <a:rPr lang="en-US" altLang="ko-KR" sz="2800">
                <a:ea typeface="굴림" charset="-127"/>
              </a:rPr>
              <a:t>	 		</a:t>
            </a:r>
            <a:r>
              <a:rPr lang="en-US" altLang="ko-KR" sz="2800">
                <a:latin typeface="Symbol" pitchFamily="18" charset="2"/>
                <a:ea typeface="굴림" charset="-127"/>
              </a:rPr>
              <a:t>ì</a:t>
            </a:r>
            <a:r>
              <a:rPr lang="en-US" altLang="ko-KR" sz="2800">
                <a:ea typeface="굴림" charset="-127"/>
              </a:rPr>
              <a:t> {</a:t>
            </a:r>
            <a:r>
              <a:rPr lang="en-US" altLang="ko-KR" sz="2800">
                <a:latin typeface="Symbol" pitchFamily="18" charset="2"/>
                <a:ea typeface="굴림" charset="-127"/>
              </a:rPr>
              <a:t>bq</a:t>
            </a:r>
            <a:r>
              <a:rPr lang="en-US" altLang="ko-KR" sz="2800">
                <a:ea typeface="굴림" charset="-127"/>
              </a:rPr>
              <a:t> / </a:t>
            </a:r>
            <a:r>
              <a:rPr lang="en-US" altLang="ko-KR" sz="2800">
                <a:latin typeface="Symbol" pitchFamily="18" charset="2"/>
                <a:ea typeface="굴림" charset="-127"/>
              </a:rPr>
              <a:t>G</a:t>
            </a:r>
            <a:r>
              <a:rPr lang="en-US" altLang="ko-KR" sz="2800">
                <a:ea typeface="굴림" charset="-127"/>
              </a:rPr>
              <a:t>(</a:t>
            </a:r>
            <a:r>
              <a:rPr lang="en-US" altLang="ko-KR" sz="2800">
                <a:latin typeface="Symbol" pitchFamily="18" charset="2"/>
                <a:ea typeface="굴림" charset="-127"/>
              </a:rPr>
              <a:t>b</a:t>
            </a:r>
            <a:r>
              <a:rPr lang="en-US" altLang="ko-KR" sz="2800">
                <a:ea typeface="굴림" charset="-127"/>
              </a:rPr>
              <a:t>)} </a:t>
            </a:r>
            <a:r>
              <a:rPr lang="en-US" altLang="ko-KR" sz="2800">
                <a:latin typeface="Symbol" pitchFamily="18" charset="2"/>
                <a:ea typeface="굴림" charset="-127"/>
              </a:rPr>
              <a:t>×</a:t>
            </a:r>
            <a:r>
              <a:rPr lang="en-US" altLang="ko-KR" sz="2800">
                <a:ea typeface="굴림" charset="-127"/>
              </a:rPr>
              <a:t> (</a:t>
            </a:r>
            <a:r>
              <a:rPr lang="en-US" altLang="ko-KR" sz="2800">
                <a:latin typeface="Symbol" pitchFamily="18" charset="2"/>
                <a:ea typeface="굴림" charset="-127"/>
              </a:rPr>
              <a:t>bq</a:t>
            </a:r>
            <a:r>
              <a:rPr lang="en-US" altLang="ko-KR" sz="2800">
                <a:ea typeface="굴림" charset="-127"/>
              </a:rPr>
              <a:t>x)</a:t>
            </a:r>
            <a:r>
              <a:rPr lang="en-US" altLang="ko-KR" sz="2800" baseline="30000">
                <a:latin typeface="Symbol" pitchFamily="18" charset="2"/>
                <a:ea typeface="굴림" charset="-127"/>
              </a:rPr>
              <a:t>b-1 </a:t>
            </a:r>
            <a:r>
              <a:rPr lang="en-US" altLang="ko-KR" sz="2800">
                <a:ea typeface="굴림" charset="-127"/>
              </a:rPr>
              <a:t>e</a:t>
            </a:r>
            <a:r>
              <a:rPr lang="en-US" altLang="ko-KR" sz="2800" baseline="30000">
                <a:latin typeface="Symbol" pitchFamily="18" charset="2"/>
                <a:ea typeface="굴림" charset="-127"/>
              </a:rPr>
              <a:t>-bq</a:t>
            </a:r>
            <a:r>
              <a:rPr lang="en-US" altLang="ko-KR" sz="2800" baseline="30000">
                <a:ea typeface="굴림" charset="-127"/>
              </a:rPr>
              <a:t>x</a:t>
            </a:r>
            <a:r>
              <a:rPr lang="en-US" altLang="ko-KR" sz="2800" baseline="30000">
                <a:latin typeface="Symbol" pitchFamily="18" charset="2"/>
                <a:ea typeface="굴림" charset="-127"/>
              </a:rPr>
              <a:t> </a:t>
            </a:r>
            <a:r>
              <a:rPr lang="en-US" altLang="ko-KR" sz="2800">
                <a:ea typeface="굴림" charset="-127"/>
              </a:rPr>
              <a:t>, 	x &gt; 0 </a:t>
            </a:r>
            <a:r>
              <a:rPr lang="en-US" altLang="ko-KR" sz="2800">
                <a:latin typeface="Symbol" pitchFamily="18" charset="2"/>
                <a:ea typeface="굴림" charset="-127"/>
              </a:rPr>
              <a:t>	</a:t>
            </a:r>
            <a:r>
              <a:rPr lang="en-US" altLang="ko-KR" sz="2800">
                <a:ea typeface="굴림" charset="-127"/>
              </a:rPr>
              <a:t>	f(x) =	</a:t>
            </a:r>
            <a:r>
              <a:rPr lang="en-US" altLang="ko-KR" sz="2800">
                <a:latin typeface="Symbol" pitchFamily="18" charset="2"/>
                <a:ea typeface="굴림" charset="-127"/>
              </a:rPr>
              <a:t>í </a:t>
            </a:r>
            <a:r>
              <a:rPr lang="en-US" altLang="ko-KR" sz="2800">
                <a:ea typeface="굴림" charset="-127"/>
              </a:rPr>
              <a:t>					</a:t>
            </a:r>
            <a:r>
              <a:rPr lang="en-US" altLang="ko-KR" sz="2800">
                <a:latin typeface="Symbol" pitchFamily="18" charset="2"/>
                <a:ea typeface="굴림" charset="-127"/>
              </a:rPr>
              <a:t>			î 0</a:t>
            </a:r>
            <a:r>
              <a:rPr lang="en-US" altLang="ko-KR" sz="2800">
                <a:ea typeface="굴림" charset="-127"/>
              </a:rPr>
              <a:t> ,	otherwise</a:t>
            </a:r>
          </a:p>
          <a:p>
            <a:pPr>
              <a:buFontTx/>
              <a:buNone/>
            </a:pPr>
            <a:r>
              <a:rPr lang="en-US" altLang="ko-KR" sz="2800">
                <a:ea typeface="굴림" charset="-127"/>
              </a:rPr>
              <a:t>The parameter </a:t>
            </a:r>
            <a:r>
              <a:rPr lang="en-US" altLang="ko-KR" sz="2800">
                <a:latin typeface="Symbol" pitchFamily="18" charset="2"/>
                <a:ea typeface="굴림" charset="-127"/>
              </a:rPr>
              <a:t>b </a:t>
            </a:r>
            <a:r>
              <a:rPr lang="en-US" altLang="ko-KR" sz="2800">
                <a:ea typeface="굴림" charset="-127"/>
              </a:rPr>
              <a:t>is called the shape parameter and </a:t>
            </a:r>
            <a:r>
              <a:rPr lang="en-US" altLang="ko-KR" sz="2800">
                <a:latin typeface="Symbol" pitchFamily="18" charset="2"/>
                <a:ea typeface="굴림" charset="-127"/>
              </a:rPr>
              <a:t>q </a:t>
            </a:r>
            <a:r>
              <a:rPr lang="en-US" altLang="ko-KR" sz="2800">
                <a:ea typeface="굴림" charset="-127"/>
              </a:rPr>
              <a:t>is called the scale parameter. Several gamma distributions for </a:t>
            </a:r>
            <a:r>
              <a:rPr lang="en-US" altLang="ko-KR" sz="2800">
                <a:latin typeface="Symbol" pitchFamily="18" charset="2"/>
                <a:ea typeface="굴림" charset="-127"/>
              </a:rPr>
              <a:t>q</a:t>
            </a:r>
            <a:r>
              <a:rPr lang="en-US" altLang="ko-KR" sz="2800">
                <a:ea typeface="굴림" charset="-127"/>
              </a:rPr>
              <a:t> = 1 and various values of </a:t>
            </a:r>
            <a:r>
              <a:rPr lang="en-US" altLang="ko-KR" sz="2800">
                <a:latin typeface="Symbol" pitchFamily="18" charset="2"/>
                <a:ea typeface="굴림" charset="-127"/>
              </a:rPr>
              <a:t>b</a:t>
            </a:r>
            <a:r>
              <a:rPr lang="en-US" altLang="ko-KR" sz="2800">
                <a:ea typeface="굴림" charset="-127"/>
              </a:rPr>
              <a:t> are shown in the next slide.</a:t>
            </a:r>
          </a:p>
        </p:txBody>
      </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Random Variate Generation</a:t>
            </a:r>
          </a:p>
        </p:txBody>
      </p:sp>
      <p:sp>
        <p:nvSpPr>
          <p:cNvPr id="8" name="Slide Number Placeholder 5"/>
          <p:cNvSpPr>
            <a:spLocks noGrp="1"/>
          </p:cNvSpPr>
          <p:nvPr>
            <p:ph type="sldNum" sz="quarter" idx="12"/>
          </p:nvPr>
        </p:nvSpPr>
        <p:spPr/>
        <p:txBody>
          <a:bodyPr/>
          <a:lstStyle/>
          <a:p>
            <a:fld id="{277F81A9-D0EF-4D82-8459-DA980686887D}" type="slidenum">
              <a:rPr lang="en-US"/>
              <a:pPr/>
              <a:t>4</a:t>
            </a:fld>
            <a:endParaRPr lang="en-US"/>
          </a:p>
        </p:txBody>
      </p:sp>
      <p:sp>
        <p:nvSpPr>
          <p:cNvPr id="10242"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10243" name="Rectangle 3"/>
          <p:cNvSpPr>
            <a:spLocks noChangeArrowheads="1"/>
          </p:cNvSpPr>
          <p:nvPr/>
        </p:nvSpPr>
        <p:spPr bwMode="auto">
          <a:xfrm>
            <a:off x="896938" y="5214938"/>
            <a:ext cx="3262312" cy="7016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Empirical histogram of 200 </a:t>
            </a:r>
          </a:p>
          <a:p>
            <a:pPr eaLnBrk="0" hangingPunct="0"/>
            <a:r>
              <a:rPr lang="en-US" altLang="ko-KR" sz="2000">
                <a:latin typeface="Arial" charset="0"/>
                <a:ea typeface="굴림" charset="-127"/>
              </a:rPr>
              <a:t>uniform random numbers</a:t>
            </a:r>
          </a:p>
        </p:txBody>
      </p:sp>
      <p:graphicFrame>
        <p:nvGraphicFramePr>
          <p:cNvPr id="10244" name="Object 4"/>
          <p:cNvGraphicFramePr>
            <a:graphicFrameLocks/>
          </p:cNvGraphicFramePr>
          <p:nvPr/>
        </p:nvGraphicFramePr>
        <p:xfrm>
          <a:off x="1023938" y="1957388"/>
          <a:ext cx="3114675" cy="2924175"/>
        </p:xfrm>
        <a:graphic>
          <a:graphicData uri="http://schemas.openxmlformats.org/presentationml/2006/ole">
            <mc:AlternateContent xmlns:mc="http://schemas.openxmlformats.org/markup-compatibility/2006">
              <mc:Choice xmlns:v="urn:schemas-microsoft-com:vml" Requires="v">
                <p:oleObj spid="_x0000_s10246" name="Clip" r:id="rId4" imgW="3123810" imgH="2933333" progId="MS_ClipArt_Gallery.2">
                  <p:embed/>
                </p:oleObj>
              </mc:Choice>
              <mc:Fallback>
                <p:oleObj name="Clip" r:id="rId4" imgW="3123810" imgH="2933333" progId="MS_ClipArt_Gallery.2">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938" y="1957388"/>
                        <a:ext cx="31146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5"/>
          <p:cNvGraphicFramePr>
            <a:graphicFrameLocks/>
          </p:cNvGraphicFramePr>
          <p:nvPr/>
        </p:nvGraphicFramePr>
        <p:xfrm>
          <a:off x="5010150" y="1743075"/>
          <a:ext cx="3219450" cy="3200400"/>
        </p:xfrm>
        <a:graphic>
          <a:graphicData uri="http://schemas.openxmlformats.org/presentationml/2006/ole">
            <mc:AlternateContent xmlns:mc="http://schemas.openxmlformats.org/markup-compatibility/2006">
              <mc:Choice xmlns:v="urn:schemas-microsoft-com:vml" Requires="v">
                <p:oleObj spid="_x0000_s10247" name="Clip" r:id="rId6" imgW="3228571" imgH="3209524" progId="MS_ClipArt_Gallery.2">
                  <p:embed/>
                </p:oleObj>
              </mc:Choice>
              <mc:Fallback>
                <p:oleObj name="Clip" r:id="rId6" imgW="3228571" imgH="3209524" progId="MS_ClipArt_Gallery.2">
                  <p:embed/>
                  <p:pic>
                    <p:nvPicPr>
                      <p:cNvPr id="0" name="Picture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0150" y="1743075"/>
                        <a:ext cx="321945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6" name="Rectangle 6"/>
          <p:cNvSpPr>
            <a:spLocks noChangeArrowheads="1"/>
          </p:cNvSpPr>
          <p:nvPr/>
        </p:nvSpPr>
        <p:spPr bwMode="auto">
          <a:xfrm>
            <a:off x="5468938" y="5218113"/>
            <a:ext cx="2428875" cy="7016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Theoretical uniform </a:t>
            </a:r>
          </a:p>
          <a:p>
            <a:pPr eaLnBrk="0" hangingPunct="0"/>
            <a:r>
              <a:rPr lang="en-US" altLang="ko-KR" sz="2000">
                <a:latin typeface="Arial" charset="0"/>
                <a:ea typeface="굴림" charset="-127"/>
              </a:rPr>
              <a:t>density on (0, 1)</a:t>
            </a:r>
          </a:p>
        </p:txBody>
      </p:sp>
    </p:spTree>
  </p:cSld>
  <p:clrMapOvr>
    <a:masterClrMapping/>
  </p:clrMapOvr>
  <p:transition>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r>
              <a:rPr lang="en-US"/>
              <a:t>Random Variate Generation</a:t>
            </a:r>
          </a:p>
        </p:txBody>
      </p:sp>
      <p:sp>
        <p:nvSpPr>
          <p:cNvPr id="12" name="Slide Number Placeholder 5"/>
          <p:cNvSpPr>
            <a:spLocks noGrp="1"/>
          </p:cNvSpPr>
          <p:nvPr>
            <p:ph type="sldNum" sz="quarter" idx="12"/>
          </p:nvPr>
        </p:nvSpPr>
        <p:spPr/>
        <p:txBody>
          <a:bodyPr/>
          <a:lstStyle/>
          <a:p>
            <a:fld id="{3DC5D8A5-CF43-4E8B-B280-F001BCFE6DAC}" type="slidenum">
              <a:rPr lang="en-US"/>
              <a:pPr/>
              <a:t>40</a:t>
            </a:fld>
            <a:endParaRPr lang="en-US"/>
          </a:p>
        </p:txBody>
      </p:sp>
      <p:sp>
        <p:nvSpPr>
          <p:cNvPr id="83970"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83971" name="Rectangle 3"/>
          <p:cNvSpPr>
            <a:spLocks noChangeArrowheads="1"/>
          </p:cNvSpPr>
          <p:nvPr/>
        </p:nvSpPr>
        <p:spPr bwMode="auto">
          <a:xfrm>
            <a:off x="1293813" y="5703888"/>
            <a:ext cx="6934200" cy="457200"/>
          </a:xfrm>
          <a:prstGeom prst="rect">
            <a:avLst/>
          </a:prstGeom>
          <a:noFill/>
          <a:ln w="9525">
            <a:noFill/>
            <a:miter lim="800000"/>
            <a:headEnd/>
            <a:tailEnd/>
          </a:ln>
          <a:effectLst/>
        </p:spPr>
        <p:txBody>
          <a:bodyPr lIns="92075" tIns="46038" rIns="92075" bIns="46038">
            <a:spAutoFit/>
          </a:bodyPr>
          <a:lstStyle/>
          <a:p>
            <a:pPr eaLnBrk="0" hangingPunct="0"/>
            <a:r>
              <a:rPr lang="en-US" altLang="ko-KR">
                <a:latin typeface="Arial" charset="0"/>
                <a:ea typeface="굴림" charset="-127"/>
              </a:rPr>
              <a:t>PDFs for severa gamma distributions when </a:t>
            </a:r>
            <a:r>
              <a:rPr lang="en-US" altLang="ko-KR">
                <a:latin typeface="Symbol" pitchFamily="18" charset="2"/>
                <a:ea typeface="굴림" charset="-127"/>
              </a:rPr>
              <a:t>q </a:t>
            </a:r>
            <a:r>
              <a:rPr lang="en-US" altLang="ko-KR">
                <a:latin typeface="Arial" charset="0"/>
                <a:ea typeface="굴림" charset="-127"/>
              </a:rPr>
              <a:t>= 1</a:t>
            </a:r>
          </a:p>
        </p:txBody>
      </p:sp>
      <p:graphicFrame>
        <p:nvGraphicFramePr>
          <p:cNvPr id="83972" name="Object 4"/>
          <p:cNvGraphicFramePr>
            <a:graphicFrameLocks/>
          </p:cNvGraphicFramePr>
          <p:nvPr/>
        </p:nvGraphicFramePr>
        <p:xfrm>
          <a:off x="1604963" y="1752600"/>
          <a:ext cx="4608512" cy="3781425"/>
        </p:xfrm>
        <a:graphic>
          <a:graphicData uri="http://schemas.openxmlformats.org/presentationml/2006/ole">
            <mc:AlternateContent xmlns:mc="http://schemas.openxmlformats.org/markup-compatibility/2006">
              <mc:Choice xmlns:v="urn:schemas-microsoft-com:vml" Requires="v">
                <p:oleObj spid="_x0000_s83973" name="Clip" r:id="rId4" imgW="5161905" imgH="4238095" progId="MS_ClipArt_Gallery.2">
                  <p:embed/>
                </p:oleObj>
              </mc:Choice>
              <mc:Fallback>
                <p:oleObj name="Clip" r:id="rId4" imgW="5161905" imgH="4238095" progId="MS_ClipArt_Gallery.2">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4963" y="1752600"/>
                        <a:ext cx="4608512"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Line 5"/>
          <p:cNvSpPr>
            <a:spLocks noChangeShapeType="1"/>
          </p:cNvSpPr>
          <p:nvPr/>
        </p:nvSpPr>
        <p:spPr bwMode="auto">
          <a:xfrm flipV="1">
            <a:off x="2286000" y="2133600"/>
            <a:ext cx="533400" cy="304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83974" name="Line 6"/>
          <p:cNvSpPr>
            <a:spLocks noChangeShapeType="1"/>
          </p:cNvSpPr>
          <p:nvPr/>
        </p:nvSpPr>
        <p:spPr bwMode="auto">
          <a:xfrm flipV="1">
            <a:off x="3429000" y="2667000"/>
            <a:ext cx="533400" cy="304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83975" name="Line 7"/>
          <p:cNvSpPr>
            <a:spLocks noChangeShapeType="1"/>
          </p:cNvSpPr>
          <p:nvPr/>
        </p:nvSpPr>
        <p:spPr bwMode="auto">
          <a:xfrm flipV="1">
            <a:off x="2971800" y="2590800"/>
            <a:ext cx="533400" cy="304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83976" name="Rectangle 8"/>
          <p:cNvSpPr>
            <a:spLocks noChangeArrowheads="1"/>
          </p:cNvSpPr>
          <p:nvPr/>
        </p:nvSpPr>
        <p:spPr bwMode="auto">
          <a:xfrm>
            <a:off x="2725738" y="1782763"/>
            <a:ext cx="612775"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Symbol" pitchFamily="18" charset="2"/>
                <a:ea typeface="굴림" charset="-127"/>
              </a:rPr>
              <a:t>b</a:t>
            </a:r>
            <a:r>
              <a:rPr lang="en-US" altLang="ko-KR" sz="2000">
                <a:latin typeface="Arial" charset="0"/>
                <a:ea typeface="굴림" charset="-127"/>
              </a:rPr>
              <a:t>=1</a:t>
            </a:r>
          </a:p>
        </p:txBody>
      </p:sp>
      <p:sp>
        <p:nvSpPr>
          <p:cNvPr id="83977" name="Rectangle 9"/>
          <p:cNvSpPr>
            <a:spLocks noChangeArrowheads="1"/>
          </p:cNvSpPr>
          <p:nvPr/>
        </p:nvSpPr>
        <p:spPr bwMode="auto">
          <a:xfrm>
            <a:off x="3335338" y="2163763"/>
            <a:ext cx="612775"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Symbol" pitchFamily="18" charset="2"/>
                <a:ea typeface="굴림" charset="-127"/>
              </a:rPr>
              <a:t>b</a:t>
            </a:r>
            <a:r>
              <a:rPr lang="en-US" altLang="ko-KR" sz="2000">
                <a:latin typeface="Arial" charset="0"/>
                <a:ea typeface="굴림" charset="-127"/>
              </a:rPr>
              <a:t>=2</a:t>
            </a:r>
          </a:p>
        </p:txBody>
      </p:sp>
      <p:sp>
        <p:nvSpPr>
          <p:cNvPr id="83978" name="Rectangle 10"/>
          <p:cNvSpPr>
            <a:spLocks noChangeArrowheads="1"/>
          </p:cNvSpPr>
          <p:nvPr/>
        </p:nvSpPr>
        <p:spPr bwMode="auto">
          <a:xfrm>
            <a:off x="4021138" y="2468563"/>
            <a:ext cx="612775" cy="3968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Symbol" pitchFamily="18" charset="2"/>
                <a:ea typeface="굴림" charset="-127"/>
              </a:rPr>
              <a:t>b</a:t>
            </a:r>
            <a:r>
              <a:rPr lang="en-US" altLang="ko-KR" sz="2000">
                <a:latin typeface="Arial" charset="0"/>
                <a:ea typeface="굴림" charset="-127"/>
              </a:rPr>
              <a:t>=3</a:t>
            </a:r>
          </a:p>
        </p:txBody>
      </p:sp>
    </p:spTree>
  </p:cSld>
  <p:clrMapOvr>
    <a:masterClrMapping/>
  </p:clrMapOvr>
  <p:transition>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t>Random Variate Generation</a:t>
            </a:r>
          </a:p>
        </p:txBody>
      </p:sp>
      <p:sp>
        <p:nvSpPr>
          <p:cNvPr id="49" name="Slide Number Placeholder 5"/>
          <p:cNvSpPr>
            <a:spLocks noGrp="1"/>
          </p:cNvSpPr>
          <p:nvPr>
            <p:ph type="sldNum" sz="quarter" idx="12"/>
          </p:nvPr>
        </p:nvSpPr>
        <p:spPr/>
        <p:txBody>
          <a:bodyPr/>
          <a:lstStyle/>
          <a:p>
            <a:fld id="{5BF99F41-243F-4AE4-AD6A-A55337240FF2}" type="slidenum">
              <a:rPr lang="en-US"/>
              <a:pPr/>
              <a:t>41</a:t>
            </a:fld>
            <a:endParaRPr lang="en-US"/>
          </a:p>
        </p:txBody>
      </p:sp>
      <p:sp>
        <p:nvSpPr>
          <p:cNvPr id="86018"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grpSp>
        <p:nvGrpSpPr>
          <p:cNvPr id="86019" name="Group 3"/>
          <p:cNvGrpSpPr>
            <a:grpSpLocks/>
          </p:cNvGrpSpPr>
          <p:nvPr/>
        </p:nvGrpSpPr>
        <p:grpSpPr bwMode="auto">
          <a:xfrm>
            <a:off x="895350" y="4310063"/>
            <a:ext cx="6800850" cy="1222375"/>
            <a:chOff x="564" y="2715"/>
            <a:chExt cx="4284" cy="770"/>
          </a:xfrm>
        </p:grpSpPr>
        <p:sp>
          <p:nvSpPr>
            <p:cNvPr id="86020" name="Rectangle 4"/>
            <p:cNvSpPr>
              <a:spLocks noChangeArrowheads="1"/>
            </p:cNvSpPr>
            <p:nvPr/>
          </p:nvSpPr>
          <p:spPr bwMode="auto">
            <a:xfrm>
              <a:off x="1225" y="3139"/>
              <a:ext cx="115"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latin typeface="Symbol" pitchFamily="18" charset="2"/>
                </a:rPr>
                <a:t>ï</a:t>
              </a:r>
              <a:endParaRPr lang="en-US"/>
            </a:p>
          </p:txBody>
        </p:sp>
        <p:sp>
          <p:nvSpPr>
            <p:cNvPr id="86021" name="Rectangle 5"/>
            <p:cNvSpPr>
              <a:spLocks noChangeArrowheads="1"/>
            </p:cNvSpPr>
            <p:nvPr/>
          </p:nvSpPr>
          <p:spPr bwMode="auto">
            <a:xfrm>
              <a:off x="1225" y="3207"/>
              <a:ext cx="115"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latin typeface="Symbol" pitchFamily="18" charset="2"/>
                </a:rPr>
                <a:t>î</a:t>
              </a:r>
              <a:endParaRPr lang="en-US"/>
            </a:p>
          </p:txBody>
        </p:sp>
        <p:sp>
          <p:nvSpPr>
            <p:cNvPr id="86022" name="Rectangle 6"/>
            <p:cNvSpPr>
              <a:spLocks noChangeArrowheads="1"/>
            </p:cNvSpPr>
            <p:nvPr/>
          </p:nvSpPr>
          <p:spPr bwMode="auto">
            <a:xfrm>
              <a:off x="1225" y="2786"/>
              <a:ext cx="115"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latin typeface="Symbol" pitchFamily="18" charset="2"/>
                </a:rPr>
                <a:t>ï</a:t>
              </a:r>
              <a:endParaRPr lang="en-US"/>
            </a:p>
          </p:txBody>
        </p:sp>
        <p:sp>
          <p:nvSpPr>
            <p:cNvPr id="86023" name="Rectangle 7"/>
            <p:cNvSpPr>
              <a:spLocks noChangeArrowheads="1"/>
            </p:cNvSpPr>
            <p:nvPr/>
          </p:nvSpPr>
          <p:spPr bwMode="auto">
            <a:xfrm>
              <a:off x="1225" y="2961"/>
              <a:ext cx="115"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latin typeface="Symbol" pitchFamily="18" charset="2"/>
                </a:rPr>
                <a:t>í</a:t>
              </a:r>
              <a:endParaRPr lang="en-US"/>
            </a:p>
          </p:txBody>
        </p:sp>
        <p:sp>
          <p:nvSpPr>
            <p:cNvPr id="86024" name="Rectangle 8"/>
            <p:cNvSpPr>
              <a:spLocks noChangeArrowheads="1"/>
            </p:cNvSpPr>
            <p:nvPr/>
          </p:nvSpPr>
          <p:spPr bwMode="auto">
            <a:xfrm>
              <a:off x="1225" y="2715"/>
              <a:ext cx="115"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latin typeface="Symbol" pitchFamily="18" charset="2"/>
                </a:rPr>
                <a:t>ì</a:t>
              </a:r>
              <a:endParaRPr lang="en-US"/>
            </a:p>
          </p:txBody>
        </p:sp>
        <p:sp>
          <p:nvSpPr>
            <p:cNvPr id="86025" name="Rectangle 9"/>
            <p:cNvSpPr>
              <a:spLocks noChangeArrowheads="1"/>
            </p:cNvSpPr>
            <p:nvPr/>
          </p:nvSpPr>
          <p:spPr bwMode="auto">
            <a:xfrm>
              <a:off x="1816" y="3151"/>
              <a:ext cx="127"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latin typeface="Symbol" pitchFamily="18" charset="2"/>
                </a:rPr>
                <a:t>£</a:t>
              </a:r>
              <a:endParaRPr lang="en-US"/>
            </a:p>
          </p:txBody>
        </p:sp>
        <p:sp>
          <p:nvSpPr>
            <p:cNvPr id="86026" name="Rectangle 10"/>
            <p:cNvSpPr>
              <a:spLocks noChangeArrowheads="1"/>
            </p:cNvSpPr>
            <p:nvPr/>
          </p:nvSpPr>
          <p:spPr bwMode="auto">
            <a:xfrm>
              <a:off x="4552" y="2800"/>
              <a:ext cx="127"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latin typeface="Symbol" pitchFamily="18" charset="2"/>
                </a:rPr>
                <a:t>&gt;</a:t>
              </a:r>
              <a:endParaRPr lang="en-US"/>
            </a:p>
          </p:txBody>
        </p:sp>
        <p:sp>
          <p:nvSpPr>
            <p:cNvPr id="86027" name="Rectangle 11"/>
            <p:cNvSpPr>
              <a:spLocks noChangeArrowheads="1"/>
            </p:cNvSpPr>
            <p:nvPr/>
          </p:nvSpPr>
          <p:spPr bwMode="auto">
            <a:xfrm>
              <a:off x="3040" y="2800"/>
              <a:ext cx="248"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latin typeface="Symbol" pitchFamily="18" charset="2"/>
                </a:rPr>
                <a:t>bq</a:t>
              </a:r>
              <a:endParaRPr lang="en-US"/>
            </a:p>
          </p:txBody>
        </p:sp>
        <p:sp>
          <p:nvSpPr>
            <p:cNvPr id="86028" name="Rectangle 12"/>
            <p:cNvSpPr>
              <a:spLocks noChangeArrowheads="1"/>
            </p:cNvSpPr>
            <p:nvPr/>
          </p:nvSpPr>
          <p:spPr bwMode="auto">
            <a:xfrm>
              <a:off x="2882" y="2800"/>
              <a:ext cx="58"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latin typeface="Symbol" pitchFamily="18" charset="2"/>
                </a:rPr>
                <a:t>×</a:t>
              </a:r>
              <a:endParaRPr lang="en-US"/>
            </a:p>
          </p:txBody>
        </p:sp>
        <p:sp>
          <p:nvSpPr>
            <p:cNvPr id="86029" name="Rectangle 13"/>
            <p:cNvSpPr>
              <a:spLocks noChangeArrowheads="1"/>
            </p:cNvSpPr>
            <p:nvPr/>
          </p:nvSpPr>
          <p:spPr bwMode="auto">
            <a:xfrm>
              <a:off x="2551" y="2800"/>
              <a:ext cx="127"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latin typeface="Symbol" pitchFamily="18" charset="2"/>
                </a:rPr>
                <a:t>b</a:t>
              </a:r>
              <a:endParaRPr lang="en-US"/>
            </a:p>
          </p:txBody>
        </p:sp>
        <p:sp>
          <p:nvSpPr>
            <p:cNvPr id="86030" name="Rectangle 14"/>
            <p:cNvSpPr>
              <a:spLocks noChangeArrowheads="1"/>
            </p:cNvSpPr>
            <p:nvPr/>
          </p:nvSpPr>
          <p:spPr bwMode="auto">
            <a:xfrm>
              <a:off x="2331" y="2800"/>
              <a:ext cx="140"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latin typeface="Symbol" pitchFamily="18" charset="2"/>
                </a:rPr>
                <a:t>G</a:t>
              </a:r>
              <a:endParaRPr lang="en-US"/>
            </a:p>
          </p:txBody>
        </p:sp>
        <p:sp>
          <p:nvSpPr>
            <p:cNvPr id="86031" name="Rectangle 15"/>
            <p:cNvSpPr>
              <a:spLocks noChangeArrowheads="1"/>
            </p:cNvSpPr>
            <p:nvPr/>
          </p:nvSpPr>
          <p:spPr bwMode="auto">
            <a:xfrm>
              <a:off x="1938" y="2800"/>
              <a:ext cx="248"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latin typeface="Symbol" pitchFamily="18" charset="2"/>
                </a:rPr>
                <a:t>bq</a:t>
              </a:r>
              <a:endParaRPr lang="en-US"/>
            </a:p>
          </p:txBody>
        </p:sp>
        <p:sp>
          <p:nvSpPr>
            <p:cNvPr id="86032" name="Rectangle 16"/>
            <p:cNvSpPr>
              <a:spLocks noChangeArrowheads="1"/>
            </p:cNvSpPr>
            <p:nvPr/>
          </p:nvSpPr>
          <p:spPr bwMode="auto">
            <a:xfrm>
              <a:off x="1453" y="2800"/>
              <a:ext cx="127"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latin typeface="Symbol" pitchFamily="18" charset="2"/>
                </a:rPr>
                <a:t>-</a:t>
              </a:r>
              <a:endParaRPr lang="en-US"/>
            </a:p>
          </p:txBody>
        </p:sp>
        <p:sp>
          <p:nvSpPr>
            <p:cNvPr id="86033" name="Rectangle 17"/>
            <p:cNvSpPr>
              <a:spLocks noChangeArrowheads="1"/>
            </p:cNvSpPr>
            <p:nvPr/>
          </p:nvSpPr>
          <p:spPr bwMode="auto">
            <a:xfrm>
              <a:off x="1041" y="2921"/>
              <a:ext cx="127"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latin typeface="Symbol" pitchFamily="18" charset="2"/>
                </a:rPr>
                <a:t>=</a:t>
              </a:r>
              <a:endParaRPr lang="en-US"/>
            </a:p>
          </p:txBody>
        </p:sp>
        <p:sp>
          <p:nvSpPr>
            <p:cNvPr id="86034" name="Rectangle 18"/>
            <p:cNvSpPr>
              <a:spLocks noChangeArrowheads="1"/>
            </p:cNvSpPr>
            <p:nvPr/>
          </p:nvSpPr>
          <p:spPr bwMode="auto">
            <a:xfrm>
              <a:off x="3801" y="2794"/>
              <a:ext cx="146"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latin typeface="Symbol" pitchFamily="18" charset="2"/>
                </a:rPr>
                <a:t>bq</a:t>
              </a:r>
              <a:endParaRPr lang="en-US"/>
            </a:p>
          </p:txBody>
        </p:sp>
        <p:sp>
          <p:nvSpPr>
            <p:cNvPr id="86035" name="Rectangle 19"/>
            <p:cNvSpPr>
              <a:spLocks noChangeArrowheads="1"/>
            </p:cNvSpPr>
            <p:nvPr/>
          </p:nvSpPr>
          <p:spPr bwMode="auto">
            <a:xfrm>
              <a:off x="3539" y="2794"/>
              <a:ext cx="75"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latin typeface="Symbol" pitchFamily="18" charset="2"/>
                </a:rPr>
                <a:t>-</a:t>
              </a:r>
              <a:endParaRPr lang="en-US"/>
            </a:p>
          </p:txBody>
        </p:sp>
        <p:sp>
          <p:nvSpPr>
            <p:cNvPr id="86036" name="Rectangle 20"/>
            <p:cNvSpPr>
              <a:spLocks noChangeArrowheads="1"/>
            </p:cNvSpPr>
            <p:nvPr/>
          </p:nvSpPr>
          <p:spPr bwMode="auto">
            <a:xfrm>
              <a:off x="3458" y="2794"/>
              <a:ext cx="75"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latin typeface="Symbol" pitchFamily="18" charset="2"/>
                </a:rPr>
                <a:t>b</a:t>
              </a:r>
              <a:endParaRPr lang="en-US"/>
            </a:p>
          </p:txBody>
        </p:sp>
        <p:sp>
          <p:nvSpPr>
            <p:cNvPr id="86037" name="Rectangle 21"/>
            <p:cNvSpPr>
              <a:spLocks noChangeArrowheads="1"/>
            </p:cNvSpPr>
            <p:nvPr/>
          </p:nvSpPr>
          <p:spPr bwMode="auto">
            <a:xfrm>
              <a:off x="1730" y="2722"/>
              <a:ext cx="97"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latin typeface="Symbol" pitchFamily="18" charset="2"/>
                </a:rPr>
                <a:t>¥</a:t>
              </a:r>
              <a:endParaRPr lang="en-US"/>
            </a:p>
          </p:txBody>
        </p:sp>
        <p:sp>
          <p:nvSpPr>
            <p:cNvPr id="86038" name="Rectangle 22"/>
            <p:cNvSpPr>
              <a:spLocks noChangeArrowheads="1"/>
            </p:cNvSpPr>
            <p:nvPr/>
          </p:nvSpPr>
          <p:spPr bwMode="auto">
            <a:xfrm>
              <a:off x="1625" y="2766"/>
              <a:ext cx="96" cy="422"/>
            </a:xfrm>
            <a:prstGeom prst="rect">
              <a:avLst/>
            </a:prstGeom>
            <a:noFill/>
            <a:ln w="9525">
              <a:noFill/>
              <a:miter lim="800000"/>
              <a:headEnd/>
              <a:tailEnd/>
            </a:ln>
          </p:spPr>
          <p:txBody>
            <a:bodyPr wrap="none" lIns="0" tIns="0" rIns="0" bIns="0">
              <a:spAutoFit/>
            </a:bodyPr>
            <a:lstStyle/>
            <a:p>
              <a:pPr eaLnBrk="0" hangingPunct="0"/>
              <a:r>
                <a:rPr lang="en-US" sz="4400">
                  <a:solidFill>
                    <a:srgbClr val="000000"/>
                  </a:solidFill>
                  <a:latin typeface="Symbol" pitchFamily="18" charset="2"/>
                </a:rPr>
                <a:t>ò</a:t>
              </a:r>
              <a:endParaRPr lang="en-US"/>
            </a:p>
          </p:txBody>
        </p:sp>
        <p:sp>
          <p:nvSpPr>
            <p:cNvPr id="86039" name="Rectangle 23"/>
            <p:cNvSpPr>
              <a:spLocks noChangeArrowheads="1"/>
            </p:cNvSpPr>
            <p:nvPr/>
          </p:nvSpPr>
          <p:spPr bwMode="auto">
            <a:xfrm>
              <a:off x="1996" y="3178"/>
              <a:ext cx="116"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0</a:t>
              </a:r>
              <a:endParaRPr lang="en-US"/>
            </a:p>
          </p:txBody>
        </p:sp>
        <p:sp>
          <p:nvSpPr>
            <p:cNvPr id="86040" name="Rectangle 24"/>
            <p:cNvSpPr>
              <a:spLocks noChangeArrowheads="1"/>
            </p:cNvSpPr>
            <p:nvPr/>
          </p:nvSpPr>
          <p:spPr bwMode="auto">
            <a:xfrm>
              <a:off x="1640" y="3178"/>
              <a:ext cx="116"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x</a:t>
              </a:r>
              <a:endParaRPr lang="en-US"/>
            </a:p>
          </p:txBody>
        </p:sp>
        <p:sp>
          <p:nvSpPr>
            <p:cNvPr id="86041" name="Rectangle 25"/>
            <p:cNvSpPr>
              <a:spLocks noChangeArrowheads="1"/>
            </p:cNvSpPr>
            <p:nvPr/>
          </p:nvSpPr>
          <p:spPr bwMode="auto">
            <a:xfrm>
              <a:off x="1458" y="3178"/>
              <a:ext cx="58"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a:t>
              </a:r>
              <a:endParaRPr lang="en-US"/>
            </a:p>
          </p:txBody>
        </p:sp>
        <p:sp>
          <p:nvSpPr>
            <p:cNvPr id="86042" name="Rectangle 26"/>
            <p:cNvSpPr>
              <a:spLocks noChangeArrowheads="1"/>
            </p:cNvSpPr>
            <p:nvPr/>
          </p:nvSpPr>
          <p:spPr bwMode="auto">
            <a:xfrm>
              <a:off x="1344" y="3178"/>
              <a:ext cx="116"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0</a:t>
              </a:r>
              <a:endParaRPr lang="en-US"/>
            </a:p>
          </p:txBody>
        </p:sp>
        <p:sp>
          <p:nvSpPr>
            <p:cNvPr id="86043" name="Rectangle 27"/>
            <p:cNvSpPr>
              <a:spLocks noChangeArrowheads="1"/>
            </p:cNvSpPr>
            <p:nvPr/>
          </p:nvSpPr>
          <p:spPr bwMode="auto">
            <a:xfrm>
              <a:off x="4732" y="2827"/>
              <a:ext cx="116"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0</a:t>
              </a:r>
              <a:endParaRPr lang="en-US"/>
            </a:p>
          </p:txBody>
        </p:sp>
        <p:sp>
          <p:nvSpPr>
            <p:cNvPr id="86044" name="Rectangle 28"/>
            <p:cNvSpPr>
              <a:spLocks noChangeArrowheads="1"/>
            </p:cNvSpPr>
            <p:nvPr/>
          </p:nvSpPr>
          <p:spPr bwMode="auto">
            <a:xfrm>
              <a:off x="4372" y="2827"/>
              <a:ext cx="116"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x</a:t>
              </a:r>
              <a:endParaRPr lang="en-US"/>
            </a:p>
          </p:txBody>
        </p:sp>
        <p:sp>
          <p:nvSpPr>
            <p:cNvPr id="86045" name="Rectangle 29"/>
            <p:cNvSpPr>
              <a:spLocks noChangeArrowheads="1"/>
            </p:cNvSpPr>
            <p:nvPr/>
          </p:nvSpPr>
          <p:spPr bwMode="auto">
            <a:xfrm>
              <a:off x="4194" y="2827"/>
              <a:ext cx="58"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a:t>
              </a:r>
              <a:endParaRPr lang="en-US"/>
            </a:p>
          </p:txBody>
        </p:sp>
        <p:sp>
          <p:nvSpPr>
            <p:cNvPr id="86046" name="Rectangle 30"/>
            <p:cNvSpPr>
              <a:spLocks noChangeArrowheads="1"/>
            </p:cNvSpPr>
            <p:nvPr/>
          </p:nvSpPr>
          <p:spPr bwMode="auto">
            <a:xfrm>
              <a:off x="4003" y="2827"/>
              <a:ext cx="180"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dt</a:t>
              </a:r>
              <a:endParaRPr lang="en-US"/>
            </a:p>
          </p:txBody>
        </p:sp>
        <p:sp>
          <p:nvSpPr>
            <p:cNvPr id="86047" name="Rectangle 31"/>
            <p:cNvSpPr>
              <a:spLocks noChangeArrowheads="1"/>
            </p:cNvSpPr>
            <p:nvPr/>
          </p:nvSpPr>
          <p:spPr bwMode="auto">
            <a:xfrm>
              <a:off x="3692" y="2827"/>
              <a:ext cx="103"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e</a:t>
              </a:r>
              <a:endParaRPr lang="en-US"/>
            </a:p>
          </p:txBody>
        </p:sp>
        <p:sp>
          <p:nvSpPr>
            <p:cNvPr id="86048" name="Rectangle 32"/>
            <p:cNvSpPr>
              <a:spLocks noChangeArrowheads="1"/>
            </p:cNvSpPr>
            <p:nvPr/>
          </p:nvSpPr>
          <p:spPr bwMode="auto">
            <a:xfrm>
              <a:off x="3374" y="2827"/>
              <a:ext cx="77"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a:t>
              </a:r>
              <a:endParaRPr lang="en-US"/>
            </a:p>
          </p:txBody>
        </p:sp>
        <p:sp>
          <p:nvSpPr>
            <p:cNvPr id="86049" name="Rectangle 33"/>
            <p:cNvSpPr>
              <a:spLocks noChangeArrowheads="1"/>
            </p:cNvSpPr>
            <p:nvPr/>
          </p:nvSpPr>
          <p:spPr bwMode="auto">
            <a:xfrm>
              <a:off x="3297" y="2827"/>
              <a:ext cx="64"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t</a:t>
              </a:r>
              <a:endParaRPr lang="en-US"/>
            </a:p>
          </p:txBody>
        </p:sp>
        <p:sp>
          <p:nvSpPr>
            <p:cNvPr id="86050" name="Rectangle 34"/>
            <p:cNvSpPr>
              <a:spLocks noChangeArrowheads="1"/>
            </p:cNvSpPr>
            <p:nvPr/>
          </p:nvSpPr>
          <p:spPr bwMode="auto">
            <a:xfrm>
              <a:off x="2967" y="2827"/>
              <a:ext cx="77"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a:t>
              </a:r>
              <a:endParaRPr lang="en-US"/>
            </a:p>
          </p:txBody>
        </p:sp>
        <p:sp>
          <p:nvSpPr>
            <p:cNvPr id="86051" name="Rectangle 35"/>
            <p:cNvSpPr>
              <a:spLocks noChangeArrowheads="1"/>
            </p:cNvSpPr>
            <p:nvPr/>
          </p:nvSpPr>
          <p:spPr bwMode="auto">
            <a:xfrm>
              <a:off x="2680" y="2827"/>
              <a:ext cx="188"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a:t>
              </a:r>
              <a:endParaRPr lang="en-US"/>
            </a:p>
          </p:txBody>
        </p:sp>
        <p:sp>
          <p:nvSpPr>
            <p:cNvPr id="86052" name="Rectangle 36"/>
            <p:cNvSpPr>
              <a:spLocks noChangeArrowheads="1"/>
            </p:cNvSpPr>
            <p:nvPr/>
          </p:nvSpPr>
          <p:spPr bwMode="auto">
            <a:xfrm>
              <a:off x="2478" y="2827"/>
              <a:ext cx="77"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a:t>
              </a:r>
              <a:endParaRPr lang="en-US"/>
            </a:p>
          </p:txBody>
        </p:sp>
        <p:sp>
          <p:nvSpPr>
            <p:cNvPr id="86053" name="Rectangle 37"/>
            <p:cNvSpPr>
              <a:spLocks noChangeArrowheads="1"/>
            </p:cNvSpPr>
            <p:nvPr/>
          </p:nvSpPr>
          <p:spPr bwMode="auto">
            <a:xfrm>
              <a:off x="2228" y="2827"/>
              <a:ext cx="64"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a:t>
              </a:r>
              <a:endParaRPr lang="en-US"/>
            </a:p>
          </p:txBody>
        </p:sp>
        <p:sp>
          <p:nvSpPr>
            <p:cNvPr id="86054" name="Rectangle 38"/>
            <p:cNvSpPr>
              <a:spLocks noChangeArrowheads="1"/>
            </p:cNvSpPr>
            <p:nvPr/>
          </p:nvSpPr>
          <p:spPr bwMode="auto">
            <a:xfrm>
              <a:off x="1842" y="2827"/>
              <a:ext cx="111"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a:t>
              </a:r>
              <a:endParaRPr lang="en-US"/>
            </a:p>
          </p:txBody>
        </p:sp>
        <p:sp>
          <p:nvSpPr>
            <p:cNvPr id="86055" name="Rectangle 39"/>
            <p:cNvSpPr>
              <a:spLocks noChangeArrowheads="1"/>
            </p:cNvSpPr>
            <p:nvPr/>
          </p:nvSpPr>
          <p:spPr bwMode="auto">
            <a:xfrm>
              <a:off x="1317" y="2827"/>
              <a:ext cx="116"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1</a:t>
              </a:r>
              <a:endParaRPr lang="en-US"/>
            </a:p>
          </p:txBody>
        </p:sp>
        <p:sp>
          <p:nvSpPr>
            <p:cNvPr id="86056" name="Rectangle 40"/>
            <p:cNvSpPr>
              <a:spLocks noChangeArrowheads="1"/>
            </p:cNvSpPr>
            <p:nvPr/>
          </p:nvSpPr>
          <p:spPr bwMode="auto">
            <a:xfrm>
              <a:off x="909" y="2948"/>
              <a:ext cx="77"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a:t>
              </a:r>
              <a:endParaRPr lang="en-US"/>
            </a:p>
          </p:txBody>
        </p:sp>
        <p:sp>
          <p:nvSpPr>
            <p:cNvPr id="86057" name="Rectangle 41"/>
            <p:cNvSpPr>
              <a:spLocks noChangeArrowheads="1"/>
            </p:cNvSpPr>
            <p:nvPr/>
          </p:nvSpPr>
          <p:spPr bwMode="auto">
            <a:xfrm>
              <a:off x="780" y="2948"/>
              <a:ext cx="116"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x</a:t>
              </a:r>
              <a:endParaRPr lang="en-US"/>
            </a:p>
          </p:txBody>
        </p:sp>
        <p:sp>
          <p:nvSpPr>
            <p:cNvPr id="86058" name="Rectangle 42"/>
            <p:cNvSpPr>
              <a:spLocks noChangeArrowheads="1"/>
            </p:cNvSpPr>
            <p:nvPr/>
          </p:nvSpPr>
          <p:spPr bwMode="auto">
            <a:xfrm>
              <a:off x="692" y="2948"/>
              <a:ext cx="77"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a:t>
              </a:r>
              <a:endParaRPr lang="en-US"/>
            </a:p>
          </p:txBody>
        </p:sp>
        <p:sp>
          <p:nvSpPr>
            <p:cNvPr id="86059" name="Rectangle 43"/>
            <p:cNvSpPr>
              <a:spLocks noChangeArrowheads="1"/>
            </p:cNvSpPr>
            <p:nvPr/>
          </p:nvSpPr>
          <p:spPr bwMode="auto">
            <a:xfrm>
              <a:off x="564" y="2948"/>
              <a:ext cx="129" cy="278"/>
            </a:xfrm>
            <a:prstGeom prst="rect">
              <a:avLst/>
            </a:prstGeom>
            <a:noFill/>
            <a:ln w="9525">
              <a:noFill/>
              <a:miter lim="800000"/>
              <a:headEnd/>
              <a:tailEnd/>
            </a:ln>
          </p:spPr>
          <p:txBody>
            <a:bodyPr wrap="none" lIns="0" tIns="0" rIns="0" bIns="0">
              <a:spAutoFit/>
            </a:bodyPr>
            <a:lstStyle/>
            <a:p>
              <a:pPr eaLnBrk="0" hangingPunct="0"/>
              <a:r>
                <a:rPr lang="en-US" sz="2900">
                  <a:solidFill>
                    <a:srgbClr val="000000"/>
                  </a:solidFill>
                </a:rPr>
                <a:t>F</a:t>
              </a:r>
              <a:endParaRPr lang="en-US"/>
            </a:p>
          </p:txBody>
        </p:sp>
        <p:sp>
          <p:nvSpPr>
            <p:cNvPr id="86060" name="Rectangle 44"/>
            <p:cNvSpPr>
              <a:spLocks noChangeArrowheads="1"/>
            </p:cNvSpPr>
            <p:nvPr/>
          </p:nvSpPr>
          <p:spPr bwMode="auto">
            <a:xfrm>
              <a:off x="3950" y="2809"/>
              <a:ext cx="38"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t</a:t>
              </a:r>
              <a:endParaRPr lang="en-US"/>
            </a:p>
          </p:txBody>
        </p:sp>
        <p:sp>
          <p:nvSpPr>
            <p:cNvPr id="86061" name="Rectangle 45"/>
            <p:cNvSpPr>
              <a:spLocks noChangeArrowheads="1"/>
            </p:cNvSpPr>
            <p:nvPr/>
          </p:nvSpPr>
          <p:spPr bwMode="auto">
            <a:xfrm>
              <a:off x="3607" y="2809"/>
              <a:ext cx="68"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1</a:t>
              </a:r>
              <a:endParaRPr lang="en-US"/>
            </a:p>
          </p:txBody>
        </p:sp>
        <p:sp>
          <p:nvSpPr>
            <p:cNvPr id="86062" name="Rectangle 46"/>
            <p:cNvSpPr>
              <a:spLocks noChangeArrowheads="1"/>
            </p:cNvSpPr>
            <p:nvPr/>
          </p:nvSpPr>
          <p:spPr bwMode="auto">
            <a:xfrm>
              <a:off x="1734" y="3041"/>
              <a:ext cx="68"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x</a:t>
              </a:r>
              <a:endParaRPr lang="en-US"/>
            </a:p>
          </p:txBody>
        </p:sp>
      </p:grpSp>
      <p:sp>
        <p:nvSpPr>
          <p:cNvPr id="86063" name="Rectangle 47"/>
          <p:cNvSpPr>
            <a:spLocks noChangeArrowheads="1"/>
          </p:cNvSpPr>
          <p:nvPr/>
        </p:nvSpPr>
        <p:spPr bwMode="auto">
          <a:xfrm>
            <a:off x="685800" y="1981200"/>
            <a:ext cx="7620000" cy="2227263"/>
          </a:xfrm>
          <a:prstGeom prst="rect">
            <a:avLst/>
          </a:prstGeom>
          <a:noFill/>
          <a:ln w="9525">
            <a:noFill/>
            <a:miter lim="800000"/>
            <a:headEnd/>
            <a:tailEnd/>
          </a:ln>
          <a:effectLst/>
        </p:spPr>
        <p:txBody>
          <a:bodyPr>
            <a:spAutoFit/>
          </a:bodyPr>
          <a:lstStyle/>
          <a:p>
            <a:pPr eaLnBrk="0" hangingPunct="0"/>
            <a:r>
              <a:rPr lang="en-US" altLang="ko-KR" sz="2800">
                <a:ea typeface="굴림" charset="-127"/>
              </a:rPr>
              <a:t>The mean and variance of the gamma distribution are given by</a:t>
            </a:r>
          </a:p>
          <a:p>
            <a:pPr eaLnBrk="0" hangingPunct="0"/>
            <a:r>
              <a:rPr lang="en-US" altLang="ko-KR" sz="2800">
                <a:ea typeface="굴림" charset="-127"/>
              </a:rPr>
              <a:t>			E(X) = 1 / </a:t>
            </a:r>
            <a:r>
              <a:rPr lang="en-US" altLang="ko-KR" sz="2800">
                <a:latin typeface="Symbol" pitchFamily="18" charset="2"/>
                <a:ea typeface="굴림" charset="-127"/>
              </a:rPr>
              <a:t>q</a:t>
            </a:r>
            <a:r>
              <a:rPr lang="en-US" altLang="ko-KR" sz="2800">
                <a:ea typeface="굴림" charset="-127"/>
              </a:rPr>
              <a:t> 		and</a:t>
            </a:r>
          </a:p>
          <a:p>
            <a:pPr eaLnBrk="0" hangingPunct="0"/>
            <a:r>
              <a:rPr lang="en-US" altLang="ko-KR" sz="2800">
                <a:ea typeface="굴림" charset="-127"/>
              </a:rPr>
              <a:t>			V(X) = 1 / (</a:t>
            </a:r>
            <a:r>
              <a:rPr lang="en-US" altLang="ko-KR" sz="2800">
                <a:latin typeface="Symbol" pitchFamily="18" charset="2"/>
                <a:ea typeface="굴림" charset="-127"/>
              </a:rPr>
              <a:t>bq</a:t>
            </a:r>
            <a:r>
              <a:rPr lang="en-US" altLang="ko-KR" sz="2800" baseline="30000">
                <a:latin typeface="Symbol" pitchFamily="18" charset="2"/>
                <a:ea typeface="굴림" charset="-127"/>
              </a:rPr>
              <a:t>2</a:t>
            </a:r>
            <a:r>
              <a:rPr lang="en-US" altLang="ko-KR" sz="2800">
                <a:ea typeface="굴림" charset="-127"/>
              </a:rPr>
              <a:t>)</a:t>
            </a:r>
          </a:p>
          <a:p>
            <a:pPr eaLnBrk="0" hangingPunct="0"/>
            <a:r>
              <a:rPr lang="en-US" altLang="ko-KR" sz="2800">
                <a:ea typeface="굴림" charset="-127"/>
              </a:rPr>
              <a:t>The cdf of X is given by</a:t>
            </a:r>
          </a:p>
        </p:txBody>
      </p:sp>
    </p:spTree>
  </p:cSld>
  <p:clrMapOvr>
    <a:masterClrMapping/>
  </p:clrMapOvr>
  <p:transition>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Random Variate Generation</a:t>
            </a:r>
          </a:p>
        </p:txBody>
      </p:sp>
      <p:sp>
        <p:nvSpPr>
          <p:cNvPr id="8" name="Slide Number Placeholder 5"/>
          <p:cNvSpPr>
            <a:spLocks noGrp="1"/>
          </p:cNvSpPr>
          <p:nvPr>
            <p:ph type="sldNum" sz="quarter" idx="12"/>
          </p:nvPr>
        </p:nvSpPr>
        <p:spPr/>
        <p:txBody>
          <a:bodyPr/>
          <a:lstStyle/>
          <a:p>
            <a:fld id="{8E93D82C-A66E-4851-9FD3-65C713EDBD6F}" type="slidenum">
              <a:rPr lang="en-US"/>
              <a:pPr/>
              <a:t>42</a:t>
            </a:fld>
            <a:endParaRPr lang="en-US"/>
          </a:p>
        </p:txBody>
      </p:sp>
      <p:sp>
        <p:nvSpPr>
          <p:cNvPr id="88066"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grpSp>
        <p:nvGrpSpPr>
          <p:cNvPr id="88067" name="Group 3"/>
          <p:cNvGrpSpPr>
            <a:grpSpLocks/>
          </p:cNvGrpSpPr>
          <p:nvPr/>
        </p:nvGrpSpPr>
        <p:grpSpPr bwMode="auto">
          <a:xfrm>
            <a:off x="838200" y="1828800"/>
            <a:ext cx="7620000" cy="4362450"/>
            <a:chOff x="528" y="1152"/>
            <a:chExt cx="4800" cy="2748"/>
          </a:xfrm>
        </p:grpSpPr>
        <p:sp>
          <p:nvSpPr>
            <p:cNvPr id="88068" name="Rectangle 4"/>
            <p:cNvSpPr>
              <a:spLocks noChangeArrowheads="1"/>
            </p:cNvSpPr>
            <p:nvPr/>
          </p:nvSpPr>
          <p:spPr bwMode="auto">
            <a:xfrm>
              <a:off x="528" y="1152"/>
              <a:ext cx="4800" cy="2748"/>
            </a:xfrm>
            <a:prstGeom prst="rect">
              <a:avLst/>
            </a:prstGeom>
            <a:noFill/>
            <a:ln w="9525">
              <a:noFill/>
              <a:miter lim="800000"/>
              <a:headEnd/>
              <a:tailEnd/>
            </a:ln>
            <a:effectLst/>
          </p:spPr>
          <p:txBody>
            <a:bodyPr>
              <a:spAutoFit/>
            </a:bodyPr>
            <a:lstStyle/>
            <a:p>
              <a:pPr eaLnBrk="0" hangingPunct="0"/>
              <a:r>
                <a:rPr lang="en-US" altLang="ko-KR" sz="2800">
                  <a:ea typeface="굴림" charset="-127"/>
                </a:rPr>
                <a:t>Step1. Compute a = (2</a:t>
              </a:r>
              <a:r>
                <a:rPr lang="en-US" altLang="ko-KR" sz="2800">
                  <a:latin typeface="Symbol" pitchFamily="18" charset="2"/>
                  <a:ea typeface="굴림" charset="-127"/>
                </a:rPr>
                <a:t>b</a:t>
              </a:r>
              <a:r>
                <a:rPr lang="en-US" altLang="ko-KR" sz="2800">
                  <a:ea typeface="굴림" charset="-127"/>
                </a:rPr>
                <a:t> - 1)</a:t>
              </a:r>
              <a:r>
                <a:rPr lang="en-US" altLang="ko-KR" sz="2800" baseline="30000">
                  <a:latin typeface="Symbol" pitchFamily="18" charset="2"/>
                  <a:ea typeface="굴림" charset="-127"/>
                </a:rPr>
                <a:t>1/2</a:t>
              </a:r>
              <a:r>
                <a:rPr lang="en-US" altLang="ko-KR" sz="2800">
                  <a:ea typeface="굴림" charset="-127"/>
                </a:rPr>
                <a:t>, b = 2</a:t>
              </a:r>
              <a:r>
                <a:rPr lang="en-US" altLang="ko-KR" sz="2800">
                  <a:latin typeface="Symbol" pitchFamily="18" charset="2"/>
                  <a:ea typeface="굴림" charset="-127"/>
                </a:rPr>
                <a:t>b</a:t>
              </a:r>
              <a:r>
                <a:rPr lang="en-US" altLang="ko-KR" sz="2800">
                  <a:ea typeface="굴림" charset="-127"/>
                </a:rPr>
                <a:t> -ln4 + 1/a</a:t>
              </a:r>
            </a:p>
            <a:p>
              <a:pPr eaLnBrk="0" hangingPunct="0"/>
              <a:r>
                <a:rPr lang="en-US" altLang="ko-KR" sz="2800">
                  <a:ea typeface="굴림" charset="-127"/>
                </a:rPr>
                <a:t>Step2. Generate R</a:t>
              </a:r>
              <a:r>
                <a:rPr lang="en-US" altLang="ko-KR" sz="2800" baseline="-25000">
                  <a:ea typeface="굴림" charset="-127"/>
                </a:rPr>
                <a:t>1</a:t>
              </a:r>
              <a:r>
                <a:rPr lang="en-US" altLang="ko-KR" sz="2800">
                  <a:ea typeface="굴림" charset="-127"/>
                </a:rPr>
                <a:t> and R</a:t>
              </a:r>
              <a:r>
                <a:rPr lang="en-US" altLang="ko-KR" sz="2800" baseline="-25000">
                  <a:ea typeface="굴림" charset="-127"/>
                </a:rPr>
                <a:t>2</a:t>
              </a:r>
              <a:endParaRPr lang="en-US" altLang="ko-KR" sz="2800">
                <a:ea typeface="굴림" charset="-127"/>
              </a:endParaRPr>
            </a:p>
            <a:p>
              <a:pPr eaLnBrk="0" hangingPunct="0"/>
              <a:r>
                <a:rPr lang="en-US" altLang="ko-KR" sz="2800">
                  <a:ea typeface="굴림" charset="-127"/>
                </a:rPr>
                <a:t>Step3. Compute X = </a:t>
              </a:r>
              <a:r>
                <a:rPr lang="en-US" altLang="ko-KR" sz="2800">
                  <a:latin typeface="Symbol" pitchFamily="18" charset="2"/>
                  <a:ea typeface="굴림" charset="-127"/>
                </a:rPr>
                <a:t>b</a:t>
              </a:r>
              <a:r>
                <a:rPr lang="en-US" altLang="ko-KR" sz="2800">
                  <a:ea typeface="굴림" charset="-127"/>
                </a:rPr>
                <a:t>[R</a:t>
              </a:r>
              <a:r>
                <a:rPr lang="en-US" altLang="ko-KR" sz="2800" baseline="-25000">
                  <a:ea typeface="굴림" charset="-127"/>
                </a:rPr>
                <a:t>1 </a:t>
              </a:r>
              <a:r>
                <a:rPr lang="en-US" altLang="ko-KR" sz="2800">
                  <a:ea typeface="굴림" charset="-127"/>
                </a:rPr>
                <a:t>/ (1 - R</a:t>
              </a:r>
              <a:r>
                <a:rPr lang="en-US" altLang="ko-KR" sz="2800" baseline="-25000">
                  <a:ea typeface="굴림" charset="-127"/>
                </a:rPr>
                <a:t>1</a:t>
              </a:r>
              <a:r>
                <a:rPr lang="en-US" altLang="ko-KR" sz="2800">
                  <a:ea typeface="굴림" charset="-127"/>
                </a:rPr>
                <a:t>)]</a:t>
              </a:r>
              <a:r>
                <a:rPr lang="en-US" altLang="ko-KR" sz="2800" baseline="30000">
                  <a:ea typeface="굴림" charset="-127"/>
                </a:rPr>
                <a:t>a</a:t>
              </a:r>
              <a:r>
                <a:rPr lang="en-US" altLang="ko-KR" sz="2800">
                  <a:ea typeface="굴림" charset="-127"/>
                </a:rPr>
                <a:t>.</a:t>
              </a:r>
            </a:p>
            <a:p>
              <a:pPr eaLnBrk="0" hangingPunct="0"/>
              <a:r>
                <a:rPr lang="en-US" altLang="ko-KR" sz="2800">
                  <a:ea typeface="굴림" charset="-127"/>
                </a:rPr>
                <a:t>Step4a. If X &gt; b - ln(     </a:t>
              </a:r>
              <a:r>
                <a:rPr lang="en-US" altLang="ko-KR" sz="2800" baseline="-25000">
                  <a:ea typeface="굴림" charset="-127"/>
                </a:rPr>
                <a:t> </a:t>
              </a:r>
              <a:r>
                <a:rPr lang="en-US" altLang="ko-KR" sz="2800">
                  <a:ea typeface="굴림" charset="-127"/>
                </a:rPr>
                <a:t>R</a:t>
              </a:r>
              <a:r>
                <a:rPr lang="en-US" altLang="ko-KR" sz="2800" baseline="-25000">
                  <a:ea typeface="굴림" charset="-127"/>
                </a:rPr>
                <a:t>2</a:t>
              </a:r>
              <a:r>
                <a:rPr lang="en-US" altLang="ko-KR" sz="2800">
                  <a:ea typeface="굴림" charset="-127"/>
                </a:rPr>
                <a:t>), reject X and return to 		step 2.</a:t>
              </a:r>
            </a:p>
            <a:p>
              <a:pPr eaLnBrk="0" hangingPunct="0"/>
              <a:r>
                <a:rPr lang="en-US" altLang="ko-KR" sz="2800">
                  <a:ea typeface="굴림" charset="-127"/>
                </a:rPr>
                <a:t>Step4b. If X </a:t>
              </a:r>
              <a:r>
                <a:rPr lang="en-US" altLang="ko-KR" sz="2800">
                  <a:latin typeface="Symbol" pitchFamily="18" charset="2"/>
                  <a:ea typeface="굴림" charset="-127"/>
                </a:rPr>
                <a:t>£</a:t>
              </a:r>
              <a:r>
                <a:rPr lang="en-US" altLang="ko-KR" sz="2800">
                  <a:ea typeface="굴림" charset="-127"/>
                </a:rPr>
                <a:t> b - ln(     </a:t>
              </a:r>
              <a:r>
                <a:rPr lang="en-US" altLang="ko-KR" sz="2800" baseline="-25000">
                  <a:ea typeface="굴림" charset="-127"/>
                </a:rPr>
                <a:t> </a:t>
              </a:r>
              <a:r>
                <a:rPr lang="en-US" altLang="ko-KR" sz="2800">
                  <a:ea typeface="굴림" charset="-127"/>
                </a:rPr>
                <a:t>R</a:t>
              </a:r>
              <a:r>
                <a:rPr lang="en-US" altLang="ko-KR" sz="2800" baseline="-25000">
                  <a:ea typeface="굴림" charset="-127"/>
                </a:rPr>
                <a:t>2</a:t>
              </a:r>
              <a:r>
                <a:rPr lang="en-US" altLang="ko-KR" sz="2800">
                  <a:ea typeface="굴림" charset="-127"/>
                </a:rPr>
                <a:t>), use X as the desired variate. The generated variates from step4b will have mean and variance both equal to </a:t>
              </a:r>
              <a:r>
                <a:rPr lang="en-US" altLang="ko-KR" sz="2800">
                  <a:latin typeface="Symbol" pitchFamily="18" charset="2"/>
                  <a:ea typeface="굴림" charset="-127"/>
                </a:rPr>
                <a:t>b</a:t>
              </a:r>
              <a:r>
                <a:rPr lang="en-US" altLang="ko-KR" sz="2800">
                  <a:ea typeface="굴림" charset="-127"/>
                </a:rPr>
                <a:t>. If it is desired to have mean 1/</a:t>
              </a:r>
              <a:r>
                <a:rPr lang="en-US" altLang="ko-KR" sz="2800">
                  <a:latin typeface="Symbol" pitchFamily="18" charset="2"/>
                  <a:ea typeface="굴림" charset="-127"/>
                </a:rPr>
                <a:t>q </a:t>
              </a:r>
              <a:r>
                <a:rPr lang="en-US" altLang="ko-KR" sz="2800">
                  <a:ea typeface="굴림" charset="-127"/>
                </a:rPr>
                <a:t>and variance 1/</a:t>
              </a:r>
              <a:r>
                <a:rPr lang="en-US" altLang="ko-KR" sz="2800">
                  <a:latin typeface="Symbol" pitchFamily="18" charset="2"/>
                  <a:ea typeface="굴림" charset="-127"/>
                </a:rPr>
                <a:t>bq</a:t>
              </a:r>
              <a:r>
                <a:rPr lang="en-US" altLang="ko-KR" sz="2800" baseline="30000">
                  <a:latin typeface="Symbol" pitchFamily="18" charset="2"/>
                  <a:ea typeface="굴림" charset="-127"/>
                </a:rPr>
                <a:t>2</a:t>
              </a:r>
              <a:r>
                <a:rPr lang="en-US" altLang="ko-KR" sz="2800">
                  <a:ea typeface="굴림" charset="-127"/>
                </a:rPr>
                <a:t> ,then</a:t>
              </a:r>
            </a:p>
            <a:p>
              <a:pPr eaLnBrk="0" hangingPunct="0"/>
              <a:r>
                <a:rPr lang="en-US" altLang="ko-KR" sz="2800">
                  <a:ea typeface="굴림" charset="-127"/>
                </a:rPr>
                <a:t>Step5. Replace X by X/</a:t>
              </a:r>
              <a:r>
                <a:rPr lang="en-US" altLang="ko-KR" sz="2800">
                  <a:latin typeface="Symbol" pitchFamily="18" charset="2"/>
                  <a:ea typeface="굴림" charset="-127"/>
                </a:rPr>
                <a:t>bq.</a:t>
              </a:r>
            </a:p>
          </p:txBody>
        </p:sp>
        <p:graphicFrame>
          <p:nvGraphicFramePr>
            <p:cNvPr id="88069" name="Object 5"/>
            <p:cNvGraphicFramePr>
              <a:graphicFrameLocks noChangeAspect="1"/>
            </p:cNvGraphicFramePr>
            <p:nvPr/>
          </p:nvGraphicFramePr>
          <p:xfrm>
            <a:off x="2448" y="2496"/>
            <a:ext cx="316" cy="336"/>
          </p:xfrm>
          <a:graphic>
            <a:graphicData uri="http://schemas.openxmlformats.org/presentationml/2006/ole">
              <mc:AlternateContent xmlns:mc="http://schemas.openxmlformats.org/markup-compatibility/2006">
                <mc:Choice xmlns:v="urn:schemas-microsoft-com:vml" Requires="v">
                  <p:oleObj spid="_x0000_s88071" name="Equation" r:id="rId4" imgW="215640" imgH="228600" progId="Equation.3">
                    <p:embed/>
                  </p:oleObj>
                </mc:Choice>
                <mc:Fallback>
                  <p:oleObj name="Equation" r:id="rId4" imgW="215640" imgH="2286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 y="2496"/>
                          <a:ext cx="31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70" name="Object 6"/>
            <p:cNvGraphicFramePr>
              <a:graphicFrameLocks noChangeAspect="1"/>
            </p:cNvGraphicFramePr>
            <p:nvPr/>
          </p:nvGraphicFramePr>
          <p:xfrm>
            <a:off x="2468" y="1968"/>
            <a:ext cx="316" cy="336"/>
          </p:xfrm>
          <a:graphic>
            <a:graphicData uri="http://schemas.openxmlformats.org/presentationml/2006/ole">
              <mc:AlternateContent xmlns:mc="http://schemas.openxmlformats.org/markup-compatibility/2006">
                <mc:Choice xmlns:v="urn:schemas-microsoft-com:vml" Requires="v">
                  <p:oleObj spid="_x0000_s88072" name="Equation" r:id="rId6" imgW="215640" imgH="228600" progId="Equation.3">
                    <p:embed/>
                  </p:oleObj>
                </mc:Choice>
                <mc:Fallback>
                  <p:oleObj name="Equation" r:id="rId6" imgW="215640" imgH="2286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8" y="1968"/>
                          <a:ext cx="31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79446174-2D5A-4889-95DE-CFF603657F4E}" type="slidenum">
              <a:rPr lang="en-US"/>
              <a:pPr/>
              <a:t>43</a:t>
            </a:fld>
            <a:endParaRPr lang="en-US"/>
          </a:p>
        </p:txBody>
      </p:sp>
      <p:sp>
        <p:nvSpPr>
          <p:cNvPr id="90114"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90115" name="Rectangle 3"/>
          <p:cNvSpPr>
            <a:spLocks noGrp="1" noChangeArrowheads="1"/>
          </p:cNvSpPr>
          <p:nvPr>
            <p:ph type="body" idx="1"/>
          </p:nvPr>
        </p:nvSpPr>
        <p:spPr>
          <a:xfrm>
            <a:off x="762000" y="1752600"/>
            <a:ext cx="7772400" cy="4114800"/>
          </a:xfrm>
          <a:noFill/>
          <a:ln/>
        </p:spPr>
        <p:txBody>
          <a:bodyPr lIns="92075" tIns="46038" rIns="92075" bIns="46038"/>
          <a:lstStyle/>
          <a:p>
            <a:pPr>
              <a:lnSpc>
                <a:spcPct val="80000"/>
              </a:lnSpc>
              <a:buFontTx/>
              <a:buNone/>
            </a:pPr>
            <a:r>
              <a:rPr lang="en-US" altLang="ko-KR" sz="2800">
                <a:ea typeface="굴림" charset="-127"/>
              </a:rPr>
              <a:t>Example:</a:t>
            </a:r>
          </a:p>
          <a:p>
            <a:pPr>
              <a:lnSpc>
                <a:spcPct val="80000"/>
              </a:lnSpc>
              <a:buFontTx/>
              <a:buNone/>
            </a:pPr>
            <a:r>
              <a:rPr lang="en-US" altLang="ko-KR" sz="2800">
                <a:ea typeface="굴림" charset="-127"/>
              </a:rPr>
              <a:t>	Downtimes for a high-production candy-making machine have been found to be gamma distributed with mean 2.2 minutes and variance 2.1 minutes</a:t>
            </a:r>
            <a:r>
              <a:rPr lang="en-US" altLang="ko-KR" sz="2800" baseline="30000">
                <a:latin typeface="Symbol" pitchFamily="18" charset="2"/>
                <a:ea typeface="굴림" charset="-127"/>
              </a:rPr>
              <a:t>2</a:t>
            </a:r>
            <a:r>
              <a:rPr lang="en-US" altLang="ko-KR" sz="2800">
                <a:ea typeface="굴림" charset="-127"/>
              </a:rPr>
              <a:t>. Thus, 1/</a:t>
            </a:r>
            <a:r>
              <a:rPr lang="en-US" altLang="ko-KR" sz="2800">
                <a:latin typeface="Symbol" pitchFamily="18" charset="2"/>
                <a:ea typeface="굴림" charset="-127"/>
              </a:rPr>
              <a:t>q</a:t>
            </a:r>
            <a:r>
              <a:rPr lang="en-US" altLang="ko-KR" sz="2800">
                <a:ea typeface="굴림" charset="-127"/>
              </a:rPr>
              <a:t> = 2.2 and 1/</a:t>
            </a:r>
            <a:r>
              <a:rPr lang="en-US" altLang="ko-KR" sz="2800">
                <a:latin typeface="Symbol" pitchFamily="18" charset="2"/>
                <a:ea typeface="굴림" charset="-127"/>
              </a:rPr>
              <a:t>bq</a:t>
            </a:r>
            <a:r>
              <a:rPr lang="en-US" altLang="ko-KR" sz="2800" baseline="30000">
                <a:latin typeface="Symbol" pitchFamily="18" charset="2"/>
                <a:ea typeface="굴림" charset="-127"/>
              </a:rPr>
              <a:t>2</a:t>
            </a:r>
            <a:r>
              <a:rPr lang="en-US" altLang="ko-KR" sz="2800">
                <a:ea typeface="굴림" charset="-127"/>
              </a:rPr>
              <a:t> = 2.10, which implies that </a:t>
            </a:r>
            <a:r>
              <a:rPr lang="en-US" altLang="ko-KR" sz="2800">
                <a:latin typeface="Symbol" pitchFamily="18" charset="2"/>
                <a:ea typeface="굴림" charset="-127"/>
              </a:rPr>
              <a:t>b</a:t>
            </a:r>
            <a:r>
              <a:rPr lang="en-US" altLang="ko-KR" sz="2800">
                <a:ea typeface="굴림" charset="-127"/>
              </a:rPr>
              <a:t> =2.30 and </a:t>
            </a:r>
            <a:r>
              <a:rPr lang="en-US" altLang="ko-KR" sz="2800">
                <a:latin typeface="Symbol" pitchFamily="18" charset="2"/>
                <a:ea typeface="굴림" charset="-127"/>
              </a:rPr>
              <a:t>q </a:t>
            </a:r>
            <a:r>
              <a:rPr lang="en-US" altLang="ko-KR" sz="2800">
                <a:ea typeface="굴림" charset="-127"/>
              </a:rPr>
              <a:t>= 0.4545.</a:t>
            </a:r>
          </a:p>
          <a:p>
            <a:pPr>
              <a:lnSpc>
                <a:spcPct val="80000"/>
              </a:lnSpc>
              <a:buFontTx/>
              <a:buNone/>
            </a:pPr>
            <a:r>
              <a:rPr lang="en-US" altLang="ko-KR" sz="2800">
                <a:ea typeface="굴림" charset="-127"/>
              </a:rPr>
              <a:t>Step1. a = 1.90, b = 3.74</a:t>
            </a:r>
          </a:p>
          <a:p>
            <a:pPr>
              <a:lnSpc>
                <a:spcPct val="80000"/>
              </a:lnSpc>
              <a:buFontTx/>
              <a:buNone/>
            </a:pPr>
            <a:r>
              <a:rPr lang="en-US" altLang="ko-KR" sz="2800">
                <a:ea typeface="굴림" charset="-127"/>
              </a:rPr>
              <a:t>Step2. Generate R</a:t>
            </a:r>
            <a:r>
              <a:rPr lang="en-US" altLang="ko-KR" sz="2800" baseline="-25000">
                <a:ea typeface="굴림" charset="-127"/>
              </a:rPr>
              <a:t>1</a:t>
            </a:r>
            <a:r>
              <a:rPr lang="en-US" altLang="ko-KR" sz="2800">
                <a:ea typeface="굴림" charset="-127"/>
              </a:rPr>
              <a:t> = 0.832 and R</a:t>
            </a:r>
            <a:r>
              <a:rPr lang="en-US" altLang="ko-KR" sz="2800" baseline="-25000">
                <a:ea typeface="굴림" charset="-127"/>
              </a:rPr>
              <a:t>2</a:t>
            </a:r>
            <a:r>
              <a:rPr lang="en-US" altLang="ko-KR" sz="2800">
                <a:ea typeface="굴림" charset="-127"/>
              </a:rPr>
              <a:t>= 0.021</a:t>
            </a:r>
          </a:p>
          <a:p>
            <a:pPr>
              <a:lnSpc>
                <a:spcPct val="80000"/>
              </a:lnSpc>
              <a:buFontTx/>
              <a:buNone/>
            </a:pPr>
            <a:r>
              <a:rPr lang="en-US" altLang="ko-KR" sz="2800">
                <a:ea typeface="굴림" charset="-127"/>
              </a:rPr>
              <a:t>Step3. Compute X = 2.3[0.832</a:t>
            </a:r>
            <a:r>
              <a:rPr lang="en-US" altLang="ko-KR" sz="2800" baseline="-25000">
                <a:ea typeface="굴림" charset="-127"/>
              </a:rPr>
              <a:t> </a:t>
            </a:r>
            <a:r>
              <a:rPr lang="en-US" altLang="ko-KR" sz="2800">
                <a:ea typeface="굴림" charset="-127"/>
              </a:rPr>
              <a:t>/ 0.168]</a:t>
            </a:r>
            <a:r>
              <a:rPr lang="en-US" altLang="ko-KR" sz="2800" baseline="30000">
                <a:ea typeface="굴림" charset="-127"/>
              </a:rPr>
              <a:t>1.9</a:t>
            </a:r>
            <a:r>
              <a:rPr lang="en-US" altLang="ko-KR" sz="2800">
                <a:ea typeface="굴림" charset="-127"/>
              </a:rPr>
              <a:t> = 48.1</a:t>
            </a:r>
          </a:p>
          <a:p>
            <a:pPr>
              <a:lnSpc>
                <a:spcPct val="80000"/>
              </a:lnSpc>
              <a:buFontTx/>
              <a:buNone/>
            </a:pPr>
            <a:r>
              <a:rPr lang="en-US" altLang="ko-KR" sz="2800">
                <a:ea typeface="굴림" charset="-127"/>
              </a:rPr>
              <a:t>Step4. X = 48.1 &gt; 3.74 - ln[(0.832)</a:t>
            </a:r>
            <a:r>
              <a:rPr lang="en-US" altLang="ko-KR" sz="2800" baseline="30000">
                <a:latin typeface="Symbol" pitchFamily="18" charset="2"/>
                <a:ea typeface="굴림" charset="-127"/>
              </a:rPr>
              <a:t>2</a:t>
            </a:r>
            <a:r>
              <a:rPr lang="en-US" altLang="ko-KR" sz="2800">
                <a:ea typeface="굴림" charset="-127"/>
              </a:rPr>
              <a:t>(0.021)] = 7.97 , so reject X and return to step 2.</a:t>
            </a:r>
          </a:p>
        </p:txBody>
      </p:sp>
    </p:spTree>
  </p:cSld>
  <p:clrMapOvr>
    <a:masterClrMapping/>
  </p:clrMapOvr>
  <p:transition>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C2BA5D99-F8CB-47D9-806D-36168C60DDCB}" type="slidenum">
              <a:rPr lang="en-US"/>
              <a:pPr/>
              <a:t>44</a:t>
            </a:fld>
            <a:endParaRPr lang="en-US"/>
          </a:p>
        </p:txBody>
      </p:sp>
      <p:sp>
        <p:nvSpPr>
          <p:cNvPr id="92162"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92163" name="Rectangle 3"/>
          <p:cNvSpPr>
            <a:spLocks noGrp="1" noChangeArrowheads="1"/>
          </p:cNvSpPr>
          <p:nvPr>
            <p:ph type="body" idx="1"/>
          </p:nvPr>
        </p:nvSpPr>
        <p:spPr>
          <a:xfrm>
            <a:off x="762000" y="1752600"/>
            <a:ext cx="7772400" cy="4114800"/>
          </a:xfrm>
          <a:noFill/>
          <a:ln/>
        </p:spPr>
        <p:txBody>
          <a:bodyPr lIns="92075" tIns="46038" rIns="92075" bIns="46038"/>
          <a:lstStyle/>
          <a:p>
            <a:pPr>
              <a:lnSpc>
                <a:spcPct val="90000"/>
              </a:lnSpc>
              <a:buFontTx/>
              <a:buNone/>
            </a:pPr>
            <a:r>
              <a:rPr lang="en-US" altLang="ko-KR" sz="2800">
                <a:ea typeface="굴림" charset="-127"/>
              </a:rPr>
              <a:t>Step2. Generate R</a:t>
            </a:r>
            <a:r>
              <a:rPr lang="en-US" altLang="ko-KR" sz="2800" baseline="-25000">
                <a:ea typeface="굴림" charset="-127"/>
              </a:rPr>
              <a:t>1</a:t>
            </a:r>
            <a:r>
              <a:rPr lang="en-US" altLang="ko-KR" sz="2800">
                <a:ea typeface="굴림" charset="-127"/>
              </a:rPr>
              <a:t> = 0.434, and R</a:t>
            </a:r>
            <a:r>
              <a:rPr lang="en-US" altLang="ko-KR" sz="2800" baseline="-25000">
                <a:ea typeface="굴림" charset="-127"/>
              </a:rPr>
              <a:t>2 </a:t>
            </a:r>
            <a:r>
              <a:rPr lang="en-US" altLang="ko-KR" sz="2800">
                <a:ea typeface="굴림" charset="-127"/>
              </a:rPr>
              <a:t>= 0.716.</a:t>
            </a:r>
          </a:p>
          <a:p>
            <a:pPr>
              <a:lnSpc>
                <a:spcPct val="90000"/>
              </a:lnSpc>
              <a:buFontTx/>
              <a:buNone/>
            </a:pPr>
            <a:r>
              <a:rPr lang="en-US" altLang="ko-KR" sz="2800">
                <a:ea typeface="굴림" charset="-127"/>
              </a:rPr>
              <a:t>Step3. Compute X = 2.3</a:t>
            </a:r>
            <a:r>
              <a:rPr lang="en-US" altLang="ko-KR" sz="2800">
                <a:latin typeface="Symbol" pitchFamily="18" charset="2"/>
                <a:ea typeface="굴림" charset="-127"/>
              </a:rPr>
              <a:t>(</a:t>
            </a:r>
            <a:r>
              <a:rPr lang="en-US" altLang="ko-KR" sz="2800">
                <a:ea typeface="굴림" charset="-127"/>
              </a:rPr>
              <a:t>0.434/0.566]</a:t>
            </a:r>
            <a:r>
              <a:rPr lang="en-US" altLang="ko-KR" sz="2800" baseline="30000">
                <a:ea typeface="굴림" charset="-127"/>
              </a:rPr>
              <a:t>1.9</a:t>
            </a:r>
            <a:r>
              <a:rPr lang="en-US" altLang="ko-KR" sz="2800">
                <a:ea typeface="굴림" charset="-127"/>
              </a:rPr>
              <a:t> = 1.389.</a:t>
            </a:r>
          </a:p>
          <a:p>
            <a:pPr>
              <a:lnSpc>
                <a:spcPct val="90000"/>
              </a:lnSpc>
              <a:buFontTx/>
              <a:buNone/>
            </a:pPr>
            <a:r>
              <a:rPr lang="en-US" altLang="ko-KR" sz="2800">
                <a:ea typeface="굴림" charset="-127"/>
              </a:rPr>
              <a:t>Step4. Since X = 1.389 </a:t>
            </a:r>
            <a:r>
              <a:rPr lang="en-US" altLang="ko-KR" sz="2800">
                <a:latin typeface="Symbol" pitchFamily="18" charset="2"/>
                <a:ea typeface="굴림" charset="-127"/>
              </a:rPr>
              <a:t>£</a:t>
            </a:r>
            <a:r>
              <a:rPr lang="en-US" altLang="ko-KR" sz="2800">
                <a:ea typeface="굴림" charset="-127"/>
              </a:rPr>
              <a:t> 3.74 - ln[(0.434)</a:t>
            </a:r>
            <a:r>
              <a:rPr lang="en-US" altLang="ko-KR" sz="2800" baseline="30000">
                <a:latin typeface="Symbol" pitchFamily="18" charset="2"/>
                <a:ea typeface="굴림" charset="-127"/>
              </a:rPr>
              <a:t>2</a:t>
            </a:r>
            <a:r>
              <a:rPr lang="en-US" altLang="ko-KR" sz="2800" baseline="-25000">
                <a:ea typeface="굴림" charset="-127"/>
              </a:rPr>
              <a:t> </a:t>
            </a:r>
            <a:r>
              <a:rPr lang="en-US" altLang="ko-KR" sz="2800">
                <a:ea typeface="굴림" charset="-127"/>
              </a:rPr>
              <a:t>0.716] 			    = 5.74, accept X.</a:t>
            </a:r>
          </a:p>
          <a:p>
            <a:pPr>
              <a:lnSpc>
                <a:spcPct val="90000"/>
              </a:lnSpc>
              <a:buFontTx/>
              <a:buNone/>
            </a:pPr>
            <a:r>
              <a:rPr lang="en-US" altLang="ko-KR" sz="2800">
                <a:ea typeface="굴림" charset="-127"/>
              </a:rPr>
              <a:t>Step5. Divide X by </a:t>
            </a:r>
            <a:r>
              <a:rPr lang="en-US" altLang="ko-KR" sz="2800">
                <a:latin typeface="Symbol" pitchFamily="18" charset="2"/>
                <a:ea typeface="굴림" charset="-127"/>
              </a:rPr>
              <a:t>bq = 1.045</a:t>
            </a:r>
            <a:r>
              <a:rPr lang="en-US" altLang="ko-KR" sz="2800">
                <a:ea typeface="굴림" charset="-127"/>
              </a:rPr>
              <a:t> to get X = 1.329.</a:t>
            </a:r>
            <a:r>
              <a:rPr lang="en-US" altLang="ko-KR" sz="2800">
                <a:latin typeface="Symbol" pitchFamily="18" charset="2"/>
                <a:ea typeface="굴림" charset="-127"/>
              </a:rPr>
              <a:t> </a:t>
            </a:r>
          </a:p>
        </p:txBody>
      </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Random Variate Generation</a:t>
            </a:r>
          </a:p>
        </p:txBody>
      </p:sp>
      <p:sp>
        <p:nvSpPr>
          <p:cNvPr id="8" name="Slide Number Placeholder 5"/>
          <p:cNvSpPr>
            <a:spLocks noGrp="1"/>
          </p:cNvSpPr>
          <p:nvPr>
            <p:ph type="sldNum" sz="quarter" idx="12"/>
          </p:nvPr>
        </p:nvSpPr>
        <p:spPr/>
        <p:txBody>
          <a:bodyPr/>
          <a:lstStyle/>
          <a:p>
            <a:fld id="{CDFF3400-1492-4972-93F3-0E4DE046F39E}" type="slidenum">
              <a:rPr lang="en-US"/>
              <a:pPr/>
              <a:t>5</a:t>
            </a:fld>
            <a:endParaRPr lang="en-US"/>
          </a:p>
        </p:txBody>
      </p:sp>
      <p:sp>
        <p:nvSpPr>
          <p:cNvPr id="12290"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12291" name="Rectangle 3"/>
          <p:cNvSpPr>
            <a:spLocks noChangeArrowheads="1"/>
          </p:cNvSpPr>
          <p:nvPr/>
        </p:nvSpPr>
        <p:spPr bwMode="auto">
          <a:xfrm>
            <a:off x="1203325" y="5214938"/>
            <a:ext cx="2938463" cy="7016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Empirical histogram of </a:t>
            </a:r>
          </a:p>
          <a:p>
            <a:pPr eaLnBrk="0" hangingPunct="0"/>
            <a:r>
              <a:rPr lang="en-US" altLang="ko-KR" sz="2000">
                <a:latin typeface="Arial" charset="0"/>
                <a:ea typeface="굴림" charset="-127"/>
              </a:rPr>
              <a:t>200 exponential variates</a:t>
            </a:r>
          </a:p>
        </p:txBody>
      </p:sp>
      <p:graphicFrame>
        <p:nvGraphicFramePr>
          <p:cNvPr id="12292" name="Object 4"/>
          <p:cNvGraphicFramePr>
            <a:graphicFrameLocks/>
          </p:cNvGraphicFramePr>
          <p:nvPr/>
        </p:nvGraphicFramePr>
        <p:xfrm>
          <a:off x="814388" y="1943100"/>
          <a:ext cx="3721100" cy="3009900"/>
        </p:xfrm>
        <a:graphic>
          <a:graphicData uri="http://schemas.openxmlformats.org/presentationml/2006/ole">
            <mc:AlternateContent xmlns:mc="http://schemas.openxmlformats.org/markup-compatibility/2006">
              <mc:Choice xmlns:v="urn:schemas-microsoft-com:vml" Requires="v">
                <p:oleObj spid="_x0000_s12294" name="Clip" r:id="rId4" imgW="3847619" imgH="3114286" progId="MS_ClipArt_Gallery.2">
                  <p:embed/>
                </p:oleObj>
              </mc:Choice>
              <mc:Fallback>
                <p:oleObj name="Clip" r:id="rId4" imgW="3847619" imgH="3114286" progId="MS_ClipArt_Gallery.2">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388" y="1943100"/>
                        <a:ext cx="37211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5"/>
          <p:cNvGraphicFramePr>
            <a:graphicFrameLocks/>
          </p:cNvGraphicFramePr>
          <p:nvPr/>
        </p:nvGraphicFramePr>
        <p:xfrm>
          <a:off x="5243513" y="1990725"/>
          <a:ext cx="3057525" cy="2705100"/>
        </p:xfrm>
        <a:graphic>
          <a:graphicData uri="http://schemas.openxmlformats.org/presentationml/2006/ole">
            <mc:AlternateContent xmlns:mc="http://schemas.openxmlformats.org/markup-compatibility/2006">
              <mc:Choice xmlns:v="urn:schemas-microsoft-com:vml" Requires="v">
                <p:oleObj spid="_x0000_s12295" name="Clip" r:id="rId6" imgW="3066667" imgH="2714286" progId="MS_ClipArt_Gallery.2">
                  <p:embed/>
                </p:oleObj>
              </mc:Choice>
              <mc:Fallback>
                <p:oleObj name="Clip" r:id="rId6" imgW="3066667" imgH="2714286" progId="MS_ClipArt_Gallery.2">
                  <p:embed/>
                  <p:pic>
                    <p:nvPicPr>
                      <p:cNvPr id="0" name="Picture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3513" y="1990725"/>
                        <a:ext cx="305752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4" name="Rectangle 6"/>
          <p:cNvSpPr>
            <a:spLocks noChangeArrowheads="1"/>
          </p:cNvSpPr>
          <p:nvPr/>
        </p:nvSpPr>
        <p:spPr bwMode="auto">
          <a:xfrm>
            <a:off x="5318125" y="5218113"/>
            <a:ext cx="2881313" cy="701675"/>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2000">
                <a:latin typeface="Arial" charset="0"/>
                <a:ea typeface="굴림" charset="-127"/>
              </a:rPr>
              <a:t>Theoretical exponential </a:t>
            </a:r>
          </a:p>
          <a:p>
            <a:pPr eaLnBrk="0" hangingPunct="0"/>
            <a:r>
              <a:rPr lang="en-US" altLang="ko-KR" sz="2000">
                <a:latin typeface="Arial" charset="0"/>
                <a:ea typeface="굴림" charset="-127"/>
              </a:rPr>
              <a:t>density with mean 1</a:t>
            </a:r>
          </a:p>
        </p:txBody>
      </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Random Variate Generation</a:t>
            </a:r>
          </a:p>
        </p:txBody>
      </p:sp>
      <p:sp>
        <p:nvSpPr>
          <p:cNvPr id="8" name="Slide Number Placeholder 5"/>
          <p:cNvSpPr>
            <a:spLocks noGrp="1"/>
          </p:cNvSpPr>
          <p:nvPr>
            <p:ph type="sldNum" sz="quarter" idx="12"/>
          </p:nvPr>
        </p:nvSpPr>
        <p:spPr/>
        <p:txBody>
          <a:bodyPr/>
          <a:lstStyle/>
          <a:p>
            <a:fld id="{C9009489-3C68-4A24-9519-AE3F4AFBA72A}" type="slidenum">
              <a:rPr lang="en-US"/>
              <a:pPr/>
              <a:t>6</a:t>
            </a:fld>
            <a:endParaRPr lang="en-US"/>
          </a:p>
        </p:txBody>
      </p:sp>
      <p:sp>
        <p:nvSpPr>
          <p:cNvPr id="14338"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grpSp>
        <p:nvGrpSpPr>
          <p:cNvPr id="14339" name="Group 3"/>
          <p:cNvGrpSpPr>
            <a:grpSpLocks/>
          </p:cNvGrpSpPr>
          <p:nvPr/>
        </p:nvGrpSpPr>
        <p:grpSpPr bwMode="auto">
          <a:xfrm>
            <a:off x="304800" y="1524000"/>
            <a:ext cx="8839200" cy="4706938"/>
            <a:chOff x="192" y="960"/>
            <a:chExt cx="5568" cy="2965"/>
          </a:xfrm>
        </p:grpSpPr>
        <p:sp>
          <p:nvSpPr>
            <p:cNvPr id="14340" name="Rectangle 4"/>
            <p:cNvSpPr>
              <a:spLocks noChangeArrowheads="1"/>
            </p:cNvSpPr>
            <p:nvPr/>
          </p:nvSpPr>
          <p:spPr bwMode="auto">
            <a:xfrm>
              <a:off x="192" y="960"/>
              <a:ext cx="5568" cy="2965"/>
            </a:xfrm>
            <a:prstGeom prst="rect">
              <a:avLst/>
            </a:prstGeom>
            <a:noFill/>
            <a:ln w="12700">
              <a:noFill/>
              <a:miter lim="800000"/>
              <a:headEnd type="none" w="sm" len="sm"/>
              <a:tailEnd type="none" w="sm" len="sm"/>
            </a:ln>
            <a:effectLst/>
          </p:spPr>
          <p:txBody>
            <a:bodyPr>
              <a:spAutoFit/>
            </a:bodyPr>
            <a:lstStyle/>
            <a:p>
              <a:pPr eaLnBrk="0" hangingPunct="0">
                <a:lnSpc>
                  <a:spcPct val="120000"/>
                </a:lnSpc>
              </a:pPr>
              <a:r>
                <a:rPr lang="en-US" altLang="ko-KR" sz="2800">
                  <a:ea typeface="굴림" charset="-127"/>
                </a:rPr>
                <a:t>Example #1</a:t>
              </a:r>
            </a:p>
            <a:p>
              <a:pPr eaLnBrk="0" hangingPunct="0">
                <a:lnSpc>
                  <a:spcPct val="120000"/>
                </a:lnSpc>
              </a:pPr>
              <a:r>
                <a:rPr lang="en-US" altLang="ko-KR" sz="2800">
                  <a:ea typeface="굴림" charset="-127"/>
                </a:rPr>
                <a:t>Generate random variates x with density function f(x) = 2x, 0 </a:t>
              </a:r>
              <a:r>
                <a:rPr lang="en-US" altLang="ko-KR" sz="2800">
                  <a:latin typeface="Symbol" pitchFamily="18" charset="2"/>
                  <a:ea typeface="굴림" charset="-127"/>
                </a:rPr>
                <a:t>£ </a:t>
              </a:r>
              <a:r>
                <a:rPr lang="en-US" altLang="ko-KR" sz="2800">
                  <a:ea typeface="굴림" charset="-127"/>
                </a:rPr>
                <a:t>x </a:t>
              </a:r>
              <a:r>
                <a:rPr lang="en-US" altLang="ko-KR" sz="2800">
                  <a:latin typeface="Symbol" pitchFamily="18" charset="2"/>
                  <a:ea typeface="굴림" charset="-127"/>
                </a:rPr>
                <a:t>£ </a:t>
              </a:r>
              <a:r>
                <a:rPr lang="en-US" altLang="ko-KR" sz="2800">
                  <a:ea typeface="굴림" charset="-127"/>
                </a:rPr>
                <a:t>1</a:t>
              </a:r>
            </a:p>
            <a:p>
              <a:pPr eaLnBrk="0" hangingPunct="0">
                <a:lnSpc>
                  <a:spcPct val="120000"/>
                </a:lnSpc>
              </a:pPr>
              <a:r>
                <a:rPr lang="en-US" altLang="ko-KR" sz="2800">
                  <a:ea typeface="굴림" charset="-127"/>
                </a:rPr>
                <a:t>Solution:</a:t>
              </a:r>
            </a:p>
            <a:p>
              <a:pPr lvl="1" eaLnBrk="0" hangingPunct="0">
                <a:lnSpc>
                  <a:spcPct val="120000"/>
                </a:lnSpc>
              </a:pPr>
              <a:r>
                <a:rPr lang="en-US" altLang="ko-KR" sz="2800">
                  <a:ea typeface="굴림" charset="-127"/>
                </a:rPr>
                <a:t>F(x) =              = x</a:t>
              </a:r>
              <a:r>
                <a:rPr lang="en-US" altLang="ko-KR" sz="2800" baseline="50000">
                  <a:ea typeface="굴림" charset="-127"/>
                </a:rPr>
                <a:t>2 </a:t>
              </a:r>
              <a:r>
                <a:rPr lang="en-US" altLang="ko-KR" sz="2800">
                  <a:ea typeface="굴림" charset="-127"/>
                </a:rPr>
                <a:t>, 0 </a:t>
              </a:r>
              <a:r>
                <a:rPr lang="en-US" altLang="ko-KR" sz="2800">
                  <a:latin typeface="Symbol" pitchFamily="18" charset="2"/>
                  <a:ea typeface="굴림" charset="-127"/>
                </a:rPr>
                <a:t>£ </a:t>
              </a:r>
              <a:r>
                <a:rPr lang="en-US" altLang="ko-KR" sz="2800">
                  <a:ea typeface="굴림" charset="-127"/>
                </a:rPr>
                <a:t>x </a:t>
              </a:r>
              <a:r>
                <a:rPr lang="en-US" altLang="ko-KR" sz="2800">
                  <a:latin typeface="Symbol" pitchFamily="18" charset="2"/>
                  <a:ea typeface="굴림" charset="-127"/>
                </a:rPr>
                <a:t>£ </a:t>
              </a:r>
              <a:r>
                <a:rPr lang="en-US" altLang="ko-KR" sz="2800">
                  <a:ea typeface="굴림" charset="-127"/>
                </a:rPr>
                <a:t>1 </a:t>
              </a:r>
            </a:p>
            <a:p>
              <a:pPr lvl="1" eaLnBrk="0" hangingPunct="0">
                <a:lnSpc>
                  <a:spcPct val="120000"/>
                </a:lnSpc>
              </a:pPr>
              <a:r>
                <a:rPr lang="en-US" altLang="ko-KR" sz="2800">
                  <a:ea typeface="굴림" charset="-127"/>
                </a:rPr>
                <a:t>Now set F(x) = R ==&gt; 	R = x</a:t>
              </a:r>
              <a:r>
                <a:rPr lang="en-US" altLang="ko-KR" sz="2800" baseline="50000">
                  <a:ea typeface="굴림" charset="-127"/>
                </a:rPr>
                <a:t>2</a:t>
              </a:r>
              <a:endParaRPr lang="en-US" altLang="ko-KR" sz="2800">
                <a:ea typeface="굴림" charset="-127"/>
              </a:endParaRPr>
            </a:p>
            <a:p>
              <a:pPr lvl="1" eaLnBrk="0" hangingPunct="0">
                <a:lnSpc>
                  <a:spcPct val="120000"/>
                </a:lnSpc>
              </a:pPr>
              <a:r>
                <a:rPr lang="en-US" altLang="ko-KR" sz="2800">
                  <a:ea typeface="굴림" charset="-127"/>
                </a:rPr>
                <a:t>Next, solve for x, ==&gt; x = F</a:t>
              </a:r>
              <a:r>
                <a:rPr lang="en-US" altLang="ko-KR" sz="2800" baseline="50000">
                  <a:ea typeface="굴림" charset="-127"/>
                </a:rPr>
                <a:t>-1</a:t>
              </a:r>
              <a:r>
                <a:rPr lang="en-US" altLang="ko-KR" sz="2800">
                  <a:ea typeface="굴림" charset="-127"/>
                </a:rPr>
                <a:t>(R) = </a:t>
              </a:r>
              <a:r>
                <a:rPr lang="en-US" altLang="ko-KR" sz="2800">
                  <a:latin typeface="Symbol" pitchFamily="18" charset="2"/>
                  <a:ea typeface="굴림" charset="-127"/>
                </a:rPr>
                <a:t>Ö</a:t>
              </a:r>
              <a:r>
                <a:rPr lang="en-US" altLang="ko-KR" sz="2800">
                  <a:ea typeface="굴림" charset="-127"/>
                </a:rPr>
                <a:t>R, 0 </a:t>
              </a:r>
              <a:r>
                <a:rPr lang="en-US" altLang="ko-KR" sz="2800">
                  <a:latin typeface="Symbol" pitchFamily="18" charset="2"/>
                  <a:ea typeface="굴림" charset="-127"/>
                </a:rPr>
                <a:t>£ </a:t>
              </a:r>
              <a:r>
                <a:rPr lang="en-US" altLang="ko-KR" sz="2800">
                  <a:ea typeface="굴림" charset="-127"/>
                </a:rPr>
                <a:t>r </a:t>
              </a:r>
              <a:r>
                <a:rPr lang="en-US" altLang="ko-KR" sz="2800">
                  <a:latin typeface="Symbol" pitchFamily="18" charset="2"/>
                  <a:ea typeface="굴림" charset="-127"/>
                </a:rPr>
                <a:t>£ </a:t>
              </a:r>
              <a:r>
                <a:rPr lang="en-US" altLang="ko-KR" sz="2800">
                  <a:ea typeface="굴림" charset="-127"/>
                </a:rPr>
                <a:t>1</a:t>
              </a:r>
            </a:p>
            <a:p>
              <a:pPr eaLnBrk="0" hangingPunct="0">
                <a:lnSpc>
                  <a:spcPct val="120000"/>
                </a:lnSpc>
              </a:pPr>
              <a:r>
                <a:rPr lang="en-US" altLang="ko-KR" sz="2800">
                  <a:latin typeface="Symbol" pitchFamily="18" charset="2"/>
                  <a:ea typeface="굴림" charset="-127"/>
                </a:rPr>
                <a:t>\</a:t>
              </a:r>
              <a:r>
                <a:rPr lang="en-US" altLang="ko-KR" sz="2800">
                  <a:ea typeface="굴림" charset="-127"/>
                </a:rPr>
                <a:t>Values of x with pdf f(x) = 2x can be generated by taking the square root of the random, R.</a:t>
              </a:r>
            </a:p>
          </p:txBody>
        </p:sp>
        <p:sp>
          <p:nvSpPr>
            <p:cNvPr id="14341" name="Line 5"/>
            <p:cNvSpPr>
              <a:spLocks noChangeShapeType="1"/>
            </p:cNvSpPr>
            <p:nvPr/>
          </p:nvSpPr>
          <p:spPr bwMode="auto">
            <a:xfrm>
              <a:off x="3840" y="2965"/>
              <a:ext cx="144" cy="0"/>
            </a:xfrm>
            <a:prstGeom prst="line">
              <a:avLst/>
            </a:prstGeom>
            <a:noFill/>
            <a:ln w="12700">
              <a:solidFill>
                <a:schemeClr val="tx1"/>
              </a:solidFill>
              <a:round/>
              <a:headEnd type="none" w="sm" len="sm"/>
              <a:tailEnd type="none" w="sm" len="sm"/>
            </a:ln>
            <a:effectLst/>
          </p:spPr>
          <p:txBody>
            <a:bodyPr wrap="none" anchor="ctr"/>
            <a:lstStyle/>
            <a:p>
              <a:endParaRPr lang="en-US"/>
            </a:p>
          </p:txBody>
        </p:sp>
        <p:graphicFrame>
          <p:nvGraphicFramePr>
            <p:cNvPr id="14342" name="Object 6"/>
            <p:cNvGraphicFramePr>
              <a:graphicFrameLocks noChangeAspect="1"/>
            </p:cNvGraphicFramePr>
            <p:nvPr/>
          </p:nvGraphicFramePr>
          <p:xfrm>
            <a:off x="1200" y="2245"/>
            <a:ext cx="620" cy="462"/>
          </p:xfrm>
          <a:graphic>
            <a:graphicData uri="http://schemas.openxmlformats.org/presentationml/2006/ole">
              <mc:AlternateContent xmlns:mc="http://schemas.openxmlformats.org/markup-compatibility/2006">
                <mc:Choice xmlns:v="urn:schemas-microsoft-com:vml" Requires="v">
                  <p:oleObj spid="_x0000_s14343" name="Equation" r:id="rId4" imgW="444240" imgH="330120" progId="Equation.3">
                    <p:embed/>
                  </p:oleObj>
                </mc:Choice>
                <mc:Fallback>
                  <p:oleObj name="Equation" r:id="rId4" imgW="444240" imgH="33012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2245"/>
                          <a:ext cx="620" cy="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Random Variate Generation</a:t>
            </a:r>
          </a:p>
        </p:txBody>
      </p:sp>
      <p:sp>
        <p:nvSpPr>
          <p:cNvPr id="7" name="Slide Number Placeholder 5"/>
          <p:cNvSpPr>
            <a:spLocks noGrp="1"/>
          </p:cNvSpPr>
          <p:nvPr>
            <p:ph type="sldNum" sz="quarter" idx="12"/>
          </p:nvPr>
        </p:nvSpPr>
        <p:spPr/>
        <p:txBody>
          <a:bodyPr/>
          <a:lstStyle/>
          <a:p>
            <a:fld id="{9F12BB73-9514-439D-9183-012D83193A30}" type="slidenum">
              <a:rPr lang="en-US"/>
              <a:pPr/>
              <a:t>7</a:t>
            </a:fld>
            <a:endParaRPr lang="en-US"/>
          </a:p>
        </p:txBody>
      </p:sp>
      <p:sp>
        <p:nvSpPr>
          <p:cNvPr id="16386"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grpSp>
        <p:nvGrpSpPr>
          <p:cNvPr id="16387" name="Group 3"/>
          <p:cNvGrpSpPr>
            <a:grpSpLocks/>
          </p:cNvGrpSpPr>
          <p:nvPr/>
        </p:nvGrpSpPr>
        <p:grpSpPr bwMode="auto">
          <a:xfrm>
            <a:off x="685800" y="1905000"/>
            <a:ext cx="7848600" cy="4230688"/>
            <a:chOff x="432" y="1200"/>
            <a:chExt cx="4944" cy="2665"/>
          </a:xfrm>
        </p:grpSpPr>
        <p:sp>
          <p:nvSpPr>
            <p:cNvPr id="16388" name="Rectangle 4"/>
            <p:cNvSpPr>
              <a:spLocks noChangeArrowheads="1"/>
            </p:cNvSpPr>
            <p:nvPr/>
          </p:nvSpPr>
          <p:spPr bwMode="auto">
            <a:xfrm>
              <a:off x="432" y="1200"/>
              <a:ext cx="4944" cy="2665"/>
            </a:xfrm>
            <a:prstGeom prst="rect">
              <a:avLst/>
            </a:prstGeom>
            <a:noFill/>
            <a:ln w="9525">
              <a:noFill/>
              <a:miter lim="800000"/>
              <a:headEnd/>
              <a:tailEnd/>
            </a:ln>
            <a:effectLst/>
          </p:spPr>
          <p:txBody>
            <a:bodyPr>
              <a:spAutoFit/>
            </a:bodyPr>
            <a:lstStyle/>
            <a:p>
              <a:pPr eaLnBrk="0" hangingPunct="0"/>
              <a:r>
                <a:rPr lang="en-US" altLang="ko-KR" sz="2800">
                  <a:ea typeface="굴림" charset="-127"/>
                </a:rPr>
                <a:t>Example #2</a:t>
              </a:r>
            </a:p>
            <a:p>
              <a:pPr lvl="1" eaLnBrk="0" hangingPunct="0"/>
              <a:r>
                <a:rPr lang="en-US" altLang="ko-KR" sz="2800">
                  <a:ea typeface="굴림" charset="-127"/>
                </a:rPr>
                <a:t>Generate random variates x with density function</a:t>
              </a:r>
            </a:p>
            <a:p>
              <a:pPr lvl="1" eaLnBrk="0" hangingPunct="0"/>
              <a:r>
                <a:rPr lang="en-US" altLang="ko-KR" sz="2800">
                  <a:ea typeface="굴림" charset="-127"/>
                </a:rPr>
                <a:t> </a:t>
              </a:r>
            </a:p>
            <a:p>
              <a:pPr eaLnBrk="0" hangingPunct="0">
                <a:lnSpc>
                  <a:spcPct val="70000"/>
                </a:lnSpc>
              </a:pPr>
              <a:r>
                <a:rPr lang="en-US" altLang="ko-KR" sz="2800">
                  <a:ea typeface="굴림" charset="-127"/>
                </a:rPr>
                <a:t>				</a:t>
              </a:r>
              <a:r>
                <a:rPr lang="en-US" altLang="ko-KR" sz="2800">
                  <a:latin typeface="Symbol" pitchFamily="18" charset="2"/>
                  <a:ea typeface="굴림" charset="-127"/>
                </a:rPr>
                <a:t>ì</a:t>
              </a:r>
              <a:r>
                <a:rPr lang="en-US" altLang="ko-KR" sz="2800">
                  <a:ea typeface="굴림" charset="-127"/>
                </a:rPr>
                <a:t> </a:t>
              </a:r>
              <a:r>
                <a:rPr lang="en-US" altLang="ko-KR" sz="2800">
                  <a:latin typeface="Symbol" pitchFamily="18" charset="2"/>
                  <a:ea typeface="굴림" charset="-127"/>
                </a:rPr>
                <a:t>l</a:t>
              </a:r>
              <a:r>
                <a:rPr lang="en-US" altLang="ko-KR" sz="2800">
                  <a:ea typeface="굴림" charset="-127"/>
                </a:rPr>
                <a:t>e</a:t>
              </a:r>
              <a:r>
                <a:rPr lang="en-US" altLang="ko-KR" sz="2800" baseline="30000">
                  <a:ea typeface="굴림" charset="-127"/>
                </a:rPr>
                <a:t>-</a:t>
              </a:r>
              <a:r>
                <a:rPr lang="en-US" altLang="ko-KR" sz="2800" baseline="30000">
                  <a:latin typeface="Symbol" pitchFamily="18" charset="2"/>
                  <a:ea typeface="굴림" charset="-127"/>
                </a:rPr>
                <a:t>l</a:t>
              </a:r>
              <a:r>
                <a:rPr lang="en-US" altLang="ko-KR" sz="2800" baseline="30000">
                  <a:ea typeface="굴림" charset="-127"/>
                </a:rPr>
                <a:t>x</a:t>
              </a:r>
              <a:r>
                <a:rPr lang="en-US" altLang="ko-KR" sz="2800">
                  <a:ea typeface="굴림" charset="-127"/>
                </a:rPr>
                <a:t> ,   	0 </a:t>
              </a:r>
              <a:r>
                <a:rPr lang="en-US" altLang="ko-KR" sz="2800">
                  <a:latin typeface="Symbol" pitchFamily="18" charset="2"/>
                  <a:ea typeface="굴림" charset="-127"/>
                </a:rPr>
                <a:t>£ </a:t>
              </a:r>
              <a:r>
                <a:rPr lang="en-US" altLang="ko-KR" sz="2800">
                  <a:ea typeface="굴림" charset="-127"/>
                </a:rPr>
                <a:t>x					f(x) = 	</a:t>
              </a:r>
              <a:r>
                <a:rPr lang="en-US" altLang="ko-KR" sz="2800">
                  <a:latin typeface="Symbol" pitchFamily="18" charset="2"/>
                  <a:ea typeface="굴림" charset="-127"/>
                </a:rPr>
                <a:t>í</a:t>
              </a:r>
            </a:p>
            <a:p>
              <a:pPr eaLnBrk="0" hangingPunct="0">
                <a:lnSpc>
                  <a:spcPct val="60000"/>
                </a:lnSpc>
              </a:pPr>
              <a:r>
                <a:rPr lang="en-US" altLang="ko-KR" sz="2800">
                  <a:latin typeface="Symbol" pitchFamily="18" charset="2"/>
                  <a:ea typeface="굴림" charset="-127"/>
                </a:rPr>
                <a:t>				î </a:t>
              </a:r>
              <a:r>
                <a:rPr lang="en-US" altLang="ko-KR" sz="2800">
                  <a:ea typeface="굴림" charset="-127"/>
                </a:rPr>
                <a:t>0 ,		x &lt; 0</a:t>
              </a:r>
            </a:p>
            <a:p>
              <a:pPr eaLnBrk="0" hangingPunct="0">
                <a:lnSpc>
                  <a:spcPct val="70000"/>
                </a:lnSpc>
              </a:pPr>
              <a:r>
                <a:rPr lang="en-US" altLang="ko-KR" sz="2800">
                  <a:ea typeface="굴림" charset="-127"/>
                </a:rPr>
                <a:t>Solution:</a:t>
              </a:r>
            </a:p>
            <a:p>
              <a:pPr eaLnBrk="0" hangingPunct="0"/>
              <a:r>
                <a:rPr lang="en-US" altLang="ko-KR" sz="2800">
                  <a:ea typeface="굴림" charset="-127"/>
                </a:rPr>
                <a:t>	F(x) 	= </a:t>
              </a:r>
              <a:r>
                <a:rPr lang="en-US" altLang="ko-KR" sz="2800">
                  <a:latin typeface="Symbol" pitchFamily="18" charset="2"/>
                  <a:ea typeface="굴림" charset="-127"/>
                </a:rPr>
                <a:t>   </a:t>
              </a:r>
              <a:r>
                <a:rPr lang="en-US" altLang="ko-KR" sz="2800">
                  <a:ea typeface="굴림" charset="-127"/>
                </a:rPr>
                <a:t>f(t) dt</a:t>
              </a:r>
            </a:p>
            <a:p>
              <a:pPr eaLnBrk="0" hangingPunct="0"/>
              <a:endParaRPr lang="en-US" altLang="ko-KR" sz="2800">
                <a:ea typeface="굴림" charset="-127"/>
              </a:endParaRPr>
            </a:p>
            <a:p>
              <a:pPr eaLnBrk="0" hangingPunct="0">
                <a:lnSpc>
                  <a:spcPct val="70000"/>
                </a:lnSpc>
              </a:pPr>
              <a:r>
                <a:rPr lang="en-US" altLang="ko-KR" sz="2800">
                  <a:ea typeface="굴림" charset="-127"/>
                </a:rPr>
                <a:t>			</a:t>
              </a:r>
              <a:r>
                <a:rPr lang="en-US" altLang="ko-KR" sz="2800">
                  <a:latin typeface="Symbol" pitchFamily="18" charset="2"/>
                  <a:ea typeface="굴림" charset="-127"/>
                </a:rPr>
                <a:t>ì</a:t>
              </a:r>
              <a:r>
                <a:rPr lang="en-US" altLang="ko-KR" sz="2800">
                  <a:ea typeface="굴림" charset="-127"/>
                </a:rPr>
                <a:t> 1 - e</a:t>
              </a:r>
              <a:r>
                <a:rPr lang="en-US" altLang="ko-KR" sz="2800" baseline="30000">
                  <a:ea typeface="굴림" charset="-127"/>
                </a:rPr>
                <a:t>-</a:t>
              </a:r>
              <a:r>
                <a:rPr lang="en-US" altLang="ko-KR" sz="2800" baseline="30000">
                  <a:latin typeface="Symbol" pitchFamily="18" charset="2"/>
                  <a:ea typeface="굴림" charset="-127"/>
                </a:rPr>
                <a:t>l</a:t>
              </a:r>
              <a:r>
                <a:rPr lang="en-US" altLang="ko-KR" sz="2800" baseline="30000">
                  <a:ea typeface="굴림" charset="-127"/>
                </a:rPr>
                <a:t>x</a:t>
              </a:r>
              <a:r>
                <a:rPr lang="en-US" altLang="ko-KR" sz="2800">
                  <a:ea typeface="굴림" charset="-127"/>
                </a:rPr>
                <a:t> ,   	0 </a:t>
              </a:r>
              <a:r>
                <a:rPr lang="en-US" altLang="ko-KR" sz="2800">
                  <a:latin typeface="Symbol" pitchFamily="18" charset="2"/>
                  <a:ea typeface="굴림" charset="-127"/>
                </a:rPr>
                <a:t>£ </a:t>
              </a:r>
              <a:r>
                <a:rPr lang="en-US" altLang="ko-KR" sz="2800">
                  <a:ea typeface="굴림" charset="-127"/>
                </a:rPr>
                <a:t>x			</a:t>
              </a:r>
            </a:p>
            <a:p>
              <a:pPr eaLnBrk="0" hangingPunct="0">
                <a:lnSpc>
                  <a:spcPct val="70000"/>
                </a:lnSpc>
              </a:pPr>
              <a:r>
                <a:rPr lang="en-US" altLang="ko-KR" sz="2800">
                  <a:ea typeface="굴림" charset="-127"/>
                </a:rPr>
                <a:t>		= 	</a:t>
              </a:r>
              <a:r>
                <a:rPr lang="en-US" altLang="ko-KR" sz="2800">
                  <a:latin typeface="Symbol" pitchFamily="18" charset="2"/>
                  <a:ea typeface="굴림" charset="-127"/>
                </a:rPr>
                <a:t>í</a:t>
              </a:r>
            </a:p>
            <a:p>
              <a:pPr eaLnBrk="0" hangingPunct="0">
                <a:lnSpc>
                  <a:spcPct val="60000"/>
                </a:lnSpc>
              </a:pPr>
              <a:r>
                <a:rPr lang="en-US" altLang="ko-KR" sz="2800">
                  <a:latin typeface="Symbol" pitchFamily="18" charset="2"/>
                  <a:ea typeface="굴림" charset="-127"/>
                </a:rPr>
                <a:t>			î </a:t>
              </a:r>
              <a:r>
                <a:rPr lang="en-US" altLang="ko-KR" sz="2800">
                  <a:ea typeface="굴림" charset="-127"/>
                </a:rPr>
                <a:t>0 ,		x &lt; 0</a:t>
              </a:r>
            </a:p>
          </p:txBody>
        </p:sp>
        <p:graphicFrame>
          <p:nvGraphicFramePr>
            <p:cNvPr id="16389" name="Object 5"/>
            <p:cNvGraphicFramePr>
              <a:graphicFrameLocks noChangeAspect="1"/>
            </p:cNvGraphicFramePr>
            <p:nvPr/>
          </p:nvGraphicFramePr>
          <p:xfrm>
            <a:off x="1787" y="2619"/>
            <a:ext cx="229" cy="549"/>
          </p:xfrm>
          <a:graphic>
            <a:graphicData uri="http://schemas.openxmlformats.org/presentationml/2006/ole">
              <mc:AlternateContent xmlns:mc="http://schemas.openxmlformats.org/markup-compatibility/2006">
                <mc:Choice xmlns:v="urn:schemas-microsoft-com:vml" Requires="v">
                  <p:oleObj spid="_x0000_s16390" name="Equation" r:id="rId4" imgW="164880" imgH="393480" progId="Equation.3">
                    <p:embed/>
                  </p:oleObj>
                </mc:Choice>
                <mc:Fallback>
                  <p:oleObj name="Equation" r:id="rId4" imgW="164880" imgH="39348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7" y="2619"/>
                          <a:ext cx="229" cy="5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B0E7E6D2-1B31-4988-A48A-896FFCBEE840}" type="slidenum">
              <a:rPr lang="en-US"/>
              <a:pPr/>
              <a:t>8</a:t>
            </a:fld>
            <a:endParaRPr lang="en-US"/>
          </a:p>
        </p:txBody>
      </p:sp>
      <p:sp>
        <p:nvSpPr>
          <p:cNvPr id="18434"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18435" name="Rectangle 3"/>
          <p:cNvSpPr>
            <a:spLocks noGrp="1" noChangeArrowheads="1"/>
          </p:cNvSpPr>
          <p:nvPr>
            <p:ph type="body" idx="1"/>
          </p:nvPr>
        </p:nvSpPr>
        <p:spPr>
          <a:xfrm>
            <a:off x="762000" y="1752600"/>
            <a:ext cx="7772400" cy="4114800"/>
          </a:xfrm>
          <a:noFill/>
          <a:ln/>
        </p:spPr>
        <p:txBody>
          <a:bodyPr lIns="92075" tIns="46038" rIns="92075" bIns="46038"/>
          <a:lstStyle/>
          <a:p>
            <a:pPr>
              <a:buFontTx/>
              <a:buNone/>
            </a:pPr>
            <a:r>
              <a:rPr lang="en-US" altLang="ko-KR" sz="2800">
                <a:ea typeface="굴림" charset="-127"/>
              </a:rPr>
              <a:t>	Now set F(x) = R</a:t>
            </a:r>
          </a:p>
          <a:p>
            <a:pPr>
              <a:buFontTx/>
              <a:buNone/>
            </a:pPr>
            <a:r>
              <a:rPr lang="en-US" altLang="ko-KR" sz="2800">
                <a:ea typeface="굴림" charset="-127"/>
              </a:rPr>
              <a:t>	Next solve for x, ==&gt;</a:t>
            </a:r>
          </a:p>
          <a:p>
            <a:pPr>
              <a:buFontTx/>
              <a:buNone/>
            </a:pPr>
            <a:r>
              <a:rPr lang="en-US" altLang="ko-KR" sz="2800">
                <a:ea typeface="굴림" charset="-127"/>
              </a:rPr>
              <a:t>		1 - e</a:t>
            </a:r>
            <a:r>
              <a:rPr lang="en-US" altLang="ko-KR" sz="2800" baseline="30000">
                <a:ea typeface="굴림" charset="-127"/>
              </a:rPr>
              <a:t>-</a:t>
            </a:r>
            <a:r>
              <a:rPr lang="en-US" altLang="ko-KR" sz="2800" baseline="30000">
                <a:latin typeface="Symbol" pitchFamily="18" charset="2"/>
                <a:ea typeface="굴림" charset="-127"/>
              </a:rPr>
              <a:t>l</a:t>
            </a:r>
            <a:r>
              <a:rPr lang="en-US" altLang="ko-KR" sz="2800" baseline="30000">
                <a:ea typeface="굴림" charset="-127"/>
              </a:rPr>
              <a:t>x</a:t>
            </a:r>
            <a:r>
              <a:rPr lang="en-US" altLang="ko-KR" sz="2800">
                <a:ea typeface="굴림" charset="-127"/>
              </a:rPr>
              <a:t> = R</a:t>
            </a:r>
          </a:p>
          <a:p>
            <a:pPr>
              <a:buFontTx/>
              <a:buNone/>
            </a:pPr>
            <a:r>
              <a:rPr lang="en-US" altLang="ko-KR" sz="2800">
                <a:ea typeface="굴림" charset="-127"/>
              </a:rPr>
              <a:t>		      e</a:t>
            </a:r>
            <a:r>
              <a:rPr lang="en-US" altLang="ko-KR" sz="2800" baseline="30000">
                <a:ea typeface="굴림" charset="-127"/>
              </a:rPr>
              <a:t>-</a:t>
            </a:r>
            <a:r>
              <a:rPr lang="en-US" altLang="ko-KR" sz="2800" baseline="30000">
                <a:latin typeface="Symbol" pitchFamily="18" charset="2"/>
                <a:ea typeface="굴림" charset="-127"/>
              </a:rPr>
              <a:t>l</a:t>
            </a:r>
            <a:r>
              <a:rPr lang="en-US" altLang="ko-KR" sz="2800" baseline="30000">
                <a:ea typeface="굴림" charset="-127"/>
              </a:rPr>
              <a:t>x</a:t>
            </a:r>
            <a:r>
              <a:rPr lang="en-US" altLang="ko-KR" sz="2800">
                <a:ea typeface="굴림" charset="-127"/>
              </a:rPr>
              <a:t> = 1 - R</a:t>
            </a:r>
          </a:p>
          <a:p>
            <a:pPr>
              <a:buFontTx/>
              <a:buNone/>
            </a:pPr>
            <a:r>
              <a:rPr lang="en-US" altLang="ko-KR" sz="2800">
                <a:ea typeface="굴림" charset="-127"/>
              </a:rPr>
              <a:t>		     - </a:t>
            </a:r>
            <a:r>
              <a:rPr lang="en-US" altLang="ko-KR" sz="2800">
                <a:latin typeface="Symbol" pitchFamily="18" charset="2"/>
                <a:ea typeface="굴림" charset="-127"/>
              </a:rPr>
              <a:t>l</a:t>
            </a:r>
            <a:r>
              <a:rPr lang="en-US" altLang="ko-KR" sz="2800">
                <a:ea typeface="굴림" charset="-127"/>
              </a:rPr>
              <a:t>x = ln(1 - R)</a:t>
            </a:r>
          </a:p>
          <a:p>
            <a:pPr>
              <a:buFontTx/>
              <a:buNone/>
            </a:pPr>
            <a:r>
              <a:rPr lang="en-US" altLang="ko-KR" sz="2800">
                <a:ea typeface="굴림" charset="-127"/>
              </a:rPr>
              <a:t>		          x = - {ln(1 - R)} / </a:t>
            </a:r>
            <a:r>
              <a:rPr lang="en-US" altLang="ko-KR" sz="2800">
                <a:latin typeface="Symbol" pitchFamily="18" charset="2"/>
                <a:ea typeface="굴림" charset="-127"/>
              </a:rPr>
              <a:t>l</a:t>
            </a:r>
            <a:endParaRPr lang="en-US" altLang="ko-KR" sz="2800">
              <a:ea typeface="굴림" charset="-127"/>
            </a:endParaRPr>
          </a:p>
          <a:p>
            <a:pPr>
              <a:buFontTx/>
              <a:buNone/>
            </a:pPr>
            <a:r>
              <a:rPr lang="en-US" altLang="ko-KR" sz="2800">
                <a:ea typeface="굴림" charset="-127"/>
              </a:rPr>
              <a:t>		or  	   = - {ln(R)} / </a:t>
            </a:r>
            <a:r>
              <a:rPr lang="en-US" altLang="ko-KR" sz="2800">
                <a:latin typeface="Symbol" pitchFamily="18" charset="2"/>
                <a:ea typeface="굴림" charset="-127"/>
              </a:rPr>
              <a:t>l</a:t>
            </a:r>
          </a:p>
        </p:txBody>
      </p:sp>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Random Variate Generation</a:t>
            </a:r>
          </a:p>
        </p:txBody>
      </p:sp>
      <p:sp>
        <p:nvSpPr>
          <p:cNvPr id="5" name="Slide Number Placeholder 5"/>
          <p:cNvSpPr>
            <a:spLocks noGrp="1"/>
          </p:cNvSpPr>
          <p:nvPr>
            <p:ph type="sldNum" sz="quarter" idx="12"/>
          </p:nvPr>
        </p:nvSpPr>
        <p:spPr/>
        <p:txBody>
          <a:bodyPr/>
          <a:lstStyle/>
          <a:p>
            <a:fld id="{12A1BE62-4ACC-4145-9A3F-B89B334285A1}" type="slidenum">
              <a:rPr lang="en-US"/>
              <a:pPr/>
              <a:t>9</a:t>
            </a:fld>
            <a:endParaRPr lang="en-US"/>
          </a:p>
        </p:txBody>
      </p:sp>
      <p:sp>
        <p:nvSpPr>
          <p:cNvPr id="20482" name="Rectangle 2"/>
          <p:cNvSpPr>
            <a:spLocks noGrp="1" noChangeArrowheads="1"/>
          </p:cNvSpPr>
          <p:nvPr>
            <p:ph type="title"/>
          </p:nvPr>
        </p:nvSpPr>
        <p:spPr>
          <a:noFill/>
          <a:ln/>
        </p:spPr>
        <p:txBody>
          <a:bodyPr lIns="92075" tIns="46038" rIns="92075" bIns="46038"/>
          <a:lstStyle/>
          <a:p>
            <a:r>
              <a:rPr lang="en-US" altLang="ko-KR">
                <a:ea typeface="굴림" charset="-127"/>
              </a:rPr>
              <a:t>Random Variate Generation (cont.)</a:t>
            </a:r>
          </a:p>
        </p:txBody>
      </p:sp>
      <p:sp>
        <p:nvSpPr>
          <p:cNvPr id="20483" name="Rectangle 3"/>
          <p:cNvSpPr>
            <a:spLocks noGrp="1" noChangeArrowheads="1"/>
          </p:cNvSpPr>
          <p:nvPr>
            <p:ph type="body" idx="1"/>
          </p:nvPr>
        </p:nvSpPr>
        <p:spPr>
          <a:xfrm>
            <a:off x="762000" y="1752600"/>
            <a:ext cx="7772400" cy="4114800"/>
          </a:xfrm>
          <a:noFill/>
          <a:ln/>
        </p:spPr>
        <p:txBody>
          <a:bodyPr lIns="92075" tIns="46038" rIns="92075" bIns="46038"/>
          <a:lstStyle/>
          <a:p>
            <a:pPr>
              <a:lnSpc>
                <a:spcPct val="90000"/>
              </a:lnSpc>
              <a:buFontTx/>
              <a:buNone/>
            </a:pPr>
            <a:r>
              <a:rPr lang="en-US" altLang="ko-KR" sz="2800">
                <a:ea typeface="굴림" charset="-127"/>
              </a:rPr>
              <a:t>Another way of writing this:</a:t>
            </a:r>
          </a:p>
          <a:p>
            <a:pPr>
              <a:lnSpc>
                <a:spcPct val="90000"/>
              </a:lnSpc>
              <a:buFontTx/>
              <a:buNone/>
            </a:pPr>
            <a:r>
              <a:rPr lang="en-US" altLang="ko-KR" sz="2800">
                <a:ea typeface="굴림" charset="-127"/>
              </a:rPr>
              <a:t>		F(x) = 1 - e</a:t>
            </a:r>
            <a:r>
              <a:rPr lang="en-US" altLang="ko-KR" sz="2800" baseline="30000">
                <a:ea typeface="굴림" charset="-127"/>
              </a:rPr>
              <a:t>-</a:t>
            </a:r>
            <a:r>
              <a:rPr lang="en-US" altLang="ko-KR" sz="2800" baseline="30000">
                <a:latin typeface="Symbol" pitchFamily="18" charset="2"/>
                <a:ea typeface="굴림" charset="-127"/>
              </a:rPr>
              <a:t>l</a:t>
            </a:r>
            <a:r>
              <a:rPr lang="en-US" altLang="ko-KR" sz="2800" baseline="30000">
                <a:ea typeface="굴림" charset="-127"/>
              </a:rPr>
              <a:t>x</a:t>
            </a:r>
            <a:r>
              <a:rPr lang="en-US" altLang="ko-KR" sz="2800">
                <a:ea typeface="굴림" charset="-127"/>
              </a:rPr>
              <a:t> = R</a:t>
            </a:r>
          </a:p>
          <a:p>
            <a:pPr>
              <a:lnSpc>
                <a:spcPct val="90000"/>
              </a:lnSpc>
              <a:buFontTx/>
              <a:buNone/>
            </a:pPr>
            <a:r>
              <a:rPr lang="en-US" altLang="ko-KR" sz="2800">
                <a:ea typeface="굴림" charset="-127"/>
              </a:rPr>
              <a:t>Because of symmetry, F(x) and 1 - F(x) are interchangeable, so,</a:t>
            </a:r>
          </a:p>
          <a:p>
            <a:pPr>
              <a:lnSpc>
                <a:spcPct val="90000"/>
              </a:lnSpc>
              <a:buFontTx/>
              <a:buNone/>
            </a:pPr>
            <a:r>
              <a:rPr lang="en-US" altLang="ko-KR" sz="2800">
                <a:ea typeface="굴림" charset="-127"/>
              </a:rPr>
              <a:t>	    		e</a:t>
            </a:r>
            <a:r>
              <a:rPr lang="en-US" altLang="ko-KR" sz="2800" baseline="30000">
                <a:ea typeface="굴림" charset="-127"/>
              </a:rPr>
              <a:t>-</a:t>
            </a:r>
            <a:r>
              <a:rPr lang="en-US" altLang="ko-KR" sz="2800" baseline="30000">
                <a:latin typeface="Symbol" pitchFamily="18" charset="2"/>
                <a:ea typeface="굴림" charset="-127"/>
              </a:rPr>
              <a:t>l</a:t>
            </a:r>
            <a:r>
              <a:rPr lang="en-US" altLang="ko-KR" sz="2800" baseline="30000">
                <a:ea typeface="굴림" charset="-127"/>
              </a:rPr>
              <a:t>x</a:t>
            </a:r>
            <a:r>
              <a:rPr lang="en-US" altLang="ko-KR" sz="2800">
                <a:ea typeface="굴림" charset="-127"/>
              </a:rPr>
              <a:t> = R</a:t>
            </a:r>
          </a:p>
          <a:p>
            <a:pPr>
              <a:lnSpc>
                <a:spcPct val="90000"/>
              </a:lnSpc>
              <a:buFontTx/>
              <a:buNone/>
            </a:pPr>
            <a:r>
              <a:rPr lang="en-US" altLang="ko-KR" sz="2800">
                <a:ea typeface="굴림" charset="-127"/>
              </a:rPr>
              <a:t>	and          - </a:t>
            </a:r>
            <a:r>
              <a:rPr lang="en-US" altLang="ko-KR" sz="2800">
                <a:latin typeface="Symbol" pitchFamily="18" charset="2"/>
                <a:ea typeface="굴림" charset="-127"/>
              </a:rPr>
              <a:t>l</a:t>
            </a:r>
            <a:r>
              <a:rPr lang="en-US" altLang="ko-KR" sz="2800">
                <a:ea typeface="굴림" charset="-127"/>
              </a:rPr>
              <a:t>x = ln(R)</a:t>
            </a:r>
          </a:p>
          <a:p>
            <a:pPr>
              <a:lnSpc>
                <a:spcPct val="90000"/>
              </a:lnSpc>
              <a:buFontTx/>
              <a:buNone/>
            </a:pPr>
            <a:r>
              <a:rPr lang="en-US" altLang="ko-KR" sz="2800">
                <a:ea typeface="굴림" charset="-127"/>
              </a:rPr>
              <a:t>		          x = - {ln(R)} / </a:t>
            </a:r>
            <a:r>
              <a:rPr lang="en-US" altLang="ko-KR" sz="2800">
                <a:latin typeface="Symbol" pitchFamily="18" charset="2"/>
                <a:ea typeface="굴림" charset="-127"/>
              </a:rPr>
              <a:t>l</a:t>
            </a:r>
          </a:p>
          <a:p>
            <a:pPr>
              <a:lnSpc>
                <a:spcPct val="90000"/>
              </a:lnSpc>
              <a:buFontTx/>
              <a:buNone/>
            </a:pPr>
            <a:r>
              <a:rPr lang="en-US" altLang="ko-KR" sz="2800">
                <a:ea typeface="굴림" charset="-127"/>
              </a:rPr>
              <a:t>Note </a:t>
            </a:r>
            <a:r>
              <a:rPr lang="en-US" altLang="ko-KR" sz="2800">
                <a:latin typeface="Symbol" pitchFamily="18" charset="2"/>
                <a:ea typeface="굴림" charset="-127"/>
              </a:rPr>
              <a:t>l </a:t>
            </a:r>
            <a:r>
              <a:rPr lang="en-US" altLang="ko-KR" sz="2800">
                <a:ea typeface="굴림" charset="-127"/>
              </a:rPr>
              <a:t>= 1 / E(x), so</a:t>
            </a:r>
          </a:p>
          <a:p>
            <a:pPr>
              <a:lnSpc>
                <a:spcPct val="90000"/>
              </a:lnSpc>
              <a:buFontTx/>
              <a:buNone/>
            </a:pPr>
            <a:r>
              <a:rPr lang="en-US" altLang="ko-KR" sz="2800">
                <a:ea typeface="굴림" charset="-127"/>
              </a:rPr>
              <a:t>		 	x = - E(x) ln(R)</a:t>
            </a:r>
          </a:p>
        </p:txBody>
      </p:sp>
    </p:spTree>
  </p:cSld>
  <p:clrMapOvr>
    <a:masterClrMapping/>
  </p:clrMapOvr>
  <p:transition>
    <p:zoom dir="in"/>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1316</TotalTime>
  <Words>1615</Words>
  <Application>Microsoft Office PowerPoint</Application>
  <PresentationFormat>On-screen Show (4:3)</PresentationFormat>
  <Paragraphs>485</Paragraphs>
  <Slides>44</Slides>
  <Notes>44</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44</vt:i4>
      </vt:variant>
    </vt:vector>
  </HeadingPairs>
  <TitlesOfParts>
    <vt:vector size="48" baseType="lpstr">
      <vt:lpstr>Default Design</vt:lpstr>
      <vt:lpstr>Equation</vt:lpstr>
      <vt:lpstr>Clip</vt:lpstr>
      <vt:lpstr>VISIO</vt:lpstr>
      <vt:lpstr>Random Variate Generation</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Direct Transformation for the Normal Distribution</vt:lpstr>
      <vt:lpstr>Direct Transformation for the Normal Distribution (cont.)</vt:lpstr>
      <vt:lpstr>Direct Transformation for the Normal Distribution (cont.)</vt:lpstr>
      <vt:lpstr>Direct Transformation for the Normal Distribution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lpstr>Random Variate Generation (cont.)</vt:lpstr>
    </vt:vector>
  </TitlesOfParts>
  <Company>MSU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Variate Generation</dc:title>
  <dc:creator>cse808</dc:creator>
  <cp:lastModifiedBy>Windows User</cp:lastModifiedBy>
  <cp:revision>1</cp:revision>
  <dcterms:created xsi:type="dcterms:W3CDTF">1999-10-01T19:18:24Z</dcterms:created>
  <dcterms:modified xsi:type="dcterms:W3CDTF">2018-01-18T10:34:33Z</dcterms:modified>
</cp:coreProperties>
</file>