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792913" cy="9990138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683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8" tIns="47949" rIns="95898" bIns="47949" numCol="1" anchor="t" anchorCtr="0" compatLnSpc="1">
            <a:prstTxWarp prst="textNoShape">
              <a:avLst/>
            </a:prstTxWarp>
          </a:bodyPr>
          <a:lstStyle>
            <a:lvl1pPr algn="l" defTabSz="958850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32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8" tIns="47949" rIns="95898" bIns="47949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0075"/>
            <a:ext cx="29432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8" tIns="47949" rIns="95898" bIns="47949" numCol="1" anchor="b" anchorCtr="0" compatLnSpc="1">
            <a:prstTxWarp prst="textNoShape">
              <a:avLst/>
            </a:prstTxWarp>
          </a:bodyPr>
          <a:lstStyle>
            <a:lvl1pPr algn="l" defTabSz="958850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90075"/>
            <a:ext cx="29432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8" tIns="47949" rIns="95898" bIns="47949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>
                <a:latin typeface="Arial" charset="0"/>
              </a:defRPr>
            </a:lvl1pPr>
          </a:lstStyle>
          <a:p>
            <a:fld id="{368A345C-5648-40A0-900A-A1EF120AE7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29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8" tIns="47949" rIns="95898" bIns="47949" numCol="1" anchor="t" anchorCtr="0" compatLnSpc="1">
            <a:prstTxWarp prst="textNoShape">
              <a:avLst/>
            </a:prstTxWarp>
          </a:bodyPr>
          <a:lstStyle>
            <a:lvl1pPr algn="l" defTabSz="958850">
              <a:defRPr sz="13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32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8" tIns="47949" rIns="95898" bIns="47949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9300"/>
            <a:ext cx="4995863" cy="3746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45038"/>
            <a:ext cx="54340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8" tIns="47949" rIns="95898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0075"/>
            <a:ext cx="29432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8" tIns="47949" rIns="95898" bIns="47949" numCol="1" anchor="b" anchorCtr="0" compatLnSpc="1">
            <a:prstTxWarp prst="textNoShape">
              <a:avLst/>
            </a:prstTxWarp>
          </a:bodyPr>
          <a:lstStyle>
            <a:lvl1pPr algn="l" defTabSz="958850">
              <a:defRPr sz="13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90075"/>
            <a:ext cx="29432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8" tIns="47949" rIns="95898" bIns="47949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>
                <a:latin typeface="Arial" charset="0"/>
              </a:defRPr>
            </a:lvl1pPr>
          </a:lstStyle>
          <a:p>
            <a:fld id="{7C7AD168-E1DE-4D54-95A1-8EFBE164DB3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609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7C1E3-9878-4E76-A37D-555D4DEF509C}" type="slidenum">
              <a:rPr lang="de-DE"/>
              <a:pPr/>
              <a:t>1</a:t>
            </a:fld>
            <a:endParaRPr lang="de-DE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DCE6D-DC16-405D-97C6-1F891C5AAB2F}" type="slidenum">
              <a:rPr lang="de-DE"/>
              <a:pPr/>
              <a:t>2</a:t>
            </a:fld>
            <a:endParaRPr lang="de-DE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E27E0-80A7-4D05-BF53-F32584AD1E8C}" type="slidenum">
              <a:rPr lang="de-DE"/>
              <a:pPr/>
              <a:t>3</a:t>
            </a:fld>
            <a:endParaRPr lang="de-DE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24C4F-FE9B-4CB4-9E82-1FD84F03318A}" type="slidenum">
              <a:rPr lang="de-DE"/>
              <a:pPr/>
              <a:t>4</a:t>
            </a:fld>
            <a:endParaRPr lang="de-DE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BD600-D092-45BF-AFC3-4571A0AE283E}" type="slidenum">
              <a:rPr lang="de-DE"/>
              <a:pPr/>
              <a:t>6</a:t>
            </a:fld>
            <a:endParaRPr lang="de-DE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25A847-20C0-478C-B856-F95991110A39}" type="slidenum">
              <a:rPr lang="de-DE"/>
              <a:pPr/>
              <a:t>7</a:t>
            </a:fld>
            <a:endParaRPr lang="de-DE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-3224213" y="304800"/>
            <a:ext cx="11911013" cy="4724400"/>
            <a:chOff x="-2030" y="192"/>
            <a:chExt cx="7502" cy="2976"/>
          </a:xfrm>
        </p:grpSpPr>
        <p:sp>
          <p:nvSpPr>
            <p:cNvPr id="58371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72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373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>
                <a:latin typeface="Arial" charset="0"/>
              </a:endParaRPr>
            </a:p>
          </p:txBody>
        </p:sp>
      </p:grpSp>
      <p:sp>
        <p:nvSpPr>
          <p:cNvPr id="583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8376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41724E8-BC12-42B1-8BF2-2D094EEC2A2F}" type="datetime1">
              <a:rPr lang="de-DE"/>
              <a:pPr/>
              <a:t>30.01.2018</a:t>
            </a:fld>
            <a:endParaRPr lang="de-DE"/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837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2B26EEC-8707-4063-B6FD-1946BC14A324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8379" name="Picture 11" descr="chord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5913"/>
            <a:ext cx="565150" cy="1411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1A95E7-8793-4910-83FB-50FA0655572C}" type="datetime1">
              <a:rPr lang="de-DE"/>
              <a:pPr/>
              <a:t>30.01.2018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542C1-50FC-4D41-AC5A-D21952352EFD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8800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535D8-5649-4704-B21D-878FA84C1B67}" type="datetime1">
              <a:rPr lang="de-DE"/>
              <a:pPr/>
              <a:t>30.01.2018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07143-AD32-472C-9B16-F2DA54FBFD9D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5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7315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013" y="3960813"/>
            <a:ext cx="7315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08F880D-80BC-4DC7-89BD-CD0C5FC406F2}" type="datetime1">
              <a:rPr lang="de-DE"/>
              <a:pPr/>
              <a:t>30.01.2018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05EB9B7-1096-4BDB-B87C-BD271007893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5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3813" y="18272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3813" y="39608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BA8DA65-1D61-4463-A115-3A44B0991A5A}" type="datetime1">
              <a:rPr lang="de-DE"/>
              <a:pPr/>
              <a:t>30.01.2018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773B4E8-7A7A-487F-AD17-5B8492884E8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28E302-3A52-4C49-95DC-212EE6BDC75C}" type="datetime1">
              <a:rPr lang="de-DE"/>
              <a:pPr/>
              <a:t>30.01.2018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F3254-D9D9-4468-8430-B997B61620D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188DFC-906A-4E02-9BCF-9772BCF6A8D3}" type="datetime1">
              <a:rPr lang="de-DE"/>
              <a:pPr/>
              <a:t>30.01.2018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AC7BE-0EA6-432D-BDD1-542B3E8B099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98DF4D-76F1-412D-B7A8-73D76171FD02}" type="datetime1">
              <a:rPr lang="de-DE"/>
              <a:pPr/>
              <a:t>30.01.2018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289EE-DD3E-4755-8C94-E989306F2C01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3C3D30-9CAC-42A4-862C-43858BE22100}" type="datetime1">
              <a:rPr lang="de-DE"/>
              <a:pPr/>
              <a:t>30.01.2018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E41CE-C5B8-42B1-AE8C-08148E418A81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51AB31-DD5C-4252-9F31-34B5E6C18BA8}" type="datetime1">
              <a:rPr lang="de-DE"/>
              <a:pPr/>
              <a:t>30.01.2018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9739E-7F47-4C27-B5AE-95AFB08B16AE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449E7-8D2B-462B-BC19-D27FF203F06D}" type="datetime1">
              <a:rPr lang="de-DE"/>
              <a:pPr/>
              <a:t>30.01.2018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5E69A-0285-4622-8D24-CB7DD836CD5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C72F67-11E1-4B16-9C1D-57A6292BF6C6}" type="datetime1">
              <a:rPr lang="de-DE"/>
              <a:pPr/>
              <a:t>30.01.2018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353EC-FCB9-4287-B006-8F9D30A7495E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92AB6F-EB85-4D2E-9799-2D3628B77BD9}" type="datetime1">
              <a:rPr lang="de-DE"/>
              <a:pPr/>
              <a:t>30.01.2018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C5B74-E4BC-4A6E-A561-E547494FA1F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57347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348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>
                <a:latin typeface="Arial" charset="0"/>
              </a:endParaRPr>
            </a:p>
          </p:txBody>
        </p:sp>
        <p:sp>
          <p:nvSpPr>
            <p:cNvPr id="57349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0B291F79-F006-4A70-83A7-210366CEC57E}" type="datetime1">
              <a:rPr lang="de-DE"/>
              <a:pPr/>
              <a:t>30.01.2018</a:t>
            </a:fld>
            <a:endParaRPr lang="de-DE"/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077547-DAFB-466D-A042-83D09BA60D9B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7356" name="Picture 12" descr="chord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009650"/>
            <a:ext cx="449263" cy="11239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/>
              <a:t>Chord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427413"/>
            <a:ext cx="7278688" cy="3170237"/>
          </a:xfrm>
        </p:spPr>
        <p:txBody>
          <a:bodyPr/>
          <a:lstStyle/>
          <a:p>
            <a:r>
              <a:rPr lang="en-US" dirty="0"/>
              <a:t>A Scalable Peer-to-peer Lookup Service for Internet Applications</a:t>
            </a:r>
          </a:p>
          <a:p>
            <a:endParaRPr lang="en-US" dirty="0"/>
          </a:p>
          <a:p>
            <a:endParaRPr lang="en-US" sz="1200" dirty="0"/>
          </a:p>
          <a:p>
            <a:r>
              <a:rPr lang="en-US" sz="1200" dirty="0" smtClean="0"/>
              <a:t>Source : Markus  </a:t>
            </a:r>
            <a:r>
              <a:rPr lang="en-US" sz="1200" dirty="0" err="1" smtClean="0"/>
              <a:t>Böhning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F75E-2A7C-47EC-A127-14D03BD8BA5F}" type="slidenum">
              <a:rPr lang="de-DE"/>
              <a:pPr/>
              <a:t>10</a:t>
            </a:fld>
            <a:endParaRPr lang="de-DE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Application using Chord:</a:t>
            </a:r>
            <a:br>
              <a:rPr lang="en-US" sz="3200"/>
            </a:br>
            <a:r>
              <a:rPr lang="en-US" sz="3200"/>
              <a:t>Cooperative Mirroring</a:t>
            </a:r>
          </a:p>
        </p:txBody>
      </p:sp>
      <p:sp>
        <p:nvSpPr>
          <p:cNvPr id="108587" name="Rectangle 43"/>
          <p:cNvSpPr>
            <a:spLocks noGrp="1" noChangeArrowheads="1"/>
          </p:cNvSpPr>
          <p:nvPr>
            <p:ph type="body" sz="half" idx="2"/>
          </p:nvPr>
        </p:nvSpPr>
        <p:spPr>
          <a:xfrm>
            <a:off x="1370013" y="3789363"/>
            <a:ext cx="7315200" cy="241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Highest layer provides a file-like interface to user including user-friendly naming and authentication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This file systems maps operations to lower-level block operations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Block storage uses Chord to identify responsible node for storing a block and then talk to the block storage server on that node</a:t>
            </a:r>
          </a:p>
        </p:txBody>
      </p:sp>
      <p:grpSp>
        <p:nvGrpSpPr>
          <p:cNvPr id="108588" name="Group 44"/>
          <p:cNvGrpSpPr>
            <a:grpSpLocks/>
          </p:cNvGrpSpPr>
          <p:nvPr/>
        </p:nvGrpSpPr>
        <p:grpSpPr bwMode="auto">
          <a:xfrm>
            <a:off x="2051050" y="1628775"/>
            <a:ext cx="5761038" cy="1944688"/>
            <a:chOff x="975" y="1298"/>
            <a:chExt cx="4400" cy="2268"/>
          </a:xfrm>
        </p:grpSpPr>
        <p:sp>
          <p:nvSpPr>
            <p:cNvPr id="108589" name="Rectangle 45"/>
            <p:cNvSpPr>
              <a:spLocks noChangeArrowheads="1"/>
            </p:cNvSpPr>
            <p:nvPr/>
          </p:nvSpPr>
          <p:spPr bwMode="auto">
            <a:xfrm>
              <a:off x="975" y="1298"/>
              <a:ext cx="1225" cy="2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0" name="Rectangle 46"/>
            <p:cNvSpPr>
              <a:spLocks noChangeArrowheads="1"/>
            </p:cNvSpPr>
            <p:nvPr/>
          </p:nvSpPr>
          <p:spPr bwMode="auto">
            <a:xfrm>
              <a:off x="2563" y="1298"/>
              <a:ext cx="1225" cy="2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1" name="Rectangle 47"/>
            <p:cNvSpPr>
              <a:spLocks noChangeArrowheads="1"/>
            </p:cNvSpPr>
            <p:nvPr/>
          </p:nvSpPr>
          <p:spPr bwMode="auto">
            <a:xfrm>
              <a:off x="4150" y="1298"/>
              <a:ext cx="1225" cy="2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2" name="Rectangle 48"/>
            <p:cNvSpPr>
              <a:spLocks noChangeArrowheads="1"/>
            </p:cNvSpPr>
            <p:nvPr/>
          </p:nvSpPr>
          <p:spPr bwMode="auto">
            <a:xfrm>
              <a:off x="1111" y="1434"/>
              <a:ext cx="953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File System</a:t>
              </a:r>
            </a:p>
          </p:txBody>
        </p:sp>
        <p:sp>
          <p:nvSpPr>
            <p:cNvPr id="108593" name="Rectangle 49"/>
            <p:cNvSpPr>
              <a:spLocks noChangeArrowheads="1"/>
            </p:cNvSpPr>
            <p:nvPr/>
          </p:nvSpPr>
          <p:spPr bwMode="auto">
            <a:xfrm>
              <a:off x="1111" y="2069"/>
              <a:ext cx="953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Block Store</a:t>
              </a:r>
            </a:p>
          </p:txBody>
        </p:sp>
        <p:sp>
          <p:nvSpPr>
            <p:cNvPr id="108594" name="Rectangle 50"/>
            <p:cNvSpPr>
              <a:spLocks noChangeArrowheads="1"/>
            </p:cNvSpPr>
            <p:nvPr/>
          </p:nvSpPr>
          <p:spPr bwMode="auto">
            <a:xfrm>
              <a:off x="1111" y="2704"/>
              <a:ext cx="953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Chord</a:t>
              </a:r>
            </a:p>
          </p:txBody>
        </p:sp>
        <p:sp>
          <p:nvSpPr>
            <p:cNvPr id="108595" name="Rectangle 51"/>
            <p:cNvSpPr>
              <a:spLocks noChangeArrowheads="1"/>
            </p:cNvSpPr>
            <p:nvPr/>
          </p:nvSpPr>
          <p:spPr bwMode="auto">
            <a:xfrm>
              <a:off x="2699" y="2069"/>
              <a:ext cx="953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Block Store</a:t>
              </a:r>
            </a:p>
          </p:txBody>
        </p:sp>
        <p:sp>
          <p:nvSpPr>
            <p:cNvPr id="108596" name="Rectangle 52"/>
            <p:cNvSpPr>
              <a:spLocks noChangeArrowheads="1"/>
            </p:cNvSpPr>
            <p:nvPr/>
          </p:nvSpPr>
          <p:spPr bwMode="auto">
            <a:xfrm>
              <a:off x="2698" y="2704"/>
              <a:ext cx="953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Chord</a:t>
              </a:r>
            </a:p>
          </p:txBody>
        </p:sp>
        <p:sp>
          <p:nvSpPr>
            <p:cNvPr id="108597" name="Rectangle 53"/>
            <p:cNvSpPr>
              <a:spLocks noChangeArrowheads="1"/>
            </p:cNvSpPr>
            <p:nvPr/>
          </p:nvSpPr>
          <p:spPr bwMode="auto">
            <a:xfrm>
              <a:off x="4286" y="2069"/>
              <a:ext cx="953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Block Store</a:t>
              </a:r>
            </a:p>
          </p:txBody>
        </p:sp>
        <p:sp>
          <p:nvSpPr>
            <p:cNvPr id="108598" name="Rectangle 54"/>
            <p:cNvSpPr>
              <a:spLocks noChangeArrowheads="1"/>
            </p:cNvSpPr>
            <p:nvPr/>
          </p:nvSpPr>
          <p:spPr bwMode="auto">
            <a:xfrm>
              <a:off x="4286" y="2704"/>
              <a:ext cx="953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Chord</a:t>
              </a:r>
            </a:p>
          </p:txBody>
        </p:sp>
        <p:sp>
          <p:nvSpPr>
            <p:cNvPr id="108599" name="Rectangle 55"/>
            <p:cNvSpPr>
              <a:spLocks noChangeArrowheads="1"/>
            </p:cNvSpPr>
            <p:nvPr/>
          </p:nvSpPr>
          <p:spPr bwMode="auto">
            <a:xfrm>
              <a:off x="1111" y="3294"/>
              <a:ext cx="95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/>
                <a:t>Client</a:t>
              </a:r>
            </a:p>
          </p:txBody>
        </p:sp>
        <p:sp>
          <p:nvSpPr>
            <p:cNvPr id="108600" name="Rectangle 56"/>
            <p:cNvSpPr>
              <a:spLocks noChangeArrowheads="1"/>
            </p:cNvSpPr>
            <p:nvPr/>
          </p:nvSpPr>
          <p:spPr bwMode="auto">
            <a:xfrm>
              <a:off x="2698" y="3294"/>
              <a:ext cx="95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/>
                <a:t>Server</a:t>
              </a:r>
            </a:p>
          </p:txBody>
        </p:sp>
        <p:sp>
          <p:nvSpPr>
            <p:cNvPr id="108601" name="Rectangle 57"/>
            <p:cNvSpPr>
              <a:spLocks noChangeArrowheads="1"/>
            </p:cNvSpPr>
            <p:nvPr/>
          </p:nvSpPr>
          <p:spPr bwMode="auto">
            <a:xfrm>
              <a:off x="4286" y="3294"/>
              <a:ext cx="95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/>
                <a:t>Server</a:t>
              </a:r>
            </a:p>
          </p:txBody>
        </p:sp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2064" y="288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>
              <a:off x="2064" y="2251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604" name="Line 60"/>
            <p:cNvSpPr>
              <a:spLocks noChangeShapeType="1"/>
            </p:cNvSpPr>
            <p:nvPr/>
          </p:nvSpPr>
          <p:spPr bwMode="auto">
            <a:xfrm>
              <a:off x="3651" y="2251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3651" y="288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>
              <a:off x="1610" y="179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607" name="Line 63"/>
            <p:cNvSpPr>
              <a:spLocks noChangeShapeType="1"/>
            </p:cNvSpPr>
            <p:nvPr/>
          </p:nvSpPr>
          <p:spPr bwMode="auto">
            <a:xfrm>
              <a:off x="1383" y="243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837" y="243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>
              <a:off x="2970" y="243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610" name="Line 66"/>
            <p:cNvSpPr>
              <a:spLocks noChangeShapeType="1"/>
            </p:cNvSpPr>
            <p:nvPr/>
          </p:nvSpPr>
          <p:spPr bwMode="auto">
            <a:xfrm>
              <a:off x="3424" y="243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4558" y="243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>
              <a:off x="5012" y="243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771E-11EC-4B76-AD6B-309FEDC8FC13}" type="slidenum">
              <a:rPr lang="de-DE"/>
              <a:pPr/>
              <a:t>11</a:t>
            </a:fld>
            <a:endParaRPr lang="de-DE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Base Chord Protocol (1)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endParaRPr lang="en-US" sz="2000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Specifies how to find the locations of keys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How new nodes join the system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How to recover from the failure or planned departure of existing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ABDA-DE84-42F9-B8A3-73784D6FDBB1}" type="slidenum">
              <a:rPr lang="de-DE"/>
              <a:pPr/>
              <a:t>12</a:t>
            </a:fld>
            <a:endParaRPr lang="de-DE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Consistent Hashing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sz="2000"/>
              <a:t>Hash function assigns each node </a:t>
            </a:r>
            <a:r>
              <a:rPr lang="en-US" sz="2000" i="1"/>
              <a:t>and</a:t>
            </a:r>
            <a:r>
              <a:rPr lang="en-US" sz="2000"/>
              <a:t> key an m-bit </a:t>
            </a:r>
            <a:r>
              <a:rPr lang="en-US" sz="2000" i="1"/>
              <a:t>identifier</a:t>
            </a:r>
            <a:r>
              <a:rPr lang="en-US" sz="2000"/>
              <a:t> using a base hash function such as SHA-1</a:t>
            </a:r>
          </a:p>
          <a:p>
            <a:pPr lvl="1">
              <a:spcAft>
                <a:spcPct val="20000"/>
              </a:spcAft>
            </a:pPr>
            <a:r>
              <a:rPr lang="en-US" sz="1800"/>
              <a:t>ID(node) = hash(IP, Port)</a:t>
            </a:r>
          </a:p>
          <a:p>
            <a:pPr lvl="1">
              <a:spcAft>
                <a:spcPct val="20000"/>
              </a:spcAft>
            </a:pPr>
            <a:r>
              <a:rPr lang="en-US" sz="1800"/>
              <a:t>ID(key) = hash(key)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Properties of consistent hashing:</a:t>
            </a:r>
          </a:p>
          <a:p>
            <a:pPr lvl="1"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Function balances load: all nodes receive roughly the same number of keys – good?</a:t>
            </a:r>
          </a:p>
          <a:p>
            <a:pPr lvl="1"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When an Nth node joins (or leaves) the network, only an O(1/N) fraction of the keys are moved to a different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5637-E0BD-4D58-8CBB-31B6C23A6B2C}" type="slidenum">
              <a:rPr lang="de-DE"/>
              <a:pPr/>
              <a:t>13</a:t>
            </a:fld>
            <a:endParaRPr lang="de-DE"/>
          </a:p>
        </p:txBody>
      </p:sp>
      <p:grpSp>
        <p:nvGrpSpPr>
          <p:cNvPr id="114738" name="Group 50"/>
          <p:cNvGrpSpPr>
            <a:grpSpLocks/>
          </p:cNvGrpSpPr>
          <p:nvPr/>
        </p:nvGrpSpPr>
        <p:grpSpPr bwMode="auto">
          <a:xfrm>
            <a:off x="2128838" y="2420938"/>
            <a:ext cx="1939925" cy="1954212"/>
            <a:chOff x="1885" y="1525"/>
            <a:chExt cx="1221" cy="1231"/>
          </a:xfrm>
        </p:grpSpPr>
        <p:sp>
          <p:nvSpPr>
            <p:cNvPr id="114723" name="Arc 35"/>
            <p:cNvSpPr>
              <a:spLocks/>
            </p:cNvSpPr>
            <p:nvPr/>
          </p:nvSpPr>
          <p:spPr bwMode="auto">
            <a:xfrm rot="16200000">
              <a:off x="1888" y="1623"/>
              <a:ext cx="1130" cy="113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19"/>
                <a:gd name="T1" fmla="*/ 0 h 21600"/>
                <a:gd name="T2" fmla="*/ 21519 w 21519"/>
                <a:gd name="T3" fmla="*/ 19735 h 21600"/>
                <a:gd name="T4" fmla="*/ 0 w 2151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19" h="21600" fill="none" extrusionOk="0">
                  <a:moveTo>
                    <a:pt x="-1" y="0"/>
                  </a:moveTo>
                  <a:cubicBezTo>
                    <a:pt x="11206" y="0"/>
                    <a:pt x="20551" y="8570"/>
                    <a:pt x="21519" y="19734"/>
                  </a:cubicBezTo>
                </a:path>
                <a:path w="21519" h="21600" stroke="0" extrusionOk="0">
                  <a:moveTo>
                    <a:pt x="-1" y="0"/>
                  </a:moveTo>
                  <a:cubicBezTo>
                    <a:pt x="11206" y="0"/>
                    <a:pt x="20551" y="8570"/>
                    <a:pt x="21519" y="1973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6" name="Rectangle 38"/>
            <p:cNvSpPr>
              <a:spLocks noChangeArrowheads="1"/>
            </p:cNvSpPr>
            <p:nvPr/>
          </p:nvSpPr>
          <p:spPr bwMode="auto">
            <a:xfrm>
              <a:off x="2925" y="152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114727" name="Rectangle 39"/>
          <p:cNvSpPr>
            <a:spLocks noChangeArrowheads="1"/>
          </p:cNvSpPr>
          <p:nvPr/>
        </p:nvSpPr>
        <p:spPr bwMode="auto">
          <a:xfrm>
            <a:off x="5062538" y="2881313"/>
            <a:ext cx="2889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grpSp>
        <p:nvGrpSpPr>
          <p:cNvPr id="114739" name="Group 51"/>
          <p:cNvGrpSpPr>
            <a:grpSpLocks/>
          </p:cNvGrpSpPr>
          <p:nvPr/>
        </p:nvGrpSpPr>
        <p:grpSpPr bwMode="auto">
          <a:xfrm>
            <a:off x="3859213" y="4365625"/>
            <a:ext cx="1803400" cy="1360488"/>
            <a:chOff x="2975" y="2754"/>
            <a:chExt cx="1135" cy="857"/>
          </a:xfrm>
        </p:grpSpPr>
        <p:sp>
          <p:nvSpPr>
            <p:cNvPr id="114725" name="Arc 37"/>
            <p:cNvSpPr>
              <a:spLocks/>
            </p:cNvSpPr>
            <p:nvPr/>
          </p:nvSpPr>
          <p:spPr bwMode="auto">
            <a:xfrm rot="5400000">
              <a:off x="3191" y="2538"/>
              <a:ext cx="704" cy="113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3404"/>
                <a:gd name="T1" fmla="*/ 0 h 21600"/>
                <a:gd name="T2" fmla="*/ 13404 w 13404"/>
                <a:gd name="T3" fmla="*/ 4662 h 21600"/>
                <a:gd name="T4" fmla="*/ 0 w 1340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04" h="21600" fill="none" extrusionOk="0">
                  <a:moveTo>
                    <a:pt x="-1" y="0"/>
                  </a:moveTo>
                  <a:cubicBezTo>
                    <a:pt x="4865" y="0"/>
                    <a:pt x="9588" y="1642"/>
                    <a:pt x="13403" y="4662"/>
                  </a:cubicBezTo>
                </a:path>
                <a:path w="13404" h="21600" stroke="0" extrusionOk="0">
                  <a:moveTo>
                    <a:pt x="-1" y="0"/>
                  </a:moveTo>
                  <a:cubicBezTo>
                    <a:pt x="4865" y="0"/>
                    <a:pt x="9588" y="1642"/>
                    <a:pt x="13403" y="466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0" name="Rectangle 42"/>
            <p:cNvSpPr>
              <a:spLocks noChangeArrowheads="1"/>
            </p:cNvSpPr>
            <p:nvPr/>
          </p:nvSpPr>
          <p:spPr bwMode="auto">
            <a:xfrm>
              <a:off x="3697" y="343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114717" name="Line 29"/>
          <p:cNvSpPr>
            <a:spLocks noChangeShapeType="1"/>
          </p:cNvSpPr>
          <p:nvPr/>
        </p:nvSpPr>
        <p:spPr bwMode="auto">
          <a:xfrm flipH="1">
            <a:off x="2151063" y="436562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31" name="Rectangle 43"/>
          <p:cNvSpPr>
            <a:spLocks noChangeArrowheads="1"/>
          </p:cNvSpPr>
          <p:nvPr/>
        </p:nvSpPr>
        <p:spPr bwMode="auto">
          <a:xfrm>
            <a:off x="1981200" y="4221163"/>
            <a:ext cx="287338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6</a:t>
            </a:r>
          </a:p>
        </p:txBody>
      </p:sp>
      <p:grpSp>
        <p:nvGrpSpPr>
          <p:cNvPr id="114735" name="Group 47"/>
          <p:cNvGrpSpPr>
            <a:grpSpLocks/>
          </p:cNvGrpSpPr>
          <p:nvPr/>
        </p:nvGrpSpPr>
        <p:grpSpPr bwMode="auto">
          <a:xfrm>
            <a:off x="2451100" y="2909888"/>
            <a:ext cx="2887663" cy="2857500"/>
            <a:chOff x="2088" y="1833"/>
            <a:chExt cx="1819" cy="1800"/>
          </a:xfrm>
        </p:grpSpPr>
        <p:grpSp>
          <p:nvGrpSpPr>
            <p:cNvPr id="114729" name="Group 41"/>
            <p:cNvGrpSpPr>
              <a:grpSpLocks/>
            </p:cNvGrpSpPr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114692" name="Oval 4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8" name="Rectangle 20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114709" name="Rectangle 21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114710" name="Rectangle 22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114711" name="Rectangle 23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114712" name="Rectangle 24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5</a:t>
                </a:r>
              </a:p>
            </p:txBody>
          </p:sp>
          <p:sp>
            <p:nvSpPr>
              <p:cNvPr id="114713" name="Rectangle 25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114714" name="Rectangle 26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114715" name="Rectangle 27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7</a:t>
                </a:r>
              </a:p>
            </p:txBody>
          </p:sp>
        </p:grpSp>
        <p:sp>
          <p:nvSpPr>
            <p:cNvPr id="114700" name="Oval 12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2" name="Oval 14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3" name="Oval 15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4" name="Oval 16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5" name="Oval 17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2" name="Oval 44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3" name="Oval 45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4" name="Oval 46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707" name="Oval 19"/>
          <p:cNvSpPr>
            <a:spLocks noChangeArrowheads="1"/>
          </p:cNvSpPr>
          <p:nvPr/>
        </p:nvSpPr>
        <p:spPr bwMode="auto">
          <a:xfrm>
            <a:off x="3808413" y="28241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24" name="Line 36"/>
          <p:cNvSpPr>
            <a:spLocks noChangeShapeType="1"/>
          </p:cNvSpPr>
          <p:nvPr/>
        </p:nvSpPr>
        <p:spPr bwMode="auto">
          <a:xfrm flipH="1">
            <a:off x="5364163" y="43656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28" name="Rectangle 40"/>
          <p:cNvSpPr>
            <a:spLocks noChangeArrowheads="1"/>
          </p:cNvSpPr>
          <p:nvPr/>
        </p:nvSpPr>
        <p:spPr bwMode="auto">
          <a:xfrm>
            <a:off x="5510213" y="4221163"/>
            <a:ext cx="2857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114740" name="Rectangle 52"/>
          <p:cNvSpPr>
            <a:spLocks noChangeArrowheads="1"/>
          </p:cNvSpPr>
          <p:nvPr/>
        </p:nvSpPr>
        <p:spPr bwMode="auto">
          <a:xfrm>
            <a:off x="3348038" y="4005263"/>
            <a:ext cx="1152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identifier</a:t>
            </a:r>
          </a:p>
          <a:p>
            <a:r>
              <a:rPr lang="en-US"/>
              <a:t>circle</a:t>
            </a:r>
          </a:p>
        </p:txBody>
      </p:sp>
      <p:sp>
        <p:nvSpPr>
          <p:cNvPr id="114749" name="Oval 61"/>
          <p:cNvSpPr>
            <a:spLocks noChangeArrowheads="1"/>
          </p:cNvSpPr>
          <p:nvPr/>
        </p:nvSpPr>
        <p:spPr bwMode="auto">
          <a:xfrm>
            <a:off x="4787900" y="328453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50" name="Oval 62"/>
          <p:cNvSpPr>
            <a:spLocks noChangeArrowheads="1"/>
          </p:cNvSpPr>
          <p:nvPr/>
        </p:nvSpPr>
        <p:spPr bwMode="auto">
          <a:xfrm>
            <a:off x="4787900" y="522922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756" name="Group 68"/>
          <p:cNvGrpSpPr>
            <a:grpSpLocks/>
          </p:cNvGrpSpPr>
          <p:nvPr/>
        </p:nvGrpSpPr>
        <p:grpSpPr bwMode="auto">
          <a:xfrm>
            <a:off x="6227763" y="1700213"/>
            <a:ext cx="2160587" cy="1441450"/>
            <a:chOff x="3923" y="1071"/>
            <a:chExt cx="1361" cy="908"/>
          </a:xfrm>
        </p:grpSpPr>
        <p:sp>
          <p:nvSpPr>
            <p:cNvPr id="114748" name="Rectangle 60"/>
            <p:cNvSpPr>
              <a:spLocks noChangeArrowheads="1"/>
            </p:cNvSpPr>
            <p:nvPr/>
          </p:nvSpPr>
          <p:spPr bwMode="auto">
            <a:xfrm>
              <a:off x="3923" y="1071"/>
              <a:ext cx="1361" cy="9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42" name="Oval 54"/>
            <p:cNvSpPr>
              <a:spLocks noChangeArrowheads="1"/>
            </p:cNvSpPr>
            <p:nvPr/>
          </p:nvSpPr>
          <p:spPr bwMode="auto">
            <a:xfrm>
              <a:off x="4132" y="1225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43" name="Rectangle 55"/>
            <p:cNvSpPr>
              <a:spLocks noChangeArrowheads="1"/>
            </p:cNvSpPr>
            <p:nvPr/>
          </p:nvSpPr>
          <p:spPr bwMode="auto">
            <a:xfrm>
              <a:off x="4350" y="1162"/>
              <a:ext cx="72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identifier</a:t>
              </a:r>
            </a:p>
          </p:txBody>
        </p:sp>
        <p:sp>
          <p:nvSpPr>
            <p:cNvPr id="114745" name="Rectangle 57"/>
            <p:cNvSpPr>
              <a:spLocks noChangeArrowheads="1"/>
            </p:cNvSpPr>
            <p:nvPr/>
          </p:nvSpPr>
          <p:spPr bwMode="auto">
            <a:xfrm>
              <a:off x="4331" y="1389"/>
              <a:ext cx="72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/>
                <a:t>node</a:t>
              </a:r>
            </a:p>
          </p:txBody>
        </p:sp>
        <p:sp>
          <p:nvSpPr>
            <p:cNvPr id="114746" name="Rectangle 58"/>
            <p:cNvSpPr>
              <a:spLocks noChangeArrowheads="1"/>
            </p:cNvSpPr>
            <p:nvPr/>
          </p:nvSpPr>
          <p:spPr bwMode="auto">
            <a:xfrm>
              <a:off x="4060" y="1661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114747" name="Rectangle 59"/>
            <p:cNvSpPr>
              <a:spLocks noChangeArrowheads="1"/>
            </p:cNvSpPr>
            <p:nvPr/>
          </p:nvSpPr>
          <p:spPr bwMode="auto">
            <a:xfrm>
              <a:off x="4331" y="1661"/>
              <a:ext cx="72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/>
                <a:t>key</a:t>
              </a:r>
            </a:p>
          </p:txBody>
        </p:sp>
        <p:sp>
          <p:nvSpPr>
            <p:cNvPr id="114751" name="Oval 63"/>
            <p:cNvSpPr>
              <a:spLocks noChangeArrowheads="1"/>
            </p:cNvSpPr>
            <p:nvPr/>
          </p:nvSpPr>
          <p:spPr bwMode="auto">
            <a:xfrm>
              <a:off x="4083" y="1405"/>
              <a:ext cx="136" cy="1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752" name="Rectangle 64"/>
          <p:cNvSpPr>
            <a:spLocks noChangeArrowheads="1"/>
          </p:cNvSpPr>
          <p:nvPr/>
        </p:nvSpPr>
        <p:spPr bwMode="auto">
          <a:xfrm>
            <a:off x="1370013" y="301625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en-US" sz="3600">
                <a:solidFill>
                  <a:schemeClr val="tx2"/>
                </a:solidFill>
                <a:latin typeface="Arial" charset="0"/>
              </a:rPr>
              <a:t>Successor Nodes</a:t>
            </a:r>
          </a:p>
        </p:txBody>
      </p:sp>
      <p:sp>
        <p:nvSpPr>
          <p:cNvPr id="114753" name="Rectangle 65"/>
          <p:cNvSpPr>
            <a:spLocks noChangeArrowheads="1"/>
          </p:cNvSpPr>
          <p:nvPr/>
        </p:nvSpPr>
        <p:spPr bwMode="auto">
          <a:xfrm>
            <a:off x="5148263" y="3213100"/>
            <a:ext cx="15843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/>
              <a:t>successor(1) = 1</a:t>
            </a:r>
          </a:p>
        </p:txBody>
      </p:sp>
      <p:sp>
        <p:nvSpPr>
          <p:cNvPr id="114754" name="Rectangle 66"/>
          <p:cNvSpPr>
            <a:spLocks noChangeArrowheads="1"/>
          </p:cNvSpPr>
          <p:nvPr/>
        </p:nvSpPr>
        <p:spPr bwMode="auto">
          <a:xfrm>
            <a:off x="5942013" y="4221163"/>
            <a:ext cx="15827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/>
              <a:t>successor(2) = 3</a:t>
            </a:r>
          </a:p>
        </p:txBody>
      </p:sp>
      <p:sp>
        <p:nvSpPr>
          <p:cNvPr id="114755" name="Rectangle 67"/>
          <p:cNvSpPr>
            <a:spLocks noChangeArrowheads="1"/>
          </p:cNvSpPr>
          <p:nvPr/>
        </p:nvSpPr>
        <p:spPr bwMode="auto">
          <a:xfrm>
            <a:off x="252413" y="4221163"/>
            <a:ext cx="15827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/>
              <a:t>successor(6)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14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14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27" grpId="0" animBg="1"/>
      <p:bldP spid="114717" grpId="0" animBg="1"/>
      <p:bldP spid="114731" grpId="0" animBg="1"/>
      <p:bldP spid="114731" grpId="1" animBg="1"/>
      <p:bldP spid="114707" grpId="0" animBg="1"/>
      <p:bldP spid="114724" grpId="0" animBg="1"/>
      <p:bldP spid="114728" grpId="0" animBg="1"/>
      <p:bldP spid="114728" grpId="1" animBg="1"/>
      <p:bldP spid="114740" grpId="0"/>
      <p:bldP spid="114749" grpId="0" animBg="1"/>
      <p:bldP spid="114750" grpId="0" animBg="1"/>
      <p:bldP spid="114753" grpId="0"/>
      <p:bldP spid="114754" grpId="0"/>
      <p:bldP spid="1147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F176-DC0C-4A3F-A8D9-4DB497B53362}" type="slidenum">
              <a:rPr lang="de-DE"/>
              <a:pPr/>
              <a:t>14</a:t>
            </a:fld>
            <a:endParaRPr lang="de-DE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Joins and Departures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4532313" y="2459038"/>
            <a:ext cx="2873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6</a:t>
            </a: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5815013" y="2919413"/>
            <a:ext cx="2873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5797550" y="5518150"/>
            <a:ext cx="287338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grpSp>
        <p:nvGrpSpPr>
          <p:cNvPr id="115725" name="Group 13"/>
          <p:cNvGrpSpPr>
            <a:grpSpLocks/>
          </p:cNvGrpSpPr>
          <p:nvPr/>
        </p:nvGrpSpPr>
        <p:grpSpPr bwMode="auto">
          <a:xfrm>
            <a:off x="3205163" y="2947988"/>
            <a:ext cx="2886075" cy="2857500"/>
            <a:chOff x="2088" y="1833"/>
            <a:chExt cx="1819" cy="1800"/>
          </a:xfrm>
        </p:grpSpPr>
        <p:grpSp>
          <p:nvGrpSpPr>
            <p:cNvPr id="115726" name="Group 14"/>
            <p:cNvGrpSpPr>
              <a:grpSpLocks/>
            </p:cNvGrpSpPr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115727" name="Oval 15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28" name="Rectangle 16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115729" name="Rectangle 17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115730" name="Rectangle 18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115731" name="Rectangle 19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115732" name="Rectangle 20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5</a:t>
                </a:r>
              </a:p>
            </p:txBody>
          </p:sp>
          <p:sp>
            <p:nvSpPr>
              <p:cNvPr id="115733" name="Rectangle 21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115734" name="Rectangle 22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115735" name="Rectangle 23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7</a:t>
                </a:r>
              </a:p>
            </p:txBody>
          </p:sp>
        </p:grpSp>
        <p:sp>
          <p:nvSpPr>
            <p:cNvPr id="115736" name="Oval 24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7" name="Oval 25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8" name="Oval 26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9" name="Oval 27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0" name="Oval 28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1" name="Oval 29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2" name="Oval 30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3" name="Oval 31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744" name="Oval 32"/>
          <p:cNvSpPr>
            <a:spLocks noChangeArrowheads="1"/>
          </p:cNvSpPr>
          <p:nvPr/>
        </p:nvSpPr>
        <p:spPr bwMode="auto">
          <a:xfrm>
            <a:off x="4560888" y="28622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48" name="Oval 36"/>
          <p:cNvSpPr>
            <a:spLocks noChangeArrowheads="1"/>
          </p:cNvSpPr>
          <p:nvPr/>
        </p:nvSpPr>
        <p:spPr bwMode="auto">
          <a:xfrm>
            <a:off x="5541963" y="332263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49" name="Oval 37"/>
          <p:cNvSpPr>
            <a:spLocks noChangeArrowheads="1"/>
          </p:cNvSpPr>
          <p:nvPr/>
        </p:nvSpPr>
        <p:spPr bwMode="auto">
          <a:xfrm>
            <a:off x="5541963" y="526732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53" name="Oval 41"/>
          <p:cNvSpPr>
            <a:spLocks noChangeArrowheads="1"/>
          </p:cNvSpPr>
          <p:nvPr/>
        </p:nvSpPr>
        <p:spPr bwMode="auto">
          <a:xfrm>
            <a:off x="3492500" y="33274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54" name="Rectangle 42"/>
          <p:cNvSpPr>
            <a:spLocks noChangeArrowheads="1"/>
          </p:cNvSpPr>
          <p:nvPr/>
        </p:nvSpPr>
        <p:spPr bwMode="auto">
          <a:xfrm>
            <a:off x="1116013" y="3284538"/>
            <a:ext cx="15843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/>
              <a:t>successor(6) = 7</a:t>
            </a:r>
          </a:p>
        </p:txBody>
      </p:sp>
      <p:sp>
        <p:nvSpPr>
          <p:cNvPr id="115755" name="Rectangle 43"/>
          <p:cNvSpPr>
            <a:spLocks noChangeArrowheads="1"/>
          </p:cNvSpPr>
          <p:nvPr/>
        </p:nvSpPr>
        <p:spPr bwMode="auto">
          <a:xfrm>
            <a:off x="3132138" y="2925763"/>
            <a:ext cx="2889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6</a:t>
            </a:r>
          </a:p>
        </p:txBody>
      </p:sp>
      <p:sp>
        <p:nvSpPr>
          <p:cNvPr id="115756" name="Rectangle 44"/>
          <p:cNvSpPr>
            <a:spLocks noChangeArrowheads="1"/>
          </p:cNvSpPr>
          <p:nvPr/>
        </p:nvSpPr>
        <p:spPr bwMode="auto">
          <a:xfrm>
            <a:off x="6157913" y="551656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15757" name="Rectangle 45"/>
          <p:cNvSpPr>
            <a:spLocks noChangeArrowheads="1"/>
          </p:cNvSpPr>
          <p:nvPr/>
        </p:nvSpPr>
        <p:spPr bwMode="auto">
          <a:xfrm>
            <a:off x="6516688" y="3500438"/>
            <a:ext cx="15843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/>
              <a:t>successor(1)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15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  <p:bldP spid="115719" grpId="0" animBg="1"/>
      <p:bldP spid="115748" grpId="0" animBg="1"/>
      <p:bldP spid="115753" grpId="0" animBg="1"/>
      <p:bldP spid="115754" grpId="0"/>
      <p:bldP spid="115755" grpId="1" animBg="1"/>
      <p:bldP spid="115756" grpId="0" animBg="1"/>
      <p:bldP spid="1157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8C30-B0AE-451A-8BF6-A36B55F5E719}" type="slidenum">
              <a:rPr lang="de-DE"/>
              <a:pPr/>
              <a:t>15</a:t>
            </a:fld>
            <a:endParaRPr lang="de-DE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Scalable Key Location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A very small amount of routing information suffices to implement consistent hashing in a distributed environment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Each node need only be aware of its successor node on the circle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Queries for a given identifier can be passed around the circle via these successor pointers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Resolution scheme </a:t>
            </a:r>
            <a:r>
              <a:rPr lang="en-US" sz="2000" b="1"/>
              <a:t>correct</a:t>
            </a:r>
            <a:r>
              <a:rPr lang="en-US" sz="2000"/>
              <a:t>, BUT </a:t>
            </a:r>
            <a:r>
              <a:rPr lang="en-US" sz="2000" b="1"/>
              <a:t>inefficient</a:t>
            </a:r>
            <a:r>
              <a:rPr lang="en-US" sz="2000"/>
              <a:t>: it may require traversing all N nodes!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03B-169B-4C54-AB6D-34EBFA7EC3DD}" type="slidenum">
              <a:rPr lang="de-DE"/>
              <a:pPr/>
              <a:t>16</a:t>
            </a:fld>
            <a:endParaRPr lang="de-DE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Acceleration of Lookups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Lookups are accelerated by maintaining additional routing information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Each node maintains a routing table with (at most) </a:t>
            </a:r>
            <a:r>
              <a:rPr lang="en-US" sz="2000" i="1"/>
              <a:t>m</a:t>
            </a:r>
            <a:r>
              <a:rPr lang="en-US" sz="2000"/>
              <a:t> entries (where N=2</a:t>
            </a:r>
            <a:r>
              <a:rPr lang="en-US" sz="2000" baseline="30000"/>
              <a:t>m</a:t>
            </a:r>
            <a:r>
              <a:rPr lang="en-US" sz="2000"/>
              <a:t>) called the </a:t>
            </a:r>
            <a:r>
              <a:rPr lang="en-US" sz="2000" b="1"/>
              <a:t>finger table</a:t>
            </a:r>
            <a:endParaRPr lang="en-US" sz="2000"/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2000" i="1"/>
              <a:t>i</a:t>
            </a:r>
            <a:r>
              <a:rPr lang="en-US" sz="2000" i="1" baseline="30000"/>
              <a:t>th</a:t>
            </a:r>
            <a:r>
              <a:rPr lang="en-US" sz="2000" i="1"/>
              <a:t> </a:t>
            </a:r>
            <a:r>
              <a:rPr lang="en-US" sz="2000"/>
              <a:t>entry in the table at node </a:t>
            </a:r>
            <a:r>
              <a:rPr lang="en-US" sz="2000" i="1"/>
              <a:t>n</a:t>
            </a:r>
            <a:r>
              <a:rPr lang="en-US" sz="2000"/>
              <a:t> contains the identity of the first node, </a:t>
            </a:r>
            <a:r>
              <a:rPr lang="en-US" sz="2000" i="1"/>
              <a:t>s</a:t>
            </a:r>
            <a:r>
              <a:rPr lang="en-US" sz="2000"/>
              <a:t>, that succeeds </a:t>
            </a:r>
            <a:r>
              <a:rPr lang="en-US" sz="2000" i="1"/>
              <a:t>n</a:t>
            </a:r>
            <a:r>
              <a:rPr lang="en-US" sz="2000"/>
              <a:t> by at least 2</a:t>
            </a:r>
            <a:r>
              <a:rPr lang="en-US" sz="2000" baseline="30000"/>
              <a:t>i-1</a:t>
            </a:r>
            <a:r>
              <a:rPr lang="en-US" sz="2000"/>
              <a:t> on the identifier circle </a:t>
            </a:r>
            <a:r>
              <a:rPr lang="en-US" sz="1400"/>
              <a:t>(clarification on next slide)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2000" i="1"/>
              <a:t>s</a:t>
            </a:r>
            <a:r>
              <a:rPr lang="en-US" sz="2000"/>
              <a:t> = successor(n + 2</a:t>
            </a:r>
            <a:r>
              <a:rPr lang="en-US" sz="2000" baseline="30000"/>
              <a:t>i-1</a:t>
            </a:r>
            <a:r>
              <a:rPr lang="en-US" sz="2000"/>
              <a:t>) </a:t>
            </a:r>
            <a:r>
              <a:rPr lang="en-US" sz="1400"/>
              <a:t>(all arithmetic mod 2)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2000" i="1"/>
              <a:t>s</a:t>
            </a:r>
            <a:r>
              <a:rPr lang="en-US" sz="2000"/>
              <a:t> is called the </a:t>
            </a:r>
            <a:r>
              <a:rPr lang="en-US" sz="2000" i="1"/>
              <a:t>i</a:t>
            </a:r>
            <a:r>
              <a:rPr lang="en-US" sz="2000" i="1" baseline="30000"/>
              <a:t>th</a:t>
            </a:r>
            <a:r>
              <a:rPr lang="en-US" sz="2000" i="1"/>
              <a:t> finger</a:t>
            </a:r>
            <a:r>
              <a:rPr lang="en-US" sz="2000"/>
              <a:t> of node </a:t>
            </a:r>
            <a:r>
              <a:rPr lang="en-US" sz="2000" i="1"/>
              <a:t>n</a:t>
            </a:r>
            <a:r>
              <a:rPr lang="en-US" sz="2000"/>
              <a:t>, denoted by </a:t>
            </a:r>
            <a:r>
              <a:rPr lang="en-US" sz="2000" i="1"/>
              <a:t>n.finger(i).node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140D-8A9C-4CEA-9277-55EF7ABB9650}" type="slidenum">
              <a:rPr lang="de-DE"/>
              <a:pPr/>
              <a:t>17</a:t>
            </a:fld>
            <a:endParaRPr lang="de-DE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 Tables (1)</a:t>
            </a:r>
          </a:p>
        </p:txBody>
      </p:sp>
      <p:grpSp>
        <p:nvGrpSpPr>
          <p:cNvPr id="118791" name="Group 7"/>
          <p:cNvGrpSpPr>
            <a:grpSpLocks/>
          </p:cNvGrpSpPr>
          <p:nvPr/>
        </p:nvGrpSpPr>
        <p:grpSpPr bwMode="auto">
          <a:xfrm>
            <a:off x="1979613" y="3155950"/>
            <a:ext cx="2889250" cy="2857500"/>
            <a:chOff x="2088" y="1833"/>
            <a:chExt cx="1819" cy="1800"/>
          </a:xfrm>
        </p:grpSpPr>
        <p:grpSp>
          <p:nvGrpSpPr>
            <p:cNvPr id="118792" name="Group 8"/>
            <p:cNvGrpSpPr>
              <a:grpSpLocks/>
            </p:cNvGrpSpPr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118793" name="Oval 9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94" name="Rectangle 10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118795" name="Rectangle 11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118796" name="Rectangle 12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118797" name="Rectangle 13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118798" name="Rectangle 14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5</a:t>
                </a:r>
              </a:p>
            </p:txBody>
          </p:sp>
          <p:sp>
            <p:nvSpPr>
              <p:cNvPr id="118799" name="Rectangle 15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118800" name="Rectangle 16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118801" name="Rectangle 17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7</a:t>
                </a:r>
              </a:p>
            </p:txBody>
          </p:sp>
        </p:grpSp>
        <p:sp>
          <p:nvSpPr>
            <p:cNvPr id="118802" name="Oval 18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3" name="Oval 19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4" name="Oval 20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5" name="Oval 21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6" name="Oval 22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7" name="Oval 23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8" name="Oval 24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9" name="Oval 25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810" name="Oval 26"/>
          <p:cNvSpPr>
            <a:spLocks noChangeArrowheads="1"/>
          </p:cNvSpPr>
          <p:nvPr/>
        </p:nvSpPr>
        <p:spPr bwMode="auto">
          <a:xfrm>
            <a:off x="3338513" y="307022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11" name="Oval 27"/>
          <p:cNvSpPr>
            <a:spLocks noChangeArrowheads="1"/>
          </p:cNvSpPr>
          <p:nvPr/>
        </p:nvSpPr>
        <p:spPr bwMode="auto">
          <a:xfrm>
            <a:off x="4316413" y="35306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12" name="Oval 28"/>
          <p:cNvSpPr>
            <a:spLocks noChangeArrowheads="1"/>
          </p:cNvSpPr>
          <p:nvPr/>
        </p:nvSpPr>
        <p:spPr bwMode="auto">
          <a:xfrm>
            <a:off x="4316413" y="54752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26" name="Rectangle 42"/>
          <p:cNvSpPr>
            <a:spLocks noChangeArrowheads="1"/>
          </p:cNvSpPr>
          <p:nvPr/>
        </p:nvSpPr>
        <p:spPr bwMode="auto">
          <a:xfrm>
            <a:off x="3779838" y="2349500"/>
            <a:ext cx="5048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1</a:t>
            </a:r>
          </a:p>
          <a:p>
            <a:r>
              <a:rPr lang="en-US" sz="1200"/>
              <a:t>2</a:t>
            </a:r>
          </a:p>
          <a:p>
            <a:r>
              <a:rPr lang="en-US" sz="1200"/>
              <a:t>4</a:t>
            </a:r>
          </a:p>
        </p:txBody>
      </p:sp>
      <p:sp>
        <p:nvSpPr>
          <p:cNvPr id="118827" name="Rectangle 43"/>
          <p:cNvSpPr>
            <a:spLocks noChangeArrowheads="1"/>
          </p:cNvSpPr>
          <p:nvPr/>
        </p:nvSpPr>
        <p:spPr bwMode="auto">
          <a:xfrm>
            <a:off x="4284663" y="2349500"/>
            <a:ext cx="5048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[1,2)</a:t>
            </a:r>
          </a:p>
          <a:p>
            <a:r>
              <a:rPr lang="en-US" sz="1200"/>
              <a:t>[2,4)</a:t>
            </a:r>
          </a:p>
          <a:p>
            <a:r>
              <a:rPr lang="en-US" sz="1200"/>
              <a:t>[4,0)</a:t>
            </a:r>
          </a:p>
        </p:txBody>
      </p:sp>
      <p:sp>
        <p:nvSpPr>
          <p:cNvPr id="118828" name="Rectangle 44"/>
          <p:cNvSpPr>
            <a:spLocks noChangeArrowheads="1"/>
          </p:cNvSpPr>
          <p:nvPr/>
        </p:nvSpPr>
        <p:spPr bwMode="auto">
          <a:xfrm>
            <a:off x="4787900" y="2349500"/>
            <a:ext cx="5064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1</a:t>
            </a:r>
          </a:p>
          <a:p>
            <a:r>
              <a:rPr lang="en-US" sz="1200"/>
              <a:t>3</a:t>
            </a:r>
          </a:p>
          <a:p>
            <a:r>
              <a:rPr lang="en-US" sz="1200"/>
              <a:t>0</a:t>
            </a:r>
          </a:p>
        </p:txBody>
      </p:sp>
      <p:grpSp>
        <p:nvGrpSpPr>
          <p:cNvPr id="118852" name="Group 68"/>
          <p:cNvGrpSpPr>
            <a:grpSpLocks/>
          </p:cNvGrpSpPr>
          <p:nvPr/>
        </p:nvGrpSpPr>
        <p:grpSpPr bwMode="auto">
          <a:xfrm>
            <a:off x="4932363" y="3286125"/>
            <a:ext cx="2232025" cy="1152525"/>
            <a:chOff x="3107" y="2070"/>
            <a:chExt cx="1406" cy="726"/>
          </a:xfrm>
        </p:grpSpPr>
        <p:sp>
          <p:nvSpPr>
            <p:cNvPr id="118831" name="AutoShape 47"/>
            <p:cNvSpPr>
              <a:spLocks noChangeArrowheads="1"/>
            </p:cNvSpPr>
            <p:nvPr/>
          </p:nvSpPr>
          <p:spPr bwMode="auto">
            <a:xfrm>
              <a:off x="3107" y="2070"/>
              <a:ext cx="1406" cy="726"/>
            </a:xfrm>
            <a:prstGeom prst="wedgeRectCallout">
              <a:avLst>
                <a:gd name="adj1" fmla="val -67356"/>
                <a:gd name="adj2" fmla="val -2148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32" name="Rectangle 48"/>
            <p:cNvSpPr>
              <a:spLocks noChangeArrowheads="1"/>
            </p:cNvSpPr>
            <p:nvPr/>
          </p:nvSpPr>
          <p:spPr bwMode="auto">
            <a:xfrm>
              <a:off x="3152" y="2070"/>
              <a:ext cx="9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pPr algn="l"/>
              <a:r>
                <a:rPr lang="en-US" sz="1200"/>
                <a:t>finger table</a:t>
              </a:r>
            </a:p>
          </p:txBody>
        </p:sp>
        <p:sp>
          <p:nvSpPr>
            <p:cNvPr id="118833" name="Rectangle 49"/>
            <p:cNvSpPr>
              <a:spLocks noChangeArrowheads="1"/>
            </p:cNvSpPr>
            <p:nvPr/>
          </p:nvSpPr>
          <p:spPr bwMode="auto">
            <a:xfrm>
              <a:off x="3152" y="2206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start</a:t>
              </a:r>
            </a:p>
          </p:txBody>
        </p:sp>
        <p:sp>
          <p:nvSpPr>
            <p:cNvPr id="118834" name="Rectangle 50"/>
            <p:cNvSpPr>
              <a:spLocks noChangeArrowheads="1"/>
            </p:cNvSpPr>
            <p:nvPr/>
          </p:nvSpPr>
          <p:spPr bwMode="auto">
            <a:xfrm>
              <a:off x="3470" y="2206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int.</a:t>
              </a:r>
            </a:p>
          </p:txBody>
        </p:sp>
        <p:sp>
          <p:nvSpPr>
            <p:cNvPr id="118835" name="Rectangle 51"/>
            <p:cNvSpPr>
              <a:spLocks noChangeArrowheads="1"/>
            </p:cNvSpPr>
            <p:nvPr/>
          </p:nvSpPr>
          <p:spPr bwMode="auto">
            <a:xfrm>
              <a:off x="3787" y="2206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succ.</a:t>
              </a:r>
            </a:p>
          </p:txBody>
        </p:sp>
        <p:sp>
          <p:nvSpPr>
            <p:cNvPr id="118836" name="Rectangle 52"/>
            <p:cNvSpPr>
              <a:spLocks noChangeArrowheads="1"/>
            </p:cNvSpPr>
            <p:nvPr/>
          </p:nvSpPr>
          <p:spPr bwMode="auto">
            <a:xfrm>
              <a:off x="4196" y="2070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keys</a:t>
              </a:r>
            </a:p>
          </p:txBody>
        </p:sp>
        <p:sp>
          <p:nvSpPr>
            <p:cNvPr id="118837" name="Rectangle 53"/>
            <p:cNvSpPr>
              <a:spLocks noChangeArrowheads="1"/>
            </p:cNvSpPr>
            <p:nvPr/>
          </p:nvSpPr>
          <p:spPr bwMode="auto">
            <a:xfrm>
              <a:off x="4196" y="2206"/>
              <a:ext cx="27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18838" name="Rectangle 54"/>
            <p:cNvSpPr>
              <a:spLocks noChangeArrowheads="1"/>
            </p:cNvSpPr>
            <p:nvPr/>
          </p:nvSpPr>
          <p:spPr bwMode="auto">
            <a:xfrm>
              <a:off x="3152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2</a:t>
              </a:r>
            </a:p>
            <a:p>
              <a:r>
                <a:rPr lang="en-US" sz="1200"/>
                <a:t>3</a:t>
              </a:r>
            </a:p>
            <a:p>
              <a:r>
                <a:rPr lang="en-US" sz="1200"/>
                <a:t>5</a:t>
              </a:r>
            </a:p>
          </p:txBody>
        </p:sp>
        <p:sp>
          <p:nvSpPr>
            <p:cNvPr id="118839" name="Rectangle 55"/>
            <p:cNvSpPr>
              <a:spLocks noChangeArrowheads="1"/>
            </p:cNvSpPr>
            <p:nvPr/>
          </p:nvSpPr>
          <p:spPr bwMode="auto">
            <a:xfrm>
              <a:off x="3469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[2,3)</a:t>
              </a:r>
            </a:p>
            <a:p>
              <a:r>
                <a:rPr lang="en-US" sz="1200"/>
                <a:t>[3,5)</a:t>
              </a:r>
            </a:p>
            <a:p>
              <a:r>
                <a:rPr lang="en-US" sz="1200"/>
                <a:t>[5,1)</a:t>
              </a:r>
            </a:p>
          </p:txBody>
        </p:sp>
        <p:sp>
          <p:nvSpPr>
            <p:cNvPr id="118840" name="Rectangle 56"/>
            <p:cNvSpPr>
              <a:spLocks noChangeArrowheads="1"/>
            </p:cNvSpPr>
            <p:nvPr/>
          </p:nvSpPr>
          <p:spPr bwMode="auto">
            <a:xfrm>
              <a:off x="3787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3</a:t>
              </a:r>
            </a:p>
            <a:p>
              <a:r>
                <a:rPr lang="en-US" sz="1200"/>
                <a:t>3</a:t>
              </a:r>
            </a:p>
            <a:p>
              <a:r>
                <a:rPr lang="en-US" sz="1200"/>
                <a:t>0</a:t>
              </a:r>
            </a:p>
          </p:txBody>
        </p:sp>
      </p:grpSp>
      <p:grpSp>
        <p:nvGrpSpPr>
          <p:cNvPr id="118853" name="Group 69"/>
          <p:cNvGrpSpPr>
            <a:grpSpLocks/>
          </p:cNvGrpSpPr>
          <p:nvPr/>
        </p:nvGrpSpPr>
        <p:grpSpPr bwMode="auto">
          <a:xfrm>
            <a:off x="4932363" y="5013325"/>
            <a:ext cx="2232025" cy="1152525"/>
            <a:chOff x="3107" y="3158"/>
            <a:chExt cx="1406" cy="726"/>
          </a:xfrm>
        </p:grpSpPr>
        <p:sp>
          <p:nvSpPr>
            <p:cNvPr id="118842" name="AutoShape 58"/>
            <p:cNvSpPr>
              <a:spLocks noChangeArrowheads="1"/>
            </p:cNvSpPr>
            <p:nvPr/>
          </p:nvSpPr>
          <p:spPr bwMode="auto">
            <a:xfrm>
              <a:off x="3107" y="3158"/>
              <a:ext cx="1406" cy="726"/>
            </a:xfrm>
            <a:prstGeom prst="wedgeRectCallout">
              <a:avLst>
                <a:gd name="adj1" fmla="val -67995"/>
                <a:gd name="adj2" fmla="val 248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43" name="Rectangle 59"/>
            <p:cNvSpPr>
              <a:spLocks noChangeArrowheads="1"/>
            </p:cNvSpPr>
            <p:nvPr/>
          </p:nvSpPr>
          <p:spPr bwMode="auto">
            <a:xfrm>
              <a:off x="3152" y="3158"/>
              <a:ext cx="9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pPr algn="l"/>
              <a:r>
                <a:rPr lang="en-US" sz="1200"/>
                <a:t>finger table</a:t>
              </a:r>
            </a:p>
          </p:txBody>
        </p:sp>
        <p:sp>
          <p:nvSpPr>
            <p:cNvPr id="118844" name="Rectangle 60"/>
            <p:cNvSpPr>
              <a:spLocks noChangeArrowheads="1"/>
            </p:cNvSpPr>
            <p:nvPr/>
          </p:nvSpPr>
          <p:spPr bwMode="auto">
            <a:xfrm>
              <a:off x="3152" y="3294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start</a:t>
              </a:r>
            </a:p>
          </p:txBody>
        </p:sp>
        <p:sp>
          <p:nvSpPr>
            <p:cNvPr id="118845" name="Rectangle 61"/>
            <p:cNvSpPr>
              <a:spLocks noChangeArrowheads="1"/>
            </p:cNvSpPr>
            <p:nvPr/>
          </p:nvSpPr>
          <p:spPr bwMode="auto">
            <a:xfrm>
              <a:off x="3470" y="3294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int.</a:t>
              </a:r>
            </a:p>
          </p:txBody>
        </p:sp>
        <p:sp>
          <p:nvSpPr>
            <p:cNvPr id="118846" name="Rectangle 62"/>
            <p:cNvSpPr>
              <a:spLocks noChangeArrowheads="1"/>
            </p:cNvSpPr>
            <p:nvPr/>
          </p:nvSpPr>
          <p:spPr bwMode="auto">
            <a:xfrm>
              <a:off x="3787" y="3294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succ.</a:t>
              </a:r>
            </a:p>
          </p:txBody>
        </p:sp>
        <p:sp>
          <p:nvSpPr>
            <p:cNvPr id="118847" name="Rectangle 63"/>
            <p:cNvSpPr>
              <a:spLocks noChangeArrowheads="1"/>
            </p:cNvSpPr>
            <p:nvPr/>
          </p:nvSpPr>
          <p:spPr bwMode="auto">
            <a:xfrm>
              <a:off x="4196" y="3158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keys</a:t>
              </a:r>
            </a:p>
          </p:txBody>
        </p:sp>
        <p:sp>
          <p:nvSpPr>
            <p:cNvPr id="118848" name="Rectangle 64"/>
            <p:cNvSpPr>
              <a:spLocks noChangeArrowheads="1"/>
            </p:cNvSpPr>
            <p:nvPr/>
          </p:nvSpPr>
          <p:spPr bwMode="auto">
            <a:xfrm>
              <a:off x="4196" y="3294"/>
              <a:ext cx="27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118849" name="Rectangle 65"/>
            <p:cNvSpPr>
              <a:spLocks noChangeArrowheads="1"/>
            </p:cNvSpPr>
            <p:nvPr/>
          </p:nvSpPr>
          <p:spPr bwMode="auto">
            <a:xfrm>
              <a:off x="3152" y="3430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4</a:t>
              </a:r>
            </a:p>
            <a:p>
              <a:r>
                <a:rPr lang="en-US" sz="1200"/>
                <a:t>5</a:t>
              </a:r>
            </a:p>
            <a:p>
              <a:r>
                <a:rPr lang="en-US" sz="1200"/>
                <a:t>7</a:t>
              </a:r>
            </a:p>
          </p:txBody>
        </p:sp>
        <p:sp>
          <p:nvSpPr>
            <p:cNvPr id="118850" name="Rectangle 66"/>
            <p:cNvSpPr>
              <a:spLocks noChangeArrowheads="1"/>
            </p:cNvSpPr>
            <p:nvPr/>
          </p:nvSpPr>
          <p:spPr bwMode="auto">
            <a:xfrm>
              <a:off x="3469" y="3430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[4,5)</a:t>
              </a:r>
            </a:p>
            <a:p>
              <a:r>
                <a:rPr lang="en-US" sz="1200"/>
                <a:t>[5,7)</a:t>
              </a:r>
            </a:p>
            <a:p>
              <a:r>
                <a:rPr lang="en-US" sz="1200"/>
                <a:t>[7,3)</a:t>
              </a:r>
            </a:p>
          </p:txBody>
        </p:sp>
        <p:sp>
          <p:nvSpPr>
            <p:cNvPr id="118851" name="Rectangle 67"/>
            <p:cNvSpPr>
              <a:spLocks noChangeArrowheads="1"/>
            </p:cNvSpPr>
            <p:nvPr/>
          </p:nvSpPr>
          <p:spPr bwMode="auto">
            <a:xfrm>
              <a:off x="3787" y="3430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0</a:t>
              </a:r>
            </a:p>
            <a:p>
              <a:r>
                <a:rPr lang="en-US" sz="1200"/>
                <a:t>0</a:t>
              </a:r>
            </a:p>
            <a:p>
              <a:r>
                <a:rPr lang="en-US" sz="1200"/>
                <a:t>0</a:t>
              </a:r>
            </a:p>
          </p:txBody>
        </p:sp>
      </p:grpSp>
      <p:grpSp>
        <p:nvGrpSpPr>
          <p:cNvPr id="118860" name="Group 76"/>
          <p:cNvGrpSpPr>
            <a:grpSpLocks/>
          </p:cNvGrpSpPr>
          <p:nvPr/>
        </p:nvGrpSpPr>
        <p:grpSpPr bwMode="auto">
          <a:xfrm>
            <a:off x="3708400" y="1916113"/>
            <a:ext cx="2233613" cy="1152525"/>
            <a:chOff x="748" y="1071"/>
            <a:chExt cx="1406" cy="726"/>
          </a:xfrm>
        </p:grpSpPr>
        <p:grpSp>
          <p:nvGrpSpPr>
            <p:cNvPr id="118854" name="Group 70"/>
            <p:cNvGrpSpPr>
              <a:grpSpLocks/>
            </p:cNvGrpSpPr>
            <p:nvPr/>
          </p:nvGrpSpPr>
          <p:grpSpPr bwMode="auto">
            <a:xfrm>
              <a:off x="748" y="1071"/>
              <a:ext cx="1406" cy="726"/>
              <a:chOff x="2336" y="1208"/>
              <a:chExt cx="1406" cy="726"/>
            </a:xfrm>
          </p:grpSpPr>
          <p:sp>
            <p:nvSpPr>
              <p:cNvPr id="118818" name="AutoShape 34"/>
              <p:cNvSpPr>
                <a:spLocks noChangeArrowheads="1"/>
              </p:cNvSpPr>
              <p:nvPr/>
            </p:nvSpPr>
            <p:spPr bwMode="auto">
              <a:xfrm>
                <a:off x="2336" y="1208"/>
                <a:ext cx="1406" cy="726"/>
              </a:xfrm>
              <a:prstGeom prst="wedgeRectCallout">
                <a:avLst>
                  <a:gd name="adj1" fmla="val -58676"/>
                  <a:gd name="adj2" fmla="val 49449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9" name="Rectangle 35"/>
              <p:cNvSpPr>
                <a:spLocks noChangeArrowheads="1"/>
              </p:cNvSpPr>
              <p:nvPr/>
            </p:nvSpPr>
            <p:spPr bwMode="auto">
              <a:xfrm>
                <a:off x="2381" y="1208"/>
                <a:ext cx="9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anchor="ctr"/>
              <a:lstStyle/>
              <a:p>
                <a:pPr algn="l"/>
                <a:r>
                  <a:rPr lang="en-US" sz="1200"/>
                  <a:t>finger table</a:t>
                </a:r>
              </a:p>
            </p:txBody>
          </p:sp>
          <p:sp>
            <p:nvSpPr>
              <p:cNvPr id="118820" name="Rectangle 36"/>
              <p:cNvSpPr>
                <a:spLocks noChangeArrowheads="1"/>
              </p:cNvSpPr>
              <p:nvPr/>
            </p:nvSpPr>
            <p:spPr bwMode="auto">
              <a:xfrm>
                <a:off x="2381" y="1344"/>
                <a:ext cx="318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/>
                  <a:t>start</a:t>
                </a:r>
              </a:p>
            </p:txBody>
          </p:sp>
          <p:sp>
            <p:nvSpPr>
              <p:cNvPr id="118821" name="Rectangle 37"/>
              <p:cNvSpPr>
                <a:spLocks noChangeArrowheads="1"/>
              </p:cNvSpPr>
              <p:nvPr/>
            </p:nvSpPr>
            <p:spPr bwMode="auto">
              <a:xfrm>
                <a:off x="2699" y="1344"/>
                <a:ext cx="317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/>
                  <a:t>int.</a:t>
                </a:r>
              </a:p>
            </p:txBody>
          </p:sp>
          <p:sp>
            <p:nvSpPr>
              <p:cNvPr id="118823" name="Rectangle 39"/>
              <p:cNvSpPr>
                <a:spLocks noChangeArrowheads="1"/>
              </p:cNvSpPr>
              <p:nvPr/>
            </p:nvSpPr>
            <p:spPr bwMode="auto">
              <a:xfrm>
                <a:off x="3016" y="1344"/>
                <a:ext cx="318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/>
                  <a:t>succ.</a:t>
                </a:r>
              </a:p>
            </p:txBody>
          </p:sp>
          <p:sp>
            <p:nvSpPr>
              <p:cNvPr id="118824" name="Rectangle 40"/>
              <p:cNvSpPr>
                <a:spLocks noChangeArrowheads="1"/>
              </p:cNvSpPr>
              <p:nvPr/>
            </p:nvSpPr>
            <p:spPr bwMode="auto">
              <a:xfrm>
                <a:off x="3425" y="1208"/>
                <a:ext cx="272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/>
                  <a:t>keys</a:t>
                </a:r>
              </a:p>
            </p:txBody>
          </p:sp>
          <p:sp>
            <p:nvSpPr>
              <p:cNvPr id="118825" name="Rectangle 41"/>
              <p:cNvSpPr>
                <a:spLocks noChangeArrowheads="1"/>
              </p:cNvSpPr>
              <p:nvPr/>
            </p:nvSpPr>
            <p:spPr bwMode="auto">
              <a:xfrm>
                <a:off x="3425" y="1344"/>
                <a:ext cx="272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200"/>
                  <a:t>6</a:t>
                </a:r>
              </a:p>
            </p:txBody>
          </p:sp>
        </p:grpSp>
        <p:sp>
          <p:nvSpPr>
            <p:cNvPr id="118857" name="Rectangle 73"/>
            <p:cNvSpPr>
              <a:spLocks noChangeArrowheads="1"/>
            </p:cNvSpPr>
            <p:nvPr/>
          </p:nvSpPr>
          <p:spPr bwMode="auto">
            <a:xfrm>
              <a:off x="793" y="1344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  <a:p>
              <a:endParaRPr lang="en-US" sz="1200"/>
            </a:p>
          </p:txBody>
        </p:sp>
        <p:sp>
          <p:nvSpPr>
            <p:cNvPr id="118858" name="Rectangle 74"/>
            <p:cNvSpPr>
              <a:spLocks noChangeArrowheads="1"/>
            </p:cNvSpPr>
            <p:nvPr/>
          </p:nvSpPr>
          <p:spPr bwMode="auto">
            <a:xfrm>
              <a:off x="1111" y="1344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18859" name="Rectangle 75"/>
            <p:cNvSpPr>
              <a:spLocks noChangeArrowheads="1"/>
            </p:cNvSpPr>
            <p:nvPr/>
          </p:nvSpPr>
          <p:spPr bwMode="auto">
            <a:xfrm>
              <a:off x="1429" y="1344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8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8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8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8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8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0488-1D5C-4CAF-B061-C5ED8D539954}" type="slidenum">
              <a:rPr lang="de-DE"/>
              <a:pPr/>
              <a:t>18</a:t>
            </a:fld>
            <a:endParaRPr lang="de-DE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 Tables (2) - characteristics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Each node stores information about only a small number of other nodes, and knows more about nodes </a:t>
            </a:r>
            <a:r>
              <a:rPr lang="en-US" sz="2000" i="1"/>
              <a:t>closely</a:t>
            </a:r>
            <a:r>
              <a:rPr lang="en-US" sz="2000"/>
              <a:t> following it than about nodes </a:t>
            </a:r>
            <a:r>
              <a:rPr lang="en-US" sz="2000" i="1"/>
              <a:t>farther</a:t>
            </a:r>
            <a:r>
              <a:rPr lang="en-US" sz="2000"/>
              <a:t> </a:t>
            </a:r>
            <a:r>
              <a:rPr lang="en-US" sz="2000" i="1"/>
              <a:t>away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A node’s finger table generally does not contain enough information to determine the successor of an arbitrary key </a:t>
            </a:r>
            <a:r>
              <a:rPr lang="en-US" sz="2000" i="1"/>
              <a:t>k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Repetitive queries to nodes that immediately precede the given key will lead to the key’s successor eventually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endParaRPr lang="en-US" sz="20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DEE8-492A-4255-8781-464FC08DFA75}" type="slidenum">
              <a:rPr lang="de-DE"/>
              <a:pPr/>
              <a:t>19</a:t>
            </a:fld>
            <a:endParaRPr lang="de-DE"/>
          </a:p>
        </p:txBody>
      </p:sp>
      <p:sp>
        <p:nvSpPr>
          <p:cNvPr id="120919" name="Rectangle 87"/>
          <p:cNvSpPr>
            <a:spLocks noChangeArrowheads="1"/>
          </p:cNvSpPr>
          <p:nvPr/>
        </p:nvSpPr>
        <p:spPr bwMode="auto">
          <a:xfrm>
            <a:off x="6516688" y="2133600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Joins – with Finger Tables</a:t>
            </a:r>
          </a:p>
        </p:txBody>
      </p:sp>
      <p:grpSp>
        <p:nvGrpSpPr>
          <p:cNvPr id="120836" name="Group 4"/>
          <p:cNvGrpSpPr>
            <a:grpSpLocks/>
          </p:cNvGrpSpPr>
          <p:nvPr/>
        </p:nvGrpSpPr>
        <p:grpSpPr bwMode="auto">
          <a:xfrm>
            <a:off x="3059113" y="3155950"/>
            <a:ext cx="2889250" cy="2857500"/>
            <a:chOff x="2088" y="1833"/>
            <a:chExt cx="1819" cy="1800"/>
          </a:xfrm>
        </p:grpSpPr>
        <p:grpSp>
          <p:nvGrpSpPr>
            <p:cNvPr id="120837" name="Group 5"/>
            <p:cNvGrpSpPr>
              <a:grpSpLocks/>
            </p:cNvGrpSpPr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120838" name="Oval 6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39" name="Rectangle 7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120840" name="Rectangle 8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120841" name="Rectangle 9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120842" name="Rectangle 10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120843" name="Rectangle 11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5</a:t>
                </a:r>
              </a:p>
            </p:txBody>
          </p:sp>
          <p:sp>
            <p:nvSpPr>
              <p:cNvPr id="120844" name="Rectangle 12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120845" name="Rectangle 13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120846" name="Rectangle 14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7</a:t>
                </a:r>
              </a:p>
            </p:txBody>
          </p:sp>
        </p:grpSp>
        <p:sp>
          <p:nvSpPr>
            <p:cNvPr id="120847" name="Oval 15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8" name="Oval 16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9" name="Oval 17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0" name="Oval 18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1" name="Oval 19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2" name="Oval 20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3" name="Oval 21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4" name="Oval 22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855" name="Oval 23"/>
          <p:cNvSpPr>
            <a:spLocks noChangeArrowheads="1"/>
          </p:cNvSpPr>
          <p:nvPr/>
        </p:nvSpPr>
        <p:spPr bwMode="auto">
          <a:xfrm>
            <a:off x="4418013" y="307022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6" name="Oval 24"/>
          <p:cNvSpPr>
            <a:spLocks noChangeArrowheads="1"/>
          </p:cNvSpPr>
          <p:nvPr/>
        </p:nvSpPr>
        <p:spPr bwMode="auto">
          <a:xfrm>
            <a:off x="5395913" y="35306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7" name="Oval 25"/>
          <p:cNvSpPr>
            <a:spLocks noChangeArrowheads="1"/>
          </p:cNvSpPr>
          <p:nvPr/>
        </p:nvSpPr>
        <p:spPr bwMode="auto">
          <a:xfrm>
            <a:off x="5395913" y="54752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8" name="Rectangle 26"/>
          <p:cNvSpPr>
            <a:spLocks noChangeArrowheads="1"/>
          </p:cNvSpPr>
          <p:nvPr/>
        </p:nvSpPr>
        <p:spPr bwMode="auto">
          <a:xfrm>
            <a:off x="4859338" y="2349500"/>
            <a:ext cx="5048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1</a:t>
            </a:r>
          </a:p>
          <a:p>
            <a:r>
              <a:rPr lang="en-US" sz="1200"/>
              <a:t>2</a:t>
            </a:r>
          </a:p>
          <a:p>
            <a:r>
              <a:rPr lang="en-US" sz="1200"/>
              <a:t>4</a:t>
            </a:r>
          </a:p>
        </p:txBody>
      </p:sp>
      <p:sp>
        <p:nvSpPr>
          <p:cNvPr id="120859" name="Rectangle 27"/>
          <p:cNvSpPr>
            <a:spLocks noChangeArrowheads="1"/>
          </p:cNvSpPr>
          <p:nvPr/>
        </p:nvSpPr>
        <p:spPr bwMode="auto">
          <a:xfrm>
            <a:off x="5364163" y="2349500"/>
            <a:ext cx="5048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[1,2)</a:t>
            </a:r>
          </a:p>
          <a:p>
            <a:r>
              <a:rPr lang="en-US" sz="1200"/>
              <a:t>[2,4)</a:t>
            </a:r>
          </a:p>
          <a:p>
            <a:r>
              <a:rPr lang="en-US" sz="1200"/>
              <a:t>[4,0)</a:t>
            </a:r>
          </a:p>
        </p:txBody>
      </p:sp>
      <p:sp>
        <p:nvSpPr>
          <p:cNvPr id="120860" name="Rectangle 28"/>
          <p:cNvSpPr>
            <a:spLocks noChangeArrowheads="1"/>
          </p:cNvSpPr>
          <p:nvPr/>
        </p:nvSpPr>
        <p:spPr bwMode="auto">
          <a:xfrm>
            <a:off x="5867400" y="2349500"/>
            <a:ext cx="5064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1</a:t>
            </a:r>
          </a:p>
          <a:p>
            <a:r>
              <a:rPr lang="en-US" sz="1200"/>
              <a:t>3</a:t>
            </a:r>
          </a:p>
          <a:p>
            <a:r>
              <a:rPr lang="en-US" sz="1200"/>
              <a:t>0</a:t>
            </a:r>
          </a:p>
        </p:txBody>
      </p:sp>
      <p:grpSp>
        <p:nvGrpSpPr>
          <p:cNvPr id="120861" name="Group 29"/>
          <p:cNvGrpSpPr>
            <a:grpSpLocks/>
          </p:cNvGrpSpPr>
          <p:nvPr/>
        </p:nvGrpSpPr>
        <p:grpSpPr bwMode="auto">
          <a:xfrm>
            <a:off x="6011863" y="3286125"/>
            <a:ext cx="2232025" cy="1152525"/>
            <a:chOff x="3107" y="2070"/>
            <a:chExt cx="1406" cy="726"/>
          </a:xfrm>
        </p:grpSpPr>
        <p:sp>
          <p:nvSpPr>
            <p:cNvPr id="120862" name="AutoShape 30"/>
            <p:cNvSpPr>
              <a:spLocks noChangeArrowheads="1"/>
            </p:cNvSpPr>
            <p:nvPr/>
          </p:nvSpPr>
          <p:spPr bwMode="auto">
            <a:xfrm>
              <a:off x="3107" y="2070"/>
              <a:ext cx="1406" cy="726"/>
            </a:xfrm>
            <a:prstGeom prst="wedgeRectCallout">
              <a:avLst>
                <a:gd name="adj1" fmla="val -67356"/>
                <a:gd name="adj2" fmla="val -2148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63" name="Rectangle 31"/>
            <p:cNvSpPr>
              <a:spLocks noChangeArrowheads="1"/>
            </p:cNvSpPr>
            <p:nvPr/>
          </p:nvSpPr>
          <p:spPr bwMode="auto">
            <a:xfrm>
              <a:off x="3152" y="2070"/>
              <a:ext cx="9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pPr algn="l"/>
              <a:r>
                <a:rPr lang="en-US" sz="1200"/>
                <a:t>finger table</a:t>
              </a:r>
            </a:p>
          </p:txBody>
        </p:sp>
        <p:sp>
          <p:nvSpPr>
            <p:cNvPr id="120864" name="Rectangle 32"/>
            <p:cNvSpPr>
              <a:spLocks noChangeArrowheads="1"/>
            </p:cNvSpPr>
            <p:nvPr/>
          </p:nvSpPr>
          <p:spPr bwMode="auto">
            <a:xfrm>
              <a:off x="3152" y="2206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start</a:t>
              </a:r>
            </a:p>
          </p:txBody>
        </p:sp>
        <p:sp>
          <p:nvSpPr>
            <p:cNvPr id="120865" name="Rectangle 33"/>
            <p:cNvSpPr>
              <a:spLocks noChangeArrowheads="1"/>
            </p:cNvSpPr>
            <p:nvPr/>
          </p:nvSpPr>
          <p:spPr bwMode="auto">
            <a:xfrm>
              <a:off x="3470" y="2206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int.</a:t>
              </a:r>
            </a:p>
          </p:txBody>
        </p:sp>
        <p:sp>
          <p:nvSpPr>
            <p:cNvPr id="120866" name="Rectangle 34"/>
            <p:cNvSpPr>
              <a:spLocks noChangeArrowheads="1"/>
            </p:cNvSpPr>
            <p:nvPr/>
          </p:nvSpPr>
          <p:spPr bwMode="auto">
            <a:xfrm>
              <a:off x="3787" y="2206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succ.</a:t>
              </a:r>
            </a:p>
          </p:txBody>
        </p:sp>
        <p:sp>
          <p:nvSpPr>
            <p:cNvPr id="120867" name="Rectangle 35"/>
            <p:cNvSpPr>
              <a:spLocks noChangeArrowheads="1"/>
            </p:cNvSpPr>
            <p:nvPr/>
          </p:nvSpPr>
          <p:spPr bwMode="auto">
            <a:xfrm>
              <a:off x="4196" y="2070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keys</a:t>
              </a:r>
            </a:p>
          </p:txBody>
        </p:sp>
        <p:sp>
          <p:nvSpPr>
            <p:cNvPr id="120868" name="Rectangle 36"/>
            <p:cNvSpPr>
              <a:spLocks noChangeArrowheads="1"/>
            </p:cNvSpPr>
            <p:nvPr/>
          </p:nvSpPr>
          <p:spPr bwMode="auto">
            <a:xfrm>
              <a:off x="4196" y="2206"/>
              <a:ext cx="27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20869" name="Rectangle 37"/>
            <p:cNvSpPr>
              <a:spLocks noChangeArrowheads="1"/>
            </p:cNvSpPr>
            <p:nvPr/>
          </p:nvSpPr>
          <p:spPr bwMode="auto">
            <a:xfrm>
              <a:off x="3152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2</a:t>
              </a:r>
            </a:p>
            <a:p>
              <a:r>
                <a:rPr lang="en-US" sz="1200"/>
                <a:t>3</a:t>
              </a:r>
            </a:p>
            <a:p>
              <a:r>
                <a:rPr lang="en-US" sz="1200"/>
                <a:t>5</a:t>
              </a:r>
            </a:p>
          </p:txBody>
        </p:sp>
        <p:sp>
          <p:nvSpPr>
            <p:cNvPr id="120870" name="Rectangle 38"/>
            <p:cNvSpPr>
              <a:spLocks noChangeArrowheads="1"/>
            </p:cNvSpPr>
            <p:nvPr/>
          </p:nvSpPr>
          <p:spPr bwMode="auto">
            <a:xfrm>
              <a:off x="3469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[2,3)</a:t>
              </a:r>
            </a:p>
            <a:p>
              <a:r>
                <a:rPr lang="en-US" sz="1200"/>
                <a:t>[3,5)</a:t>
              </a:r>
            </a:p>
            <a:p>
              <a:r>
                <a:rPr lang="en-US" sz="1200"/>
                <a:t>[5,1)</a:t>
              </a:r>
            </a:p>
          </p:txBody>
        </p:sp>
        <p:sp>
          <p:nvSpPr>
            <p:cNvPr id="120871" name="Rectangle 39"/>
            <p:cNvSpPr>
              <a:spLocks noChangeArrowheads="1"/>
            </p:cNvSpPr>
            <p:nvPr/>
          </p:nvSpPr>
          <p:spPr bwMode="auto">
            <a:xfrm>
              <a:off x="3787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3</a:t>
              </a:r>
            </a:p>
            <a:p>
              <a:r>
                <a:rPr lang="en-US" sz="1200"/>
                <a:t>3</a:t>
              </a:r>
            </a:p>
            <a:p>
              <a:r>
                <a:rPr lang="en-US" sz="1200"/>
                <a:t>0</a:t>
              </a:r>
            </a:p>
          </p:txBody>
        </p:sp>
      </p:grpSp>
      <p:sp>
        <p:nvSpPr>
          <p:cNvPr id="120873" name="AutoShape 41"/>
          <p:cNvSpPr>
            <a:spLocks noChangeArrowheads="1"/>
          </p:cNvSpPr>
          <p:nvPr/>
        </p:nvSpPr>
        <p:spPr bwMode="auto">
          <a:xfrm>
            <a:off x="6011863" y="5013325"/>
            <a:ext cx="2232025" cy="1152525"/>
          </a:xfrm>
          <a:prstGeom prst="wedgeRectCallout">
            <a:avLst>
              <a:gd name="adj1" fmla="val -67995"/>
              <a:gd name="adj2" fmla="val 2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74" name="Rectangle 42"/>
          <p:cNvSpPr>
            <a:spLocks noChangeArrowheads="1"/>
          </p:cNvSpPr>
          <p:nvPr/>
        </p:nvSpPr>
        <p:spPr bwMode="auto">
          <a:xfrm>
            <a:off x="6083300" y="5013325"/>
            <a:ext cx="15128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anchor="ctr"/>
          <a:lstStyle/>
          <a:p>
            <a:pPr algn="l"/>
            <a:r>
              <a:rPr lang="en-US" sz="1200"/>
              <a:t>finger table</a:t>
            </a:r>
          </a:p>
        </p:txBody>
      </p:sp>
      <p:sp>
        <p:nvSpPr>
          <p:cNvPr id="120875" name="Rectangle 43"/>
          <p:cNvSpPr>
            <a:spLocks noChangeArrowheads="1"/>
          </p:cNvSpPr>
          <p:nvPr/>
        </p:nvSpPr>
        <p:spPr bwMode="auto">
          <a:xfrm>
            <a:off x="6083300" y="5229225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start</a:t>
            </a:r>
          </a:p>
        </p:txBody>
      </p:sp>
      <p:sp>
        <p:nvSpPr>
          <p:cNvPr id="120876" name="Rectangle 44"/>
          <p:cNvSpPr>
            <a:spLocks noChangeArrowheads="1"/>
          </p:cNvSpPr>
          <p:nvPr/>
        </p:nvSpPr>
        <p:spPr bwMode="auto">
          <a:xfrm>
            <a:off x="6588125" y="5229225"/>
            <a:ext cx="503238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int.</a:t>
            </a:r>
          </a:p>
        </p:txBody>
      </p:sp>
      <p:sp>
        <p:nvSpPr>
          <p:cNvPr id="120877" name="Rectangle 45"/>
          <p:cNvSpPr>
            <a:spLocks noChangeArrowheads="1"/>
          </p:cNvSpPr>
          <p:nvPr/>
        </p:nvSpPr>
        <p:spPr bwMode="auto">
          <a:xfrm>
            <a:off x="7091363" y="5229225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succ.</a:t>
            </a:r>
          </a:p>
        </p:txBody>
      </p:sp>
      <p:sp>
        <p:nvSpPr>
          <p:cNvPr id="120878" name="Rectangle 46"/>
          <p:cNvSpPr>
            <a:spLocks noChangeArrowheads="1"/>
          </p:cNvSpPr>
          <p:nvPr/>
        </p:nvSpPr>
        <p:spPr bwMode="auto">
          <a:xfrm>
            <a:off x="7740650" y="5013325"/>
            <a:ext cx="4318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keys</a:t>
            </a:r>
          </a:p>
        </p:txBody>
      </p:sp>
      <p:sp>
        <p:nvSpPr>
          <p:cNvPr id="120879" name="Rectangle 47"/>
          <p:cNvSpPr>
            <a:spLocks noChangeArrowheads="1"/>
          </p:cNvSpPr>
          <p:nvPr/>
        </p:nvSpPr>
        <p:spPr bwMode="auto">
          <a:xfrm>
            <a:off x="7740650" y="5229225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2</a:t>
            </a:r>
          </a:p>
        </p:txBody>
      </p:sp>
      <p:sp>
        <p:nvSpPr>
          <p:cNvPr id="120880" name="Rectangle 48"/>
          <p:cNvSpPr>
            <a:spLocks noChangeArrowheads="1"/>
          </p:cNvSpPr>
          <p:nvPr/>
        </p:nvSpPr>
        <p:spPr bwMode="auto">
          <a:xfrm>
            <a:off x="6083300" y="54451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4</a:t>
            </a:r>
          </a:p>
          <a:p>
            <a:r>
              <a:rPr lang="en-US" sz="1200"/>
              <a:t>5</a:t>
            </a:r>
          </a:p>
          <a:p>
            <a:r>
              <a:rPr lang="en-US" sz="1200"/>
              <a:t>7</a:t>
            </a:r>
          </a:p>
        </p:txBody>
      </p:sp>
      <p:sp>
        <p:nvSpPr>
          <p:cNvPr id="120881" name="Rectangle 49"/>
          <p:cNvSpPr>
            <a:spLocks noChangeArrowheads="1"/>
          </p:cNvSpPr>
          <p:nvPr/>
        </p:nvSpPr>
        <p:spPr bwMode="auto">
          <a:xfrm>
            <a:off x="6586538" y="54451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[4,5)</a:t>
            </a:r>
          </a:p>
          <a:p>
            <a:r>
              <a:rPr lang="en-US" sz="1200"/>
              <a:t>[5,7)</a:t>
            </a:r>
          </a:p>
          <a:p>
            <a:r>
              <a:rPr lang="en-US" sz="1200"/>
              <a:t>[7,3)</a:t>
            </a:r>
          </a:p>
        </p:txBody>
      </p:sp>
      <p:sp>
        <p:nvSpPr>
          <p:cNvPr id="120882" name="Rectangle 50"/>
          <p:cNvSpPr>
            <a:spLocks noChangeArrowheads="1"/>
          </p:cNvSpPr>
          <p:nvPr/>
        </p:nvSpPr>
        <p:spPr bwMode="auto">
          <a:xfrm>
            <a:off x="7091363" y="54451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0</a:t>
            </a:r>
          </a:p>
          <a:p>
            <a:r>
              <a:rPr lang="en-US" sz="1200"/>
              <a:t>0</a:t>
            </a:r>
          </a:p>
          <a:p>
            <a:r>
              <a:rPr lang="en-US" sz="1200"/>
              <a:t>0</a:t>
            </a:r>
          </a:p>
        </p:txBody>
      </p:sp>
      <p:sp>
        <p:nvSpPr>
          <p:cNvPr id="120885" name="AutoShape 53"/>
          <p:cNvSpPr>
            <a:spLocks noChangeArrowheads="1"/>
          </p:cNvSpPr>
          <p:nvPr/>
        </p:nvSpPr>
        <p:spPr bwMode="auto">
          <a:xfrm>
            <a:off x="4787900" y="1916113"/>
            <a:ext cx="2233613" cy="1152525"/>
          </a:xfrm>
          <a:prstGeom prst="wedgeRectCallout">
            <a:avLst>
              <a:gd name="adj1" fmla="val -58676"/>
              <a:gd name="adj2" fmla="val 494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86" name="Rectangle 54"/>
          <p:cNvSpPr>
            <a:spLocks noChangeArrowheads="1"/>
          </p:cNvSpPr>
          <p:nvPr/>
        </p:nvSpPr>
        <p:spPr bwMode="auto">
          <a:xfrm>
            <a:off x="4859338" y="1916113"/>
            <a:ext cx="15144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anchor="ctr"/>
          <a:lstStyle/>
          <a:p>
            <a:pPr algn="l"/>
            <a:r>
              <a:rPr lang="en-US" sz="1200"/>
              <a:t>finger table</a:t>
            </a:r>
          </a:p>
        </p:txBody>
      </p:sp>
      <p:sp>
        <p:nvSpPr>
          <p:cNvPr id="120887" name="Rectangle 55"/>
          <p:cNvSpPr>
            <a:spLocks noChangeArrowheads="1"/>
          </p:cNvSpPr>
          <p:nvPr/>
        </p:nvSpPr>
        <p:spPr bwMode="auto">
          <a:xfrm>
            <a:off x="4859338" y="2132013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start</a:t>
            </a:r>
          </a:p>
        </p:txBody>
      </p:sp>
      <p:sp>
        <p:nvSpPr>
          <p:cNvPr id="120888" name="Rectangle 56"/>
          <p:cNvSpPr>
            <a:spLocks noChangeArrowheads="1"/>
          </p:cNvSpPr>
          <p:nvPr/>
        </p:nvSpPr>
        <p:spPr bwMode="auto">
          <a:xfrm>
            <a:off x="5364163" y="2132013"/>
            <a:ext cx="503237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int.</a:t>
            </a:r>
          </a:p>
        </p:txBody>
      </p:sp>
      <p:sp>
        <p:nvSpPr>
          <p:cNvPr id="120889" name="Rectangle 57"/>
          <p:cNvSpPr>
            <a:spLocks noChangeArrowheads="1"/>
          </p:cNvSpPr>
          <p:nvPr/>
        </p:nvSpPr>
        <p:spPr bwMode="auto">
          <a:xfrm>
            <a:off x="5867400" y="2132013"/>
            <a:ext cx="5064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succ.</a:t>
            </a:r>
          </a:p>
        </p:txBody>
      </p:sp>
      <p:sp>
        <p:nvSpPr>
          <p:cNvPr id="120890" name="Rectangle 58"/>
          <p:cNvSpPr>
            <a:spLocks noChangeArrowheads="1"/>
          </p:cNvSpPr>
          <p:nvPr/>
        </p:nvSpPr>
        <p:spPr bwMode="auto">
          <a:xfrm>
            <a:off x="6516688" y="1916113"/>
            <a:ext cx="4318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keys</a:t>
            </a:r>
          </a:p>
        </p:txBody>
      </p:sp>
      <p:sp>
        <p:nvSpPr>
          <p:cNvPr id="120892" name="Rectangle 60"/>
          <p:cNvSpPr>
            <a:spLocks noChangeArrowheads="1"/>
          </p:cNvSpPr>
          <p:nvPr/>
        </p:nvSpPr>
        <p:spPr bwMode="auto">
          <a:xfrm>
            <a:off x="4859338" y="23495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  <a:p>
            <a:endParaRPr lang="en-US" sz="1200"/>
          </a:p>
        </p:txBody>
      </p:sp>
      <p:sp>
        <p:nvSpPr>
          <p:cNvPr id="120893" name="Rectangle 61"/>
          <p:cNvSpPr>
            <a:spLocks noChangeArrowheads="1"/>
          </p:cNvSpPr>
          <p:nvPr/>
        </p:nvSpPr>
        <p:spPr bwMode="auto">
          <a:xfrm>
            <a:off x="5364163" y="23495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0894" name="Rectangle 62"/>
          <p:cNvSpPr>
            <a:spLocks noChangeArrowheads="1"/>
          </p:cNvSpPr>
          <p:nvPr/>
        </p:nvSpPr>
        <p:spPr bwMode="auto">
          <a:xfrm>
            <a:off x="5868988" y="23495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0895" name="Oval 63"/>
          <p:cNvSpPr>
            <a:spLocks noChangeArrowheads="1"/>
          </p:cNvSpPr>
          <p:nvPr/>
        </p:nvSpPr>
        <p:spPr bwMode="auto">
          <a:xfrm>
            <a:off x="2989263" y="45085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922" name="Group 90"/>
          <p:cNvGrpSpPr>
            <a:grpSpLocks/>
          </p:cNvGrpSpPr>
          <p:nvPr/>
        </p:nvGrpSpPr>
        <p:grpSpPr bwMode="auto">
          <a:xfrm>
            <a:off x="395288" y="4292600"/>
            <a:ext cx="2232025" cy="1152525"/>
            <a:chOff x="249" y="2704"/>
            <a:chExt cx="1406" cy="726"/>
          </a:xfrm>
        </p:grpSpPr>
        <p:sp>
          <p:nvSpPr>
            <p:cNvPr id="120921" name="Rectangle 89"/>
            <p:cNvSpPr>
              <a:spLocks noChangeArrowheads="1"/>
            </p:cNvSpPr>
            <p:nvPr/>
          </p:nvSpPr>
          <p:spPr bwMode="auto">
            <a:xfrm>
              <a:off x="1338" y="2840"/>
              <a:ext cx="27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20897" name="AutoShape 65"/>
            <p:cNvSpPr>
              <a:spLocks noChangeArrowheads="1"/>
            </p:cNvSpPr>
            <p:nvPr/>
          </p:nvSpPr>
          <p:spPr bwMode="auto">
            <a:xfrm>
              <a:off x="249" y="2704"/>
              <a:ext cx="1406" cy="726"/>
            </a:xfrm>
            <a:prstGeom prst="wedgeRectCallout">
              <a:avLst>
                <a:gd name="adj1" fmla="val 66926"/>
                <a:gd name="adj2" fmla="val -2245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98" name="Rectangle 66"/>
            <p:cNvSpPr>
              <a:spLocks noChangeArrowheads="1"/>
            </p:cNvSpPr>
            <p:nvPr/>
          </p:nvSpPr>
          <p:spPr bwMode="auto">
            <a:xfrm>
              <a:off x="295" y="2704"/>
              <a:ext cx="9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pPr algn="l"/>
              <a:r>
                <a:rPr lang="en-US" sz="1200"/>
                <a:t>finger table</a:t>
              </a:r>
            </a:p>
          </p:txBody>
        </p:sp>
        <p:sp>
          <p:nvSpPr>
            <p:cNvPr id="120899" name="Rectangle 67"/>
            <p:cNvSpPr>
              <a:spLocks noChangeArrowheads="1"/>
            </p:cNvSpPr>
            <p:nvPr/>
          </p:nvSpPr>
          <p:spPr bwMode="auto">
            <a:xfrm>
              <a:off x="295" y="2840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start</a:t>
              </a:r>
            </a:p>
          </p:txBody>
        </p:sp>
        <p:sp>
          <p:nvSpPr>
            <p:cNvPr id="120900" name="Rectangle 68"/>
            <p:cNvSpPr>
              <a:spLocks noChangeArrowheads="1"/>
            </p:cNvSpPr>
            <p:nvPr/>
          </p:nvSpPr>
          <p:spPr bwMode="auto">
            <a:xfrm>
              <a:off x="612" y="2840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int.</a:t>
              </a:r>
            </a:p>
          </p:txBody>
        </p:sp>
        <p:sp>
          <p:nvSpPr>
            <p:cNvPr id="120901" name="Rectangle 69"/>
            <p:cNvSpPr>
              <a:spLocks noChangeArrowheads="1"/>
            </p:cNvSpPr>
            <p:nvPr/>
          </p:nvSpPr>
          <p:spPr bwMode="auto">
            <a:xfrm>
              <a:off x="929" y="2840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succ.</a:t>
              </a:r>
            </a:p>
          </p:txBody>
        </p:sp>
        <p:sp>
          <p:nvSpPr>
            <p:cNvPr id="120902" name="Rectangle 70"/>
            <p:cNvSpPr>
              <a:spLocks noChangeArrowheads="1"/>
            </p:cNvSpPr>
            <p:nvPr/>
          </p:nvSpPr>
          <p:spPr bwMode="auto">
            <a:xfrm>
              <a:off x="1339" y="2704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keys</a:t>
              </a:r>
            </a:p>
          </p:txBody>
        </p:sp>
        <p:sp>
          <p:nvSpPr>
            <p:cNvPr id="120904" name="Rectangle 72"/>
            <p:cNvSpPr>
              <a:spLocks noChangeArrowheads="1"/>
            </p:cNvSpPr>
            <p:nvPr/>
          </p:nvSpPr>
          <p:spPr bwMode="auto">
            <a:xfrm>
              <a:off x="295" y="2976"/>
              <a:ext cx="31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7</a:t>
              </a:r>
            </a:p>
            <a:p>
              <a:r>
                <a:rPr lang="en-US" sz="1200"/>
                <a:t>0</a:t>
              </a:r>
            </a:p>
            <a:p>
              <a:r>
                <a:rPr lang="en-US" sz="1200"/>
                <a:t>2</a:t>
              </a:r>
            </a:p>
          </p:txBody>
        </p:sp>
        <p:sp>
          <p:nvSpPr>
            <p:cNvPr id="120905" name="Rectangle 73"/>
            <p:cNvSpPr>
              <a:spLocks noChangeArrowheads="1"/>
            </p:cNvSpPr>
            <p:nvPr/>
          </p:nvSpPr>
          <p:spPr bwMode="auto">
            <a:xfrm>
              <a:off x="611" y="2976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[7,0)</a:t>
              </a:r>
            </a:p>
            <a:p>
              <a:r>
                <a:rPr lang="en-US" sz="1200"/>
                <a:t>[0,2)</a:t>
              </a:r>
            </a:p>
            <a:p>
              <a:r>
                <a:rPr lang="en-US" sz="1200"/>
                <a:t>[2,6)</a:t>
              </a:r>
            </a:p>
          </p:txBody>
        </p:sp>
        <p:sp>
          <p:nvSpPr>
            <p:cNvPr id="120906" name="Rectangle 74"/>
            <p:cNvSpPr>
              <a:spLocks noChangeArrowheads="1"/>
            </p:cNvSpPr>
            <p:nvPr/>
          </p:nvSpPr>
          <p:spPr bwMode="auto">
            <a:xfrm>
              <a:off x="929" y="2976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/>
                <a:t>0</a:t>
              </a:r>
            </a:p>
            <a:p>
              <a:r>
                <a:rPr lang="en-US" sz="1200"/>
                <a:t>0</a:t>
              </a:r>
            </a:p>
            <a:p>
              <a:r>
                <a:rPr lang="en-US" sz="1200"/>
                <a:t>3</a:t>
              </a:r>
            </a:p>
          </p:txBody>
        </p:sp>
      </p:grpSp>
      <p:sp>
        <p:nvSpPr>
          <p:cNvPr id="120908" name="Rectangle 76"/>
          <p:cNvSpPr>
            <a:spLocks noChangeArrowheads="1"/>
          </p:cNvSpPr>
          <p:nvPr/>
        </p:nvSpPr>
        <p:spPr bwMode="auto">
          <a:xfrm>
            <a:off x="5942013" y="2751138"/>
            <a:ext cx="358775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120909" name="Rectangle 77"/>
          <p:cNvSpPr>
            <a:spLocks noChangeArrowheads="1"/>
          </p:cNvSpPr>
          <p:nvPr/>
        </p:nvSpPr>
        <p:spPr bwMode="auto">
          <a:xfrm>
            <a:off x="7164388" y="4121150"/>
            <a:ext cx="360362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120910" name="Rectangle 78"/>
          <p:cNvSpPr>
            <a:spLocks noChangeArrowheads="1"/>
          </p:cNvSpPr>
          <p:nvPr/>
        </p:nvSpPr>
        <p:spPr bwMode="auto">
          <a:xfrm>
            <a:off x="7164388" y="5473700"/>
            <a:ext cx="360362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120911" name="Rectangle 79"/>
          <p:cNvSpPr>
            <a:spLocks noChangeArrowheads="1"/>
          </p:cNvSpPr>
          <p:nvPr/>
        </p:nvSpPr>
        <p:spPr bwMode="auto">
          <a:xfrm>
            <a:off x="7164388" y="5661025"/>
            <a:ext cx="360362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120920" name="Rectangle 88"/>
          <p:cNvSpPr>
            <a:spLocks noChangeArrowheads="1"/>
          </p:cNvSpPr>
          <p:nvPr/>
        </p:nvSpPr>
        <p:spPr bwMode="auto">
          <a:xfrm>
            <a:off x="6516688" y="2133600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-0.4802 0.347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09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0" y="1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0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0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0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0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95" grpId="0" animBg="1"/>
      <p:bldP spid="120908" grpId="1" animBg="1"/>
      <p:bldP spid="120909" grpId="0" animBg="1"/>
      <p:bldP spid="120910" grpId="0" animBg="1"/>
      <p:bldP spid="120911" grpId="0" animBg="1"/>
      <p:bldP spid="1209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36B8-49E8-48C3-BE99-8E9D0A9711A0}" type="slidenum">
              <a:rPr lang="de-DE"/>
              <a:pPr/>
              <a:t>2</a:t>
            </a:fld>
            <a:endParaRPr lang="de-D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Chord? What does it do?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In short: a peer-to-peer lookup service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Solves problem of locating a data item in a collection of distributed nodes, considering frequent node arrivals and departures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Core operation in most p2p systems is efficient location of data items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Supports just one operation: given a key, it maps the key onto a </a:t>
            </a:r>
            <a:r>
              <a:rPr lang="en-US" sz="2000" i="1"/>
              <a:t>node</a:t>
            </a:r>
            <a:endParaRPr lang="en-US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E669-A4A4-4F64-A079-9F39A880B6AD}" type="slidenum">
              <a:rPr lang="de-DE"/>
              <a:pPr/>
              <a:t>20</a:t>
            </a:fld>
            <a:endParaRPr lang="de-DE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Node Departures – with Finger Tables</a:t>
            </a:r>
          </a:p>
        </p:txBody>
      </p:sp>
      <p:grpSp>
        <p:nvGrpSpPr>
          <p:cNvPr id="121860" name="Group 4"/>
          <p:cNvGrpSpPr>
            <a:grpSpLocks/>
          </p:cNvGrpSpPr>
          <p:nvPr/>
        </p:nvGrpSpPr>
        <p:grpSpPr bwMode="auto">
          <a:xfrm>
            <a:off x="3059113" y="3155950"/>
            <a:ext cx="2889250" cy="2857500"/>
            <a:chOff x="2088" y="1833"/>
            <a:chExt cx="1819" cy="1800"/>
          </a:xfrm>
        </p:grpSpPr>
        <p:grpSp>
          <p:nvGrpSpPr>
            <p:cNvPr id="121861" name="Group 5"/>
            <p:cNvGrpSpPr>
              <a:grpSpLocks/>
            </p:cNvGrpSpPr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121862" name="Oval 6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863" name="Rectangle 7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121864" name="Rectangle 8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121865" name="Rectangle 9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121866" name="Rectangle 10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121867" name="Rectangle 11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5</a:t>
                </a:r>
              </a:p>
            </p:txBody>
          </p:sp>
          <p:sp>
            <p:nvSpPr>
              <p:cNvPr id="121868" name="Rectangle 12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121869" name="Rectangle 13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121870" name="Rectangle 14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7</a:t>
                </a:r>
              </a:p>
            </p:txBody>
          </p:sp>
        </p:grpSp>
        <p:sp>
          <p:nvSpPr>
            <p:cNvPr id="121871" name="Oval 15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2" name="Oval 16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3" name="Oval 17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4" name="Oval 18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5" name="Oval 19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6" name="Oval 20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7" name="Oval 21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8" name="Oval 22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879" name="Oval 23"/>
          <p:cNvSpPr>
            <a:spLocks noChangeArrowheads="1"/>
          </p:cNvSpPr>
          <p:nvPr/>
        </p:nvSpPr>
        <p:spPr bwMode="auto">
          <a:xfrm>
            <a:off x="4418013" y="307022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80" name="Oval 24"/>
          <p:cNvSpPr>
            <a:spLocks noChangeArrowheads="1"/>
          </p:cNvSpPr>
          <p:nvPr/>
        </p:nvSpPr>
        <p:spPr bwMode="auto">
          <a:xfrm>
            <a:off x="5395913" y="35306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81" name="Oval 25"/>
          <p:cNvSpPr>
            <a:spLocks noChangeArrowheads="1"/>
          </p:cNvSpPr>
          <p:nvPr/>
        </p:nvSpPr>
        <p:spPr bwMode="auto">
          <a:xfrm>
            <a:off x="5395913" y="54752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82" name="Rectangle 26"/>
          <p:cNvSpPr>
            <a:spLocks noChangeArrowheads="1"/>
          </p:cNvSpPr>
          <p:nvPr/>
        </p:nvSpPr>
        <p:spPr bwMode="auto">
          <a:xfrm>
            <a:off x="4859338" y="2349500"/>
            <a:ext cx="5048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1</a:t>
            </a:r>
          </a:p>
          <a:p>
            <a:r>
              <a:rPr lang="en-US" sz="1200"/>
              <a:t>2</a:t>
            </a:r>
          </a:p>
          <a:p>
            <a:r>
              <a:rPr lang="en-US" sz="1200"/>
              <a:t>4</a:t>
            </a:r>
          </a:p>
        </p:txBody>
      </p:sp>
      <p:sp>
        <p:nvSpPr>
          <p:cNvPr id="121883" name="Rectangle 27"/>
          <p:cNvSpPr>
            <a:spLocks noChangeArrowheads="1"/>
          </p:cNvSpPr>
          <p:nvPr/>
        </p:nvSpPr>
        <p:spPr bwMode="auto">
          <a:xfrm>
            <a:off x="5364163" y="2349500"/>
            <a:ext cx="5048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[1,2)</a:t>
            </a:r>
          </a:p>
          <a:p>
            <a:r>
              <a:rPr lang="en-US" sz="1200"/>
              <a:t>[2,4)</a:t>
            </a:r>
          </a:p>
          <a:p>
            <a:r>
              <a:rPr lang="en-US" sz="1200"/>
              <a:t>[4,0)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5867400" y="2349500"/>
            <a:ext cx="5064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1</a:t>
            </a:r>
          </a:p>
          <a:p>
            <a:r>
              <a:rPr lang="en-US" sz="1200"/>
              <a:t>3</a:t>
            </a:r>
          </a:p>
          <a:p>
            <a:r>
              <a:rPr lang="en-US" sz="1200"/>
              <a:t>0</a:t>
            </a:r>
          </a:p>
        </p:txBody>
      </p:sp>
      <p:sp>
        <p:nvSpPr>
          <p:cNvPr id="121886" name="AutoShape 30"/>
          <p:cNvSpPr>
            <a:spLocks noChangeArrowheads="1"/>
          </p:cNvSpPr>
          <p:nvPr/>
        </p:nvSpPr>
        <p:spPr bwMode="auto">
          <a:xfrm>
            <a:off x="6011863" y="3286125"/>
            <a:ext cx="2232025" cy="1152525"/>
          </a:xfrm>
          <a:prstGeom prst="wedgeRectCallout">
            <a:avLst>
              <a:gd name="adj1" fmla="val -67356"/>
              <a:gd name="adj2" fmla="val -214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87" name="Rectangle 31"/>
          <p:cNvSpPr>
            <a:spLocks noChangeArrowheads="1"/>
          </p:cNvSpPr>
          <p:nvPr/>
        </p:nvSpPr>
        <p:spPr bwMode="auto">
          <a:xfrm>
            <a:off x="6083300" y="3286125"/>
            <a:ext cx="15128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anchor="ctr"/>
          <a:lstStyle/>
          <a:p>
            <a:pPr algn="l"/>
            <a:r>
              <a:rPr lang="en-US" sz="1200"/>
              <a:t>finger table</a:t>
            </a:r>
          </a:p>
        </p:txBody>
      </p:sp>
      <p:sp>
        <p:nvSpPr>
          <p:cNvPr id="121888" name="Rectangle 32"/>
          <p:cNvSpPr>
            <a:spLocks noChangeArrowheads="1"/>
          </p:cNvSpPr>
          <p:nvPr/>
        </p:nvSpPr>
        <p:spPr bwMode="auto">
          <a:xfrm>
            <a:off x="6083300" y="3502025"/>
            <a:ext cx="5064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start</a:t>
            </a:r>
          </a:p>
        </p:txBody>
      </p:sp>
      <p:sp>
        <p:nvSpPr>
          <p:cNvPr id="121889" name="Rectangle 33"/>
          <p:cNvSpPr>
            <a:spLocks noChangeArrowheads="1"/>
          </p:cNvSpPr>
          <p:nvPr/>
        </p:nvSpPr>
        <p:spPr bwMode="auto">
          <a:xfrm>
            <a:off x="6589713" y="3502025"/>
            <a:ext cx="5016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int.</a:t>
            </a:r>
          </a:p>
        </p:txBody>
      </p:sp>
      <p:sp>
        <p:nvSpPr>
          <p:cNvPr id="121890" name="Rectangle 34"/>
          <p:cNvSpPr>
            <a:spLocks noChangeArrowheads="1"/>
          </p:cNvSpPr>
          <p:nvPr/>
        </p:nvSpPr>
        <p:spPr bwMode="auto">
          <a:xfrm>
            <a:off x="7091363" y="3502025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succ.</a:t>
            </a:r>
          </a:p>
        </p:txBody>
      </p:sp>
      <p:sp>
        <p:nvSpPr>
          <p:cNvPr id="121891" name="Rectangle 35"/>
          <p:cNvSpPr>
            <a:spLocks noChangeArrowheads="1"/>
          </p:cNvSpPr>
          <p:nvPr/>
        </p:nvSpPr>
        <p:spPr bwMode="auto">
          <a:xfrm>
            <a:off x="7740650" y="3286125"/>
            <a:ext cx="4318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keys</a:t>
            </a:r>
          </a:p>
        </p:txBody>
      </p:sp>
      <p:sp>
        <p:nvSpPr>
          <p:cNvPr id="121892" name="Rectangle 36"/>
          <p:cNvSpPr>
            <a:spLocks noChangeArrowheads="1"/>
          </p:cNvSpPr>
          <p:nvPr/>
        </p:nvSpPr>
        <p:spPr bwMode="auto">
          <a:xfrm>
            <a:off x="7740650" y="3502025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1</a:t>
            </a:r>
          </a:p>
        </p:txBody>
      </p:sp>
      <p:sp>
        <p:nvSpPr>
          <p:cNvPr id="121893" name="Rectangle 37"/>
          <p:cNvSpPr>
            <a:spLocks noChangeArrowheads="1"/>
          </p:cNvSpPr>
          <p:nvPr/>
        </p:nvSpPr>
        <p:spPr bwMode="auto">
          <a:xfrm>
            <a:off x="6083300" y="3717925"/>
            <a:ext cx="506413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2</a:t>
            </a:r>
          </a:p>
          <a:p>
            <a:r>
              <a:rPr lang="en-US" sz="1200"/>
              <a:t>3</a:t>
            </a:r>
          </a:p>
          <a:p>
            <a:r>
              <a:rPr lang="en-US" sz="1200"/>
              <a:t>5</a:t>
            </a:r>
          </a:p>
        </p:txBody>
      </p:sp>
      <p:sp>
        <p:nvSpPr>
          <p:cNvPr id="121894" name="Rectangle 38"/>
          <p:cNvSpPr>
            <a:spLocks noChangeArrowheads="1"/>
          </p:cNvSpPr>
          <p:nvPr/>
        </p:nvSpPr>
        <p:spPr bwMode="auto">
          <a:xfrm>
            <a:off x="6586538" y="37179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[2,3)</a:t>
            </a:r>
          </a:p>
          <a:p>
            <a:r>
              <a:rPr lang="en-US" sz="1200"/>
              <a:t>[3,5)</a:t>
            </a:r>
          </a:p>
          <a:p>
            <a:r>
              <a:rPr lang="en-US" sz="1200"/>
              <a:t>[5,1)</a:t>
            </a:r>
          </a:p>
        </p:txBody>
      </p:sp>
      <p:sp>
        <p:nvSpPr>
          <p:cNvPr id="121895" name="Rectangle 39"/>
          <p:cNvSpPr>
            <a:spLocks noChangeArrowheads="1"/>
          </p:cNvSpPr>
          <p:nvPr/>
        </p:nvSpPr>
        <p:spPr bwMode="auto">
          <a:xfrm>
            <a:off x="7091363" y="37179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3</a:t>
            </a:r>
          </a:p>
          <a:p>
            <a:r>
              <a:rPr lang="en-US" sz="1200"/>
              <a:t>3</a:t>
            </a:r>
          </a:p>
          <a:p>
            <a:r>
              <a:rPr lang="en-US" sz="1200"/>
              <a:t>0</a:t>
            </a:r>
          </a:p>
        </p:txBody>
      </p:sp>
      <p:sp>
        <p:nvSpPr>
          <p:cNvPr id="121897" name="AutoShape 41"/>
          <p:cNvSpPr>
            <a:spLocks noChangeArrowheads="1"/>
          </p:cNvSpPr>
          <p:nvPr/>
        </p:nvSpPr>
        <p:spPr bwMode="auto">
          <a:xfrm>
            <a:off x="6011863" y="5013325"/>
            <a:ext cx="2232025" cy="1152525"/>
          </a:xfrm>
          <a:prstGeom prst="wedgeRectCallout">
            <a:avLst>
              <a:gd name="adj1" fmla="val -67995"/>
              <a:gd name="adj2" fmla="val 2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98" name="Rectangle 42"/>
          <p:cNvSpPr>
            <a:spLocks noChangeArrowheads="1"/>
          </p:cNvSpPr>
          <p:nvPr/>
        </p:nvSpPr>
        <p:spPr bwMode="auto">
          <a:xfrm>
            <a:off x="6083300" y="5013325"/>
            <a:ext cx="15128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anchor="ctr"/>
          <a:lstStyle/>
          <a:p>
            <a:pPr algn="l"/>
            <a:r>
              <a:rPr lang="en-US" sz="1200"/>
              <a:t>finger table</a:t>
            </a:r>
          </a:p>
        </p:txBody>
      </p:sp>
      <p:sp>
        <p:nvSpPr>
          <p:cNvPr id="121899" name="Rectangle 43"/>
          <p:cNvSpPr>
            <a:spLocks noChangeArrowheads="1"/>
          </p:cNvSpPr>
          <p:nvPr/>
        </p:nvSpPr>
        <p:spPr bwMode="auto">
          <a:xfrm>
            <a:off x="6083300" y="5229225"/>
            <a:ext cx="5064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start</a:t>
            </a:r>
          </a:p>
        </p:txBody>
      </p:sp>
      <p:sp>
        <p:nvSpPr>
          <p:cNvPr id="121900" name="Rectangle 44"/>
          <p:cNvSpPr>
            <a:spLocks noChangeArrowheads="1"/>
          </p:cNvSpPr>
          <p:nvPr/>
        </p:nvSpPr>
        <p:spPr bwMode="auto">
          <a:xfrm>
            <a:off x="6589713" y="5229225"/>
            <a:ext cx="5016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int.</a:t>
            </a:r>
          </a:p>
        </p:txBody>
      </p:sp>
      <p:sp>
        <p:nvSpPr>
          <p:cNvPr id="121901" name="Rectangle 45"/>
          <p:cNvSpPr>
            <a:spLocks noChangeArrowheads="1"/>
          </p:cNvSpPr>
          <p:nvPr/>
        </p:nvSpPr>
        <p:spPr bwMode="auto">
          <a:xfrm>
            <a:off x="7091363" y="5229225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succ.</a:t>
            </a:r>
          </a:p>
        </p:txBody>
      </p:sp>
      <p:sp>
        <p:nvSpPr>
          <p:cNvPr id="121902" name="Rectangle 46"/>
          <p:cNvSpPr>
            <a:spLocks noChangeArrowheads="1"/>
          </p:cNvSpPr>
          <p:nvPr/>
        </p:nvSpPr>
        <p:spPr bwMode="auto">
          <a:xfrm>
            <a:off x="7740650" y="5013325"/>
            <a:ext cx="4318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keys</a:t>
            </a:r>
          </a:p>
        </p:txBody>
      </p:sp>
      <p:sp>
        <p:nvSpPr>
          <p:cNvPr id="121903" name="Rectangle 47"/>
          <p:cNvSpPr>
            <a:spLocks noChangeArrowheads="1"/>
          </p:cNvSpPr>
          <p:nvPr/>
        </p:nvSpPr>
        <p:spPr bwMode="auto">
          <a:xfrm>
            <a:off x="7740650" y="5229225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2</a:t>
            </a:r>
          </a:p>
        </p:txBody>
      </p:sp>
      <p:sp>
        <p:nvSpPr>
          <p:cNvPr id="121904" name="Rectangle 48"/>
          <p:cNvSpPr>
            <a:spLocks noChangeArrowheads="1"/>
          </p:cNvSpPr>
          <p:nvPr/>
        </p:nvSpPr>
        <p:spPr bwMode="auto">
          <a:xfrm>
            <a:off x="6083300" y="5445125"/>
            <a:ext cx="506413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4</a:t>
            </a:r>
          </a:p>
          <a:p>
            <a:r>
              <a:rPr lang="en-US" sz="1200"/>
              <a:t>5</a:t>
            </a:r>
          </a:p>
          <a:p>
            <a:r>
              <a:rPr lang="en-US" sz="1200"/>
              <a:t>7</a:t>
            </a:r>
          </a:p>
        </p:txBody>
      </p:sp>
      <p:sp>
        <p:nvSpPr>
          <p:cNvPr id="121905" name="Rectangle 49"/>
          <p:cNvSpPr>
            <a:spLocks noChangeArrowheads="1"/>
          </p:cNvSpPr>
          <p:nvPr/>
        </p:nvSpPr>
        <p:spPr bwMode="auto">
          <a:xfrm>
            <a:off x="6586538" y="54451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[4,5)</a:t>
            </a:r>
          </a:p>
          <a:p>
            <a:r>
              <a:rPr lang="en-US" sz="1200"/>
              <a:t>[5,7)</a:t>
            </a:r>
          </a:p>
          <a:p>
            <a:r>
              <a:rPr lang="en-US" sz="1200"/>
              <a:t>[7,3)</a:t>
            </a:r>
          </a:p>
        </p:txBody>
      </p:sp>
      <p:sp>
        <p:nvSpPr>
          <p:cNvPr id="121906" name="Rectangle 50"/>
          <p:cNvSpPr>
            <a:spLocks noChangeArrowheads="1"/>
          </p:cNvSpPr>
          <p:nvPr/>
        </p:nvSpPr>
        <p:spPr bwMode="auto">
          <a:xfrm>
            <a:off x="7091363" y="54451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6</a:t>
            </a:r>
          </a:p>
          <a:p>
            <a:r>
              <a:rPr lang="en-US" sz="1200"/>
              <a:t>6</a:t>
            </a:r>
          </a:p>
          <a:p>
            <a:r>
              <a:rPr lang="en-US" sz="1200"/>
              <a:t>0</a:t>
            </a:r>
          </a:p>
        </p:txBody>
      </p:sp>
      <p:sp>
        <p:nvSpPr>
          <p:cNvPr id="121907" name="AutoShape 51"/>
          <p:cNvSpPr>
            <a:spLocks noChangeArrowheads="1"/>
          </p:cNvSpPr>
          <p:nvPr/>
        </p:nvSpPr>
        <p:spPr bwMode="auto">
          <a:xfrm>
            <a:off x="4787900" y="1916113"/>
            <a:ext cx="2233613" cy="1152525"/>
          </a:xfrm>
          <a:prstGeom prst="wedgeRectCallout">
            <a:avLst>
              <a:gd name="adj1" fmla="val -58676"/>
              <a:gd name="adj2" fmla="val 494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08" name="Rectangle 52"/>
          <p:cNvSpPr>
            <a:spLocks noChangeArrowheads="1"/>
          </p:cNvSpPr>
          <p:nvPr/>
        </p:nvSpPr>
        <p:spPr bwMode="auto">
          <a:xfrm>
            <a:off x="4859338" y="1916113"/>
            <a:ext cx="15144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anchor="ctr"/>
          <a:lstStyle/>
          <a:p>
            <a:pPr algn="l"/>
            <a:r>
              <a:rPr lang="en-US" sz="1200"/>
              <a:t>finger table</a:t>
            </a:r>
          </a:p>
        </p:txBody>
      </p:sp>
      <p:sp>
        <p:nvSpPr>
          <p:cNvPr id="121909" name="Rectangle 53"/>
          <p:cNvSpPr>
            <a:spLocks noChangeArrowheads="1"/>
          </p:cNvSpPr>
          <p:nvPr/>
        </p:nvSpPr>
        <p:spPr bwMode="auto">
          <a:xfrm>
            <a:off x="4859338" y="2132013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start</a:t>
            </a:r>
          </a:p>
        </p:txBody>
      </p:sp>
      <p:sp>
        <p:nvSpPr>
          <p:cNvPr id="121910" name="Rectangle 54"/>
          <p:cNvSpPr>
            <a:spLocks noChangeArrowheads="1"/>
          </p:cNvSpPr>
          <p:nvPr/>
        </p:nvSpPr>
        <p:spPr bwMode="auto">
          <a:xfrm>
            <a:off x="5364163" y="2132013"/>
            <a:ext cx="503237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int.</a:t>
            </a:r>
          </a:p>
        </p:txBody>
      </p:sp>
      <p:sp>
        <p:nvSpPr>
          <p:cNvPr id="121911" name="Rectangle 55"/>
          <p:cNvSpPr>
            <a:spLocks noChangeArrowheads="1"/>
          </p:cNvSpPr>
          <p:nvPr/>
        </p:nvSpPr>
        <p:spPr bwMode="auto">
          <a:xfrm>
            <a:off x="5867400" y="2132013"/>
            <a:ext cx="5064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succ.</a:t>
            </a:r>
          </a:p>
        </p:txBody>
      </p:sp>
      <p:sp>
        <p:nvSpPr>
          <p:cNvPr id="121912" name="Rectangle 56"/>
          <p:cNvSpPr>
            <a:spLocks noChangeArrowheads="1"/>
          </p:cNvSpPr>
          <p:nvPr/>
        </p:nvSpPr>
        <p:spPr bwMode="auto">
          <a:xfrm>
            <a:off x="6516688" y="1916113"/>
            <a:ext cx="4318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keys</a:t>
            </a:r>
          </a:p>
        </p:txBody>
      </p:sp>
      <p:sp>
        <p:nvSpPr>
          <p:cNvPr id="121914" name="Rectangle 58"/>
          <p:cNvSpPr>
            <a:spLocks noChangeArrowheads="1"/>
          </p:cNvSpPr>
          <p:nvPr/>
        </p:nvSpPr>
        <p:spPr bwMode="auto">
          <a:xfrm>
            <a:off x="4859338" y="23495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  <a:p>
            <a:endParaRPr lang="en-US" sz="1200"/>
          </a:p>
        </p:txBody>
      </p:sp>
      <p:sp>
        <p:nvSpPr>
          <p:cNvPr id="121915" name="Rectangle 59"/>
          <p:cNvSpPr>
            <a:spLocks noChangeArrowheads="1"/>
          </p:cNvSpPr>
          <p:nvPr/>
        </p:nvSpPr>
        <p:spPr bwMode="auto">
          <a:xfrm>
            <a:off x="5364163" y="23495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1916" name="Rectangle 60"/>
          <p:cNvSpPr>
            <a:spLocks noChangeArrowheads="1"/>
          </p:cNvSpPr>
          <p:nvPr/>
        </p:nvSpPr>
        <p:spPr bwMode="auto">
          <a:xfrm>
            <a:off x="5868988" y="23495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1917" name="Oval 61"/>
          <p:cNvSpPr>
            <a:spLocks noChangeArrowheads="1"/>
          </p:cNvSpPr>
          <p:nvPr/>
        </p:nvSpPr>
        <p:spPr bwMode="auto">
          <a:xfrm>
            <a:off x="2989263" y="45085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918" name="AutoShape 62"/>
          <p:cNvSpPr>
            <a:spLocks noChangeArrowheads="1"/>
          </p:cNvSpPr>
          <p:nvPr/>
        </p:nvSpPr>
        <p:spPr bwMode="auto">
          <a:xfrm>
            <a:off x="395288" y="4292600"/>
            <a:ext cx="2232025" cy="1152525"/>
          </a:xfrm>
          <a:prstGeom prst="wedgeRectCallout">
            <a:avLst>
              <a:gd name="adj1" fmla="val 66926"/>
              <a:gd name="adj2" fmla="val -224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19" name="Rectangle 63"/>
          <p:cNvSpPr>
            <a:spLocks noChangeArrowheads="1"/>
          </p:cNvSpPr>
          <p:nvPr/>
        </p:nvSpPr>
        <p:spPr bwMode="auto">
          <a:xfrm>
            <a:off x="468313" y="4292600"/>
            <a:ext cx="15113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anchor="ctr"/>
          <a:lstStyle/>
          <a:p>
            <a:pPr algn="l"/>
            <a:r>
              <a:rPr lang="en-US" sz="1200"/>
              <a:t>finger table</a:t>
            </a:r>
          </a:p>
        </p:txBody>
      </p:sp>
      <p:sp>
        <p:nvSpPr>
          <p:cNvPr id="121920" name="Rectangle 64"/>
          <p:cNvSpPr>
            <a:spLocks noChangeArrowheads="1"/>
          </p:cNvSpPr>
          <p:nvPr/>
        </p:nvSpPr>
        <p:spPr bwMode="auto">
          <a:xfrm>
            <a:off x="468313" y="4508500"/>
            <a:ext cx="503237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start</a:t>
            </a:r>
          </a:p>
        </p:txBody>
      </p:sp>
      <p:sp>
        <p:nvSpPr>
          <p:cNvPr id="121921" name="Rectangle 65"/>
          <p:cNvSpPr>
            <a:spLocks noChangeArrowheads="1"/>
          </p:cNvSpPr>
          <p:nvPr/>
        </p:nvSpPr>
        <p:spPr bwMode="auto">
          <a:xfrm>
            <a:off x="971550" y="4508500"/>
            <a:ext cx="503238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int.</a:t>
            </a:r>
          </a:p>
        </p:txBody>
      </p:sp>
      <p:sp>
        <p:nvSpPr>
          <p:cNvPr id="121922" name="Rectangle 66"/>
          <p:cNvSpPr>
            <a:spLocks noChangeArrowheads="1"/>
          </p:cNvSpPr>
          <p:nvPr/>
        </p:nvSpPr>
        <p:spPr bwMode="auto">
          <a:xfrm>
            <a:off x="1474788" y="4508500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succ.</a:t>
            </a:r>
          </a:p>
        </p:txBody>
      </p:sp>
      <p:sp>
        <p:nvSpPr>
          <p:cNvPr id="121923" name="Rectangle 67"/>
          <p:cNvSpPr>
            <a:spLocks noChangeArrowheads="1"/>
          </p:cNvSpPr>
          <p:nvPr/>
        </p:nvSpPr>
        <p:spPr bwMode="auto">
          <a:xfrm>
            <a:off x="2125663" y="4292600"/>
            <a:ext cx="4318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keys</a:t>
            </a:r>
          </a:p>
        </p:txBody>
      </p:sp>
      <p:sp>
        <p:nvSpPr>
          <p:cNvPr id="121924" name="Rectangle 68"/>
          <p:cNvSpPr>
            <a:spLocks noChangeArrowheads="1"/>
          </p:cNvSpPr>
          <p:nvPr/>
        </p:nvSpPr>
        <p:spPr bwMode="auto">
          <a:xfrm>
            <a:off x="2125663" y="4508500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1925" name="Rectangle 69"/>
          <p:cNvSpPr>
            <a:spLocks noChangeArrowheads="1"/>
          </p:cNvSpPr>
          <p:nvPr/>
        </p:nvSpPr>
        <p:spPr bwMode="auto">
          <a:xfrm>
            <a:off x="468313" y="4724400"/>
            <a:ext cx="503237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7</a:t>
            </a:r>
          </a:p>
          <a:p>
            <a:r>
              <a:rPr lang="en-US" sz="1200"/>
              <a:t>0</a:t>
            </a:r>
          </a:p>
          <a:p>
            <a:r>
              <a:rPr lang="en-US" sz="1200"/>
              <a:t>2</a:t>
            </a:r>
          </a:p>
        </p:txBody>
      </p:sp>
      <p:sp>
        <p:nvSpPr>
          <p:cNvPr id="121926" name="Rectangle 70"/>
          <p:cNvSpPr>
            <a:spLocks noChangeArrowheads="1"/>
          </p:cNvSpPr>
          <p:nvPr/>
        </p:nvSpPr>
        <p:spPr bwMode="auto">
          <a:xfrm>
            <a:off x="969963" y="47244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[7,0)</a:t>
            </a:r>
          </a:p>
          <a:p>
            <a:r>
              <a:rPr lang="en-US" sz="1200"/>
              <a:t>[0,2)</a:t>
            </a:r>
          </a:p>
          <a:p>
            <a:r>
              <a:rPr lang="en-US" sz="1200"/>
              <a:t>[2,6)</a:t>
            </a:r>
          </a:p>
        </p:txBody>
      </p:sp>
      <p:sp>
        <p:nvSpPr>
          <p:cNvPr id="121927" name="Rectangle 71"/>
          <p:cNvSpPr>
            <a:spLocks noChangeArrowheads="1"/>
          </p:cNvSpPr>
          <p:nvPr/>
        </p:nvSpPr>
        <p:spPr bwMode="auto">
          <a:xfrm>
            <a:off x="1474788" y="47244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0</a:t>
            </a:r>
          </a:p>
          <a:p>
            <a:r>
              <a:rPr lang="en-US" sz="1200"/>
              <a:t>0</a:t>
            </a:r>
          </a:p>
          <a:p>
            <a:r>
              <a:rPr lang="en-US" sz="1200"/>
              <a:t>3</a:t>
            </a:r>
          </a:p>
        </p:txBody>
      </p:sp>
      <p:sp>
        <p:nvSpPr>
          <p:cNvPr id="121928" name="Rectangle 72"/>
          <p:cNvSpPr>
            <a:spLocks noChangeArrowheads="1"/>
          </p:cNvSpPr>
          <p:nvPr/>
        </p:nvSpPr>
        <p:spPr bwMode="auto">
          <a:xfrm>
            <a:off x="2125663" y="4508500"/>
            <a:ext cx="4318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6</a:t>
            </a:r>
          </a:p>
        </p:txBody>
      </p:sp>
      <p:sp>
        <p:nvSpPr>
          <p:cNvPr id="121929" name="Rectangle 73"/>
          <p:cNvSpPr>
            <a:spLocks noChangeArrowheads="1"/>
          </p:cNvSpPr>
          <p:nvPr/>
        </p:nvSpPr>
        <p:spPr bwMode="auto">
          <a:xfrm>
            <a:off x="5942013" y="2751138"/>
            <a:ext cx="358775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6</a:t>
            </a:r>
          </a:p>
        </p:txBody>
      </p:sp>
      <p:sp>
        <p:nvSpPr>
          <p:cNvPr id="121930" name="Rectangle 74"/>
          <p:cNvSpPr>
            <a:spLocks noChangeArrowheads="1"/>
          </p:cNvSpPr>
          <p:nvPr/>
        </p:nvSpPr>
        <p:spPr bwMode="auto">
          <a:xfrm>
            <a:off x="7164388" y="4121150"/>
            <a:ext cx="360362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6</a:t>
            </a:r>
          </a:p>
        </p:txBody>
      </p:sp>
      <p:sp>
        <p:nvSpPr>
          <p:cNvPr id="121931" name="Rectangle 75"/>
          <p:cNvSpPr>
            <a:spLocks noChangeArrowheads="1"/>
          </p:cNvSpPr>
          <p:nvPr/>
        </p:nvSpPr>
        <p:spPr bwMode="auto">
          <a:xfrm>
            <a:off x="7164388" y="5848350"/>
            <a:ext cx="360362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0</a:t>
            </a:r>
          </a:p>
        </p:txBody>
      </p:sp>
      <p:sp>
        <p:nvSpPr>
          <p:cNvPr id="121932" name="Rectangle 76"/>
          <p:cNvSpPr>
            <a:spLocks noChangeArrowheads="1"/>
          </p:cNvSpPr>
          <p:nvPr/>
        </p:nvSpPr>
        <p:spPr bwMode="auto">
          <a:xfrm>
            <a:off x="7740650" y="3500438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1933" name="Rectangle 77"/>
          <p:cNvSpPr>
            <a:spLocks noChangeArrowheads="1"/>
          </p:cNvSpPr>
          <p:nvPr/>
        </p:nvSpPr>
        <p:spPr bwMode="auto">
          <a:xfrm>
            <a:off x="5942013" y="2374900"/>
            <a:ext cx="358775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21935" name="Rectangle 79"/>
          <p:cNvSpPr>
            <a:spLocks noChangeArrowheads="1"/>
          </p:cNvSpPr>
          <p:nvPr/>
        </p:nvSpPr>
        <p:spPr bwMode="auto">
          <a:xfrm>
            <a:off x="6516688" y="2133600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532 L 1.11022E-16 0.2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1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6296E-6 L 1.11022E-16 0.031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21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21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21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21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21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21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21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21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21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21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0" grpId="0" animBg="1"/>
      <p:bldP spid="121886" grpId="0" animBg="1"/>
      <p:bldP spid="121887" grpId="0"/>
      <p:bldP spid="121888" grpId="0" animBg="1"/>
      <p:bldP spid="121889" grpId="0" animBg="1"/>
      <p:bldP spid="121890" grpId="0" animBg="1"/>
      <p:bldP spid="121891" grpId="0"/>
      <p:bldP spid="121892" grpId="0" animBg="1"/>
      <p:bldP spid="121893" grpId="0" animBg="1"/>
      <p:bldP spid="121894" grpId="0" animBg="1"/>
      <p:bldP spid="121895" grpId="0" animBg="1"/>
      <p:bldP spid="121903" grpId="0" animBg="1"/>
      <p:bldP spid="121930" grpId="0" animBg="1"/>
      <p:bldP spid="121932" grpId="0" animBg="1"/>
      <p:bldP spid="1219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91E2-D10F-4C88-9CD9-2238F98C2B05}" type="slidenum">
              <a:rPr lang="de-DE"/>
              <a:pPr/>
              <a:t>21</a:t>
            </a:fld>
            <a:endParaRPr lang="de-DE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Source of Inconsistencies:</a:t>
            </a:r>
            <a:br>
              <a:rPr lang="en-US" sz="3200"/>
            </a:br>
            <a:r>
              <a:rPr lang="en-US" sz="3200"/>
              <a:t>Concurrent Operations and Failures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endParaRPr lang="en-US" sz="2000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Basic “stabilization” protocol is used to keep nodes’ successor pointers up to date, which is sufficient to guarantee correctness of lookups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Those successor pointers can then be used to verify the finger table entries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Every node runs </a:t>
            </a:r>
            <a:r>
              <a:rPr lang="en-US" sz="2000" i="1"/>
              <a:t>stabilize</a:t>
            </a:r>
            <a:r>
              <a:rPr lang="en-US" sz="2000"/>
              <a:t> periodically to find newly joined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A29-C7FC-492B-B1F3-37F840065F53}" type="slidenum">
              <a:rPr lang="de-DE"/>
              <a:pPr/>
              <a:t>22</a:t>
            </a:fld>
            <a:endParaRPr lang="de-DE"/>
          </a:p>
        </p:txBody>
      </p:sp>
      <p:sp>
        <p:nvSpPr>
          <p:cNvPr id="123954" name="Line 50"/>
          <p:cNvSpPr>
            <a:spLocks noChangeShapeType="1"/>
          </p:cNvSpPr>
          <p:nvPr/>
        </p:nvSpPr>
        <p:spPr bwMode="auto">
          <a:xfrm flipH="1" flipV="1">
            <a:off x="2743200" y="1916113"/>
            <a:ext cx="0" cy="417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Stabilization after Join</a:t>
            </a:r>
          </a:p>
        </p:txBody>
      </p:sp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2338388" y="5878513"/>
            <a:ext cx="2889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n</a:t>
            </a:r>
            <a:r>
              <a:rPr lang="en-US" baseline="-25000"/>
              <a:t>p</a:t>
            </a:r>
          </a:p>
        </p:txBody>
      </p:sp>
      <p:sp>
        <p:nvSpPr>
          <p:cNvPr id="123928" name="Oval 24"/>
          <p:cNvSpPr>
            <a:spLocks noChangeArrowheads="1"/>
          </p:cNvSpPr>
          <p:nvPr/>
        </p:nvSpPr>
        <p:spPr bwMode="auto">
          <a:xfrm>
            <a:off x="2700338" y="50847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0" name="Oval 26"/>
          <p:cNvSpPr>
            <a:spLocks noChangeArrowheads="1"/>
          </p:cNvSpPr>
          <p:nvPr/>
        </p:nvSpPr>
        <p:spPr bwMode="auto">
          <a:xfrm>
            <a:off x="2700338" y="436403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3" name="Oval 29"/>
          <p:cNvSpPr>
            <a:spLocks noChangeArrowheads="1"/>
          </p:cNvSpPr>
          <p:nvPr/>
        </p:nvSpPr>
        <p:spPr bwMode="auto">
          <a:xfrm>
            <a:off x="2700338" y="364331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5" name="Oval 31"/>
          <p:cNvSpPr>
            <a:spLocks noChangeArrowheads="1"/>
          </p:cNvSpPr>
          <p:nvPr/>
        </p:nvSpPr>
        <p:spPr bwMode="auto">
          <a:xfrm>
            <a:off x="2700338" y="292417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6" name="Oval 32"/>
          <p:cNvSpPr>
            <a:spLocks noChangeArrowheads="1"/>
          </p:cNvSpPr>
          <p:nvPr/>
        </p:nvSpPr>
        <p:spPr bwMode="auto">
          <a:xfrm>
            <a:off x="2628900" y="35734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40" name="Oval 36"/>
          <p:cNvSpPr>
            <a:spLocks noChangeArrowheads="1"/>
          </p:cNvSpPr>
          <p:nvPr/>
        </p:nvSpPr>
        <p:spPr bwMode="auto">
          <a:xfrm>
            <a:off x="2628900" y="573405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41" name="Oval 37"/>
          <p:cNvSpPr>
            <a:spLocks noChangeArrowheads="1"/>
          </p:cNvSpPr>
          <p:nvPr/>
        </p:nvSpPr>
        <p:spPr bwMode="auto">
          <a:xfrm>
            <a:off x="2628900" y="21336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43" name="Rectangle 39"/>
          <p:cNvSpPr>
            <a:spLocks noChangeArrowheads="1"/>
          </p:cNvSpPr>
          <p:nvPr/>
        </p:nvSpPr>
        <p:spPr bwMode="auto">
          <a:xfrm rot="16200000">
            <a:off x="2844007" y="3934619"/>
            <a:ext cx="18716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/>
              <a:t>succ(n</a:t>
            </a:r>
            <a:r>
              <a:rPr lang="en-US" sz="1400" b="1" baseline="-25000"/>
              <a:t>p</a:t>
            </a:r>
            <a:r>
              <a:rPr lang="en-US" sz="1400" b="1"/>
              <a:t>) = n</a:t>
            </a:r>
            <a:r>
              <a:rPr lang="en-US" sz="1400" b="1" baseline="-25000"/>
              <a:t>s</a:t>
            </a:r>
          </a:p>
        </p:txBody>
      </p:sp>
      <p:sp>
        <p:nvSpPr>
          <p:cNvPr id="123946" name="Rectangle 42"/>
          <p:cNvSpPr>
            <a:spLocks noChangeArrowheads="1"/>
          </p:cNvSpPr>
          <p:nvPr/>
        </p:nvSpPr>
        <p:spPr bwMode="auto">
          <a:xfrm>
            <a:off x="2338388" y="1773238"/>
            <a:ext cx="2889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n</a:t>
            </a:r>
            <a:r>
              <a:rPr lang="en-US" baseline="-25000"/>
              <a:t>s</a:t>
            </a:r>
          </a:p>
        </p:txBody>
      </p:sp>
      <p:sp>
        <p:nvSpPr>
          <p:cNvPr id="123947" name="Rectangle 43"/>
          <p:cNvSpPr>
            <a:spLocks noChangeArrowheads="1"/>
          </p:cNvSpPr>
          <p:nvPr/>
        </p:nvSpPr>
        <p:spPr bwMode="auto">
          <a:xfrm>
            <a:off x="2268538" y="357346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n</a:t>
            </a:r>
            <a:endParaRPr lang="en-US" baseline="-25000"/>
          </a:p>
        </p:txBody>
      </p:sp>
      <p:cxnSp>
        <p:nvCxnSpPr>
          <p:cNvPr id="123959" name="AutoShape 55"/>
          <p:cNvCxnSpPr>
            <a:cxnSpLocks noChangeShapeType="1"/>
            <a:stCxn id="123940" idx="6"/>
            <a:endCxn id="123941" idx="6"/>
          </p:cNvCxnSpPr>
          <p:nvPr/>
        </p:nvCxnSpPr>
        <p:spPr bwMode="auto">
          <a:xfrm flipV="1">
            <a:off x="2844800" y="2241550"/>
            <a:ext cx="1588" cy="360045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60" name="AutoShape 56"/>
          <p:cNvCxnSpPr>
            <a:cxnSpLocks noChangeShapeType="1"/>
            <a:stCxn id="123941" idx="2"/>
            <a:endCxn id="123940" idx="2"/>
          </p:cNvCxnSpPr>
          <p:nvPr/>
        </p:nvCxnSpPr>
        <p:spPr bwMode="auto">
          <a:xfrm rot="10800000" flipH="1" flipV="1">
            <a:off x="2628900" y="2241550"/>
            <a:ext cx="1588" cy="360045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</p:cxnSp>
      <p:sp>
        <p:nvSpPr>
          <p:cNvPr id="123961" name="Rectangle 57"/>
          <p:cNvSpPr>
            <a:spLocks noChangeArrowheads="1"/>
          </p:cNvSpPr>
          <p:nvPr/>
        </p:nvSpPr>
        <p:spPr bwMode="auto">
          <a:xfrm rot="16200000">
            <a:off x="755650" y="4005263"/>
            <a:ext cx="187166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/>
              <a:t>pred(n</a:t>
            </a:r>
            <a:r>
              <a:rPr lang="en-US" sz="1400" b="1" baseline="-25000"/>
              <a:t>s</a:t>
            </a:r>
            <a:r>
              <a:rPr lang="en-US" sz="1400" b="1"/>
              <a:t>) = n</a:t>
            </a:r>
            <a:r>
              <a:rPr lang="en-US" sz="1400" b="1" baseline="-25000"/>
              <a:t>p</a:t>
            </a:r>
          </a:p>
        </p:txBody>
      </p:sp>
      <p:sp>
        <p:nvSpPr>
          <p:cNvPr id="123962" name="Rectangle 58"/>
          <p:cNvSpPr>
            <a:spLocks noChangeArrowheads="1"/>
          </p:cNvSpPr>
          <p:nvPr/>
        </p:nvSpPr>
        <p:spPr bwMode="auto">
          <a:xfrm>
            <a:off x="4284663" y="1611313"/>
            <a:ext cx="4535487" cy="49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76250" indent="-476250" algn="l">
              <a:spcBef>
                <a:spcPct val="50000"/>
              </a:spcBef>
              <a:spcAft>
                <a:spcPct val="30000"/>
              </a:spcAft>
              <a:buClr>
                <a:schemeClr val="tx1"/>
              </a:buClr>
              <a:buSzPct val="70000"/>
              <a:buFont typeface="Wingdings" pitchFamily="2" charset="2"/>
              <a:buChar char="¡"/>
            </a:pPr>
            <a:r>
              <a:rPr lang="en-US" sz="1600" b="1"/>
              <a:t>n joins</a:t>
            </a:r>
          </a:p>
          <a:p>
            <a:pPr marL="857250" lvl="1" indent="-400050" algn="l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sz="1400"/>
              <a:t>predecessor = nil</a:t>
            </a:r>
          </a:p>
          <a:p>
            <a:pPr marL="857250" lvl="1" indent="-400050" algn="l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sz="1400"/>
              <a:t>n acquires n</a:t>
            </a:r>
            <a:r>
              <a:rPr lang="en-US" sz="1400" baseline="-25000"/>
              <a:t>s</a:t>
            </a:r>
            <a:r>
              <a:rPr lang="en-US" sz="1400"/>
              <a:t> as successor via some n’</a:t>
            </a:r>
          </a:p>
          <a:p>
            <a:pPr marL="857250" lvl="1" indent="-400050" algn="l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sz="1400"/>
              <a:t>n notifies n</a:t>
            </a:r>
            <a:r>
              <a:rPr lang="en-US" sz="1400" baseline="-25000"/>
              <a:t>s</a:t>
            </a:r>
            <a:r>
              <a:rPr lang="en-US" sz="1400"/>
              <a:t> being the new predecessor</a:t>
            </a:r>
          </a:p>
          <a:p>
            <a:pPr marL="857250" lvl="1" indent="-400050" algn="l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sz="1400"/>
              <a:t>n</a:t>
            </a:r>
            <a:r>
              <a:rPr lang="en-US" sz="1400" baseline="-25000"/>
              <a:t>s</a:t>
            </a:r>
            <a:r>
              <a:rPr lang="en-US" sz="1400"/>
              <a:t> acquires n as its predecessor</a:t>
            </a:r>
            <a:endParaRPr lang="en-US" sz="1600"/>
          </a:p>
          <a:p>
            <a:pPr marL="476250" indent="-476250" algn="l">
              <a:spcBef>
                <a:spcPct val="50000"/>
              </a:spcBef>
              <a:spcAft>
                <a:spcPct val="30000"/>
              </a:spcAft>
              <a:buClr>
                <a:schemeClr val="tx1"/>
              </a:buClr>
              <a:buSzPct val="70000"/>
              <a:buFont typeface="Wingdings" pitchFamily="2" charset="2"/>
              <a:buChar char="¡"/>
            </a:pPr>
            <a:r>
              <a:rPr lang="en-US" sz="1600" b="1"/>
              <a:t>n</a:t>
            </a:r>
            <a:r>
              <a:rPr lang="en-US" sz="1600" b="1" baseline="-25000"/>
              <a:t>p</a:t>
            </a:r>
            <a:r>
              <a:rPr lang="en-US" sz="1600" b="1"/>
              <a:t> runs stabilize</a:t>
            </a:r>
          </a:p>
          <a:p>
            <a:pPr marL="857250" lvl="1" indent="-400050" algn="l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sz="1400"/>
              <a:t>n</a:t>
            </a:r>
            <a:r>
              <a:rPr lang="en-US" sz="1400" baseline="-25000"/>
              <a:t>p</a:t>
            </a:r>
            <a:r>
              <a:rPr lang="en-US" sz="1400"/>
              <a:t> asks n</a:t>
            </a:r>
            <a:r>
              <a:rPr lang="en-US" sz="1400" baseline="-25000"/>
              <a:t>s</a:t>
            </a:r>
            <a:r>
              <a:rPr lang="en-US" sz="1400"/>
              <a:t> for its predecessor (now n)</a:t>
            </a:r>
          </a:p>
          <a:p>
            <a:pPr marL="857250" lvl="1" indent="-400050" algn="l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sz="1400"/>
              <a:t>n</a:t>
            </a:r>
            <a:r>
              <a:rPr lang="en-US" sz="1400" baseline="-25000"/>
              <a:t>p</a:t>
            </a:r>
            <a:r>
              <a:rPr lang="en-US" sz="1400"/>
              <a:t> acquires n as its successor</a:t>
            </a:r>
          </a:p>
          <a:p>
            <a:pPr marL="857250" lvl="1" indent="-400050" algn="l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sz="1400"/>
              <a:t>n</a:t>
            </a:r>
            <a:r>
              <a:rPr lang="en-US" sz="1400" baseline="-25000"/>
              <a:t>p</a:t>
            </a:r>
            <a:r>
              <a:rPr lang="en-US" sz="1400"/>
              <a:t> notifies n</a:t>
            </a:r>
          </a:p>
          <a:p>
            <a:pPr marL="857250" lvl="1" indent="-400050" algn="l"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sz="1400"/>
              <a:t>n will acquire n</a:t>
            </a:r>
            <a:r>
              <a:rPr lang="en-US" sz="1400" baseline="-25000"/>
              <a:t>p</a:t>
            </a:r>
            <a:r>
              <a:rPr lang="en-US" sz="1400"/>
              <a:t> as its predecessor</a:t>
            </a:r>
            <a:endParaRPr lang="en-US" sz="1600"/>
          </a:p>
          <a:p>
            <a:pPr marL="476250" indent="-476250" algn="l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SzPct val="70000"/>
              <a:buFont typeface="Wingdings" pitchFamily="2" charset="2"/>
              <a:buChar char="¡"/>
            </a:pPr>
            <a:r>
              <a:rPr lang="en-US" sz="1600" b="1"/>
              <a:t>all predecessor and successor pointers are now correct</a:t>
            </a:r>
          </a:p>
          <a:p>
            <a:pPr marL="476250" indent="-476250" algn="l"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SzPct val="70000"/>
              <a:buFont typeface="Wingdings" pitchFamily="2" charset="2"/>
              <a:buChar char="¡"/>
            </a:pPr>
            <a:r>
              <a:rPr lang="en-US" sz="1600" b="1"/>
              <a:t>fingers still need to be fixed, but old fingers will still work</a:t>
            </a:r>
          </a:p>
        </p:txBody>
      </p:sp>
      <p:grpSp>
        <p:nvGrpSpPr>
          <p:cNvPr id="123966" name="Group 62"/>
          <p:cNvGrpSpPr>
            <a:grpSpLocks/>
          </p:cNvGrpSpPr>
          <p:nvPr/>
        </p:nvGrpSpPr>
        <p:grpSpPr bwMode="auto">
          <a:xfrm>
            <a:off x="2268538" y="3681413"/>
            <a:ext cx="431800" cy="1187450"/>
            <a:chOff x="1429" y="2319"/>
            <a:chExt cx="272" cy="748"/>
          </a:xfrm>
        </p:grpSpPr>
        <p:sp>
          <p:nvSpPr>
            <p:cNvPr id="123963" name="Rectangle 59"/>
            <p:cNvSpPr>
              <a:spLocks noChangeArrowheads="1"/>
            </p:cNvSpPr>
            <p:nvPr/>
          </p:nvSpPr>
          <p:spPr bwMode="auto">
            <a:xfrm>
              <a:off x="1429" y="2886"/>
              <a:ext cx="27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nil</a:t>
              </a:r>
            </a:p>
          </p:txBody>
        </p:sp>
        <p:cxnSp>
          <p:nvCxnSpPr>
            <p:cNvPr id="123964" name="AutoShape 60"/>
            <p:cNvCxnSpPr>
              <a:cxnSpLocks noChangeShapeType="1"/>
              <a:stCxn id="123936" idx="2"/>
              <a:endCxn id="123963" idx="0"/>
            </p:cNvCxnSpPr>
            <p:nvPr/>
          </p:nvCxnSpPr>
          <p:spPr bwMode="auto">
            <a:xfrm rot="10800000" flipV="1">
              <a:off x="1565" y="2319"/>
              <a:ext cx="91" cy="567"/>
            </a:xfrm>
            <a:prstGeom prst="curvedConnector2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123965" name="AutoShape 61"/>
          <p:cNvCxnSpPr>
            <a:cxnSpLocks noChangeShapeType="1"/>
            <a:stCxn id="123936" idx="6"/>
            <a:endCxn id="123941" idx="6"/>
          </p:cNvCxnSpPr>
          <p:nvPr/>
        </p:nvCxnSpPr>
        <p:spPr bwMode="auto">
          <a:xfrm flipV="1">
            <a:off x="2844800" y="2241550"/>
            <a:ext cx="1588" cy="143986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967" name="AutoShape 63"/>
          <p:cNvCxnSpPr>
            <a:cxnSpLocks noChangeShapeType="1"/>
            <a:stCxn id="123941" idx="2"/>
            <a:endCxn id="123936" idx="2"/>
          </p:cNvCxnSpPr>
          <p:nvPr/>
        </p:nvCxnSpPr>
        <p:spPr bwMode="auto">
          <a:xfrm rot="10800000" flipH="1" flipV="1">
            <a:off x="2628900" y="2241550"/>
            <a:ext cx="1588" cy="14398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</p:cxnSp>
      <p:sp>
        <p:nvSpPr>
          <p:cNvPr id="123968" name="Rectangle 64"/>
          <p:cNvSpPr>
            <a:spLocks noChangeArrowheads="1"/>
          </p:cNvSpPr>
          <p:nvPr/>
        </p:nvSpPr>
        <p:spPr bwMode="auto">
          <a:xfrm rot="16200000">
            <a:off x="1261270" y="2780506"/>
            <a:ext cx="18716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/>
              <a:t>pred(n</a:t>
            </a:r>
            <a:r>
              <a:rPr lang="en-US" sz="1400" b="1" baseline="-25000"/>
              <a:t>s</a:t>
            </a:r>
            <a:r>
              <a:rPr lang="en-US" sz="1400" b="1"/>
              <a:t>) = n</a:t>
            </a:r>
            <a:endParaRPr lang="en-US" sz="1400" b="1" baseline="-25000"/>
          </a:p>
        </p:txBody>
      </p:sp>
      <p:cxnSp>
        <p:nvCxnSpPr>
          <p:cNvPr id="123970" name="AutoShape 66"/>
          <p:cNvCxnSpPr>
            <a:cxnSpLocks noChangeShapeType="1"/>
            <a:stCxn id="123940" idx="6"/>
            <a:endCxn id="123936" idx="6"/>
          </p:cNvCxnSpPr>
          <p:nvPr/>
        </p:nvCxnSpPr>
        <p:spPr bwMode="auto">
          <a:xfrm flipV="1">
            <a:off x="2844800" y="3681413"/>
            <a:ext cx="1588" cy="2160587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</p:cxnSp>
      <p:sp>
        <p:nvSpPr>
          <p:cNvPr id="123973" name="Rectangle 69"/>
          <p:cNvSpPr>
            <a:spLocks noChangeArrowheads="1"/>
          </p:cNvSpPr>
          <p:nvPr/>
        </p:nvSpPr>
        <p:spPr bwMode="auto">
          <a:xfrm rot="16200000">
            <a:off x="2266950" y="4652963"/>
            <a:ext cx="187166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/>
              <a:t>succ(n</a:t>
            </a:r>
            <a:r>
              <a:rPr lang="en-US" sz="1400" b="1" baseline="-25000"/>
              <a:t>p</a:t>
            </a:r>
            <a:r>
              <a:rPr lang="en-US" sz="1400" b="1"/>
              <a:t>) = n</a:t>
            </a:r>
            <a:endParaRPr lang="en-US" sz="1400" b="1" baseline="-25000"/>
          </a:p>
        </p:txBody>
      </p:sp>
      <p:cxnSp>
        <p:nvCxnSpPr>
          <p:cNvPr id="123974" name="AutoShape 70"/>
          <p:cNvCxnSpPr>
            <a:cxnSpLocks noChangeShapeType="1"/>
            <a:stCxn id="123936" idx="2"/>
            <a:endCxn id="123940" idx="2"/>
          </p:cNvCxnSpPr>
          <p:nvPr/>
        </p:nvCxnSpPr>
        <p:spPr bwMode="auto">
          <a:xfrm rot="10800000" flipH="1" flipV="1">
            <a:off x="2628900" y="3681413"/>
            <a:ext cx="1588" cy="2160587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3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3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3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3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23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23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3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23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3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123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3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3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123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23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23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6" grpId="0" animBg="1"/>
      <p:bldP spid="123943" grpId="0"/>
      <p:bldP spid="123947" grpId="0"/>
      <p:bldP spid="123961" grpId="0"/>
      <p:bldP spid="123968" grpId="0"/>
      <p:bldP spid="1239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5ADC-7989-40BE-89E3-939E83221260}" type="slidenum">
              <a:rPr lang="de-DE"/>
              <a:pPr/>
              <a:t>23</a:t>
            </a:fld>
            <a:endParaRPr lang="de-DE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Failure Recovery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Key step in failure recovery is maintaining correct successor pointers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To help achieve this, each node maintains a </a:t>
            </a:r>
            <a:r>
              <a:rPr lang="en-US" sz="1800" i="1"/>
              <a:t>successor-list</a:t>
            </a:r>
            <a:r>
              <a:rPr lang="en-US" sz="1800"/>
              <a:t> of its </a:t>
            </a:r>
            <a:r>
              <a:rPr lang="en-US" sz="1800" i="1"/>
              <a:t>r</a:t>
            </a:r>
            <a:r>
              <a:rPr lang="en-US" sz="1800"/>
              <a:t> nearest successors on the ring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If node </a:t>
            </a:r>
            <a:r>
              <a:rPr lang="en-US" sz="1800" i="1"/>
              <a:t>n</a:t>
            </a:r>
            <a:r>
              <a:rPr lang="en-US" sz="1800"/>
              <a:t> notices that its successor has failed, it replaces it with the first live entry in the list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800" i="1"/>
              <a:t>stabilize</a:t>
            </a:r>
            <a:r>
              <a:rPr lang="en-US" sz="1800"/>
              <a:t> will correct finger table entries and successor-list entries pointing to failed node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Performance is sensitive to the frequency of node joins and leaves versus the frequency at which the stabilization protocol is invoked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28C4-828D-4BB0-B91C-FB3430A689FF}" type="slidenum">
              <a:rPr lang="de-DE"/>
              <a:pPr/>
              <a:t>24</a:t>
            </a:fld>
            <a:endParaRPr lang="de-DE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Chord – The Math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Every node is responsible for about </a:t>
            </a:r>
            <a:r>
              <a:rPr lang="en-US" sz="2000" i="1"/>
              <a:t>K/N keys</a:t>
            </a:r>
            <a:r>
              <a:rPr lang="en-US" sz="2000"/>
              <a:t> (N nodes, K keys)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When a node joins or leaves an N-node network, only </a:t>
            </a:r>
            <a:r>
              <a:rPr lang="en-US" sz="2000" i="1"/>
              <a:t>O(K/N)</a:t>
            </a:r>
            <a:r>
              <a:rPr lang="en-US" sz="2000"/>
              <a:t> keys change hands (and only to and from joining or leaving node)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Lookups need O(log N) messages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To reestablish routing invariants and finger tables after node joining or leaving, only O(log</a:t>
            </a:r>
            <a:r>
              <a:rPr lang="en-US" sz="2000" baseline="30000"/>
              <a:t>2</a:t>
            </a:r>
            <a:r>
              <a:rPr lang="en-US" sz="2000"/>
              <a:t>N) messages are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F35D-7693-4DCD-BE2A-4B7624BABA6D}" type="slidenum">
              <a:rPr lang="de-DE"/>
              <a:pPr/>
              <a:t>25</a:t>
            </a:fld>
            <a:endParaRPr lang="de-DE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Results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  <a:buFont typeface="Wingdings" pitchFamily="2" charset="2"/>
              <a:buNone/>
            </a:pPr>
            <a:endParaRPr lang="en-US" sz="1800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Latency grows slowly with the total number of nodes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endParaRPr lang="en-US" sz="1800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Path length for lookups is about ½ log</a:t>
            </a:r>
            <a:r>
              <a:rPr lang="en-US" sz="1800" baseline="-25000"/>
              <a:t>2</a:t>
            </a:r>
            <a:r>
              <a:rPr lang="en-US" sz="1800"/>
              <a:t>N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endParaRPr lang="en-US" sz="1800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Chord is robust in the face of multiple node failures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endParaRPr lang="en-US" sz="1800"/>
          </a:p>
          <a:p>
            <a:pPr>
              <a:spcBef>
                <a:spcPct val="50000"/>
              </a:spcBef>
              <a:spcAft>
                <a:spcPct val="50000"/>
              </a:spcAft>
            </a:pPr>
            <a:endParaRPr lang="en-US" sz="1800"/>
          </a:p>
        </p:txBody>
      </p:sp>
      <p:pic>
        <p:nvPicPr>
          <p:cNvPr id="126985" name="Picture 9" descr="path length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518150" y="4040188"/>
            <a:ext cx="2749550" cy="1981200"/>
          </a:xfrm>
          <a:noFill/>
          <a:ln/>
        </p:spPr>
      </p:pic>
      <p:pic>
        <p:nvPicPr>
          <p:cNvPr id="126987" name="Picture 11" descr="latency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510213" y="1773238"/>
            <a:ext cx="2884487" cy="1981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36DE-2B50-422F-A22A-31EE4B2A36F9}" type="slidenum">
              <a:rPr lang="de-DE"/>
              <a:pPr/>
              <a:t>3</a:t>
            </a:fld>
            <a:endParaRPr lang="de-DE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Chord Characteristics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Simplicity, </a:t>
            </a:r>
            <a:r>
              <a:rPr lang="en-US" sz="2000" i="1"/>
              <a:t>provable</a:t>
            </a:r>
            <a:r>
              <a:rPr lang="en-US" sz="2000"/>
              <a:t> correctness, and </a:t>
            </a:r>
            <a:r>
              <a:rPr lang="en-US" sz="2000" i="1"/>
              <a:t>provable</a:t>
            </a:r>
            <a:r>
              <a:rPr lang="en-US" sz="2000"/>
              <a:t> performance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Each Chord node needs routing information about only a few other nodes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Resolves lookups via messages to other nodes (iteratively or recursively)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Maintains routing information as nodes join and leave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EB26-B595-4263-89A8-A96358C5632F}" type="slidenum">
              <a:rPr lang="de-DE"/>
              <a:pPr/>
              <a:t>4</a:t>
            </a:fld>
            <a:endParaRPr lang="de-DE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onto Nodes vs. Values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Traditional name and location services provide a direct mapping between keys and values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What are examples of values? A value can be an address, a document, or an arbitrary data item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Chord can easily implement a mapping onto values by storing each key/value pair at node to which that key maps</a:t>
            </a:r>
            <a:endParaRPr lang="en-US" sz="2000">
              <a:sym typeface="Wingdings 3" pitchFamily="18" charset="2"/>
            </a:endParaRPr>
          </a:p>
          <a:p>
            <a:pPr>
              <a:spcBef>
                <a:spcPct val="50000"/>
              </a:spcBef>
              <a:spcAft>
                <a:spcPct val="50000"/>
              </a:spcAft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83A0-B368-4BD4-8925-234BB499730D}" type="slidenum">
              <a:rPr lang="de-DE"/>
              <a:pPr/>
              <a:t>5</a:t>
            </a:fld>
            <a:endParaRPr lang="de-DE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Napster, Gnutella etc. vs. Chord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Compared to Napster and its centralized servers, Chord avoids single points of control or failure by a decentralized technology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Compared to Gnutella and its widespread use of broadcasts, Chord avoids the lack of scalability through a small number of important information for rounting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84E4-0251-42F8-92DE-8366A1E7A71C}" type="slidenum">
              <a:rPr lang="de-DE"/>
              <a:pPr/>
              <a:t>6</a:t>
            </a:fld>
            <a:endParaRPr lang="de-DE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vs. Chord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spcBef>
                <a:spcPct val="5000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lang="en-US" sz="2400"/>
              <a:t>DNS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provides a host name to IP address mapping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relies on a set of special root servers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names reflect administrative boundaries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is specialized to finding named hosts or services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algn="ctr">
              <a:spcBef>
                <a:spcPct val="5000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lang="en-US" sz="2400"/>
              <a:t>Chord</a:t>
            </a:r>
            <a:endParaRPr lang="en-US" sz="1800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can provide same service: Name = key, value = IP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requires no special servers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imposes no naming structure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can also be used to find data objects that are not tied to certain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9F6-E907-474E-8451-09C6943B28F2}" type="slidenum">
              <a:rPr lang="de-DE"/>
              <a:pPr/>
              <a:t>7</a:t>
            </a:fld>
            <a:endParaRPr lang="de-DE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Freenet vs. Chord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both decentralized and symmetric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both automatically adapt when hosts leave and join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1800"/>
              <a:t>Freenet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1600"/>
              <a:t>does not assign responsibility for documents to specific servers, instead lookups are searches for cached copies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1600"/>
              <a:t>+ allows Freenet to provide anonymity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1600"/>
              <a:t>− prevents guaranteed retrieval of existing documents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US" sz="1800"/>
              <a:t>Chord 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1600"/>
              <a:t>− does not provide anonymity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1600"/>
              <a:t>+ but its lookup operation runs in predictable time and always results in success or definitive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9130-AEF8-4B3C-BFDF-A1176CE4B266}" type="slidenum">
              <a:rPr lang="de-DE"/>
              <a:pPr/>
              <a:t>8</a:t>
            </a:fld>
            <a:endParaRPr lang="de-DE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Addressed Difficult Problems (1)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endParaRPr lang="en-US" sz="2000" b="1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 b="1"/>
              <a:t>Load balance</a:t>
            </a:r>
            <a:r>
              <a:rPr lang="en-US" sz="2000"/>
              <a:t>: distributed hash function, spreading keys evenly over nodes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 b="1"/>
              <a:t>Decentralization</a:t>
            </a:r>
            <a:r>
              <a:rPr lang="en-US" sz="2000"/>
              <a:t>: chord is fully distributed, no node more important than other, improves robustness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 b="1"/>
              <a:t>Scalability</a:t>
            </a:r>
            <a:r>
              <a:rPr lang="en-US" sz="2000"/>
              <a:t>: logarithmic growth of lookup costs with number of nodes in network, even very large systems are feasible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BFD5-9F08-4918-815C-DD693B8446B7}" type="slidenum">
              <a:rPr lang="de-DE"/>
              <a:pPr/>
              <a:t>9</a:t>
            </a:fld>
            <a:endParaRPr lang="de-DE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Addressed Difficult Problems (2)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endParaRPr lang="en-US" sz="2000" b="1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 b="1"/>
              <a:t>Availability</a:t>
            </a:r>
            <a:r>
              <a:rPr lang="en-US" sz="2000"/>
              <a:t>: chord automatically adjusts its internal tables to ensure that the node responsible for a key can always be found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endParaRPr lang="en-US" sz="2000" b="1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 b="1"/>
              <a:t>Flexible naming</a:t>
            </a:r>
            <a:r>
              <a:rPr lang="en-US" sz="2000"/>
              <a:t>: no constraints on the structure of the keys – key-space is flat, flexibility in how to map names to Chord keys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sternis">
  <a:themeElements>
    <a:clrScheme name="Finsternis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Finsternis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Finsternis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sternis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sternis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sternis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sternis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sternis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sternis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sternis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sternis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sternis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nsternis 1">
    <a:dk1>
      <a:srgbClr val="000000"/>
    </a:dk1>
    <a:lt1>
      <a:srgbClr val="FFFFFF"/>
    </a:lt1>
    <a:dk2>
      <a:srgbClr val="006666"/>
    </a:dk2>
    <a:lt2>
      <a:srgbClr val="5F5F5F"/>
    </a:lt2>
    <a:accent1>
      <a:srgbClr val="33CCCC"/>
    </a:accent1>
    <a:accent2>
      <a:srgbClr val="99CCCC"/>
    </a:accent2>
    <a:accent3>
      <a:srgbClr val="FFFFFF"/>
    </a:accent3>
    <a:accent4>
      <a:srgbClr val="000000"/>
    </a:accent4>
    <a:accent5>
      <a:srgbClr val="ADE2E2"/>
    </a:accent5>
    <a:accent6>
      <a:srgbClr val="8AB9B9"/>
    </a:accent6>
    <a:hlink>
      <a:srgbClr val="006666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770</TotalTime>
  <Words>1616</Words>
  <Application>Microsoft Office PowerPoint</Application>
  <PresentationFormat>On-screen Show (4:3)</PresentationFormat>
  <Paragraphs>405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Finsternis</vt:lpstr>
      <vt:lpstr>Chord</vt:lpstr>
      <vt:lpstr>What is Chord? What does it do?</vt:lpstr>
      <vt:lpstr>Chord Characteristics</vt:lpstr>
      <vt:lpstr>Mapping onto Nodes vs. Values</vt:lpstr>
      <vt:lpstr>Napster, Gnutella etc. vs. Chord</vt:lpstr>
      <vt:lpstr>DNS vs. Chord</vt:lpstr>
      <vt:lpstr>Freenet vs. Chord</vt:lpstr>
      <vt:lpstr>Addressed Difficult Problems (1)</vt:lpstr>
      <vt:lpstr>Addressed Difficult Problems (2)</vt:lpstr>
      <vt:lpstr>Example Application using Chord: Cooperative Mirroring</vt:lpstr>
      <vt:lpstr>The Base Chord Protocol (1)</vt:lpstr>
      <vt:lpstr>Consistent Hashing</vt:lpstr>
      <vt:lpstr>PowerPoint Presentation</vt:lpstr>
      <vt:lpstr>Node Joins and Departures</vt:lpstr>
      <vt:lpstr>Scalable Key Location</vt:lpstr>
      <vt:lpstr>Acceleration of Lookups</vt:lpstr>
      <vt:lpstr>Finger Tables (1)</vt:lpstr>
      <vt:lpstr>Finger Tables (2) - characteristics</vt:lpstr>
      <vt:lpstr>Node Joins – with Finger Tables</vt:lpstr>
      <vt:lpstr>Node Departures – with Finger Tables</vt:lpstr>
      <vt:lpstr>Source of Inconsistencies: Concurrent Operations and Failures</vt:lpstr>
      <vt:lpstr>Stabilization after Join</vt:lpstr>
      <vt:lpstr>Failure Recovery</vt:lpstr>
      <vt:lpstr>Chord – The Math</vt:lpstr>
      <vt:lpstr>Experimental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Chord</dc:title>
  <dc:creator>Toni Tabasco</dc:creator>
  <cp:lastModifiedBy>Windows User</cp:lastModifiedBy>
  <cp:revision>23</cp:revision>
  <dcterms:created xsi:type="dcterms:W3CDTF">2003-08-29T22:53:29Z</dcterms:created>
  <dcterms:modified xsi:type="dcterms:W3CDTF">2018-01-30T18:34:46Z</dcterms:modified>
</cp:coreProperties>
</file>