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58"/>
  </p:notesMasterIdLst>
  <p:handoutMasterIdLst>
    <p:handoutMasterId r:id="rId59"/>
  </p:handoutMasterIdLst>
  <p:sldIdLst>
    <p:sldId id="300" r:id="rId4"/>
    <p:sldId id="481" r:id="rId5"/>
    <p:sldId id="443" r:id="rId6"/>
    <p:sldId id="445" r:id="rId7"/>
    <p:sldId id="447" r:id="rId8"/>
    <p:sldId id="448" r:id="rId9"/>
    <p:sldId id="496" r:id="rId10"/>
    <p:sldId id="449" r:id="rId11"/>
    <p:sldId id="495" r:id="rId12"/>
    <p:sldId id="451" r:id="rId13"/>
    <p:sldId id="497" r:id="rId14"/>
    <p:sldId id="424" r:id="rId15"/>
    <p:sldId id="482" r:id="rId16"/>
    <p:sldId id="460" r:id="rId17"/>
    <p:sldId id="461" r:id="rId18"/>
    <p:sldId id="462" r:id="rId19"/>
    <p:sldId id="483" r:id="rId20"/>
    <p:sldId id="466" r:id="rId21"/>
    <p:sldId id="467" r:id="rId22"/>
    <p:sldId id="468" r:id="rId23"/>
    <p:sldId id="485" r:id="rId24"/>
    <p:sldId id="486" r:id="rId25"/>
    <p:sldId id="492" r:id="rId26"/>
    <p:sldId id="517" r:id="rId27"/>
    <p:sldId id="512" r:id="rId28"/>
    <p:sldId id="513" r:id="rId29"/>
    <p:sldId id="514" r:id="rId30"/>
    <p:sldId id="515" r:id="rId31"/>
    <p:sldId id="516" r:id="rId32"/>
    <p:sldId id="502" r:id="rId33"/>
    <p:sldId id="509" r:id="rId34"/>
    <p:sldId id="491" r:id="rId35"/>
    <p:sldId id="518" r:id="rId36"/>
    <p:sldId id="510" r:id="rId37"/>
    <p:sldId id="493" r:id="rId38"/>
    <p:sldId id="487" r:id="rId39"/>
    <p:sldId id="474" r:id="rId40"/>
    <p:sldId id="498" r:id="rId41"/>
    <p:sldId id="475" r:id="rId42"/>
    <p:sldId id="499" r:id="rId43"/>
    <p:sldId id="504" r:id="rId44"/>
    <p:sldId id="519" r:id="rId45"/>
    <p:sldId id="511" r:id="rId46"/>
    <p:sldId id="494" r:id="rId47"/>
    <p:sldId id="507" r:id="rId48"/>
    <p:sldId id="508" r:id="rId49"/>
    <p:sldId id="477" r:id="rId50"/>
    <p:sldId id="478" r:id="rId51"/>
    <p:sldId id="479" r:id="rId52"/>
    <p:sldId id="506" r:id="rId53"/>
    <p:sldId id="505" r:id="rId54"/>
    <p:sldId id="480" r:id="rId55"/>
    <p:sldId id="521" r:id="rId56"/>
    <p:sldId id="520" r:id="rId57"/>
  </p:sldIdLst>
  <p:sldSz cx="9144000" cy="5143500" type="screen16x9"/>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4983" autoAdjust="0"/>
    <p:restoredTop sz="94660"/>
  </p:normalViewPr>
  <p:slideViewPr>
    <p:cSldViewPr>
      <p:cViewPr varScale="1">
        <p:scale>
          <a:sx n="112" d="100"/>
          <a:sy n="112" d="100"/>
        </p:scale>
        <p:origin x="-638" y="-77"/>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4/4/2012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11:28.120"/>
    </inkml:context>
    <inkml:brush xml:id="br0">
      <inkml:brushProperty name="width" value="0.05292" units="cm"/>
      <inkml:brushProperty name="height" value="0.05292" units="cm"/>
      <inkml:brushProperty name="color" value="#FF0000"/>
    </inkml:brush>
  </inkml:definitions>
  <inkml:trace contextRef="#ctx0" brushRef="#br0">1808 4063 15374,'0'19'-480,"0"-19"-1,0 0 289,-20 0-3908,20 0-6020</inkml:trace>
  <inkml:trace contextRef="#ctx0" brushRef="#br0" timeOffset="137.6954">1808 4181 14061,'0'20'160,"0"0"1794,0-20-1698,0 0-384,0 0-1345,0 0-3396</inkml:trace>
  <inkml:trace contextRef="#ctx0" brushRef="#br0" timeOffset="1430.664">2405 3864 6342,'0'0'1217,"0"20"-417,0-20 866,0 19-801,-20 1 128,0 0 128,-1 19-417,21-19-351,-20 21-193,1-21 32,-1-1 64,20-19 33,-20 20-1,0-20 0,20 0 0,-19-20-159,19 20-33,0-19-96,0-1-128,0 0 31,0-21-95,19 22-64,1-1 32,-20 0 64,20 0 32,0 1 31,-1-1 33,1 20 0,1-20 64,-1 20 96,0 0 161,-20 0 63,19 20 64,1-20 33,-20 20-65,20 19 64,-20-19-63,0 19 127,0-19-159,0 21-33,0-2-96,0 1-32,-20-20-96,20 19 64,-20 1-32,1-20-31,-1 20-65,20-20-161,-20 20 97,-1-21 32,21 1-32,-20-20 64,1 20-32,-1-20 128,20 0-160,0 0 96,0-20-96,0 20 64,-20-20-96,20 20 32,0-19 64,20-1-96,-20 20 64,20 0 64,-20-20 0,0 20 0,19 0 0,-19 0 0,20 0 32,1 20 0,-1-20-32,-20 0-32,20 0-128,-1 20-801,-19-20-1537,0 0-1986</inkml:trace>
  <inkml:trace contextRef="#ctx0" brushRef="#br0" timeOffset="2135.7421">2722 3963 4868,'20'-20'1730,"-20"20"1889,0 0-1281,0-20-608,0 20-193,0 20-480,0-20-480,0 20 64,-20-1-33,20 22-191,-20-21-33,0 19-96,1 1-224,-1 0 0,20-1 32,-20-19-64,-1 0-64,1-1 32,20 2 65,-19-21-65,19 0 0,-20 0-65,20-21 1,-20 2 0,20-1-128,0 0 192,0 20-224,20-20 96,-20 20 32,0 0-96,20 0 95,-20 0 258,19 0-33,1 0-64,1 20 32,-1 0 160,0 0-384,-1-20 224,1 19-32,0 2-64,0-21-192,0 20-417,-20-20-1056,19 20-1250,-19-20-4003</inkml:trace>
  <inkml:trace contextRef="#ctx0" brushRef="#br0" timeOffset="2454.1015">2960 4002 12908,'0'0'-321,"0"0"1859,20 0-321,-20 21-32,20-1-128,0 0-128,-1-1-128,1 1-481,-20 0-64,20 0-256,0 0 289,0-1-450,-1-19-383,-19 20-513,21-20-833,-1 0-736,-20 0-1314</inkml:trace>
  <inkml:trace contextRef="#ctx0" brushRef="#br0" timeOffset="2636.7187">3219 4023 12908,'-20'20'96,"0"19"2466,-21-19-1377,22 0-96,-21 20-160,20-21-352,-19 1-417,19 0-256,0 0-673,20-1-1537,0-19-4100</inkml:trace>
  <inkml:trace contextRef="#ctx0" brushRef="#br0" timeOffset="3719.7265">3655 3844 3651,'0'-20'1153,"20"20"2210,-20 0-1089,0 0-608,0 0-32,0 0-33,0 0-384,0 0-352,0 0-160,0 0-257,0 0-160,0 0-31,-20 0 127,20 0-384,0 0 192,0-19-32,0 19-32,0 0-31,0 0-1,0 0 0,-20 0-64,20 19-64,0-19 128,-20 0-64,20 0-64,-20 0 32,20 20 192,0-20-288,-20 0 32,20 0 224,0 0-320,-19 20 192,19-20 64,0 0-256,0 0 64,0 0-96,0 0 127,19 0-63,-19 20 128,20-20-64,-20 0 32,0 19 32,20 1 0,-20-20 0,0 20 96,0 0 0,-20-1 1,20 1-33,-20 1 128,1-1-256,19 0 128,-20-20-32,20 19-32,0-19-96,0 0-64,0 0-161,0 0 33,0 0 32,0 20 128,0-20 64,0 0 32,0 0 64,0 20 64,0 0-32,0 0 352,0 19 33,-20-19 31,20 19 32,0-18 1,0-1-481,0 20 32,0-40 64,0 19-288,0 1 96,20 0-449,-20-20-383,20 20-482,-1-20-992,1 0-1442,0 0-8806</inkml:trace>
  <inkml:trace contextRef="#ctx0" brushRef="#br0" timeOffset="4147.461">3834 4260 9160,'0'-19'353,"-20"19"3042,20-20-1954,0 0-480,0-19 0,0 19 32,20 0-160,-20-20-321,19 21-192,-19-1 65,20 20-385,0-20 0,-20 20 0,20 0-64,-1 20 96,2 0 0,-1-1 128,-20 1-64,20 20-64,-20-20 160,-20 19 0,20-19 65,-20 0 31,-20-1-64,20-19-128,-20 21 64,21-21-256,-1 0-32,0 0-288,0 0-353,20 0-897,0-21-1857,20 21-3908</inkml:trace>
  <inkml:trace contextRef="#ctx0" brushRef="#br0" timeOffset="4445.3125">4171 4162 10698,'20'-20'896,"-20"20"2404,0 0-1571,0 0-640,0 0-288,0 20 224,0-20 128,0 39-192,-20-19 0,20 0-577,-20 20 1,20-20-353,0 0 32,0 0 32,-20-1-416,20 1-417,0-20-512,0 0-545,20 0-160,-20 0-768,20 0-2147</inkml:trace>
  <inkml:trace contextRef="#ctx0" brushRef="#br0" timeOffset="4787.1094">4449 3923 9384,'0'-20'545,"0"20"2370,0-19-769,0 19-769,0 19-704,0-19 544,0 40 224,0-20-288,0 19-64,-20 22-128,20-22-352,-20 21-1,0-21-544,20 1 129,-19 0-225,19-20 64,0 0-32,0 0-193,0-20-511,0 19-738,0-19-479,0 0-161,19-19-1634</inkml:trace>
  <inkml:trace contextRef="#ctx0" brushRef="#br0" timeOffset="5637.6954">4608 3805 1153,'0'0'3459,"0"0"-1185,0 0-64,0 0-704,0 0-129,0-20 0,0 20-256,0 0-256,0 0-288,0 0-257,0 0-32,0 0 161,0 0-97,20 0-32,-20 20 33,20-20-129,-20 0-32,19 19-32,-19 1 32,0-20-64,20 20 129,-20-20-161,0 20 160,0-1 128,0 1-31,0-20-161,-20 20 192,20 0-256,0-1 32,0-19-95,0 20 63,-19 1-256,19-1 128,0 0-65,0-20 33,0 19 32,19 1 65,-19 0-258,0 0 193,20 0 128,-20-1-128,20 1 65,-20 0-194,0 0 258,20-1-1,-20 2 128,21-1-320,-21 0 256,0 0 32,0 19-64,0-19 129,0 0-65,-21-1 64,21 1-64,-20-20-64,0 20 33,0-20-33,1 0-64,-1 0-288,0 0-417,20 0-704,-20-20-833,20 0-1121,0 1-4869</inkml:trace>
  <inkml:trace contextRef="#ctx0" brushRef="#br0" timeOffset="6087.8906">4846 3765 5829,'20'-20'6855,"-20"-1"-4229,0 21 161,0 0-1282,0 0-640,0 0-257,0 0-63,0 21 224,-20-1-257,20 0-127,-19 19-257,19-19-128,0 20 128,-20-21-192,20-19 0,0 0-193,0 0-191,0 0 256,0-19 192,20 19 32,-1-40-64,1 20 0,-20 1 32,20-1-32,0 20-96,-20-20 128,19 20 96,-19 0 128,0 20 96,0 0 97,0 19-97,0-19 32,0 19-320,0-19 96,0 20-640,0-21-1570,20-19-2594</inkml:trace>
  <inkml:trace contextRef="#ctx0" brushRef="#br0" timeOffset="7009.7656">5284 4162 7623,'-20'0'3875,"20"0"-1216,0-20-225,0 20-1601,0 0-288,20 0 223,-1-20 257,21 20-96,-1 0-160,1 0-417,-1 0 33,22 0-129,-22 0 0,1 0-64,0 0-64,-1 0 129,1 0-257,-21 0 192,1-20-64,0 20 64,-20 0-64,21 0 192,-21 0 225,0 0-161,-21-20-352,21 20-32,-20-19-32,0 19-64,1 0 64,-1-20 128,0 20-160,20 0 96,0 0-160,0 0 128,0 0-128,0 0-288,0 0 63,0 0 161,20 0 0,0 0 192,-1 20-128,1-1 128,0 1 96,1 0 32,-1 0-192,-20 0 128,19-20 192,-19 19-64,-19 1 65,-1 0 31,20-20-128,-21 20 32,1-20-128,0 0-96,1 19-256,19-19-417,-20 0-736,20-19-929,0 19-2371,0-20-8391</inkml:trace>
  <inkml:trace contextRef="#ctx0" brushRef="#br0" timeOffset="7794.9219">6256 3864 1473,'0'0'4452,"0"-20"-2658,0 20 800,0 0-1152,0 0-1,0 0 257,0 0-257,0-20-352,0 20-256,0 0-129,0 0 1,0 0 64,0 0-353,0 0 33,0 0-1,0 0-128,0 0-159,0 0 127,0 0-64,0 0-96,0 0-96,0 0 64,0 0-32,0 0-32,0 0 32,0 0-32,0 0 65,-20 0-129,20 0 32,-20 0-33,20 0 1,-20 20 32,20-20 0,-19 0 65,19 20-162,-20-20 65,20 0-32,0 0 32,0 20-192,0-20 224,0 0-256,20 19 352,-20-19-256,19 20 256,-19-20-256,20 20 192,-20 0 32,0-1-32,0 1-96,0 21 192,-20-21-64,20-1-32,-19 1 192,-1 0-320,20 0 160,-20-20 64,20 20-224,0-20 64,-20 0-32,20 19 0,0-19-64,0 0 96,0 20 0,0-20 0,0 20 96,0 0-96,0-1 192,0 22 192,0-21-224,-20 19 161,20-19 95,0 20-288,0-21-128,0 1-64,20 0 96,-20-20-32,20 0-609,20 20-448,-21-40-1025,21 20-1409,19-20-4773</inkml:trace>
  <inkml:trace contextRef="#ctx0" brushRef="#br0" timeOffset="8122.0703">6454 4301 11659,'-19'-20'608,"19"-1"2179,0 2-1698,0-21-288,19 20-257,1-19 33,0-1-129,0 1-192,19 19 33,-18 0-33,-1-1 128,0 21-192,0 0 1,-1 0 95,-19 21 352,0-1-223,-19 19 95,19 1 33,-20 0-129,-20-21-128,19 21-63,2-20 31,-1-1-128,0 2-32,0-21-224,0 0-577,1 20-256,19-20-928,0 0-610,0-20-1697,19 20-6502</inkml:trace>
  <inkml:trace contextRef="#ctx0" brushRef="#br0" timeOffset="8332.0313">6693 4162 6085,'39'0'4324,"-39"0"-1601,0 0-353,0 19-544,0-19-257,0 20-127,0 0-97,-19 0-640,19-1-289,0 2-320,-20-1 0,20-20-192,0 20-256,0 0-481,0-20-800,0 0-514,0 0-799,20-20-1891</inkml:trace>
  <inkml:trace contextRef="#ctx0" brushRef="#br0" timeOffset="8586.914">6990 3943 4932,'0'0'9097,"0"0"-8104,0 0 961,0 0-897,0 20-385,0-1 609,0 1 161,-19 21-481,-1-2-64,20-19-577,-20 20 128,20-1-448,-20-19 224,20 0-256,0 0-128,0-20-224,0 0-705,0 0-449,0 0-287,0 0-193,20 0-1506,-20-20-8615</inkml:trace>
  <inkml:trace contextRef="#ctx0" brushRef="#br0" timeOffset="9436.5235">7130 3805 1473,'-20'0'3587,"20"-20"-1345,0 20 609,0 0-801,0 0-224,0 0 0,0 0-161,0-20-416,0 20-192,0 0-128,0 0-288,0 0-65,0 0-95,0 0-321,0 0 96,0 0-128,0 0 0,0 0 1,0 0-1,0 0 32,0 0 32,0 0 32,0 0-96,0 0 97,0 0-65,0 0 64,0 0-96,0 0-32,0 0 0,0 0 64,0 0-256,0 0 96,0 0-32,0 0 160,0 0-288,20 0 160,-20 0 0,0 0 160,20 0-352,-20 0 224,20 0 0,-20 20 0,19-20-64,-19 0 0,0 0 64,20 0-96,-20 20 128,0-20-96,0 0 160,0 19-128,0-19 32,0 20 32,-20-20 65,20 20-65,0-20-257,0 20 161,0-20 128,0 19-224,0-19 64,0 20 64,0-20-32,0 20 64,20 0-32,-20-1 0,0 1 32,0 1 32,0-1-64,0 0-32,0-1 32,20 1 0,-20 20 64,0-20-96,20-1 160,-20 1-224,0 20 32,0-21 96,0 2 96,0-1-256,0 20 128,0-40 64,0 19 33,-20 1-1,0 0-64,20 0 192,-20-1-224,1-19 224,19 20-320,-20-20 288,0 0-160,20 0-448,-20 0-65,20 0-672,-21 0-897,2-20-1601,19 1-7207</inkml:trace>
  <inkml:trace contextRef="#ctx0" brushRef="#br0" timeOffset="10002.9297">7368 3705 10570,'0'-40'800,"0"40"2724,20-20-1378,-20 20-449,0 0-255,0 0-353,0 20-160,-20 0-33,20 0-191,-21-1-128,21 22-193,-19-21-256,19 19-32,-20-39 0,20 20 96,0-20-288,0 0 64,0 0 32,20 0 160,-1-20-95,2 1-65,-1-21 96,20 20-289,-21-1 193,1 2-128,-20 19 224,20-20-192,-20 20 0,0 0 128,0 20 64,20-1 0,-20 2 225,0-1-321,0 0 32,0 0 128,0-1-224,20-19-288,-20 20-802,19-20-1024,1 0-2786</inkml:trace>
  <inkml:trace contextRef="#ctx0" brushRef="#br0" timeOffset="12192.3828">19578 3903 10505,'0'0'1570,"0"0"-321,20 0 1538,0 0-801,0 0-417,19 0-544,1 0-96,20-19-288,0 19-417,-1 0-192,0 0 96,-19 0-352,0 0-193,0 0-768,-20 0-416,0 0-738,-1 0-1728,-19 0-5831</inkml:trace>
  <inkml:trace contextRef="#ctx0" brushRef="#br0" timeOffset="12373.0468">19916 3982 7527,'-40'41'1281,"20"-41"224,20 20 321,-19 0-993,-1-1-321,0 21-416,20-20-64,-20 0-800,1-1-642,19 1-383,-21 0-1571,1 0-639</inkml:trace>
  <inkml:trace contextRef="#ctx0" brushRef="#br0" timeOffset="12561.5235">19618 4301 640,'-40'20'3780,"21"-20"-449,19 0-801,0 0-63,0 0-385,19 0-33,1 0-319,0-20-801,20 20 128,-1 0-288,1-20-289,0 20-544,0 0 96,-20 0 0,19 0-160,-19 20-833,0-20-416,-20 0-897,19 0-1314,-19 0-5348</inkml:trace>
  <inkml:trace contextRef="#ctx0" brushRef="#br0" timeOffset="12904.2968">20233 4002 12587,'20'0'193,"-20"0"1472,0 0-480,0 21 321,0-1-545,0 0-257,0-1 33,0 21-257,0-20-127,0 0-193,0-1 192,0-19-160,0 0 257,20 0 159,1 0 97,-2-19-224,1 19-193,20-40-288,-21 20 288,21 0-352,-20-19 160,19 19-32,-19-1-448,0 1-129,1 1-736,-2 19-512,1 0-514,-20 0-1504,20 0-7015</inkml:trace>
  <inkml:trace contextRef="#ctx0" brushRef="#br0" timeOffset="14706.0547">21583 3923 2882,'0'0'2082,"0"0"513,0-20 31,0 20-768,0 0-545,0 0 32,0 0-127,0 0-193,0 0-225,0 0-31,0 0-192,0 0-161,0 0-32,0 0-63,0 0-65,0 0-32,0 0 0,0 0-256,0 0 32,-20 0 160,20 0-256,-19 0 128,19 0 32,-20 0-32,0 0 33,20 20-33,-20-20 64,20 0-192,0 0-1,0 0-95,0 20 96,0-20-128,0 0 224,0 0 224,0 20-352,0-20 160,20 19-128,-20-19 64,20 20 32,-20-20-128,0 21 256,0-21-288,0 20 160,0-20 0,0 20 32,-20-20 0,20 19 192,0-19-416,-20 20 224,20-20-64,0 20 0,0-20 64,-20 20-64,20-20 256,-19 20-448,19-1 320,-20-19-192,20 20 352,-20 0-96,20 0 97,-20-1 127,1 2 128,19-1-191,-20 0-1,20 0-128,0-1-192,0 1 32,0 0 64,0-20 0,0 20-128,20-1-352,-1 1-385,1-20-480,0 20-352,0-20-1250,-1 0-1986</inkml:trace>
  <inkml:trace contextRef="#ctx0" brushRef="#br0" timeOffset="15090.8204">21723 4341 6213,'-20'0'5285,"20"-20"-3587,0 0 480,0 0-737,20-1-352,-1 2-480,1-1-225,0-20 129,19 21-449,1-1 160,1 0 32,-2 0 33,1 20-65,-21 0-96,1 0-256,0 0 128,-20 20-64,0 20 224,0-21 160,-20 1-352,20 20 160,-20-21 129,-19 2-225,19-1 320,-19 0-320,19-20 64,-21 0 32,21 0-160,1 0-288,-1 0-641,20 0-673,0 0-832,0 0-4452</inkml:trace>
  <inkml:trace contextRef="#ctx0" brushRef="#br0" timeOffset="15576.1718">22199 4341 8936,'20'0'1089,"-20"0"1537,0 0-544,0 0-320,0 0-641,0 19-128,0-19-32,0 20-256,-20 0-1,1 0-351,-1-1-129,0 1-64,20-20-32,-21 20-96,21-20-256,-20 0-385,20 0-576,0 0-769,0 0-1857,0 0-5702</inkml:trace>
  <inkml:trace contextRef="#ctx0" brushRef="#br0" timeOffset="15932.6172">22457 4162 11883,'0'-20'704,"20"20"962,-20 0-321,0 0-31,-20 20-33,20-1-160,0 1-32,-19 0-224,19 0-33,-20-1-447,20 22-1,-20-21-416,20 0 320,-21-1-288,21 1-32,0-20-320,0 20-449,0-20-672,0 0-257,21 0-640,-21 0-961,0-20-7271</inkml:trace>
  <inkml:trace contextRef="#ctx0" brushRef="#br0" timeOffset="16623.0469">22596 3963 3715,'-20'0'3235,"20"0"-897,0 0-480,0 0 192,0 0-320,0 0-481,0 0-288,0 0-257,0 0-479,0 0-97,0 0 128,20 0 160,-20 0-95,20 0 95,-20 0-96,19 0-63,-19 19-65,20-19 96,-20 20-128,0-20-96,0 21 32,0-21 0,0 20 225,0-20-321,0 20 128,0-20-96,-20 19 96,20-19-64,0 20-128,0-20 96,0 20 0,0-20-32,0 20 128,0-20-256,0 20 128,20-1 32,-20 1 0,0 0 32,0 0 96,21-1-192,-21 2 257,0 19-193,-21-20 128,21-1-32,0 21 128,-20-20-32,20-1 33,-19 1 31,19 0-64,-20 0 0,0-1-64,20-19 1,-20 0-33,1 21 64,-1-21-160,20 0-288,-20 0-353,0-21-576,20 21-673,0-19-864,0-1-2115</inkml:trace>
  <inkml:trace contextRef="#ctx0" brushRef="#br0" timeOffset="17371.0938">22755 3884 4067,'0'-40'3011,"20"40"-224,-20-20-385,0 20-256,20 0-480,-20-19-321,0 19-256,0 0-480,-20 0-129,20 19 193,0 1 320,0 0-417,-20 0 33,20-1-129,-20 1-192,20 0-255,-19 0 63,19-1 32,0-19-96,0 0 64,0 0 0,0 0 96,0 0 32,0 0 1,0 0-193,19-19-64,1-1-33,0 0-127,19 0 0,-19 1 64,0 19 64,0-20-96,-1 20 64,1-20 32,-20 20 96,0 0 0,21 20 64,-21-20 160,0 20-32,20-1 65,-20 1-1,0 0-96,0 0 0,0-20-192,0 19 96,20-19-192,-20 20-512,0-20-1058,0 21-1473,19-21-2723</inkml:trace>
  <inkml:trace contextRef="#ctx0" brushRef="#br0" timeOffset="24952.1484">974 3982 224,'0'0'1281,"0"0"160,0 0 193,0-19-385,0 19 256,0 0-95,0-20-225,0 20-64,0 0-128,0-20-96,0 20 64,0-20 0,0 20-33,0 0 226,0 0-354,0 0-351,0 0-321,0 0 288,0 0 353,0 20 0,0 20-257,-19-21 65,19 42-161,-20-22-64,20 21-63,0-1-65,-20-19 128,20 20-352,-20-20 96,20-1 97,0-19-258,0 0 258,0-1-289,0 1-481,-19-20-608,19 0-513,0 0-31,19 0-2275</inkml:trace>
  <inkml:trace contextRef="#ctx0" brushRef="#br0" timeOffset="25410.1562">974 3982 6342,'-19'0'704,"19"20"2371,0-20-448,0 0-1538,0 0 288,0 0 128,19-20-288,1 20-256,20 0-64,0-19-128,0-1-160,-1 0-257,21 20-160,-1-20-96,2 1-64,-2 19 0,0-20-352,-19 20-705,-1-20-160,-19 20-641,21 0-864,-41 0-962,19 0-4388</inkml:trace>
  <inkml:trace contextRef="#ctx0" brushRef="#br0" timeOffset="25751.9531">1074 4241 2594,'-40'19'1249,"40"-19"2755,0 0-1602,-20 0-384,20 0 160,0 0-352,0 0-961,0 0 0,20 0-33,-20-19-63,40 19-96,-20-20 31,20 20-319,19-20-129,-19 0-32,19 20-256,-18-19 192,-2-1-256,1 20-416,-1-20-705,-19 20-449,0 0-896,-1 0-1282,-19 0-6214</inkml:trace>
  <inkml:trace contextRef="#ctx0" brushRef="#br0" timeOffset="26159.1796">955 4559 6374,'-20'0'992,"0"20"2884,20-20-2370,0 0-610,0 0 386,0 0 415,20 0-63,0 0-385,19 0 32,1-20-320,20 0-256,-20 20-289,19-21 449,-19 21-417,-1-19-416,2 19 32,-2-20-64,-19 20-416,20 0-705,-21 0-1249,1 0-1346,20 0-10858</inkml:trace>
  <inkml:trace contextRef="#ctx0" brushRef="#br0" timeOffset="35045.8985">21047 4063 2274,'0'0'1697,"0"-20"674,0 20 223,20 0-736,-20 0-481,0 0-160,0 0-128,0 0-192,0 0-128,0 0-129,0 0-63,0 0-97,0 0-127,0 0-97,-20 0 0,20 0-64,0 0 33,0 0-161,-20 0 32,20 0-32,0 0 64,-20 0 0,20 0 128,-19 0-256,19 0 128,-20 0-64,20 0 129,-20 0-257,20 0 96,-20 0-32,1 0 96,19 0-128,-20 0 64,20 20 32,-20-20 96,20 0-128,-20 0 128,1 19-96,19-19 0,-21 0 0,21 0 64,-20 20 65,20-20-289,-20 20 160,20-20-64,0 20 96,-20-20-32,20 20 32,-19-20 64,19 19-224,-20 1 128,20-20-32,-20 20 64,20 0 96,0-20-288,-20 19 160,20 2 0,0-21 0,-19 20-64,19-20 32,0 20 0,0-20-32,0 20 129,0-20-290,0 19 129,0-19 32,0 0 32,19 20 129,1-20-258,-20 0 162,20 20 63,0-20-192,19 0 256,-19 20-320,0-20 256,20 0 128,-20 0-256,0 0 160,0 0-128,-1 0 32,-19 0-32,20 0 96,-20 0-256,0 0-929,20 0-768,-20-20-546,0 20-1889</inkml:trace>
  <inkml:trace contextRef="#ctx0" brushRef="#br0" timeOffset="35570.3125">20651 4301 2818,'0'0'2402,"0"0"-31,0 0 479,0 0-704,0 0-512,0 0-641,0 0-96,19 0 224,1 0-224,0 0-129,0 0 161,19 0-96,1 0-320,-19 0-193,18 0 128,-19-20-480,0 20 256,-1 0-512,1 0-609,-20 0-1281,20 0-2530</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13:06.555"/>
    </inkml:context>
    <inkml:brush xml:id="br0">
      <inkml:brushProperty name="width" value="0.05292" units="cm"/>
      <inkml:brushProperty name="height" value="0.05292" units="cm"/>
      <inkml:brushProperty name="color" value="#FF0000"/>
    </inkml:brush>
  </inkml:definitions>
  <inkml:trace contextRef="#ctx0" brushRef="#br0">22099 5789 2594,'0'0'224,"0"0"641,0 0 704,0 0 225,0 0-128,20 0-321,-20 0-256,0 0-96,0 0-192,0 0-193,0 0-63,0 0-1,0 0-127,0 0-33,0 0-64,0 20 33,0-20-65,21 0-32,-21 20-32,0 0-31,20-20-33,-20 21 0,20-2-32,-20-19 32,0 20 0,19 0-31,-19 0-33,0-1 32,20 1-96,-20 20 64,20-21-32,-20 1-32,20 20 32,-20-19 0,19-2 96,1 21-128,-20-20 64,20 19 0,0 1 161,-20-20-289,19 19 192,-19 2 0,20-2-128,1 1 0,-21-1 32,20 1 64,-20 0-160,20-1 32,-20 2 128,19-2-160,1 21 0,-20-21 256,20-19-320,0 19 96,-20 22 0,20-22 64,-20 1-32,19-1 65,-19 1-97,20 19 0,-20-18 96,20-1-96,-20 19 0,20-20 96,-1 21 0,-19-21-96,20 22 96,-20-2 32,21-19-256,-21-1 128,20 20 32,-20-18 32,0 18-64,0-19 96,20 19-192,-20 0 96,0-18 0,0 18 32,19 1-64,-19-21 32,0 21 32,0 0 32,20-1-64,-20 1 32,0-21 96,0 21-256,0 0 128,0-20 96,0 19-192,0 0 96,0-19 32,0 20-96,0-20 64,0 19 0,20 0 0,-20-19-96,20 0 256,-20 20-320,19-21 320,-19 21-160,20-21-192,0 1 192,-20 20-64,20-20 96,-20-1 0,19 1 128,-19-1-352,0 1 224,20 0 0,-20 0-32,0 0 32,21-1-32,-21 1 0,0-1 64,0 1-32,20 0-64,-20 0 64,0-1-32,20 1 0,-20 0 32,0-1-32,-20 2 128,20-2-256,0 1 96,20-1 64,-20 1-32,0-1 160,0-19-288,0 21 128,0-2 64,0 1-128,0-1 96,0 1 0,0 0-32,-20-1-32,20 2 32,-20-2 64,20 1-32,0-1-32,-21 1-32,21-1 64,-20 1 32,20 1-160,-19 18 128,19-19-32,0-1 96,-20 1-192,0-1 96,0-18 0,1 19 0,19-1 0,-20 1 32,0-1-32,0 1 0,1-21-32,-1 22 96,0-1-96,-1-1 0,21-19 32,-20 20 32,-19-1 96,19 1-192,0-1-32,1-18 160,-1 19-128,0-1 64,0 1 0,0-21-64,-19 21 96,19-20-64,-1 19 128,-18-18-448,-1 19 576,1-1-224,19-19 0,-20 20 96,1-1-64,-2-19-160,2 19 288,-1 2-160,0-21-160,21 19 224,-21 1 64,1-20-128,19-1-192,-1 1 192,-19 0 32,21 0 128,-21 0-288,20 20 160,-19-20-64,-1 0 0,1 19 32,19-19-32,-21 0 32,22 0 0,-21-1 160,20 1-320,0 0 224,1 0-128,-1-20 192,0 19-288,20 2 96,-20-21 64,20 20-128,0-20 0,0 0 160,0 0-224,0 0 128,0 0 128,0 0-192,20-20 96,-20 20 0,0-21-1,20 2-31,-20-1 64,20 0-192,-20 20 160,19-20 96,1 1-384,0-21 256,0 20-64,0 1 32,-20-1-96,19 0 95,1 0 97,1-1-32,-21 2 32,20-1-32,-20 0 0,0 20 0,0-20 64,0 20-160,0-20-64,-20 20 192,20 0-160,-21 20 32,21-20 96,-20 20-32,-19 0 0,19 0 32,0-1 32,-19 22 0,19-21 0,0 19-32,-19-19 32,19 20 0,-1-21-32,21 1-1,-20-20 1,20 20 32,0-20-32,0 20 32,20-20 32,-20 0 0,21 0 1,-1 0-1,19 0 0,1-20 160,-1 0 0,1 0 0,19 20-32,-18-19 0,-2-1-288,-19 20 288,20 0-352,-21 0-128,1 0-160,-20 0-1,20 0-576,-20 0-1794,0 0-8423</inkml:trace>
  <inkml:trace contextRef="#ctx0" brushRef="#br0" timeOffset="1317.3827">21484 12302 224,'0'0'640,"0"-20"481,20 20 673,-20 0-449,0 0 65,0 0 31,20-20-288,-20 20-160,0 0-384,0 0 159,0 20 33,-20 0-288,20 0-65,-20-1 0,20 1 65,-20 0-225,1 20-64,-1-21-127,0 22 127,0-1-32,20-21 64,-19 1-128,19 0-32,0 0-96,0-1 64,0-19 1,0 0-1,0 0 64,19-19-128,1 19 32,0-20-32,0 20 0,19-20-32,-19 20 32,0-20 32,19 20 32,-19 0 224,21-19 385,-2 19-321,1 0 0,-1 0-31,1-20-161,-1 20-64,-19 0-64,0 0 32,21-20-32,-41 20 0,19 0 32,1 0-64,-20 0 0,0 0 0,0 0 0,0 0-288,0 0-289,0 0-384,0 0-288,-20 0-1153,20 0-5093</inkml:trace>
  <inkml:trace contextRef="#ctx0" brushRef="#br0" timeOffset="3156.25">19916 4082 4548,'-20'-19'2498,"20"19"-672,-20-20 672,20 0-896,0-1-161,0 1-352,20 1-256,-20-21-353,20 20-159,-1 1-65,1 19-224,0-20-32,0 20-32,-20-20 0,20 40 0,0-20 0,-20 20 64,20 19 0,-20 1 32,0-1-160,0 2 96,0-21 32,-20-1 32,0 1 64,0 0 128,0-20 33,0 0-1,0 0-192,1 0-64,19-20-32,-20 20-224,20-20-449,0 1-480,20 19-961,-1-20-1153,1 20-5830</inkml:trace>
  <inkml:trace contextRef="#ctx0" brushRef="#br0" timeOffset="3518.5547">20412 3665 9384,'0'0'-64,"-20"20"545,1-20 672,-1 39 32,0-18-192,0 19 192,1-1-192,-22 21-256,21-21-161,0 20-127,1-18-257,19-1-160,0-21-64,0 21 0,19-20-385,1-20-672,0 20-672,0-20-834,1 0-1697</inkml:trace>
  <inkml:trace contextRef="#ctx0" brushRef="#br0" timeOffset="3678.711">20194 4043 7847,'-40'-20'512,"40"20"1186,0-21-128,0 21-674,0 0-383,20 0-257,0-20-32,-1 20-160,1 0-64,0 0-800,0 20-1571,1-20-3618</inkml:trace>
  <inkml:trace contextRef="#ctx0" brushRef="#br0" timeOffset="4122.0702">20611 3645 12748,'0'-20'96,"0"20"1761,0 0-415,0 20-577,0 0-225,0 20-31,-20-21-161,20 22-192,-20 18-256,1-19 257,-2-1-385,21 21-1,-20-41-31,20 1 96,0 1 0,0-21 64,0 0 64,0-21-128,0 1 0,20 1 64,1-1-96,-2 0 0,1 0-64,-20 1-64,20-1 31,0 20 1,-20-20 64,20 40 64,-20-20 96,0 20 96,0 19 64,0-19 1,0 19-1,-20-19-128,20 21 0,0-21-64,0-1-128,0-19-449,0 20-992,0-20-1378,20 0-3491</inkml:trace>
  <inkml:trace contextRef="#ctx0" brushRef="#br0" timeOffset="4542.9687">20749 4002 10826,'0'21'96,"0"-21"32,20 20 384,-20-20-31,0 0-257,20 0-64,0 0 0,1 0-288,-2-20-352,1 20-193,0-21-96,0 1 257,-1 1 288,-19-1 128,20 0 96,-20 0 64,0 1 256,0-1 417,-20 0 416,20 0 224,0 1 289,0 19-97,-19 0-320,19 0-608,-20 19-225,0 1 449,-19 0-32,18 19 128,1 1-192,0-1-353,0 2-352,20-1-128,0-21 0,0 1 64,0 0 64,20-20-512,0 20-289,0-20-736,1 0-1,-2 20-832,1-20-1089,0-20-4901</inkml:trace>
  <inkml:trace contextRef="#ctx0" brushRef="#br0" timeOffset="4869.1406">21107 3884 11370,'0'0'993,"0"0"-576,0 19 960,0 1 192,0 0-864,0 0-64,0-1-161,0 22-288,-19-1-32,19-21-63,0 1-65,0 0 64,0-20 0,0 0 160,19 0 321,-19-20-321,0 0 32,0 1-384,0-21 192,0 19-192,20 1 160,0-19-128,-20 19-128,20 0 160,19 1 64,-19 19-192,0-20 192,0 20-321,-1 0-575,1 0-834,0 20-736,1-20-2755</inkml:trace>
  <inkml:trace contextRef="#ctx0" brushRef="#br0" timeOffset="5342.7734">21544 3805 8103,'0'0'5766,"0"0"-5830,0 0 640,-20 19 994,20 1-321,-20 0-641,20 19-255,-20-19-193,20 20-64,-20-1 0,20 2-384,0-21-513,-19 19-128,19-39 321,19 0 383,-19 0 418,0-20-65,20 1-32,0-1 0,-20-21-64,20 21-64,0 20 0,-20-19 64,19 19 160,-19 0 160,0 0 257,0 19 64,0 1-97,0 21 33,0-21-129,0-1-256,20 1-160,-20 0 97,21-20 63,-1 0 352,0-20-127,-1 0-321,1 1 0,0-1-224,19-21 32,-19 21-128,0 1-385,19-21-608,-19 20-385,0 20-1248,1-19-1730</inkml:trace>
  <inkml:trace contextRef="#ctx0" brushRef="#br0" timeOffset="5539.0625">21902 3963 5445,'0'39'9769,"0"-39"-9769,-20 21 1153,20 19-160,0-21-609,0 1-384,0 0-416,20 0-1346,19-20-1857</inkml:trace>
  <inkml:trace contextRef="#ctx0" brushRef="#br0" timeOffset="5690.4296">22099 3785 10922,'0'-20'3908,"-19"0"-2819,19 20-64,-20 0-1025,20 0-257,0 20-127,0 0-993,0 0-2115</inkml:trace>
  <inkml:trace contextRef="#ctx0" brushRef="#br0" timeOffset="5996.0937">22219 3844 14669,'0'0'353,"0"20"672,-20-20-289,20 20 97,-19-1-513,19 1-127,0 0-97,0 0 0,0 19-32,19-18 0,-19-1 0,0 0-32,0-1 32,0 1 641,0 0 512,-19-20-224,-1 20-192,0-20-193,-1 0-159,1 0-225,20 0-64,-19 0-160,19 0-705,0 0-704,0 0-897,0-20-1538,19 20-6758</inkml:trace>
  <inkml:trace contextRef="#ctx0" brushRef="#br0" timeOffset="6388.6719">22298 4082 12075,'20'0'737,"-20"0"159,20-19-191,-1 19 512,1-20-576,21 20-353,-41-20-96,20 20 1,-1-21-65,1 1 0,-20 1-32,20-1-32,-20 0 0,0 0-64,0 1 64,0-1 160,0 20 641,0-20 160,-20 20-352,0 0 159,1 20-95,-1 0 224,0-1 96,-21 1 64,22 20-608,-21-1-129,20 2-128,20-2-352,0-19 64,0 0 96,0 0-416,0 0-481,20-1-672,20-19-802,-21 20-1248,1-20-7784</inkml:trace>
  <inkml:trace contextRef="#ctx0" brushRef="#br0" timeOffset="6562.5">22576 4221 2178,'-20'39'14701,"1"2"-13644,-1-21 513,0 0 320,0-1-481,0 1-736,1 0-545,-1 0-128,0-1-609,20-19-2017,-21 20-3332</inkml:trace>
  <inkml:trace contextRef="#ctx0" brushRef="#br0" timeOffset="7941.4062">23053 3963 11562,'0'-20'193,"0"0"1921,0 0-545,0 20 129,0 0-705,0 0-449,0 20 129,0 0 160,0 0-129,0 19-287,0 2 191,-20-2-319,20 1-97,0 0-64,-20-21-32,20 1 224,0 0-128,0-20 161,0 0-129,0 0 192,20-20-31,0 0-161,-20 1-32,20-1-288,-1 0 128,1-20-32,0 21-64,19-21-128,-18 19-32,-1 21 63,-20-20 1,20 20 32,-20 0 64,0 0 96,20 20 0,-20-20 96,0 21 0,0 19-64,0-21-32,0 21-32,0-20-64,0 0-576,0-1-898,0 1-896,19 0-1249,-19 0-7752</inkml:trace>
  <inkml:trace contextRef="#ctx0" brushRef="#br0" timeOffset="8232.4218">23410 4260 5413,'0'0'10185,"0"-19"-10633,0-1 736,20 20 129,0-20 543,20-19-191,0 19 32,-1 0-321,1 20-159,-1-20-129,1 20 32,-21 20 0,2-20 129,-21 20 159,0 0-63,0-1-33,-21 1-32,2 0 33,-21 0-129,1-1-128,-21-19-128,21 0-416,-1 0-962,0 0-1376,0 0-5061</inkml:trace>
  <inkml:trace contextRef="#ctx0" brushRef="#br0" timeOffset="21122.0702">20095 4817 9801,'20'-19'224,"-40"19"961,20-21 833,-20 21-384,20 0-385,-20 0-128,-20 0 64,20 21-320,-20-2-97,1 21 65,19-20-128,-20 19-193,21 1-223,-1-1-161,20-19-128,20 0 128,-1-1-256,21-19 128,19 21-449,-19-21-864,20 0 0,-20 0-1217,19 0-1250,-19 0-5765</inkml:trace>
  <inkml:trace contextRef="#ctx0" brushRef="#br0" timeOffset="21630.8593">20333 4896 6053,'0'-19'3075,"0"19"-1762,0 0 865,0 19-1153,-20-19 64,20 40 129,0-20-65,-19 19-321,19-19-159,-21 19-128,21-18-193,-20-1-384,20 0 544,0 0-415,0-20 31,0 0 192,0 0 417,0-20-545,0 20 96,20-40-288,-20 19 0,21-18 128,-21-1-544,19-19 832,1 20-480,0-1-96,19-20-32,-19 40 0,0-20-33,19 21 129,-19 19-64,0 0 64,-20 0-32,20 19 96,-20 1 0,0 0 288,0 21-448,0-2 320,0 1-96,-20-21 0,0 21 128,0-20 97,1-20-65,-21 19 0,20-19 0,-19 0-224,19 0 0,0 0-224,20-19-577,0 19-576,0 0-1314,0 0-1473</inkml:trace>
  <inkml:trace contextRef="#ctx0" brushRef="#br0" timeOffset="22095.7031">20749 4817 11851,'0'20'704,"0"-20"-543,-19 20 1600,-1 19-95,0-19-385,20 20-288,-20-1-192,1 1-513,-1-21-128,0 22-288,20-21 192,0-20-32,0 0 128,0 0 321,0 0 255,0-20-736,0 0 32,20-1-64,0-18 128,-1-1-512,1 1 800,0-1-480,19-19-96,1 20-192,1 18 384,-22-19-160,1 40 96,0 0 96,-20 0 64,20 0 192,-20 40 289,-20 0-385,20 0 224,-20 19 33,-19 0-353,18 1-160,1-20 32,20 0-289,0-20-415,-20-1-161,20-19-545,0 0-800,0 0-224,0-19-3716</inkml:trace>
  <inkml:trace contextRef="#ctx0" brushRef="#br0" timeOffset="22234.375">20670 5015 14573,'-19'0'865,"19"0"-192,0 20 192,19-20 704,1 0-864,20 0-801,-1 0 640,1 0-672,20 0-1698,-1 0-3939</inkml:trace>
  <inkml:trace contextRef="#ctx0" brushRef="#br0" timeOffset="23011.7188">21782 4837 10730,'20'-20'1633,"-20"20"-384,0-19 1314,0 19-1378,-20 0-641,0 19-127,0 1 159,-19 0-63,19 0-65,-19-1-191,19 1-161,20 0-32,0 0-160,0-1 160,0 1-289,20-20 322,-1 20-226,1 0 129,20-1-192,-21 2 96,1-21 0,-20 20 160,0 0 0,-20 0 192,1-20 193,-1 19-33,-20-19 97,21 0-1,-21 0-224,19 0-223,1 0-226,20 0 354,-19 0-674,19 0-864,19 0-289,1-19-1056,1 19-2691</inkml:trace>
  <inkml:trace contextRef="#ctx0" brushRef="#br0" timeOffset="23461.9141">21841 5035 6982,'20'0'4388,"1"0"-3074,-1-20 832,-1 20-673,1 0-512,0-20-609,0 20-128,-1-20-95,21 20-65,-20-19 32,0 19-96,-20-20 0,19 20-96,-19-20 96,20 20-97,-20-20-31,-20 20-64,20-19-32,-19 19 64,-1 0 128,0 0 128,0 0 96,0 19 192,-19-19 129,19 20-1,-19 0 97,19 19-32,-1-19-1,1 20-384,0-21 193,20 2-353,0-1-160,0-20 160,40 20 32,-19-20-64,18 20-737,1-20-160,-1 0-769,1 0-672,0 0-1089,-1 0-5830</inkml:trace>
  <inkml:trace contextRef="#ctx0" brushRef="#br0" timeOffset="23766.6015">22438 4975 8872,'-20'-19'1185,"20"19"1698,-20 0-1186,20 0 1,-21 0-417,1 19 0,1-19-288,-1 20 0,0 0-416,0 19 288,1-18-481,-1-1 128,0 0-544,20 0 129,0-1-290,20-19 1,-20 20-352,20 0-321,-1-20-577,-19 0 1,40 0-1378,-20 0-2337</inkml:trace>
  <inkml:trace contextRef="#ctx0" brushRef="#br0" timeOffset="24042.9688">22556 4975 12587,'-19'20'97,"-1"0"2177,20 0-224,-20-1-577,20 2-768,0-1-97,0 0-512,0 0 32,20-1 33,-20-19 31,39 0 0,-19 0-64,0-19-128,0-1-160,-1 0 128,1 0-64,1-1-128,-1 2-193,-20-1-832,0 20-1281,20-20-1442</inkml:trace>
  <inkml:trace contextRef="#ctx0" brushRef="#br0" timeOffset="24420.8984">22893 4975 9513,'0'40'256,"0"-20"1826,0-1-481,0 2 289,-19-1-993,19 20-417,0-21-287,0 21-226,-20-20-63,20-20 96,0 20 32,0-20 193,0 0 447,0-20-287,20 20 31,-20-20 32,0 0 65,19 0-161,1-19-95,1 39-33,-1-20-128,0 0 64,-1 20 32,1 0-192,0-21 32,0 21-384,0 21-481,-20-21-448,19 0-1185,-19 20-1250,20-20-8422</inkml:trace>
  <inkml:trace contextRef="#ctx0" brushRef="#br0" timeOffset="24654.2969">23311 4975 14349,'-20'0'160,"20"20"1474,-20 0-129,1 19 353,-1 2-609,20-1-1249,-20-1-384,20-19-673,20-20-545,0 0-2145,-20 20-8937</inkml:trace>
  <inkml:trace contextRef="#ctx0" brushRef="#br0" timeOffset="24791.9922">23430 5015 3138,'0'-40'11275,"-20"21"-11051,20-1 994,-20 20-802,20 0-352,0 0-961,0 0-1409,0 0-6663</inkml:trace>
  <inkml:trace contextRef="#ctx0" brushRef="#br0" timeOffset="25111.3281">23748 4737 14253,'20'-20'577,"-20"20"1857,0-19-672,0 19-513,0 19-224,-20 1 32,0 0-128,-1 0-257,-18 20-223,-1 0-97,21 19-224,-21 0-128,20-19-256,1 20 288,19-20-320,0-20-289,0 19-320,19-19-416,1-20-641,20 20-897,-21-20-2690</inkml:trace>
  <inkml:trace contextRef="#ctx0" brushRef="#br0" timeOffset="25307.6171">23589 5015 12107,'-40'-20'2146,"21"0"769,19 20-705,-20 0-545,20 0-768,0 0-640,0 0-33,0 0-224,20 20 0,-1-20-160,1 20-865,0 0-865,19-1-2114,-19 2-10826</inkml:trace>
  <inkml:trace contextRef="#ctx0" brushRef="#br0" timeOffset="25496.0938">23788 5035 4356,'19'-20'8328,"-19"20"-7560,0 20 610,0-20 447,20 0-1056,-20 19-577,20 2-96,0-1-160,-1-20-1153,1 20-2274,0 0-6951</inkml:trace>
  <inkml:trace contextRef="#ctx0" brushRef="#br0" timeOffset="25707.0312">24284 5035 18065,'-39'0'961,"-22"19"1793,2 22-191,0-1-193,-21-1-865,-20 21-640,2-1-609,17 1-192,22 0-288,0-21-416,39 1-706,20-21-672,0-19-1441,20 0-5061</inkml:trace>
  <inkml:trace contextRef="#ctx0" brushRef="#br0" timeOffset="29715.8202">19439 3446 6149,'39'0'1314,"-18"0"-930,-1 0 545,0 0-609,0 0-224,19 0-32,1 0-128,-1-19 64,1 19-256,1 0 192,-2 0 64,1 0 32,19 0-64,-20 0 256,21 0 160,-20 0 161,20-20-33,-1 20-95,-19 0-225,19 0-64,1 0 64,19 0-160,-19 0 32,-1 0-64,21 0 0,-20 0 0,19 0 0,-20 0 0,21 0 65,-21 0-33,20 0 0,-19 0 0,20-20 32,-21 20 96,20 0-96,-18 0 0,18 0-32,0 0-32,-20 0 32,22 0 0,-2 0-32,0 0 0,1-20 32,-21 20 0,20 0-32,-19 0 0,20 0 128,-21 0 96,0 0 1,1 0-97,0-19-64,-1 19-32,-19 0-32,19 0 64,-19 0-64,40-20 0,-21 20 0,1 0 32,19 0-32,-19 0 0,-1-20 32,1 20-32,-1 0 0,0 0 0,-18 0 0,-1 0 32,-1-20-32,-19 20 0,19 0-32,1 0 64,20 0-32,0 0 0,-1 0 0,-19 0 0,19 0 0,1 0 0,-20 0 0,19 0 0,-19 0 0,-1 0 0,21 0 0,-20 0 0,0 0 32,19 0-32,-19 0-32,19 0 64,-18 0-32,-2 0 0,1 0 0,-1 0 0,-19 0 32,20 20-32,-21-20-32,1 0 32,0 0-32,-20 0 32,20 0-32,-20 0 64,0 20 96,21-20 96,-21 0 33,0 20 63,0-20-224,0 19-64,0 1 0,0 0-32,0 0 32,0-1-32,0 1 32,0 1 0,0-1-32,0 0 32,0 19 0,0-19 160,0 0-31,0 19 63,0 1 64,0-1-96,0-18-64,19 19-32,-19-1-96,0 1 32,20-1-32,-20 1-64,0-1 64,0-19 32,0 21-32,0-2 0,0 1 32,0 0 32,20-1-64,-20-19 0,0 19 33,0 2-66,0-1 66,0-21-1,0 21-32,0-1 0,20-19-32,-20 20 64,0 0 0,0-20-32,0 20 0,0-1 64,0-19 0,0 20-64,0-1 32,0-19 32,0 21-64,0-2 32,0-19 32,0 19-64,-20-19 32,20 20-64,0-21 96,0 21-160,0-20 96,0 20 0,0-20 32,0 0-32,0 19 64,0-19-32,0 20 0,0-20-64,0 19 96,0-19-32,0 0 0,0 1-32,0 18 64,0-19-64,0 19 64,0-19-32,-20 20-64,20-21 32,0 21-32,20-20 32,-20 1-32,0-2 64,0 1-64,0-20 32,20 20-32,-20 0 64,0-20 0,0 0 0,0 20 0,0-20-32,0 19 0,0-19 32,0 0-64,0 20 32,0-20 0,0 0 0,0 0 0,0 20 32,0-20 32,0 0 32,0 0 33,0 0-33,0 0-96,-20 0 0,20 0 0,-20 0-32,0 0 64,20-20-32,-19 20 32,-22 0-32,21 0-32,0 0 128,-19 0-96,-1 0 96,1 0 96,-21 0-96,20 0 96,0 0-64,-19 0-96,19 0-32,1 0 64,-21 0-31,20 0-33,-20 0 32,21 0-32,-1 0 32,-19 0 64,18 0 32,2 0 32,-20 0-64,19 0 64,1 0-160,-1 0 64,0 0-64,-20 0 64,20 0 32,1 0-128,-1 0 64,1 0 161,-22 0-257,22 0-65,-20 0 193,19 20 97,0-20-161,21 0 32,-21 0 0,-1 0 0,2 0-64,-1 0 64,1 0-32,-1 20 96,1-20-96,-2 0-64,2 0 32,-1 0 32,20 0 32,-19 0 96,19 0-192,0 0 64,0 0 0,1 0-32,-1 19 64,0-19-32,-21 0 64,22 0 64,-1 0-320,0 0 224,0 0-32,-19 0 128,19 0-96,0 0-160,1 0 128,-1 0-32,-21 0 96,21 0 64,1 0-256,-1 0 192,-20 0-128,20 0 224,1 0-192,-21 0 64,20 0-192,-19 0 160,-2 0 32,2 0-64,-1 0 96,1 0 64,-1 0-224,1 0 96,19 0 32,-21 0-32,2 0 64,-1 0-96,0 0 0,1 0 64,-1 0-64,-20 0 64,20 0 96,1 0-288,-20 0 224,19 0-64,-19 0 0,18 0 0,-18 0 0,-1 0 0,1 0 32,-1 0 0,0 0 0,1 0 32,0 0-128,-1 0 96,0 0-64,1 0 32,19 0 128,-19 0-256,0 0 160,-2 0-64,2 20 32,19-20 96,-19 0-128,19 0 64,-20 0-32,1 0 64,-1 0-96,1 0 64,-1 0 96,20 0-256,-19 20 128,19-20 0,-19 0 32,19 0-64,-20 0 32,20 0-64,1 0 96,-1 20-64,1-20 0,-1 0 128,0 0-192,20 0 128,0 21-32,-19-21 160,39 0-320,-20 0 160,20 0 128,0-21-192,-20 21-64,20 0 0,20-20 64,-20 0 32,0 0 0,20 1 64,-20-1 0,19 0-96,1 0 160,-20-19 0,20 19-224,-20-20 160,0 21-32,20-22 0,-20 1 0,19 1-32,-19-1 32,21 1 32,-21-20 96,0 18-288,20 1 0,-20-19 384,0 19-224,0-19-192,0 18 384,20 2-160,-20-1-192,0-19 448,0 20-256,0-21-64,0 20 64,0-20-32,0 21 32,0-21 0,0 21 96,0-22-224,0 22 96,0-1-32,0 1 32,0-1 32,0 1-32,0-1 32,0 19-64,20-18 32,-20-1 0,0 1-32,19 19 64,-19-20 0,0 21 64,0-21-128,0 19 161,0-18-161,20 19-33,-20-20 97,20 21 65,-20-1-65,0 0-193,0 0 258,0 1-97,0-1 160,0 0-160,0 20 32,20-20 64,-20-1-32,0 2 128,0-1-320,0 0 160,0 0-32,0 0 160,19 1-224,-19 19 64,0-20 0,0 20-641,0-20-768,20 20-1858,0-20-4644</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3:08.269"/>
    </inkml:context>
    <inkml:brush xml:id="br0">
      <inkml:brushProperty name="width" value="0.05292" units="cm"/>
      <inkml:brushProperty name="height" value="0.05292" units="cm"/>
      <inkml:brushProperty name="color" value="#FF0000"/>
    </inkml:brush>
  </inkml:definitions>
  <inkml:trace contextRef="#ctx0" brushRef="#br0">876 8172 448,'-20'20'64,"0"-20"1634,20 0-225,-20 0-704,0 0 576,20 0 160,-19 0 65,19 0-353,-21-20-32,21 20 128,0 0 193,0 0-129,-20 0-128,20 0-256,0 0-640,0 0 255,20 0 289,1 0 32,-2 0 64,41 0-128,-21-20-33,40 20 1,2 0-160,-2-20 0,20 20-289,-19 0-224,19 0-32,-20-19 32,1 19 0,-1 0-128,0 0 129,-20 0-65,2 0-288,-22 0-417,1 0-352,-20 0-480,-1 0-417,-19 0-833,0 0-1857</inkml:trace>
  <inkml:trace contextRef="#ctx0" brushRef="#br0" timeOffset="428.7108">816 8410 11979,'-100'20'-64,"80"-20"1249,-19 20 929,39-20-833,-20 0-961,20 0 577,20 0 513,0 0-225,19 0 96,22 0 160,-2 20-320,40-20-192,0 0-256,1 0-193,-1-20-416,20 20 161,-20 0 95,21 0-320,-21 0 32,-20-20-416,-20 20-257,2 0-736,-22 0-769,-19 0-801,0 0-1954</inkml:trace>
  <inkml:trace contextRef="#ctx0" brushRef="#br0" timeOffset="850.5859">1729 7933 15214,'-40'0'192,"21"-19"1506,-1 19-833,20 0-769,0 19 736,20-19 514,-1 0-449,1 20-193,20-20-351,-1 21-161,22-1 0,-2 0 96,-19 19-224,-1-19 32,1 20 64,-21-1-31,1 1 95,0 0 320,-20 0-223,-20-1 63,0 21-64,-39-21 193,0 21-193,-20-20-32,-1 20-95,-19-21 95,0 1-448,38-1-33,2 1-992,0-21-2018,39 2-4804</inkml:trace>
  <inkml:trace contextRef="#ctx0" brushRef="#br0" timeOffset="9866.2109">19797 3963 3651,'0'0'1153,"0"0"1762,0 0-513,0-20-736,0 20-385,0 0-224,20-20-128,0 20-64,-20 0-129,19 0-159,-19 0-289,0 0 96,0 20 33,0-20-97,0 20-32,0-1-127,-19 1-33,19-20 64,-20 21-96,0-21 128,20 20-160,-20-20 96,20 0 1,-19 0 191,19 0-384,0-20 32,0-1-32,0 21-192,19-20 95,1 1 65,0-1-32,-20 20 0,20 0 192,-20 0-192,19 0 96,-19 0 64,0 0 64,20 20 1,-20-20 127,0 19-256,0 1 96,-20-20 160,20 21 32,0-21-63,-19 0-33,19 0 128,-20 0-224,20 0 32,-20 0-96,20 0 0,0 0 64,0 0-256,0 0-224,0-21-481,20 21-768,-20 0-2884</inkml:trace>
  <inkml:trace contextRef="#ctx0" brushRef="#br0" timeOffset="10746.0938">19618 3606 1665,'0'0'3011,"0"0"-481,-20 0 257,20-20-577,0 20-384,-20-20-513,20 0-320,0 1-224,0-1-257,0 0-127,20-1-33,0 1-192,0-19 32,0 19-64,19 0-32,1 1 1,0-1-33,0 0 32,-20 20-128,19 0-96,-19 20 160,0 0-32,-1 19 96,-19 1 32,-19 20-192,-1-20-32,0-1 288,-19 1-288,-1-1 384,1-19-256,-22-20 288,2 20 33,19-20 223,1-20-127,-1 20-129,20-20-160,20 0-224,0-19-160,0 19-513,20-19-800,20 19-1282,-1-21-6182</inkml:trace>
  <inkml:trace contextRef="#ctx0" brushRef="#br0" timeOffset="11689.453">21266 3963 10730,'0'0'897,"-20"0"1825,20-20-448,0 20-768,20 0-802,-20 0-287,0 0-65,0 0-160,0 0-128,0 0 0,0 0 97,0 20 31,0-20 32,0 0-128,0 19 256,0-19-288,0 0 97,-20 0 31,20 0-160,0 0 160,0 0-224,0 0-32,0 0-64,0 0-129,20 0 129,-20 0 128,0 0-192,0 0 256,19 0 64,-19 0 193,0 20 63,-19-20-128,19 21 353,0-21 256,-20 0-289,20 0-31,-20 0 95,20 0-447,-20 0-1,20 0-128,-19-21-128,19 21-385,0-20-1088,0 20-1218,19 0-1377,-19-19-9705</inkml:trace>
  <inkml:trace contextRef="#ctx0" brushRef="#br0" timeOffset="12350.5858">21187 3507 10345,'0'0'481,"0"0"1761,0 0-833,0-20-384,19-1-544,1 21-33,0-20-160,0 1-95,-1-1-65,-19 0-32,20 0 0,0 1 0,1-1-32,-21 20-32,20-20 160,-20 20 257,0-20-33,0 20-96,0 0 1,0 0-225,0 20-32,-20 0 96,20 0 128,-21 19 129,1 1-33,0-1-128,1 22 0,-1-22-224,20-19 65,-20 19-97,20-19 0,0 0-257,0 0-511,0-20-257,0 0-513,0 0-832,0 0-961,0 0-6150</inkml:trace>
  <inkml:trace contextRef="#ctx0" brushRef="#br0" timeOffset="12568.3593">21088 3724 9128,'-21'0'1762,"21"0"1056,0 0-447,21 0-802,-21 0-191,19 0-97,21 0-481,0 0-255,-1 0-129,1 0-223,-1-19-33,-19 19-32,1 0 0,-1 19-416,-1-19-769,1 0-673,-20 0-1345,0 21-5477</inkml:trace>
  <inkml:trace contextRef="#ctx0" brushRef="#br0" timeOffset="14000">19598 5432 5252,'0'0'2691,"0"0"-1250,0-19 1218,0 19-897,20-20-481,0 0-128,-20 20-160,20 0-192,-1-20-321,-19 20-288,0 0-32,20 0 33,-20 20-129,0-20 96,0 0 192,0 20-384,-20-20 480,20 20-223,-19-20-1,19 0 0,-20 0-64,0 0 129,20 0-578,-20 0 770,20 0-641,0-20-161,0 20 321,20-20-192,0 0 192,0 1-128,-20 19-96,19-21 160,1 21 96,-20 0-32,0 0-128,0 0 416,0 21-64,0-21-128,0 19 353,-20-19-129,20 20 128,-19-20-31,19 0-353,-20 0 416,20 0-288,-20 0-95,20 0-65,0 0-321,0 0-1504,20 0-1731,0 0-6693</inkml:trace>
  <inkml:trace contextRef="#ctx0" brushRef="#br0" timeOffset="14813.4765">21067 5413 9513,'0'0'1313,"0"-20"1762,0 20-705,0 0-833,0 0-672,0 0-320,0 0-193,21 0-96,-21 0-96,0 0-63,0 0-33,19 0 32,-19 0 0,0 0 32,0 20 96,-19-20 64,19 0-63,0 0-65,0 0 32,0 0 0,-21 0 0,21 0-128,21 0-192,-21 0 32,0-20 32,19 20 0,-19-20 64,20 20 64,-20 0-32,0 0-32,0 0 96,0 20 224,0-20-159,-20 20 95,20-20 160,0 0 65,-19 19 31,19-19-159,0 0 127,0-19-384,-21 19-96,21 0-96,0-20-545,0 20-736,0 0-1442,0 0-3587</inkml:trace>
  <inkml:trace contextRef="#ctx0" brushRef="#br0" timeOffset="15684.5702">19380 6187 6149,'-20'0'1954,"20"0"1217,-20 0-833,20-20-320,0 20-576,0-20-481,0 1-289,0-2-127,0 1-257,20 0-32,0 0-64,-1 20 1,21-19 95,-20-1-160,-1 20-32,2 0-96,-1 0 0,0 20 32,-20-1 96,0 21-96,0 1 192,0-22-320,-20 21 160,0 0 1,-1-21 63,2-19 64,-21 20 0,20-20 0,-19 0 0,-1 0 1,1-20 191,19 20-352,20-19-64,-20 19-609,20-20-672,20 20-993,20-20-2915</inkml:trace>
  <inkml:trace contextRef="#ctx0" brushRef="#br0" timeOffset="16520.5078">20948 6107 3042,'0'0'3203,"0"0"-960,0 0 415,0 0-800,0 0-833,0 0-545,20-20 225,-20 20-193,20-20 1,-20 20-65,19-20-95,1 1-97,-20-1-128,20 20-32,0-20-32,1 0-32,-21 1 64,19 19 32,-19-20-96,0 20 32,0 0 65,0 0 31,0 0-32,0 0-128,0 20 288,0-1 193,-19 1-193,19 20 160,-21-1-31,1 22-129,0-22 32,20 1 33,-20-1-129,20 1-96,0-20-64,0-1 32,-19 1-160,19-20-384,0 20-449,0-20-288,0 0-577,0 0-704,0 0-1186,0 0-4387</inkml:trace>
  <inkml:trace contextRef="#ctx0" brushRef="#br0" timeOffset="16760.7422">20869 6386 2210,'0'20'4932,"-20"-20"-1825,20 0-224,20 0-929,-20 0 0,20 0-513,19 0-384,-19 0-128,20 0-64,-1-20-65,1 20-255,-19 0-417,18 0-32,-19 0-64,-20 20 0,20-20-224,0 0-288,-20 0-673,0 0-449,0 0-960,0 0-3428</inkml:trace>
  <inkml:trace contextRef="#ctx0" brushRef="#br0" timeOffset="18916.9922">19737 4221 160,'0'0'1889,"0"0"129,0 0-64,0 0-384,0 0-257,0 0-96,0 0-192,0 0 0,0 0 0,0 0-128,0 0 32,0 0-193,0 0-255,0 20-97,0-20 33,0 19-129,0-19 32,0 21 1,0-21-65,0 20-64,0 0 32,0-20-32,-20 20 1,20-1-161,0 1 128,0 0-64,0 0 0,0-1-96,0 1 160,0-20-32,0 20 64,0 0 1,-20-1 63,20-19-64,0 21-128,0-1 128,0-20-96,0 20 32,0 0 1,0-1-162,0 1 194,0 0-161,0 0 0,0-20 32,0 20 32,0-1-64,-20-19 32,20 20 0,0 0 0,0 0-32,0-20 32,0 21 32,0-2-64,0-19 96,0 20-96,0 0 96,0-20-128,0 20 32,0-1 32,0-19-32,0 20 32,0 0 128,-19-20-192,19 20 128,0-20-224,0 19 96,0 1 224,0-20-288,0 20 32,0-20 32,0 20 224,-20-20-384,20 19 192,0-19 0,0 0-192,0 21 384,0-21 0,0 0-352,0 0 160,0 20 64,0-20-64,0 0 0,0 0 96,0 20-96,0-20-192,0 0 384,0 0-384,-20 20 384,20-20-192,0 0 32,0 19-64,0-19 32,0 0-32,0 20 0,0-20 96,0 0-96,0 0 0,0 0 224,0 0-320,0 0 128,0 20-192,0-20 545,0 0-642,-20 0 449,20 0-128,0 20 32,0-20-128,0 0-192,0 0 256,-20 0 192,20 0-192,0 0 0,0 0 64,0 0-320,0 0 544,0 0-159,0 0-258,0 0 386,0 0-193,0 0 0,0 0-64,-19 0 128,19-20-64,0 20-160,-20-20 64,20 20 64,-20-20-32,20 20 0,0-19-192,-20 19 416,20-20-224,0 20-32,-21 0-160,21-20 384,0 20-192,0 0-192,0-20 192,0 20 160,0 0-128,0 0-224,0 0 128,0 0 128,0 0-256,0 0-353,0 0 577,0 0-96,0 0 64,0 20-256,0-20 480,21 20-256,-21-20 64,0 20-32,0-20 0,20 19-32,-20 1 96,0-20-96,20 20 32,-20-20 0,0 0 0,0 20-32,20-20 96,-20 0-96,0 0 128,19 0-128,-19 0 64,20-20 0,0 0 0,0 20-256,0-39 544,19 19-416,-19 0-64,0 0 288,1-1-32,-2 2-32,1 19-352,0-20 224,-20 20 416,20 0-352,-20-20-64,19 20 32,-19 0-576,0 0-65,20 0-320,-20 0-1313,20 0-3396</inkml:trace>
  <inkml:trace contextRef="#ctx0" brushRef="#br0" timeOffset="20827.1484">21167 4241 2146,'0'0'1377,"0"0"417,0 0 416,0 0-1281,0 0-545,0 0 769,0 0-96,20 0-352,-20 19 95,0-19-31,0 0 0,0 21-97,0-1-63,0-20-128,0 20-1,0 0-160,0-1 65,-20 1-97,20-20 32,0 20-64,0 0-95,0-1 31,-20 1-32,20 0 32,0 0-32,0-1 32,0 2-63,0-1 95,-20-20-224,20 20 192,0 0-96,0-1-96,0 1 192,0-20-128,0 20 0,0 0 32,-20-20 33,20 20-65,0-1 32,0 1 0,0 0 64,0-20-192,-19 20 256,19 1-288,0-2 64,0 1 64,0-20-96,0 20 96,-21 0 32,21-20-96,0 19-64,0 1 64,0-20 160,0 20-256,0-20 96,0 20 0,0-1 0,0-19 160,0 20-224,-20 0 192,20-20-224,0 20 192,0-20-320,0 19 224,0-19 0,0 21 128,0-21-96,0 0-128,0 20 64,0-20 32,0 0 0,0 20 32,0-20 96,0 20-256,0-20 192,0 0-160,0 19 224,0-19-192,0 20 64,0-20 0,0 0 0,0 0 0,0 0-224,0 20 448,0-20-224,0 0 0,0 0 0,0 0 0,0 20 0,0-20 32,0 0-64,0 0 64,0 0-64,0 0 160,0 0-256,0 0 128,0 20 0,0-20 0,0 0 0,0 0 0,0 0 96,0 0-31,0 0 191,0 0-256,-20 0 0,20 0 64,-20-20-32,20 20-32,-19 0 64,19-20-64,-20 20 32,20-20-32,-20 20 96,20-20-160,-20 20 64,1-19 32,19 19-256,-20-20 448,20 20-224,-20 0 96,20-20-128,-20 20-32,20 0 64,0 0 64,0 0-128,0 0-288,0 0 352,0 0-321,0 0 1,0 0 160,20 0 160,-20 20 32,0-20-32,20 20 32,-20-20-32,0 19 0,20 1-64,-20-20 96,0 20 128,0-20-288,19 0 96,-19 20 0,0-20 32,0 0 0,20 20 0,-20-20 0,0 0 32,20 0-32,-20 0 32,20 0 96,-1-20-32,1 0-96,0 20 32,0-20-64,20-19 128,-20 19-288,0 0 224,0 20-64,0-20 96,-1-1-32,1 21-224,0-19 192,0 19-192,-20-20 640,19 20-1024,-19 0 992,0 0-448,0 0-64,20 0-352,-20 0-353,0 0-1121,0 0-3267</inkml:trace>
  <inkml:trace contextRef="#ctx0" brushRef="#br0" timeOffset="21794.9219">17275 7080 14701,'40'-20'-64,"-21"20"545,1-20 448,21 20-641,18 0-32,-19 0 289,19 0 320,20 0 31,1 0-159,19 0 32,21-19 96,-2 19-289,22 0 1,18 0-193,21-20 289,20 20-353,-1-20-224,20 20 32,21-20 0,-1 20-160,20-19 64,0 19 193,20 0-225,0-20 224,-20 20-192,0 0 128,0 0 32,1 0-160,-21-21 128,-19 21 65,-42 0-65,3 0 32,-21 0 0,-1 0 0,-19-20-128,-20 20 0,-39 0 32,-20 0-31,-21 0-33,-19 0-64,0-20-161,-1 20-191,-19 0-577,0 0-1185,0 0-1730,-19 0-9064</inkml:trace>
  <inkml:trace contextRef="#ctx0" brushRef="#br0" timeOffset="23262.6952">19241 7874 2402,'20'-20'4068,"-20"20"-1890,0 0 833,20-19-833,-20 19-481,20-20-480,-1 20-320,-19 0-320,20 0-289,-20 0-32,0 0 65,0 20-193,0-20 128,0 19-160,0 1 0,-20 0-64,20-20 96,-19 20 32,-1-20-224,0 0 128,20 0-64,-20 0 225,20 0-257,0-20-64,0 0 224,0 0-289,20 20 129,0-19 0,-20-1-32,20 20 64,-20-20 64,19 20-256,-19 0 192,20 0 0,-20 20 160,0-20-128,0 20 65,-20-1-33,20 1 128,0 0-256,-19-20 64,19 0 128,-20 0 0,20 0 0,0 0-96,0 0 32,0 0-64,0-20-64,0 0 64,20 20 0,-20-19 0,0 19 0,0 0 0,19 0 0,-19 0 0,0 0 192,-19 19-320,19-19-384,0 20-1602,19-20-4292</inkml:trace>
  <inkml:trace contextRef="#ctx0" brushRef="#br0" timeOffset="24120.1171">21047 7854 7110,'-20'0'1666,"20"-19"1120,0 19-415,0 0-385,0 0-673,20-20-609,-20 20-191,20 0-33,-20 0 1,21 0-33,-21 0-31,19 0-289,-19 0 64,0 0-32,0 20-96,0-20 96,0 0-64,-19 19 1,-2-19-65,1 0 32,20 0-64,-20 0-96,0 0 96,20 0 0,0 0 0,0 0-97,0 0 162,20-19-226,-20 19 97,20-20 32,0 20 32,1 0 0,-21 0 0,0 0 192,0 20-192,0-20 193,0 19 63,-21-19 128,21 20-128,-20-20 97,0 0-129,20 0-160,0 0-64,0 0-1473,0 0-1602,-20-20-11051</inkml:trace>
  <inkml:trace contextRef="#ctx0" brushRef="#br0" timeOffset="25710.9375">20948 7358 1409,'0'0'4772,"-20"0"-2754,20 0 96,0 0-544,20 0 63,-20 0-480,20 0-288,0-20-96,-1 20-128,1-20-97,20 1-31,-19 19-257,-2-20-96,1 0-64,0 20 0,-20-20-32,0 1 0,20 19 0,-20 0 193,0 0-129,0 0-64,-20 0 0,20 19 32,-20 1 160,20 0-288,-20 0 192,1 19-32,19 1 33,-21-21 63,21 1-256,0 1 128,0-1-32,0 0-192,0-20-193,-20 19-607,20-19-290,0 0-800,0 20-864,-20-20-2211</inkml:trace>
  <inkml:trace contextRef="#ctx0" brushRef="#br0" timeOffset="25907.2266">20988 7537 3459,'-20'0'3459,"20"0"-256,0 0-929,0 0-544,20 0 384,-20 0-513,39 0-576,-19-20-192,21 20-160,-2 0-545,1 0 32,-20 0 0,19 0-512,-19-20-545,0 20-1025,-1 0-2978</inkml:trace>
  <inkml:trace contextRef="#ctx0" brushRef="#br0" timeOffset="32536.1327">19261 7299 2434,'0'0'1217,"0"0"1185,0-20-672,0 20-225,0 0-384,0 0-256,0 0-64,0 0-64,0 0-33,0 0-95,-20 0-1,20 0-95,0 0-65,0 0-159,0 0-1,0 0 0,-21 0 32,21 0-63,-19 20-65,19-20 32,0 0-32,-20 0 97,20 19-97,-20-19 96,20 0-64,-20 20 97,20-20-257,-19 0 96,19 20 0,0-20-96,0 20-64,-20-20 96,20 19 96,0-19-256,0 20 128,0-20 32,0 21 0,0-21-192,0 20 128,0-20 0,0 0 97,0 20-194,20-20 33,-20 0 161,0 19-258,19-19 290,-19 0-258,20 0 33,-20 0 128,20 20-64,0-20 0,-20 0 33,19 0-66,2 0 130,-21 0-65,20 0-96,-20 0 96,20 0 0,-20 0 32,20 0-96,-20 0 64,19-20 128,-19 20-256,20 0 64,-20-19 128,20 19-64,0-20 32,-20 20 0,0-20-160,19 20 192,-19-21 32,0 21-224,0 0 96,20-20 96,-20 20 64,0 0-160,0-19-32,0 19 160,0 0-32,0-20-128,0 20 32,0-20 96,-20 20-224,20 0 160,0 0 64,-19-20-96,19 20 0,-20 0 32,0 0-32,0 0-32,20 0 64,-19 0 1,-1 0-66,20 0 1,-20 0-64,20 0-576,-20 0-898,20 20-3811</inkml:trace>
  <inkml:trace contextRef="#ctx0" brushRef="#br0" timeOffset="33851.5625">19141 9443 7591,'0'-20'2370,"0"20"-544,20 0 1217,-20 0-1250,20-20-351,-20 20-610,0 0-319,0 0-225,20 0-32,-20 20-31,0-20-129,0 20 96,0-20-192,-20 0 224,20 20-224,0-20 64,-20 0-32,20 0 64,-20 19-160,20-19 96,0-19 0,0 19-32,0 0-96,0-20 96,0 0-96,20 20 128,0-20-64,-20 20 64,0 0-32,20 0 96,-20 0-32,0 0 96,0 20-192,19-20 96,-19 20 129,0-20-257,0 0 160,0 0 160,0 0-128,-19 0-64,19 20 32,-20-20-64,20 0 0,-20 0 32,20-20 0,0 20-96,0 0-32,0 0-192,0-20-897,20 20-2114,-20 0-12780</inkml:trace>
  <inkml:trace contextRef="#ctx0" brushRef="#br0" timeOffset="34694.3358">21088 9383 12267,'19'-19'1345,"-19"19"609,20 0-32,-20 0-609,0-20-512,20 20-320,-20 0-257,0 20 0,0-20-32,0 0-32,-20 19-96,20-19-32,0 0-32,-20 20 96,20-20-256,-19 0 224,19 0-160,0 0 160,0 0-32,0 0-128,0-20 64,19 20 64,-19-19-32,20 19 128,-20 0-160,20-20 128,-20 20 1,0 0 31,0 20 32,0-20-64,0 0 0,0 19 0,0 1 0,0-20-32,0 0-32,-20 0 192,20 0 1,0 0-193,0 0 64,0-20 32,-20 20-160,20-19 96,0 19-32,0 0-64,0 0-416,0 0-1314,0 0-2883</inkml:trace>
  <inkml:trace contextRef="#ctx0" brushRef="#br0" timeOffset="35523.4375">18942 10079 4548,'0'0'5477,"0"0"-3619,0 0 1024,0 0-832,-19-21-480,19 21-641,19-20-96,-19 0-289,20 1-224,1-1 33,-1 0 31,19 0-128,-19 0-31,0 1 95,0 19-224,0 0-128,-1 0 32,-19 0 192,20 19-256,-20 1 128,0 20-32,0-1 32,0-19-96,-20 0 160,1 21-192,-1-41 224,0 19-128,0-19 32,-19 0 193,19 0-225,-21 0 0,21-19 32,-19 19 32,39-20-160,-20 20 32,20-21-96,20 1-513,0 0-1024,19 1-2339</inkml:trace>
  <inkml:trace contextRef="#ctx0" brushRef="#br0" timeOffset="36481.4452">21027 9939 7014,'0'0'1153,"0"0"673,0 0-96,0-20-609,0 20-353,20 0-159,-20-19 64,20 19-129,-20-20-127,21 0-97,-2 0-64,1 20-64,-20-19-32,20-2 33,-20 21-33,20-20 32,-20 20 64,0 0 32,0 0 65,0 20 31,0-20-64,-20 21 65,20-2-1,0 21 33,-20-20 63,0 19-96,20 1-159,-19-20-65,19 19-128,0-19 0,-21 1-96,21-1-225,0-20-319,0 19-545,0-19-833,0 0-1313,0 0-1698</inkml:trace>
  <inkml:trace contextRef="#ctx0" brushRef="#br0" timeOffset="36685.5469">20968 10138 10826,'0'0'1793,"20"0"834,-20 0-257,39 0-864,-19 0-449,0 0-289,20 0-191,-20 0-449,0 0-64,0 0-320,0 0-769,-1 0-1506,1 0-4323</inkml:trace>
  <inkml:trace contextRef="#ctx0" brushRef="#br0" timeOffset="40541.9922">20909 7994 992,'0'0'3460,"0"0"-1570,0 0 1056,0 0-1120,-20 0-673,20 0-256,0 0-32,-20 0-129,20 0-63,-20 20-64,20-20-33,-19 19-63,-2 1-65,21-20-31,-20 20-97,0 0 32,0 0-96,1-1 65,-1 1-257,-20 0 128,21 0-64,-1-1 128,0 2 65,0 19-193,0-20 32,1-1-96,-22 1 64,21 0-32,0 0-64,1-1 32,-21 21-64,20-20 32,-19 0 0,19 0 0,0 0-32,-20 0 0,20 0 193,0 0-322,0-1 193,-19 1-96,19 0 97,0 0-33,1-1 32,-21 1-64,20 0 64,0 0-96,0-1 32,0-19 32,-20 21-32,20-1 32,1 0-64,-1-20 96,-20 20-128,21-1 128,-1 1-128,0-20 96,0 20-32,1 0-32,-2-20 64,1 19-64,0 1 64,0-20-96,20 20 64,-19-20 32,-1 20-32,20-20 0,-20 20-32,0-20 64,20 20-32,-20-20-32,1 20 160,19-20-192,-20 20 128,0-20-192,20 20 128,-20-20 64,-1 20-64,21-20 0,-19 19 0,-1-19-64,20 20 0,-20-20 32,0 20 96,20-20-96,-19 0 0,19 20 160,-20-20-256,20 0 224,0 19-64,0-19-160,-20 0 96,20 0 64,0 0-32,0 0-32,-20 0 64,20 20-32,0-20 0,0 0 0,0 0-97,-19 0 258,19 20-322,0-20 258,0 0-226,0 0 258,-20 0-129,20 0-161,0 0 129,0 0 32,0 0 0,0 0 0,0 0 96,0 0-224,0 0 32,0 0 64,0 0-64,0 0 160,0-20-160,0 20 160,0-20-32,0 20-160,0-19 128,0-1 0,20 0-64,-20 0 32,0 1-32,0 19 64,0-20 64,0 0-128,0 0 96,0 20 0,0-20-64,0 20 192,0 0-352,0 0 224,0 0-96,-20 20 96,20-20-32,0 20-96,0 0 160,-20 0-64,20 19 0,0-19 96,-20 0-192,20-1 160,0 1-128,0 0 256,-21 0-352,21-20 224,0 0 64,0 21-256,0-21 64,0 0 128,21 0-64,-21 0 96,20 0-64,0-21 0,0 21 96,-1 0-192,1 0 160,20-20 32,-21 20 97,1 0 63,0 0-160,19-20 32,-18 20-32,-1 0-64,-20 0-32,20 0 0,-20 0-256,20 0-480,-20 0-1026,0 0-2915,0 0-9480</inkml:trace>
  <inkml:trace contextRef="#ctx0" brushRef="#br0" timeOffset="51683.5937">19399 8014 256,'0'0'1633,"0"0"-255,0 0 31,0 0-256,0 0 64,0 0-64,0 0-64,0 0-64,0 0-32,0 0-64,0 0-160,0 0 0,20 0-97,-20 0 1,0 0 31,0 0-63,0 19-96,0-19-129,0 0-96,20 20 33,-20-20-97,0 0-32,20 0-64,-20 20-64,0-20 97,19 20-97,-19-20 0,21 20 0,-21-20 96,20 19-192,-20-19 192,20 20-192,-20-20 96,20 20 0,-20-20 0,19 20 1,-19-20-33,20 19 64,-20-19-128,20 21 0,0-21-32,-20 20 96,20-20 64,-20 20-288,19-20 224,1 20-32,-20-20-32,20 19 128,-20-19-192,20 20 64,-20 0 64,21-20-32,-2 20 32,-19-20 160,20 19-192,-20-19-96,20 20 128,0 0 0,-20-20-32,19 20 0,-19-20 161,20 20-290,0-20 129,-20 20 33,20-20-33,-1 20 128,-19-20-160,20 0-64,0 20 224,-20-20-128,20 20-96,-20-20 64,20 20 32,0-20-32,-20 0 0,20 19 96,-20-19-128,20 20 0,-20-20 96,20 0-96,0 20 160,-20-20-192,19 20 224,-19-20-224,20 19 32,0-19 32,-20 0 96,20 20-256,-20-20 224,19 20-64,1-20 0,-20 0 96,20 20-160,0-20 96,-20 0 0,21 19-96,-21-19 224,19 21-256,1-21 192,-20 0-192,20 20 256,0-20-288,-20 20 96,19-20 96,1 0-32,-20 20 0,20-20-32,0 0 0,-1 19 32,-19-19 64,20 0-64,-20 20-128,20-20 96,0 0 32,-20 20-64,21-20 64,-21 0-32,0 20 32,19-20-64,-19 0 96,0 19-96,20-19 32,-20 20 0,20-20 32,-20 0-64,20 20 32,-20-20 160,20 0-288,-20 20 224,19-20-224,-19 0 224,20 20-128,-20-20 0,0 0 32,20 20 0,-20-20 0,0 0 0,20 20 64,-20-20-128,19 0 64,-19 0 32,0 20-32,20-20 0,-20 0-32,20 20 64,-20-20 97,0 0-226,20 0 97,-20 20 0,0-20 32,21 0 65,-21 0-129,0 0 32,19 19-65,-19-19 162,0 0-33,20 0-193,-20 20 97,0-20 32,0 0 129,20 0-161,-20 0-65,20 0 97,-20 20 0,0-20 0,19 0 0,-19 0 0,0 0 32,0 0 1,0 20-98,20-20 65,-20 0 193,0 0-354,0 0 194,0 0-1,0 19 32,0-19-128,20 0 160,-20 0-192,0 0 96,0 0 0,0 20 96,0-20-224,0 0 128,0 0 32,0 0-32,0 0 96,0 0-192,0 0 192,0-20 64,0 20-224,0 0 96,0 0 96,0 0-288,0-19 192,0 19-64,0 0 64,0 0-32,0-20 0,0 20-32,0 0 64,0-20-64,0 20 64,0-20-32,0 20 64,-20 0 0,20-19-192,0 19 160,0-20 0,0 20-32,0-20-96,0 20 128,0 0-32,0-20 96,0 20-160,0 0 96,0 0-64,0 0 160,0 0-320,0 0 192,0 0-96,0 0 192,0 0-288,0 0 192,0 20-32,0-20 64,0 0-32,20 20 0,-20-20 96,0 20-192,0-20 192,0 0-224,0 19 160,20-19-32,-20 20 32,0-20-64,0 0 64,0 20-64,0-20 32,0 0 64,19 0-96,-19 20 0,0-20 32,0 0 0,0 0 0,0 0 96,0 0-192,0 19 96,0-19 96,0 0-128,0 0-32,0 0 128,0 0 0,0 0-96,0 0 128,0 0-96,0 0 32,0 0-32,0 0 64,0 0-64,0 20 192,-19-20-288,19 0 128,0 0-64,-20 0 0,20 0 32,0 0 32,0 0-32,-20 0 0,20 20 64,-20-20-64,20 0 32,-19 0-32,19 0-32,-20 0 160,20 0-224,-20 0 96,20 0 192,-20 0-96,20 0 32,-19 20 65,19-20 63,-21 0-128,21 0-64,-20 0 64,20 0-128,-20 0 0,20 0 0,0 0-64,0 0-32,-20 0-417,20 21-479,0-21-450,0 0-1216,-19 0-3941</inkml:trace>
  <inkml:trace contextRef="#ctx0" brushRef="#br0" timeOffset="53121.0937">19102 9502 1665,'0'0'1666,"0"0"640,0-20-32,20 20-416,-20 0-257,0 0-255,0 0-33,19-19-288,-19 19-32,20 0 0,-20 0-385,0 0-223,20 0-97,-20 19-32,0-19-32,0 20-128,0-20 33,-20 20-33,20-20 128,0 21-192,-20-21-32,20 0 32,0 0-32,-19 0 64,19 0-128,0 0 32,0 0 0,-20 0-96,20-21 128,0 21-64,0-20-32,20 20 64,-20-20-65,19 20 65,-19-19 32,0 19-64,20 0 160,-20 0-160,20 0 0,-20 0 289,0 19-65,0-19-192,0 20 96,0-20 128,0 20-160,-20-20 96,20 21 0,0-21-32,-20 0-96,20 19 64,-19-19-96,19 0 128,-20 0-160,20 0-96,0 0 0,0 0-64,0-19 128,0 19 64,20-21-32,-1 1 0,-19 20 32,20-20-33,-20 20 130,0 0-65,0 0 32,0 0 224,0 20-64,0-20 96,0 20-192,0-20 64,0 21-95,0-21-1,0 0 32,0 0-449,0 0-992,-20 0-3331</inkml:trace>
  <inkml:trace contextRef="#ctx0" brushRef="#br0" timeOffset="54618.164">21067 9423 2210,'0'0'2338,"0"0"-288,0-20 256,21 20-769,-21 0-287,0 0-225,19-20 32,-19 20-193,0 0-95,20 0-96,-20 0-97,0 20-127,0-20-129,0 20-128,0-20-64,0 0 32,-20 20-31,20-20-33,-19 0 0,19 0 0,0 0-32,0 0 0,-21 0-96,21 0 64,0 0-64,0 0 0,21 0 0,-21-20-32,0 20 64,19-20 0,-19 20 0,20 0-32,-20 0 32,20 0 0,-20 0 32,0 0 96,0 0-64,0 0 64,0 20 96,0-20 1,0 0 31,0 0 32,-20 0 96,20 0-191,0 20 63,-20-20-224,20 0 192,0 0-352,0 0 224,0 0-288,0 0 96,0-20 160,20 20-192,-20 0 96,0-20 32,20 20 0,-20 0 0,0 0 32,20 0 128,-20 0-256,0 0 384,0 0-256,0 0-32,0 20 128,0-20-32,0 0 64,-20 0-31,20 20 31,0-20 0,0 0-128,0 0 64,-20 0-64,20 0 0,0 0-96,0 0 224,0 0-480,0-20 256,20 20 32,-20 0-160,20-20 95,-20 20-31,20 0 224,-20-20-256,0 20 192,0 0-64,0 0 96,0 20-32,0-20 64,0 0 33,0 20-97,-20-20 64,20 0 0,0 20 96,-20-20-160,20 0 64,0 0-32,0 0-32,-20 0 32,20 0-160,0 0 32,20-20-64,-20 20 128,20 0-160,-20-20 96,20 20-96,-20 0 64,19-20 96,-19 20-65,0 0 98,0 20 31,0-20-32,0 0 32,0 0 0,0 20 96,-19-20-416,19 0-1186,0 0-3619</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37:16.963"/>
    </inkml:context>
    <inkml:brush xml:id="br0">
      <inkml:brushProperty name="width" value="0.05292" units="cm"/>
      <inkml:brushProperty name="height" value="0.05292" units="cm"/>
      <inkml:brushProperty name="color" value="#0000FF"/>
    </inkml:brush>
  </inkml:definitions>
  <inkml:trace contextRef="#ctx0" brushRef="#br0">17796 3952 6982,'0'0'417,"21"0"2209,-21 0-1409,0 0-384,20 0 256,-20 0-224,19 20-193,-19-20-159,0 0 63,0 20-95,0-20-129,0 19 65,0-19-33,0 0-96,-19 0-64,-1 21-31,20-21-33,-21 0-64,2 0 64,19-21 32,0 21-96,0 0 97,0-19-193,0-1 96,19 0-192,2 20 160,-1-20-32,-1 20 0,0-20-32,3 20 96,-22 0 96,19 20-128,-19-20 288,0 20-95,0 0-129,-19-20 160,19 20 0,-22-20 65,3 19-353,19-19 96,-19 0 160,19 0-128,-20 0-128,20 0 64,0 0 64,-21-19-256,21 19 64,0-20-64,21 20 32,-1 0 32,-20-20 160,19 20-320,0 0 288,-19 0-128,0 20 96,0-20 64,22 20 32,-22-1 0,0-19 192,0 21-256,-22-21 257,22 0 31,0 19 192,-19-19-479,19 0 319,-19 0-320,19-19-96,0 19 192,0 0-352,0-21 32,0 21 32,0-19 32,0 19 192,19 0-289,-19 0 161,0 0 64,0 0-128,0 0 0,0 19 192,0-19 0,0 21 161,0-2-321,-19-19 128,19 20 32,-20-20 64,20 0 128,-21 0-160,21 0-160,-19 0 192,19 0-128,0-20-192,0 1 64,0 19 0,19-21 160,2 2-256,-21-1 64,20 20 32,-1-20 64,0 20 160,-19 0-416,22 0 256,-22 20 64,0 0-32,0-20 96,0 19 128,0 2-224,0-21 192,-22 19-96,3-19 32,19 0 161,-19 0-321,19 0 352,-20 0-416,20 0 96,0 0-64,-21-19-128,21 19-1154,21 0-1761,-21-21-5285</inkml:trace>
  <inkml:trace contextRef="#ctx0" brushRef="#br0" timeOffset="1907.1091">18988 4011 6758,'19'-19'3876,"1"19"-1634,-20 0-1249,21-20 0,-2 20 32,-19 0-289,0 0-223,20 20-97,-20-20-32,0 0-31,0 19-33,0 2 64,-20-2-63,20-19-129,-19 20 192,-2-20-224,1 0-31,1 20-161,19-20 288,-20 0-288,20 0 384,-19-20-416,19 20 96,0-20-160,19 1 224,1-2-416,-1 21 448,22-19-384,-22-1 224,1 0 0,-1 20 192,-19 0-384,21 0 416,-21 20-160,20-20-32,-20 20 192,0-1 32,-20 2-32,20-2 0,-21 1 161,21-20-321,-19 20 128,-1-20 0,1 0-32,19 20 129,-21-20-97,1 0-192,20-20 128,-19 20-128,19-20 0,0 20-64,0-20-33,19 1 1,1-2 0,1 21 64,-2-19 0,-19 19 128,20 0-256,-20 0 128,19 0 0,-19 0 224,0 19-256,0-19 192,0 21 192,0-2-192,0 1-128,-19-20 128,-1 20 33,20-20 31,-19 0 64,-2 0 0,1 0-64,20 0-160,-19-20 64,-1 0 0,20 20-32,0-19-160,0-2 0,20 21-288,-20-19-1122,19 19-2145</inkml:trace>
  <inkml:trace contextRef="#ctx0" brushRef="#br0" timeOffset="3873.2216">17738 5323 6950,'0'-21'3523,"0"21"-704,19 0-801,-19-19-737,0 19-512,20 0-96,-20 0-97,19 0-288,-19 0 321,21 0-321,-21 19 97,0-19-481,0 21 480,0-2-160,0-19 128,-21 19-223,21 2-1,-19-21 32,19 0-352,-20 0 640,20 0-320,-19 0-224,19 0 320,-21-21-224,21 2-224,0 19 416,21-19-576,-21-2 512,19 2-352,1-1 480,-20 20-480,19 0 192,-19 0 32,21 20-256,-21-20 640,0 19-352,20 2 96,-20 17-160,-20-17 256,20-1-512,-21-20 672,21 21-191,-19-21-193,-1 18 128,20-18-224,-19 0 448,-2 0-352,21-18 32,0 18 32,0-21-224,0 1 32,0-20-32,21 21-321,-2 19 737,1-21-448,-1 21-96,2 0 192,-21 0 64,0 21 416,20-21-480,-20 19 320,0 0-256,0 2 256,0-1 1,-20 1-161,20-21 320,-21 0-160,2 18 129,19-18-546,-20 0 578,1-18-257,19 18-320,-21-21 576,21 21-576,0-20-32,21-1 128,-21 2-225,19 0-319,1-2 736,-1 2-513,-19 19 321,0 0 321,21 0-257,-21 19-257,0 2 674,0-2-546,0-19 674,-21 19-321,21 2-352,0-21 480,-19 0-224,19 20-512,-20-20-609,1 0-2210</inkml:trace>
  <inkml:trace contextRef="#ctx0" brushRef="#br0" timeOffset="4881.2792">18889 5423 7911,'0'-21'2018,"19"1"1345,-19-1-1441,20 21-641,1 0-384,-21-19-320,19 19-129,-19 0-96,20 0-63,-20 19-193,0 2-32,0-21 544,0 20-319,0 1-65,-20-3 128,20 2-480,-19-20 608,-2 0-383,21 21 319,-20-21-352,20 0 96,-19-21 0,19 21-256,0-20 481,0 2-578,0-3 65,19 1 192,1-1-288,20 2 128,-20 19 64,-1-19 64,1 19-416,-20 0 672,21 0-384,-2 19-257,-19 0 674,0-19-289,0 21 64,0-1 128,0 1-288,0-3 32,0-18 192,-19 20 321,19-20-674,-21 0 674,1 0-641,1 0 448,19 0-192,-20 0-32,20-20-64,-19 2-288,19 18 416,19-21-576,1 1 576,-1-1-417,1 2 225,1 19-64,-2-19 32,-19 19 128,20 19-64,-20-19-160,0 19 96,0 2 576,0-1-384,0-20 97,-20 21-193,20-21 384,-19 0-384,19 18-96,-21-18-1057,1 0-1922,1-18-9609</inkml:trace>
  <inkml:trace contextRef="#ctx0" brushRef="#br0" timeOffset="7905.4522">18968 4151 5893,'0'0'1089,"0"0"96,0 0-256,0 0-288,0 0 224,0 0 288,0 0-481,0 0-448,0 0 289,0 0 128,0 0 31,0 0 1,0 19-1,0-19-127,20 20-33,-20-20-95,0 20-33,0-20-128,0 20 1,0-20-65,0 19-64,0 2 0,0-21-64,0 20 96,0 0 97,0-20-321,0 19 320,0 1-352,0-20 320,0 20-352,0 0 224,0-20 128,0 20-320,0 0 160,0-20 160,0 19-320,0 1 160,0-20 225,0 20-257,0 0 0,0 0 96,0-20 0,0 20 96,0-1-160,0-19 32,0 21 0,0-2-96,0 1 128,0-20-224,0 20 256,0 0-256,0-20 128,0 19 97,0-19-97,0 21 32,0-1 32,0-20-160,0 19 64,0 1 128,0-20-192,0 20 96,0-20 160,0 19-384,0 2 224,0-21 160,0 20-256,0-20-64,0 19 160,0-19 0,0 20 96,0 0-64,0-20-160,0 20 96,0 0-128,0-20 576,0 20-672,0-20 384,0 0-512,0 20 544,0-20-192,0 19 160,0-19-192,0 20 96,0-20-224,0 21 288,0-21-96,0 19-32,0-19-96,-20 20 192,20-20-416,0 20 512,0-20-128,0 19-96,0-19 96,0 0-128,0 20 160,0-20-160,0 0 160,0 21-224,0-21-64,0 19 544,0-19-352,0 0-320,0 21 672,0-21-704,0 0 352,0 0 0,0 19 352,0-19-320,0 0 0,0 0-384,0 0 576,0 19-416,0-19 544,0 0-640,0 21 288,0-21 352,0 0-320,0 0-416,0 0 576,0 0-64,0 0-96,0 0 0,0 0-32,0 0-96,0 0 321,0 0-257,0 0-33,0 0 546,0 0-257,0 0-192,-19 0-320,19 0 640,0 0-640,0-21 512,-21 21-64,21 0-128,0-19-32,0 19-288,-20-19 288,20 19 384,0-21-319,-19 21-194,19-19 290,0 19-161,0-21-193,0 21 225,0-20 32,-19 20-32,19 0 417,0-19-641,0 19 0,0 0 416,0 0-256,0 0 128,0 0-416,0 0 127,0 0-63,0 19 416,19-19-160,-19 20-160,0-20 352,0 21-96,19-21-384,-19 19 288,0 2 0,20-21 0,-20 19 320,0-19-384,21 0-256,-21 19 672,0-19-480,0 0 128,19 0 32,-19 0-224,0 0 416,20 0-64,-20 0 33,19-19-97,1 19-64,-20-19 0,21-2-64,-2 2 224,1-2-320,-1 1 160,-19 1-32,21-1 192,-21 20-384,20-20 288,-20 20-192,0 0 64,19-19 128,-19 19-609,0 0-512,0 0-768,19 0-834,-19 0-3875</inkml:trace>
  <inkml:trace contextRef="#ctx0" brushRef="#br0" timeOffset="9777.5593">17856 4091 6470,'0'0'1377,"0"0"-768,0 0 31,0 20 289,0-20 96,0 0-96,0 19-160,0-19 31,0 21-127,0-21-64,0 19-97,0 1-64,0 0-31,0 0-1,0-20-63,0 19-1,0 2-64,0-1-32,0 0-95,0-1 63,0 1-64,0 0 0,0 0-32,0 0 64,0 0 33,0-1-225,0 1 352,0-20-256,0 20-128,0 0 96,0 0 0,0 0 0,0-1 192,0 2-384,0-2 224,0-19-64,0 20 193,-19 0-129,19 0-192,0-20 128,0 19 0,0 2 32,0-21-32,0 20 128,0-1-224,0-19 96,0 20 256,0-20-288,0 20-64,0-20 256,0 19-192,0-19-64,0 21 64,-20-21 32,20 20 160,0-1-320,0-19 256,0 20-224,0-20 128,0 20 0,0-20 0,0 20-32,0-20-96,0 20 481,-21-20-930,21 20 1282,0-20-1025,0 20 384,0-20-96,0 19-321,0-19 289,0 0 193,0 20-354,0-20 482,0 21-514,0-21 257,0 19 0,0-19 193,0 0-225,-19 20 192,19-20-544,0 20 640,0-20-576,0 0 576,0 19-384,0-19 96,0 0-160,0 20 160,0-20 256,0 0-320,0 0 64,0 21-192,0-21 544,0 19-704,0-19 544,0 0-32,0 21-160,0-21-32,0 0-320,0 0 736,0 0-512,0 0-96,0 19 576,0-19-448,0 0 96,0 0 160,0 0-192,0 0 160,0 0 192,0 0-224,0 0-192,0-19 192,0 19 225,0 0-257,0 0-32,-20-21-352,20 21 672,0-19-480,0 19 288,-19-21-448,19 21 576,0-20-192,-21 20-416,21-19 288,0 19 224,0-20-160,-20 20 160,20-20-224,0 20-288,0 0 672,0-19-672,0 19 576,0 0-160,0 0-352,0 0 512,0 0-256,0 0-192,0 0-192,0 0 640,0 19-288,0-19 128,0 20-96,20-20-128,-20 20 128,0-1-192,0 1 192,0-20 224,0 21-416,21-2 352,-21-19-128,0 0 0,0 21-288,0-21 608,19 0-448,-19 0 64,0 0 160,20 0 0,-20-21-352,19 2 512,2 19-480,-1-41 480,18 22-512,-16-1 480,-3 0 0,-19 1-256,19-2-64,1 21 160,-20-20-64,0 20 321,21 0-417,-21-19-64,0 19-257,0 0-319,20 0-514,-20 0-1504,19 0-5702</inkml:trace>
  <inkml:trace contextRef="#ctx0" brushRef="#br0" timeOffset="11430.6538">22044 4071 9192,'21'0'993,"-21"-20"2338,0 20-1377,0 0-993,20 0-256,-20 0-193,0 0-127,0 20-33,0-20-32,0 20-128,0-20 289,0 0-289,0 20 32,0-20 161,-20 0-65,-1 0-288,21 0 160,-19 0-32,-1 0 97,20 0-257,0 0 128,-19-20-96,19 0-32,19 20-128,-19-20 63,20 1 33,-1-2-128,2 21 128,-1 0 64,-20 0 0,19 0 32,-19 0-32,0 21 257,0-2-321,0-19 384,0 20-160,0 0-128,-19 0 160,-1-20 65,20 19-193,-21-19 96,2 0 0,-1 0-64,20 0 64,-19 0-95,19 0 31,0-19 0,0 19-160,0-20-160,0 0 63,19 0-31,1 1 0,-1 19 64,2-21 32,-21 21-160,20 0 128,-20 0 96,0 21-128,19-2 320,-19 1-64,0 0-128,-19 0 256,19-1-128,-20-19-128,-1 21 321,21-21-353,-19 0 224,-1 0 32,20 0-96,-19 0-32,19 0 64,0-21-416,0 2 0,19 19 96,-19-20 96,20 0-161,-1 20 193,-19-20-96,0 20 64,21 0-32,-21 20 128,0-20 128,-21 20-32,21 0 33,-19-20 31,-1 19-256,20 2-1186,-19-21-1888,-3 19-9354</inkml:trace>
  <inkml:trace contextRef="#ctx0" brushRef="#br0" timeOffset="12468.7132">22959 4091 7591,'19'0'1761,"-19"-20"1378,19 20-1441,-19 0-673,20-20-32,-20 20-224,21 0-33,-21 20-223,19-20-129,-19 0-192,0 20 193,0-20-161,0 20 160,0-20-63,0 0 191,-19 19-192,-2-19-288,1 0 321,20 0-417,-19 0 256,19 0 64,-19 0-320,19-19 0,0 19-96,19-20-96,0 0-33,1 20 193,20-20 160,-20 20-224,-20-19 32,19 19 256,3 0-352,-22 19 288,0 1 32,0-20 32,0 20 96,-22 0-63,22-1 191,-19-19-224,-1 21 0,1-21 192,-2 0-256,1 0 33,1 0 95,19 0 0,0 0-288,0 0-128,0-21 128,0 2-353,19 19 161,1-20 160,1 20 64,-21 0-32,19 0 96,-19 0 32,20 0 192,-20 0-256,0 0 192,0 0 192,0 20-288,0-20-32,-20 0-256,20 19-1730,-19-19-3619</inkml:trace>
  <inkml:trace contextRef="#ctx0" brushRef="#br0" timeOffset="13649.7808">22025 5461 9416,'0'-20'353,"0"20"2882,0 0-897,0 0-1249,0-18-288,0 18-32,19 0-289,-19 0 65,21 0 31,-21 0-224,0 0-223,0 0 63,0 18 96,0-18-64,0 20 193,-21 1-33,2-21-224,-1 0 0,20 19-32,-19-19 0,19 0-95,-22 0 287,22 0-320,0-19 64,0-2-96,0 21 64,22-20-416,-3 2 287,-19-3 354,20 1-257,-1-1-128,2 21 192,-21 0-193,20 0-191,-20 0 640,0 0-416,0 21-32,0-21 481,0 20-289,-20 1-32,20-21-96,0 18 480,-21-18-384,2 0-64,-1 0 160,20 0 160,-19 0-63,19 0-161,0-18-224,0 18-33,0-21 97,19 1-192,1-1-64,-1 2 288,-19 19 192,21 0-352,-21 0 352,0 0-160,20 19-129,-20-19 706,0 21-513,0-1 0,-20-20 609,20 21-417,-21-21-224,2 18 192,19-18-480,-20 0-1282,1 0-2273</inkml:trace>
  <inkml:trace contextRef="#ctx0" brushRef="#br0" timeOffset="14675.8395">23118 5482 8584,'0'0'704,"0"-21"1987,0 21 224,0 0-1378,0-20-512,19 20-32,-19 0-288,0 0-449,0 0 128,19 0-31,-19 0-97,0 0 32,0 20-32,0-20-31,0 21 159,-19-21-192,19 19-192,0-19 192,-19 0 0,19 0 161,0 0-129,-22 0-224,22 0 224,0 0-352,0-19 192,-19-2-128,19 21 160,19-20-256,-19 2-64,22-3 192,-3 1-32,0 20-128,-19 0 224,20 0-129,-20 0-95,21 0 192,-21 20 64,0-20 97,0 21-129,-21-3 32,21 2 64,-20-20 256,20 21-384,-19-21 288,0 0-256,-3 0 97,22 0-1,-19 0-64,19 0 0,0-21-64,-20 1-128,20 20 0,20-18-97,-1-3 225,3 1-128,-3 20-64,0-21-64,1 21 96,-20 0 96,21 0-33,-21 0 65,0 21 161,0-21-194,0 20 194,0 1 95,0-21-64,0 18-64,-21-18 256,1 20-95,1-20-257,19 0 128,-19 0 64,-3 0-128,22 0 64,-19-20-352,19 20-1121,0 0-2083</inkml:trace>
  <inkml:trace contextRef="#ctx0" brushRef="#br0" timeOffset="16530.9456">22978 4230 7302,'0'0'1570,"0"0"-193,0 0-256,0 0-160,0 0-128,0 0-321,0 0-159,0 0-97,0 0 192,0 19 97,-19-19-65,19 21 1,-22-1-97,22-20-63,-19 20-97,0-1 0,-1 1-64,-1 0 0,1 0 32,1 20-95,0-21-33,-3 1 32,3 0 32,19 0-32,-19 0-32,-1 0 32,-1-20-32,21 19 0,-19 2 32,-1-2 32,20-19-96,-19 20 65,19 0-33,-22 0-128,3-1 96,19-19 64,-19 21-32,-1-1 0,20-1 32,-19-19 0,-2 20-64,21 0 160,-20-1-288,20-19 192,0 21 64,-19-21-256,19 20 128,-20-20 0,20 19 64,-21 1-128,21-20 0,0 20 160,-19-20-256,19 20 128,-20 0 32,20-20 128,-19 0-384,19 20 384,-21-20-192,21 20-96,-20-20 288,20 0-160,-19 19 32,19-19-160,0 20 128,-19-20-224,-3 21 544,22-2-640,-19-19 672,19 20-672,-19-20 608,19 20-288,0-20-96,-20 0 128,20 19 129,-21-19-97,21 20-417,0-20 577,-20 21-416,20-21 577,-19 19-546,19-19-31,0 21 192,-19-21 32,19 19 161,0-19-193,0 0-161,-22 19 514,22-19-353,0 0 0,0 0-96,0 21 96,0-21 128,0 0-128,-19 0 0,19 0-96,0 20 192,0-20-32,0 0 0,0 0-224,0 0 224,0 0 32,0 0-32,0 0 0,0 0-160,0 0 128,0 0 128,0 0-128,0 0-384,0 0 576,0 0-224,0 0 224,0 0-160,-19 0 64,19 0-32,0 0-96,0 0-160,19-20-32,-19 20 448,0-21-256,19 2 0,-19 0-96,0-2-96,22 2 384,-22-2-64,19 1-256,-19 1 224,19-1-416,-19 0 640,0 20-512,0-19 384,20 19-384,-20 0 352,0 0-320,0 0-128,0 0 544,0 0-832,0 0 960,0 19-736,-20 1 800,20-20-608,-19 20 320,19 19-160,-19-18 64,-3-2 160,22 2-160,-19-21-160,19 19 160,0-19 32,0 19-192,0-19 96,0 0 0,0 0-224,0 0 448,0 0-63,0 0-482,19 0 642,-19 0-161,22-19-385,16 19 225,-18-19 193,1 19-386,-1-21 386,-1 21-33,0 0-192,3 0 32,-22 0-353,19 0 417,-19 0-1121,0 0-448,19 0-801,-19 0-3812</inkml:trace>
  <inkml:trace contextRef="#ctx0" brushRef="#br0" timeOffset="18467.0563">22104 4230 7527,'0'0'2242,"0"0"-1217,0 0-64,0 0-225,19 0 449,-19 19-128,0-19-128,22 21 0,-22-21-224,19 20-161,-19-20-127,19 20-65,-19-20 65,20 19-257,-20 1 64,21 0 0,-1 0 64,-20 0-127,19 0-194,0-20 162,3 19-33,-22 1 128,19 0-96,0 0 64,-19-20 32,20 20-224,1 0 257,-2-1-289,-19 2 288,20-21-192,-20 19 32,19 1 192,-19 0-224,21-20-160,-21 20 288,20-1-95,-20 2-194,0-21 194,19 20-33,-19-1 128,20-19-256,-20 20 256,21 0-192,-21-20-96,0 19 128,19 2 32,-19-1-64,0-20 224,20 19-352,-20 1 224,19-20-96,-19 20 64,19 0 0,-19-20-160,0 20 256,22 0-576,-22-20 608,19 20-192,-19-20 32,20 19-32,-20-19-192,0 20 544,19-20-384,-19 0-256,0 21 640,21-21-480,-1 19-64,-20-19 416,0 20-224,19-20 64,-19 20-128,19-20 128,-19 19-128,22-19 160,-22 0-128,0 20 32,19-20-192,-19 0 160,19 21 416,-19-21-512,20 0 96,-20 19 32,21-19 32,-21 0-64,20 21 96,-20-21-320,0 19 512,19-19-288,-19 0 32,0 0 0,19 19 0,-19-19 32,0 0 64,22 21-96,-22-21 32,0 0-64,0 0-96,19 20 256,-19-20-256,0 19 128,19-19 0,-19 0 32,0 0 32,0 21-160,20-21 224,-20 0-256,0 19 192,0-19-96,0 0 192,21 19-160,-21-19-160,0 0 192,0 0 0,0 0 64,0 0-128,0 0 0,0 0 64,0 0 193,0 0-193,0 0 128,0 0 64,0 0-32,0 0-96,0 0 161,0 0-386,0-19 161,0 19 0,0-19 1,0 19 127,-21-21-128,21 2-160,0 19 288,0-20-288,-20 20 160,20-21 0,0 21 0,0-19 64,-19 19-32,19-19 64,0 19-128,0-21-128,0 21 160,0 0 128,0-19-544,0 19 608,0 0-32,0 0-384,0 0 192,0 0-288,0 0 159,0 0 322,0 0-482,0 0 97,0 19 513,0-19-354,0 21-63,0-21 64,19 19 0,-19 0 192,20-19-320,-20 21 160,0-1 128,21-1-96,-21-19-128,0 21 160,19-2-192,-19-19 96,0 19 64,0-19-32,0 21 160,0-21-160,0 0-96,0 0 257,0 0-161,0 0 320,0 0-96,-19 0-192,-2 0-160,1 0 192,1 0-32,-22 0 0,22 0 0,-20 0 0,18 0 64,1 0-256,20 0-128,-19 20-993,19-20-1602,0 0-3267</inkml:trace>
  <inkml:trace contextRef="#ctx0" brushRef="#br0" timeOffset="19944.1408">17738 6972 7751,'0'-21'1025,"0"2"1665,19 19-255,-19-21-706,0 21-287,20-19-610,-20 19-415,0 0-289,19 0 320,-19 0 65,21 0-97,-21 19-512,0 2 545,0-21-65,0 19-160,-21-19-288,21 21 513,-19-21-481,-1 19 192,1-19 160,-2 0-192,21 0-128,-20-19 449,1 19-449,19-21 128,0 2-64,0 19 32,0-21-288,19 2 96,-19-1 224,20 20-513,1 0 321,-2 0 224,1 0-352,-20 0 224,19 20 224,-19-20-416,21 19 545,-21 2-353,0-2 160,-21-19-64,21 21 64,-19-2-32,-1-19-32,1 0-160,-2 0 321,1 0-193,1 0-32,-1 0 96,20-19-512,0 19 448,0-21-160,0 2-96,20-2-129,-1 2 353,1 19-160,1 0 32,-2 0-128,1 0 384,-20 19-288,19 2 192,-19-2 96,0-19-160,-19 21 449,19-2-289,-20-19 192,20 20-416,-19-20 64,-2 0-224,21 0-1505,0 0-1667</inkml:trace>
  <inkml:trace contextRef="#ctx0" brushRef="#br0" timeOffset="20884.1946">18889 6872 10025,'0'0'1089,"0"-20"2242,19 20-1889,-19 0-610,20 0-31,-20 0-224,21 0-161,-2 0-64,1 0 1,-20 0 95,0 20-320,0-20 64,0 20 193,0-20-321,-20 19 288,1-19-352,19 0 288,-21 21-159,1-21-33,1 0-128,19-21-64,-19 21 320,19-19-192,0 19 96,0-20-416,19 20 192,0-20-33,1 0 65,1 20-160,-2 0 512,1 0-448,-20 0 352,19 0-127,-19 20-33,0-20 160,0 20-192,0 0 192,0-1 128,-19-19-448,-1 21 512,1-21-191,19 19-33,-21-19-192,1 0 512,20-19-576,0 19 128,-19 0-64,19-21-256,0 2 160,19 19 320,1-20-288,-20 0 64,21 20-385,-21 0 674,0 0-353,0 0 192,0 20-96,0-20 480,0 20-384,0-1-160,0-19 224,0 21-224,-21-21-1505,21 0-2435</inkml:trace>
  <inkml:trace contextRef="#ctx0" brushRef="#br0" timeOffset="22095.2638">17618 8083 6502,'0'-20'1249,"0"20"1602,0 0-193,0-19-800,0 19-353,19 0-672,-19-20-160,0 20-129,21 0 97,-21 0-1,0 0-511,0 20 127,0-20-32,0 0 128,0 19-192,0-19 129,-21 20-193,21-20-96,0 0 288,-19 20-384,19-20 224,-20 0-64,20-20 96,0 20-32,0-20-160,0 1-128,0 19 64,20-20 64,-20 0 0,19 0 32,-19 20 0,21 0 64,-21 0 32,20 20 0,-20-20 65,0 20 159,0 0-160,0-1-192,0 1 192,0-20 128,0 20-288,-20-20 128,20 0 33,0 0-1,-21 0 192,21 0-480,0 0 128,0-20 160,-19 20-384,19-20 256,0 20-96,0 0 64,0 0-64,0 0-32,0 0-64,0 20 96,-20-20-929,20 20-1217,0 0-1602</inkml:trace>
  <inkml:trace contextRef="#ctx0" brushRef="#br0" timeOffset="22822.3054">18870 8083 11562,'0'-20'1538,"0"20"1793,19-19-1409,-19 19-673,19 0-288,-19-20-352,20 20-33,-20 0-63,21 0-65,-21 20-192,0-20-32,0 0-31,0 19 31,0-19 64,0 0 96,-21 20-384,1-20 161,1 0 127,0 0-256,-3 0 32,22 0-128,-19 0 64,19-20 128,0 1-352,19-1 288,3 0-352,-3 0 224,0 20 32,1 0 0,-20-20-65,21 20 97,-2 20 32,-19 0 129,0 0 63,0 0 32,-19-1 32,19 1 97,-21-20-1,21 20-64,0-20-127,-20 0 159,20 0-448,-19 0-64,19 0-641,0 0-1217,0-20-2210</inkml:trace>
  <inkml:trace contextRef="#ctx0" brushRef="#br0" timeOffset="25166.4395">17717 7071 7399,'0'0'1921,"-20"0"-95,20 0-737,0 0-32,0 0 64,0 0-448,0 0-225,0 0-224,0 0 193,0 0 31,0 20-95,0-1 63,0-19 32,0 20-159,0 0-1,0-20-96,0 20-192,0 0 288,0 0-159,0-1-97,0 1 32,0-20-193,0 20 386,0 0-33,0 0-192,0 0-128,0-1 192,0 2 96,0-2-192,0 1-96,0-20 96,0 20 0,0 0 0,0-20 224,0 20-192,0 0-160,0-20 192,0 19 128,0-19-63,0 20-65,0 0-128,-19-20 128,19 20-32,0-20 64,0 20-96,0-20 32,0 20 160,0-20-192,0 20 32,0-20-192,0 19 192,0-19 0,0 0-32,0 20 32,0-20 0,0 20-64,0-20 64,0 20 160,0-20-352,0 20 384,0-20-352,-20 0 256,20 20-192,0-20 160,0 0-160,0 20 128,0-20-192,0 19 192,0-19-96,0 20 0,0-20 64,0 0-32,0 20-32,0-20 128,0 0-192,0 0 288,0 20-384,0-20 288,0 0 0,0 0-96,0 20 32,0-20-32,0 0-128,0 0 96,0 0 64,0 0-32,0 0 160,0 0-224,0 0 256,0 0-192,0 0 97,-21-20-97,21 20 224,0 0-352,-19-20 320,19 20-320,0 0 192,-20-20-64,20 0 160,0 20-256,-19-19 352,19 19-416,0-20 256,-21 0-32,21 20 192,0-20-224,0 20 96,0 0 65,-20-20-193,20 20 192,0 0-288,0 0 160,0 0-64,0 0 96,0 0-256,0 0 128,0 20-128,20 0 352,-20 0-384,0-20 192,21 20 0,-21-1 192,19-19-224,-19 20-128,0-20 160,20 0 0,-20 0 0,19 0 0,-19 0 192,21 0-288,-1-20 320,-1 20-352,1-19 384,1-1-288,-2 0 192,20 0 32,-18 0-96,-1 0-32,-20 20-32,19-20-32,-19 20 32,19-19-128,-19 19-320,0 0-545,22 0-1185,-22 0-1217,19 0-6855</inkml:trace>
  <inkml:trace contextRef="#ctx0" brushRef="#br0" timeOffset="26728.5288">18870 6991 6566,'0'0'1954,"0"0"-673,0 0-64,-22 0-288,22 20-64,-19-20 128,19 19-193,-19-19-63,-1 21-64,20-1-161,-21 0 1,1-20-97,1 19-32,19 1-127,-19 0-65,-3 0-64,3-20 64,0 20-128,19 0-32,-20-1-224,-1 1 448,2 0-224,-1 0 64,1 0 129,19 0-321,-22-20 256,3 19-224,19 2 160,-19-2-32,-1-19-32,20 20 32,-21 0 128,2-20-320,19 20 160,-20-20 128,1 20-288,19 0 160,-21-20-32,1 19 256,20 1-128,-19-20-256,-1 20 320,20 0-192,-21-20 257,21 0-321,-19 20 192,19-20-192,-20 20 160,20-20-160,0 0 64,-19 20 64,19-20-32,-19 0 0,19 19-64,-22-19 128,22 0-192,0 20 128,-19-20-32,-1 0 32,20 20-64,-19-20 96,19 20-128,0-20 64,-21 0 0,21 20 0,0-20 0,-20 0 0,20 20 32,-19-20-64,19 20 64,0-20-32,-19 0 32,19 19 64,-22-19-96,22 20-128,-19-20 128,19 20 128,-19-20-256,19 20 256,-20-20-128,20 20-128,0-20 128,0 0 0,-21 20 0,21-20 0,0 0 0,0 0 128,0 0-256,-20 20 160,20-20-32,0 0 32,0 0 0,0 0 0,0 0-32,0 0 0,0-20 0,0 20 0,0 0 64,0 0 0,0-20-288,0 20 224,0-20 0,0 0-32,0 20 224,0-20-352,0 0 128,20 1 160,-20 19-224,0-20 288,0 20-288,0 0 288,0 0-64,0 0 96,0 0-416,0 0 288,0 20-224,0-1 192,-20 1-96,20-20 224,0 20-352,0 0 192,0 0-32,0 0 193,0-20-386,0 20 257,0-20-160,0 0 128,0 0-64,0 19 32,20-19 0,-20 0 32,21 0-32,18 0 96,-20-19-64,3 19-32,-3-20 33,20 0-33,-18 20 32,-2-20 0,-19 20 128,20-20-224,-20 20 192,0 0-192,0 0 64,0 0-160,0 0-577,0 0-1217,0 0-2146</inkml:trace>
  <inkml:trace contextRef="#ctx0" brushRef="#br0" timeOffset="28116.6082">21986 6972 9480,'0'0'1602,"0"0"1921,19 0-1601,-19-21-865,0 21-320,20 21-161,-20-21 65,0 0 32,19 19-193,-19-19-352,0 20 96,0-20 97,-19 19-289,19-19 192,-20 21-96,20-21 128,-19 0-192,-3 0-160,22 0 160,0-21 64,-19 21-31,19-19-226,19 19 33,-19-20 192,22 1-256,-3 19 128,1-21 64,-20 21-64,19-19 128,-19 19 97,21 19-33,-21-19 64,0 21 96,-21-2-32,21-19 97,-19 20-257,19-1 32,-20-19 128,20 21-288,-19-21 96,19 0 97,0 0-193,0 0 0,0-21 64,0 2-128,19 19-129,1-20 161,-20 1 161,0 19-226,19 0 97,-19 0 225,-19 0 63,19 0-128,-20 19 160,1-19-384,-3 20 64,22-1 64,-19-19-1089,19 21-2146,19-21-4292</inkml:trace>
  <inkml:trace contextRef="#ctx0" brushRef="#br0" timeOffset="28963.6567">23017 6991 7366,'21'-19'1602,"-21"19"2114,19 0-1186,-19-21-640,0 21-481,0 0-672,0 21 288,0-21-96,0 0-353,0 19 65,-19 1-353,19-20 96,0 0-384,-21 0 321,21 19-289,0-19 224,0 0-64,0 0-192,0-19 64,0 19-128,0-20 0,0 20 64,21-19 64,-2-2-192,1 2 160,-20 19 32,19 0 64,-19 0 64,0 0-160,0 0 289,0 0-193,0 19 96,0 2-288,-19-21 320,19 19-288,0-19 96,-20 20 0,20-20-32,0 0 64,0 0 161,0 0-353,0 0 256,0-20-224,0 20-32,0-19-65,20 19 97,-20 0 160,0 0-96,0 0-160,0 0 256,0 0-96,0 0 97,0 19 63,0-19-96,0 20 32,0-1 0,0-19-32,0 0 128,-20 0 64,20 0-95,0 0-97,0-19 160,-19 19-256,19-20-256,0 20-225,0 0-1153,0 0-1825,0 0-7559</inkml:trace>
  <inkml:trace contextRef="#ctx0" brushRef="#br0" timeOffset="29928.7119">21707 8103 9192,'21'-20'737,"-21"0"3203,19 20-1666,-19-19-481,20 19-383,-20 0-353,19 0-385,-19 0-127,0 19-65,0-19-63,0 20-65,0-20 33,0 20-385,0 0 128,-19-20-32,-1 0 0,20 20-64,-19-20 32,-2 0-32,21 0 160,0-20-352,0 20 128,0-20 0,21 0-32,-2 0 128,1 1-160,-1-1 96,2 0 0,-1 20 256,-1 0-256,-19 0 160,20 0 32,-20 20 257,0-20-449,0 20 128,0-1 32,0 1-32,-20-20 0,1 20-32,19-20 97,-20 0-289,-1 0 128,21 0 0,0 0-32,0 0-32,0-20 0,0 20 32,0-20-65,21 1 226,-21 19-161,20 0-193,-20 0 386,0 0-289,0 0 192,0 0-32,0 19-96,0 1-449,0 0-2241,19-20-3620</inkml:trace>
  <inkml:trace contextRef="#ctx0" brushRef="#br0" timeOffset="30663.7539">22959 8123 9192,'0'-20'2499,"0"0"1024,0 20-1153,0 0-704,0-20-225,19 20-416,0 0-384,1-19 191,1 19-159,-2 0-224,1 0 255,-20 0-416,19 19-63,-19-19-33,0 20 160,-19-20-320,-1 20 160,1-20-63,-2 20-65,1-20-32,-18 0 0,16 0-64,3 0 0,0 0 0,19-20-33,0 20 194,0-20-225,19 0-97,22 1 289,-22 19-192,20-20 128,-18 20-192,-2-20 160,1 20 32,-20 20 64,0 0-128,0-1 289,0 1-289,0 0 320,-20-20-320,1 20 352,-2 0-96,1-20 65,20 0-225,-19 0 32,19 0-64,-19 0-192,19-20-545,0 20-1217,0-20-2690</inkml:trace>
  <inkml:trace contextRef="#ctx0" brushRef="#br0" timeOffset="32559.8624">22044 7130 6662,'0'0'2242,"0"0"-384,0 0-385,0 0-384,0 0 32,0 0-128,21 0-192,-21 20-32,0-20-225,20 0 33,-20 20-33,19-20-320,-19 20 97,19-20-65,-19 0-128,22 20 64,-22-20-32,0 19-64,19 1 129,-19-20-289,19 20 224,-19-20-64,20 20-32,-20 0 192,21-20-352,-21 20 192,20-20 0,-1 19 32,-19 2 1,19-21-33,3 19 128,-22-19-256,19 20 256,-19-20-320,19 20 192,-19-20-32,20 20 32,-20-20 160,21 20-288,-2 0 257,-19-20-129,20 19-160,-20-19 288,0 20-320,19-20 192,-19 20-32,21-20 160,-21 20-224,0-20 32,20 20 32,-20-20 160,0 0-256,19 20 128,-19-20 1,0 20-65,20-20 64,-20 19 32,21-19 0,-21 20-224,0-20 224,19 20-128,-19-20 64,0 20-32,20-20-32,-20 0 64,0 20-32,19-20 32,-19 20 64,19-20-224,-19 20 96,0-20 128,22 0-160,-22 19-32,0-19 96,19 20 0,-19-20 128,0 0-320,20 20 256,-20-20-160,19 0 32,-19 20 64,0-20-64,0 20 64,21-20 0,-21 0-32,0 0 128,20 20-224,-20-20 96,0 20 0,0-20 0,19 0 96,-19 19-128,0-19 0,19 0 32,-19 20 0,0-20 64,22 20-64,-22-20-32,0 0 0,0 0 64,0 20 97,0-20-258,19 0 258,-19 0-161,0 0-97,0 0 97,0 0 32,0 0-32,0 0 160,0 0-95,0 0 31,0 0-257,0 0 193,0 0 193,0-20-354,0 20 193,0-20 0,0 20 97,-19-20-258,19 20 290,-22-19-354,22-1 225,0 20-32,-19-20 33,19 0-66,0 20 33,0-20 0,-19 20 65,19-20-33,0 20 0,0 0 32,0-20 160,0 20-192,0 0-128,0 0 128,0 0 96,0 0-320,0 0 192,0 0 0,0 20 0,0-20 0,19 20 0,-19 0 192,19-20-384,-19 20 192,22 0 0,-22 0 32,0-1 32,19-19-32,-19 20-128,0 0 128,0-20-32,0 20-32,0-20 96,0 0-64,-19 0 32,19 0 0,0 0 0,-22 0 0,3 20 32,0-20 32,-1 0-96,-1 0-64,21 0 32,-19 0 32,-1 0-288,20-20-321,0 20-960,0 0-866,0 0-1120</inkml:trace>
  <inkml:trace contextRef="#ctx0" brushRef="#br0" timeOffset="34058.9481">23057 7190 7078,'0'0'2467,"0"0"-482,0 0-415,0 0-545,0 0-160,0 0-289,0 20 97,0-20-33,0 0-191,0 19 159,0 1-223,0-20 31,0 20 33,0 0-97,0 0-32,0 0-95,0-1-1,0 2-64,0-2 32,0 1 32,0-20-320,0 20 96,0 0 0,0 0 224,20 0-352,-20-1 192,0-19 64,0 20-128,0 0 193,0 0-289,0-20 352,0 20-192,0 0-192,0-20 320,0 20-32,0-20-128,0 19-32,0 1 96,0-20-192,0 20 192,0-20 64,0 20-96,0 0-192,0-20 320,0 20-320,0-20 160,0 20 161,0-20-290,0 19 129,0-19 161,0 20-161,0-20-128,0 0 256,0 20-128,0-20 64,0 20-160,0-20 192,0 0-96,0 20-160,0-20 128,0 0 32,0 20-32,0-20 96,0 0-160,0 0 64,0 0 0,0 0 0,0 20 128,0-20-256,0 0 160,0 0-32,0 0 32,0 0 0,0 19-64,0-19 64,-20 0-64,20 0 64,0 0-64,20 0 64,-20 0-64,0 0 128,0 0 64,0 0-96,-20 0-160,20 0 128,0 0 0,0 0 0,0-19-32,-19 19 32,19 0-64,0-20 64,-21 20 128,21-20-160,0 0-96,-20 20 289,20-20-386,-19 0 225,19 20 193,-19-20-289,19 1 128,0 19 96,0-20-160,-22 20 224,22-20-384,0 20 288,0 0-32,0 0-128,0 0 160,0 0-192,0 0-32,22 0 128,-22 20-32,0-20 128,0 20-96,19-1 0,-19-19-128,0 20 64,0 0 64,0 0 0,19-20 32,-19 20-96,0-20 32,0 20 0,20-20 160,-20 0-192,21 0 160,-21 0-256,19 0 160,-19 0 160,20 0-288,-20 0 96,19 0 0,-19-20 32,22 20 32,-3-20 97,-19 0-322,19 0 226,1 20-65,-20-20 32,21 1 192,-21 19-352,0-20 256,0 20-224,19 0 64,-19 0-64,0 0-481,0 0-960,0 0-1218,0 0-4996</inkml:trace>
  <inkml:trace contextRef="#ctx0" brushRef="#br0" timeOffset="36669.0974">725 9475 6277,'-20'0'289,"20"0"1601,-19 0 191,19 0-639,0 0 31,-19 0-416,19 0-640,0 0 95,0 0 353,19 0-64,-19 0-33,19 0-127,22 18 64,-22-18-321,20 0 225,2 0-33,-2 19-63,21-19-65,-20 0 1,19 0 63,1 0-288,-22 0 64,42 21-31,-20-21 31,0 0-160,19 20 0,-18-20 0,18 21-32,-21-21-31,22 0 223,-20 0-416,0 0 352,-21-21-192,1 21-160,-1 0 0,-20-20-193,3 20-31,-3-21-160,0 21-385,-19 0-32,0-19-256,0 19-609,-19 0-961,19 0-1953</inkml:trace>
  <inkml:trace contextRef="#ctx0" brushRef="#br0" timeOffset="37220.1289">765 9672 6342,'-60'0'128,"41"0"1858,19 0 608,-19 0-704,19 0-289,0 0-800,0 0-737,0 0 417,0 0 351,0 0-127,19 0 96,0 0-129,22 21 193,-2-21 160,2 0-384,17 18-1,2-18 1,19 0-32,1 21-33,-1-21-288,1 0 1,18 0-1,-18 0-64,19 0 96,-20 0-320,1 0 32,-20 0 33,0 0 31,-21 0 0,1 0-32,-20 0-32,-1 0-160,0 0 160,-19 0-321,0 0-255,0 0-289,0 0-512,0 0-449,0 0-480,0 0-1922</inkml:trace>
  <inkml:trace contextRef="#ctx0" brushRef="#br0" timeOffset="37784.1612">1837 9335 7623,'-19'-20'1089,"19"0"1377,0 20 257,0 0-385,0-21-865,0 21-736,0 0-577,0 0-64,0 0 257,0 0 415,19 0-319,1 21-33,-1-21 257,2 20-193,18-20-95,-20 20-97,22 1-96,-2-3 96,2 1-288,-3 22 64,3-21 32,-22-20-64,1 21 0,1-3 129,-2 1-129,1-19 96,-20 21 96,0-1 160,0 1-256,0-21 193,-20 18 63,1 2-224,-2 1 129,-18-2-321,-2 1 192,3 19-64,-3 2 192,2-21-32,-2 19-64,22-39 33,0 19-65,-1 2-160,-1-1-32,-18 0-32,39-20 0,-19 20-385,-1-20-640,20 0-1281,0 0-929,0 0-3235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5:47.360"/>
    </inkml:context>
    <inkml:brush xml:id="br0">
      <inkml:brushProperty name="width" value="0.05292" units="cm"/>
      <inkml:brushProperty name="height" value="0.05292" units="cm"/>
      <inkml:brushProperty name="color" value="#FF0000"/>
    </inkml:brush>
  </inkml:definitions>
  <inkml:trace contextRef="#ctx0" brushRef="#br0">17712 7596 832,'-20'0'1217,"20"0"-63,0 0-97,0 0-417,-19 0 193,19 0-96,0-19-225,-20 19 161,20 0-65,0 0 97,-21 0-160,1 0 63,20 0-256,-20 0-127,1 0 63,19 0-64,-20 0-32,0 0 0,0 0 1,1 0-1,-1 0 0,0 0 64,0 0-96,1 0-31,-1 0-33,-1 0 32,1 0-96,-19 0 0,19 0-32,0 0 32,0 0 32,1 19-64,-1-19 32,0 0 32,0 0-32,-19 0 32,18 20-32,1-20 32,-20 20-64,1-20 128,19 20-96,-19-20 32,-1 19-64,1-19 32,19 21-32,-21-1 32,21-20 0,1 20 1,-21 0-1,20-20 64,0 19-32,1 1 32,-21-20 0,20 20 0,1 0-64,-2-1-32,1-19 32,0 20-32,0 0 0,1 0 32,-1-1-32,20 1-32,-20 1 32,0-1 32,1 0-32,-1 19 32,20-19 0,-20 0 0,0 0 32,20-1-32,-19 1 32,19 20 32,0-21-64,-21 2 0,21-1-32,0 0 32,-20 0 33,20-1 31,0 21-64,0-20 64,0-1-64,0 21 96,0-20-128,0 0 128,0 20-64,0-20-32,20 0-32,-20 19 32,0-19 0,0 0-32,21 0 32,-21 19 32,0-19-32,19 0 96,-19-1-64,20 2 33,0-1-33,-20 0 32,20 19-32,-1-19-32,1 0 64,0 0-96,0-1 128,-1-19-64,1 20 96,20 0-64,-19-20 0,18 20 129,-19-20-65,19 0-32,1 20-96,0-20 96,19 20-96,-18-20 32,-2 0 0,20 0 96,1 0-32,-21 0-63,22 0 63,-2 0-32,0 0 0,-19 0-32,19 0 0,2 0 0,-2 0-64,-20 0 0,21 0 64,-1 0-32,-18 0-32,18 0 0,0 0 32,1 0-32,-1 0 96,1 0-32,0 0-128,-1 0 192,-19 20-64,-1-20-32,22 0 97,-22 0-1,1 0 64,-1 0 0,20 0-96,-18 0 0,-1 0 0,-1 0 0,20 0 65,-19 0-129,0 0 64,0 0 0,0 0-32,-1 0-32,1 0-32,19 20 192,-19-20-352,-1 0 192,2 0-32,-2-20 32,1 20 0,0 0-32,-1 0 96,1-20-128,-21 20 32,22 0-64,-1 0 32,-1-20 32,1 20 128,-1-20-224,1 20 96,0-20-32,-20 20 0,20-20 32,-1 20-64,-19-20 64,20 1 0,-1-1 96,1 0-160,0 0 128,-20 1-128,20-1 64,-1 0 64,1 20-128,-1-20 288,1-1-384,-20 2 160,20-1 0,-20 0 0,0-19 0,0 19 128,-1 0-224,1-19 96,0 19 64,0-20-32,-20 0 64,0 20-192,19-20 128,-19 1-32,0 19-32,0-20 64,0 21 96,0-21-256,0 20 160,0-1-32,-19-18-32,19 19 64,-20-19 0,0 19-64,20 0 160,-20-20-224,1 21 64,-1-21 32,0 19 32,-20-18-160,20 19-64,-20-20 64,0 21 64,1-1-161,-1-20 65,21 21 160,-21-1-224,1 0 160,-2 0 0,21-1 128,-19 2-160,-1-1 96,0 20 96,1-20-96,-1 0 0,0 1-96,0 19 256,1-20-256,-21 0 224,21 20-288,-1-20 128,0 20 192,0 0-288,1-20 192,-1 20-192,20 0 128,-19 0-128,-1 0 64,-1 0-64,2 0 128,-1 0-32,1 0 32,-1 0-96,1 0 160,-1 0-289,0 20 161,20-20 64,-20 0-160,20 0 192,-19 0-64,-1 0 32,1 0 0,19 0 64,-21 0-64,2 0-64,-1 0 128,1 0 32,-20 0-96,19-20 96,-1 20 65,-18 0 95,0 0 128,-20 0-224,18 0 32,-18 0-63,20 0-97,-1 20-64,21-20 128,-2 20-609,2-20-512,19 20-1633,-20-20-6215</inkml:trace>
  <inkml:trace contextRef="#ctx0" brushRef="#br0" timeOffset="1208.0078">19758 9106 4644,'0'0'1505,"19"-20"1154,-19 0-289,0 20-448,0-20-160,0 20-385,20 0-256,-20 0-320,0-20-193,0 20-127,0 20 63,0-20-127,0 20-65,0-20-32,0 20-96,0 0-63,-20-1-65,20 1 0,0 0-96,0 0 32,0-20 0,0 19-96,0-19 64,0 0-64,0 0 64,20-19-32,-20 19 32,20-20 96,0 0-64,-1 0-160,1 1 64,0-1 64,0 0 96,-1 20-224,-19-20 128,20 20 64,-20 0-64,0 20 32,0-20 64,0 20 0,20 0-64,-20-20 128,0 19-224,0 1 160,0 0-160,0-20 96,0 0-64,0 20-96,0-20-320,0 0-513,0 19-609,0-19-1184,0 0-1250,20 0-7527</inkml:trace>
  <inkml:trace contextRef="#ctx0" brushRef="#br0" timeOffset="1672.8515">20174 9086 8648,'0'20'1153,"0"-20"-737,20 0 1442,-20 0-417,19 0-448,-19 0-288,20 0-193,-20-20-287,20 20-97,-20 0-64,20-20 0,-20 20-32,21 0 32,-21-20-32,0 20-32,19-20 0,-19 0 0,0 20 0,0-20 0,0 20 64,-19-20-32,19 20 96,0-20 225,-21 20 351,1 0 65,20 20-193,-20-20 161,0 20-96,1 0 95,-1 20-159,0-20-65,20 20-255,0-21-161,0-19-192,20 20 64,0-20 32,-1 0-417,21 0-736,1 0-961,-2-20-1793,1 20-6599</inkml:trace>
  <inkml:trace contextRef="#ctx0" brushRef="#br0" timeOffset="2253.9063">20531 9106 11659,'0'-20'320,"0"20"993,0-20-96,0 0-160,0 0-576,21 0-193,-2 0-32,1 0-32,20 0 97,-20 0-97,-20 20-32,19 0-96,-19 0 192,0 20 1,0 0-97,0 0-32,-19 0-32,19 0-96,-20 0 0,0 0-32,0 0-64,0-20 96,1 20-32,19-40 0,0 20 32,-21-20-96,21 0 64,21 0-64,-21 0 32,19 0-32,1 0 32,0 20-32,0 0 32,-20 0 32,20 20 32,-1 0 32,1 0-32,-20 40 96,0-21-32,0 21 257,0-1-353,-20 1 64,1 0-128,-1-1 256,0-19 192,0-21 417,0 1 96,1-20-64,19 0-129,-21 0-287,21-20-33,-20 1-32,20-1-95,0-20-129,20 20-96,-20-19-32,21 19 32,-2 0-128,1-20-129,0 40-607,-20-20-450,20 0-735,0 20-1635,-1 0-5445</inkml:trace>
  <inkml:trace contextRef="#ctx0" brushRef="#br0" timeOffset="2427.7343">21027 9204 20371,'0'20'1185,"-20"0"-1153,20-20 64,0 0-224,20 0-1730,-20-20-5445</inkml:trace>
  <inkml:trace contextRef="#ctx0" brushRef="#br0" timeOffset="18569.3359">8579 8907 928,'0'0'1250,"0"0"159,0 0-320,0 0-64,0 0-160,0 0-32,0 0 63,0 0-31,0 0-64,0 0-128,0 0-129,0 0-63,-20 0-97,20 0-32,0 0-63,0 0 127,0 0-128,0 0 65,20 0-1,-20 19-96,0-19 64,0 0-95,20 0-1,-20 0 0,0 20-96,19-20 32,-19 0-32,20 0 33,-20 20-1,20-20-32,0 0 0,-20 20-96,21-20 32,-2 0 32,1 20-32,-20-20 0,20 0 0,0 20 0,-1-20 32,-19 0-31,20 20 31,0-20 0,0 0-32,-1 20 32,1-20-64,-20 0 64,20 0-32,0 20-32,1-20 32,-2 0-32,1 0 96,20 20-64,-20-20 32,-1 0-31,1 0-1,0 19 64,19-19-96,-19 0 96,0 0-96,21 0 0,-22 0 0,21 0 0,-20 20-32,19-20 0,-19 0 32,0 0-32,19 0 32,-19 0 32,21 0-64,-21 0 64,19 0-96,-19 0 96,19 0-32,1 0 0,-20 0-32,19 0 64,2 0-32,-2 0 0,-19-20-32,20 20 0,-21 0 64,21 0-96,-20 0 64,19 0-32,-19 0 97,21 0-162,-21 0 65,19 0 0,-19 0 129,19 0-193,-19 0 64,20-19 64,-21 19-32,22 0 0,-21 0-96,0 0 32,19 0 192,-19 0-256,0 0 96,19 0 0,-19 0 32,0-20 0,19 20 0,-19 0 32,1 0-32,19-20 32,-21 20 0,1 0 0,20 0-64,-21-20 0,1 20 96,0 0-64,0 0-32,19 0 64,-18-20-96,-1 20 96,0 0-96,-1 0 32,1 0 32,0-20 0,0 20-32,0 0 0,-1 0 32,1 0-32,20-20 0,-21 20 32,2 0-32,-1 0 160,0-20-160,0 20 225,19 0-257,-19-20 192,0 20-128,-1-20-64,1 20 128,-20 0-513,20 0-1120,-20 0-1570,0 0-5061</inkml:trace>
  <inkml:trace contextRef="#ctx0" brushRef="#br0" timeOffset="19434.5702">9353 9443 2626,'0'-20'1313,"20"0"1602,-20 20-96,0-20-962,0 20-287,0 0-225,0 0-352,0 0-609,0 0-95,0 20 31,0 0-64,-20 0 1,20 0-97,0 19-64,0-19-64,-20 20 64,20-20-96,0-20 0,0 20 32,0-20 0,0 0 0,0 0 32,20-20-32,0 0-32,0 1-64,0-2-32,-1-19 0,1 21 32,0-1 32,1 20 0,-1 0 0,-20 0 0,19 0 32,-19 20 64,-19-1-32,19 1 64,0 21 0,0-22 0,-20 1-32,20-20-64,0 20 0,0-20 0,20 0-224,-20 0-833,19 0-1153,-19 0-2050</inkml:trace>
  <inkml:trace contextRef="#ctx0" brushRef="#br0" timeOffset="19855.4688">9690 9522 3811,'20'21'384,"0"-21"1955,-20 0-514,21-21-671,-1 21 63,-20 0-320,19-20-129,1 20-383,0-20-161,-20 20-128,20-19-32,-20 19-32,19 0 64,-19-20-32,0 20 32,0-20 0,-19 20-96,19 0 0,-20 0 32,20-20 0,-20 20-32,0 0 225,20 20 159,-19-20 32,-1 20 289,-21 0 64,21-1-97,1 1-159,19 21-193,-20-22-96,20 1-160,20 0-32,-20-20 33,19 0-130,21 20-607,-19-20-1186,-1 0-1889,19 0-6599</inkml:trace>
  <inkml:trace contextRef="#ctx0" brushRef="#br0" timeOffset="20429.6875">10029 9582 1665,'0'-39'4933,"0"18"-3492,0-19 1218,20 21-1346,-20-21-128,19 20-256,1 0-224,0 1-129,0 19-192,-1-20-31,1 20-97,-20 20-32,0-20 65,0 19-97,0 21-96,-20-20 0,1 0-32,-1-1 0,0 1 32,0 0-96,1 1 0,-1-21-32,0 0 0,20 0 0,-21-21 0,21 1-32,21 0 32,-21 1 0,20-1-32,0 0 0,-1 0 32,1 20-32,0-20 0,0 20 64,-1 20-32,-19 0 32,20 0 0,-20 19 0,0 1 96,0 20-96,0 0 0,0-1 32,0 0 0,-20-19 0,20 0 128,-19-20 256,-1 0 129,20-20 127,-20 0 1,0 0-192,20 0-289,-19 0-32,19-20-64,-20 0 96,20 1-352,0 19 128,0-21 160,20 1-416,-1 0-257,1 0-736,0 20-1025,0-19-2691</inkml:trace>
  <inkml:trace contextRef="#ctx0" brushRef="#br0" timeOffset="20589.8438">10386 9642 15662,'0'19'289,"0"-19"-1,0 0-96,0 0-512,19 0-3524</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7:32.737"/>
    </inkml:context>
    <inkml:brush xml:id="br0">
      <inkml:brushProperty name="width" value="0.05292" units="cm"/>
      <inkml:brushProperty name="height" value="0.05292" units="cm"/>
      <inkml:brushProperty name="color" value="#FF0000"/>
    </inkml:brush>
  </inkml:definitions>
  <inkml:trace contextRef="#ctx0" brushRef="#br0">16958 3387 2434,'19'-20'769,"-19"20"1441,0 0-321,0 0-511,0 0-353,-19 20 160,19-20-320,0 0-161,0 0-95,0 20-33,-20-20-63,20 0-33,-20 0-63,20 0 63,-20 0-95,20 20-33,0-20 0,-19 0-63,19-20-65,0 20-32,-20-20-64,20 20-64,20-20-64,-20 1 0,19-1-32,-19 0 0,20 0 0,0 1 32,-20-1 0,20 0-32,-1-1 32,1 1-64,-20 20 64,20-19-32,-20 19 32,20 0-64,-1-20 0,-19 20 64,20 0 0,-20 0 0,20 20 32,-20-20 0,20 19-32,-20 1 96,0 1-96,21-1 96,-21 19-64,0-19 128,0 0-32,0 0 64,0 19 1,0-19-1,0 0 0,0 19-64,0-18-64,0 19 32,-21-1 32,21 1 1,-20 19-33,20-19 32,-20 0 64,0 0-256,20-1 32,-19 1 224,19-1-352,-20-19 256,20 20-64,-20-21 128,20-19-192,-20 20 160,1 1 0,19-21-64,-20 0 33,0 20-1,0-20-96,20 0-32,-19-20-32,-1 20 64,20-21 0,-21 21-161,21-20 161,0 1-224,0-21 128,0 20 160,21 1-224,-21-1 160,20 0 64,-20 0 0,19 20-192,-19-19 224,20 19-32,0 0 32,0 0-64,-1 0 64,21 0 64,-20 0-63,-1 19 31,-19 1-128,20-20 64,-20 20-32,20 0-32,-20-20-417,0 19-704,20-19-1025,-20 20-1825,0-20-7592</inkml:trace>
  <inkml:trace contextRef="#ctx0" brushRef="#br0" timeOffset="719.7265">17434 3427 3395,'-19'19'672,"19"1"1859,-20 1-962,-1-1-127,1 0-257,20 19-192,-20-19-289,1 19 1,-1-19-96,0 0-225,0 0-128,1 0-64,-1-1-96,0-19 1,0 0-1,20 21-32,-20-21 32,20 0-128,0-21-224,-19 21-97,19 0 129,0-19 64,0 19 0,19-20 64,-19 20-1,0 0 33,20-20 32,-20 20 0,20 0 32,0 0 128,-20 0 33,20 0 95,-1 0 32,-19 20 129,20-20-33,-20 20 160,20-1 33,0 2 0,-20-1-129,19 0 64,-19 0 33,20-1-161,0 1 65,-20 0-193,21 0 224,-1 19-287,-20-19-97,19 0 0,1-1-64,0-19 128,-20 20-192,20-20-705,-20 0-672,0 0-1121,19 0-2820</inkml:trace>
  <inkml:trace contextRef="#ctx0" brushRef="#br0" timeOffset="1721.6796">17533 3348 3811,'0'0'993,"-20"0"1569,20 19-640,-19-19-512,19 20-353,-20 0 96,0 0-256,0 19-161,1-18 97,-1-1-160,-1 19-385,1-19-160,0 20-128,20-21-128,-19 1-993,-1 0-1634,20 0-6469</inkml:trace>
  <inkml:trace contextRef="#ctx0" brushRef="#br0" timeOffset="2302.7343">17811 3586 3106,'0'0'5478,"0"0"-4582,0 0 1379,0 0-642,20 20-288,-20-20-159,20 19-65,-1 1-321,1 0-191,21-20-161,-21 20-223,-1 0-33,1-1-192,0 2-256,-20-21-673,20 20-833,-20-20-1505,19 0-4228</inkml:trace>
  <inkml:trace contextRef="#ctx0" brushRef="#br0" timeOffset="2505.8594">18129 3586 10121,'-40'39'1634,"20"-19"-1218,0 0 1474,-19 20-609,-1-21-288,21 22-513,-22-21-319,21 0-322,0-1-928,20-19-1986</inkml:trace>
  <inkml:trace contextRef="#ctx0" brushRef="#br0" timeOffset="3813.4765">18745 3288 2754,'0'0'2274,"0"0"129,0 0-546,0 0-511,0 0-129,0-19-224,0 19-193,0 0-31,0 0-64,0 0-1,0 0 1,0 0-64,0 0-97,0 0-127,0 0-65,0 0-64,-20 0-192,20 0 65,0 0-65,0 0-32,0 0-32,-20 0 0,20 0 0,0 0 0,-21 0 64,21 0-128,0 19 64,-19-19 32,19 0-32,-20 0 0,20 0 160,-20 20-256,20-20 96,0 0-96,-20 0 96,20 0-96,0 20 64,-20-20-32,20 0-64,0 0 192,0 20-352,0-20 256,20 0-96,-20 19 96,0-19 128,20 20-256,-20-20 160,20 20-32,-20 0 32,0-20-32,0 19 0,0 1 32,0 1 64,0-1-32,0 0-32,0-20 32,-20 19 160,20 1-320,0-20 192,0 0 0,-20 0 32,20 20-288,0-20 192,0 0-224,0 0-64,0 20 96,0-20 64,0 19 128,0 1-32,-20 0 0,20 0 0,0 0 32,-19 20 64,19-20-32,-20 0-64,0 19 32,20-19 224,-20 20-256,1-21 224,19 21-31,0-20-65,-20 19-64,20-18 96,0 19-128,0-21 0,0 1-96,20 0 160,-1-20-192,1 20-96,0-20-993,0 0-961,-1 0-2147</inkml:trace>
  <inkml:trace contextRef="#ctx0" brushRef="#br0" timeOffset="4177.7343">18784 3963 11146,'0'-40'352,"0"1"1442,20 19 32,-20-20-417,20 1-512,19-1-288,1 0-129,-1 20-192,2-20-31,-1 20 31,-21 20 64,21-19-288,-40 19 64,20 19-32,-20 1 129,0 0 31,0 20-192,-20-21 96,0 22 160,0-21-352,1 19 225,-21-19-322,-1 0 193,22-20-224,-1 20-128,0-20-481,20 0-192,0 0-960,0 0-2660,0-20-7622</inkml:trace>
  <inkml:trace contextRef="#ctx0" brushRef="#br0" timeOffset="4649.414">19220 3903 3138,'0'0'2243,"0"0"1152,0 0-769,0 0-512,0 20-320,0-20-385,0 20-384,-19 0-160,19-1-128,-20 1 0,0-20-353,20 21-256,-20-21-32,20 20-224,-19-20-1025,19 0-801,0 0-2402,19 0-8328</inkml:trace>
  <inkml:trace contextRef="#ctx0" brushRef="#br0" timeOffset="5070.3125">19519 3625 10826,'20'-19'128,"-20"19"2626,0 0-736,0 0-576,0 0-449,0 19 0,0 1-129,0 20-63,0-20-32,-20 20-321,0 0-191,20-20-129,-21 19 0,21-19-128,0-20-64,-19 20-385,19-20-832,0 0-769,19 0-865,-19 0-2626</inkml:trace>
  <inkml:trace contextRef="#ctx0" brushRef="#br0" timeOffset="5899.414">19677 3308 4676,'0'0'2338,"0"0"-512,0 0 384,0 0-705,0 0-864,20 0 352,-20 0 64,0 0-256,20 0-33,0 0-159,-20 0-32,21 0-129,-2 0 0,-19 0-287,20 0 63,-20 20 0,0-20-32,0 20 32,0-20 33,0 19-161,0 1 96,0 0-96,-20 0 160,20-1-192,-19-19-160,19 20 128,0 1 96,-21-1-224,21-20 96,0 20 0,0-1 32,0-19-96,0 20 96,0-20 0,0 20 64,21 0-192,-21-1 256,0 1-320,19 0 224,-19 0-32,0 0-32,20-1 0,-20 2 96,20 19-64,-20-20 33,20 19 159,-20-19-256,19 0 192,-19 19 0,0 1-64,0-21 0,-19 22 192,19-21 97,-20 0 95,0-1 33,0 1-65,1 0-95,-2-20-65,1 0-32,0 0-256,20 0-32,-20 0-480,1 0-545,19-20-1057,-20 20-1314,20-20-4964</inkml:trace>
  <inkml:trace contextRef="#ctx0" brushRef="#br0" timeOffset="6603.5156">19916 3089 8776,'19'-19'704,"-19"19"2243,0 0-576,0 0-642,0 0-960,0 19 192,0-19 128,0 20-256,0 0-97,-19 0-191,19 0-321,0-1 0,-20 1-288,20 1 224,0-21-224,0 0 64,0 0 32,0 0-32,0 0 64,20 0-64,-1-21 96,1 1-192,0 1 128,20-1-64,-20 0 128,0 0-224,0 0 96,0 20 32,0 0 0,-20 0 289,0 0-193,19 20 160,-19 0 128,0 0 1,-19 19-65,19-19-128,-20 21-160,20-21 0,0-1-96,0-19-448,0 20-1218,0-20-1793,20 0-5734</inkml:trace>
  <inkml:trace contextRef="#ctx0" brushRef="#br0" timeOffset="7541.0156">20294 3705 11562,'0'0'577,"0"-20"1377,0 20-1025,19 0 352,1 0-256,20-20 320,-1 20 0,1 0-352,19 0-64,1-20-160,20 20-128,-21 0-129,20 0-96,-19 0 129,19 0-193,-19 0-352,-1 0 193,1 0-97,-20-20 64,0 20-32,-21 0-128,21 0 96,-20 0 0,-20 0 96,19-19-96,-19 19 64,0 0 225,0 0-161,-19 0-160,19-20-128,-20 20 32,0 0 64,0-20-224,1 20 96,-1 0 96,0 0-32,0 0 32,20 0-32,0 0 128,0 0-320,0 0 31,0 0-191,20 0 416,-20 0-256,20 0 224,-20 0-128,20 20 96,-20-20 96,19 20-192,-19-1 96,0 1 64,0 0 0,0 0-32,-19 0 96,19-1 0,-20 2 0,0-21-32,0 20 64,0-20-224,1 20-160,-2-20-449,21 0-832,-20 20-1859,20-20-3042</inkml:trace>
  <inkml:trace contextRef="#ctx0" brushRef="#br0" timeOffset="8753.9062">21861 3269 3235,'0'0'544,"0"0"1602,0 0-352,-20 0-449,20 0-384,0 0 96,0 0-128,0 0-160,0 0-65,0 0-31,0 0 0,0-20-65,0 20-127,0 0-33,0 0-96,0 0 1,-20 0-65,20 0 32,0 0-64,0 0 33,0 0-65,-19 0-64,19 0 0,0 0-128,-20 0 193,20 0-129,-20 0 96,20 20-64,0-20 0,-20 0 0,20 0-128,-19 0 96,19 19-96,-20-19 0,20 0-160,0 20 128,0-20-32,0 20 0,0-20-32,0 20 32,0-20-32,20 19 192,-20-19-160,19 20-64,1-20 160,-20 20 128,20 0-320,-20-20 192,0 19 0,0 1 160,0 1-288,0-21 192,0 20-64,0 0 32,-20-1 0,20-19-32,-20 20-32,20 0-32,-19-20 160,19 20-256,0-1 32,0-19 160,0 20-192,-20-20 256,20 20-192,0 0 32,0-20 64,-20 20 32,20-20-64,0 19 64,-20 2 0,1-1 160,19-20-128,-20 20-64,0 0 417,-1 19-129,1-19 97,1 19-225,-1-19 256,0 20-224,0-21 1,20 1-193,0 1-225,0-1 161,0 0 32,0-1 129,20-19-129,0 20-385,0-20-352,-1 20-800,1-20-481,21 0-2242</inkml:trace>
  <inkml:trace contextRef="#ctx0" brushRef="#br0" timeOffset="9167.9687">21961 3943 12780,'0'-40'288,"0"21"2114,0-21-768,0 20-289,20-19-576,-20-1-289,39 0-63,-19 20-161,0-20-256,19 20 320,-19 1-448,21-1 256,-21 20-32,19 0-96,-19 20 0,0-1 32,-1 1 96,-19 20-96,0-1-160,0-18 160,-19 19 64,-1-20 97,-20-1-1,1 1 96,-2 0-64,2-20-160,19 20 32,-20-20-96,40 0-96,-20 0-448,20 0-1154,0 0-1313,0 0-2242</inkml:trace>
  <inkml:trace contextRef="#ctx0" brushRef="#br0" timeOffset="9727.539">22318 4002 4708,'20'-20'1954,"-20"20"1185,0 0-897,19 0-256,-19 20-225,0-20-511,-19 21-321,19-21-129,-20 20 65,0 0-416,0-1-65,1-19-192,19 0-160,-20 20-256,20-20-961,0 0-865,0 0-1826,0 0-7847</inkml:trace>
  <inkml:trace contextRef="#ctx0" brushRef="#br0" timeOffset="10040.039">22635 3685 13484,'20'0'96,"-20"0"1186,0 0 383,0 20-95,0-20-609,0 40-97,-20-20-31,20 20-288,-19-21-417,19 1 0,-20 0-160,20 0 64,0-20-320,0 19-930,0-19-735,0 0-450,0-19-1664</inkml:trace>
  <inkml:trace contextRef="#ctx0" brushRef="#br0" timeOffset="10795.8984">22893 3407 2882,'0'0'3139,"0"-20"-576,0 20 255,0 0-704,0 0-608,0 0-97,0 0-224,0 0-288,0 0-192,0 0 63,0 0-223,0 0-97,20 0-255,-20 0-65,0 0 128,0 0-256,21 0 0,-21 0 192,20 0-288,-20 0 128,0 0 0,20 20 96,-20-20-192,0 20 128,0-20 32,19 19-32,-19-19 161,0 20-129,-19 1 0,19-1 0,-20-20 32,20 20 32,-20-1-160,20 1 64,0-20-32,-21 20-96,21 0 128,0-1-128,0-19 32,0 20-32,0 20 96,0-20-64,0-1 32,21 2 32,-21-1 0,20 20-32,-20-21 0,20 21 32,-20-20 0,0 19 0,0-19 160,0 19-256,0-19 224,-20 21-31,20-21 319,-20-1-32,-1 1 1,1-20-225,1 20 0,-1-20-96,0 0 96,0 0-512,1 0-481,-1 0-608,20-20-1153,-20 0-2275</inkml:trace>
  <inkml:trace contextRef="#ctx0" brushRef="#br0" timeOffset="11449.2188">23152 3229 11659,'19'-21'1025,"-19"21"1889,0 0-576,0 0-576,0 0-1057,0 0-353,0 0 65,0 21 31,-19-1-32,19 0-159,0-20-161,0 19-64,0 1 32,0-20-32,0 0 32,19 0 0,-19 0 64,0 0 128,0 0-192,21-20 97,-1 1-258,0 19 65,-20-20 32,20 20-32,-1-20 32,-19 20-64,20-21 64,0 21 64,0 0 257,-20 0-321,19 0 256,-19 21-32,0-1 128,0 0 97,0-1-417,0 1 160,0 0-160,0 0 0,0-1-32,0 1-801,0-20-1184,0 20-2468,0-20-11210</inkml:trace>
  <inkml:trace contextRef="#ctx0" brushRef="#br0" timeOffset="12793.9454">21464 4798 8744,'0'0'1057,"0"0"1826,0 0-834,-19 0-1152,19 0-576,-20 19 223,20 1 289,-20 20-32,0-1-33,1 1-95,-1-1-225,-1 1-191,1 0 63,20-20-448,0 20 96,0-21 0,0 1-160,20-20-801,1 20-673,-1-20-1121,19 0-3875</inkml:trace>
  <inkml:trace contextRef="#ctx0" brushRef="#br0" timeOffset="13281.25">21524 5135 6374,'20'0'2498,"-20"0"-2530,0 0 1121,19 0 128,1 0-192,1-20-545,-1 20-191,-20 0-129,20-20-64,-1 20 0,1-20-32,0 20 32,-20-21 32,0 21-32,20-19 1,-20 19-65,0-20 192,0 0-96,-20 20 32,20-20-64,0 20 417,-20 0 255,20 0-95,-20 0-353,1 20 129,-1-20 95,0 20-95,-1 19 95,1-18 1,1-1-65,19 0-256,-20 0 1,20-1-193,0 1 0,0 0-32,20-20 32,-20 20-128,39-20-833,-18 0-449,19 20-1120,-21-20-2531</inkml:trace>
  <inkml:trace contextRef="#ctx0" brushRef="#br0" timeOffset="13608.3984">21861 5273 11947,'0'0'961,"-20"0"1986,20 0-1474,0 0-736,0 0-673,0 0-353,0 0-319,20 0-1378,1 0-3075</inkml:trace>
  <inkml:trace contextRef="#ctx0" brushRef="#br0" timeOffset="14196.289">22040 5253 12651,'0'-19'353,"0"-1"1376,0 0-159,20-20-545,0 21-545,-1-1-223,1 0-33,1 0-96,-1 20-96,0 0-32,-20 0 32,0 0-64,0 0 192,0 20 96,0 0-31,-20 0 95,20-1-320,-20 1-288,-1 0-1,-18-20 33,19 20 128,0-20 96,20 0 64,-20 0-32,20-20-32,0 20-32,0-20-64,0 20 0,20-20-33,0 1-31,0 19 0,-1 0-96,1 0 0,1 0-65,-1 19-223,-20 1 159,20 0 1,-20 20 224,0-1 96,-20 22-193,20-2-319,-20 0-481,-1 0 608,1-19 609,1-20 993,-1 1 577,0-21 64,20 0-257,-20 0-160,20 0-384,0-21-384,-20 1-193,20 0 1,0 0-417,20 1-32,-20-1 64,20 20 0,-20-20-1250,20 0-800,0 20-1441,-1 0-6630</inkml:trace>
  <inkml:trace contextRef="#ctx0" brushRef="#br0" timeOffset="14385.7422">22377 5373 16719,'0'0'-288,"0"0"416,0 0-160,0 0-1121,0 0-3267</inkml:trace>
  <inkml:trace contextRef="#ctx0" brushRef="#br0" timeOffset="14958.9844">22934 5035 15566,'20'0'256,"-20"0"1090,0 0 768,0 0-1153,-20 19-321,20 2 65,-21-1-193,1 0-191,1 19-193,19-19-32,-20 0-128,0 0 32,20 0-64,0-20 32,0 0 0,20 0 96,0-20 32,-1 0-96,1 0 0,1 0 64,-1 1 0,0-1-128,-1 0 64,1 0-32,0-1 0,-20 21 0,20 0 0,-20 0 0,20 0 64,-20 21 128,0-1-160,0 0 160,0 0 0,0-1-32,0 1-128,0-20 0,0 20-32,0-20-32,0 0-352,0 0-673,19 0-865,-19 0-256,20 0-1730,-20 0-7879</inkml:trace>
  <inkml:trace contextRef="#ctx0" brushRef="#br0" timeOffset="15177.7344">23252 5075 11851,'0'0'2050,"0"0"-513,0 0 641,19 0-640,1 0-513,0-21-641,19 21-192,-19 0-128,20 0-96,0 0-544,0 0-802,-20 0-960,0 0-2402</inkml:trace>
  <inkml:trace contextRef="#ctx0" brushRef="#br0" timeOffset="15366.211">23311 5154 14285,'0'20'160,"0"-20"1954,0 0-1025,20 0-160,-1 0-769,1 0-96,0 0-96,20 0-1025,-20 0-2178,20 0-7815</inkml:trace>
  <inkml:trace contextRef="#ctx0" brushRef="#br0" timeOffset="15670.8984">23867 4995 13452,'19'0'705,"-19"0"928,0 0-319,0 0 479,0 0-864,0 20-192,0 0 192,0-1 0,-19 22-545,-1-21-160,0 19-64,0-19-192,1 20 32,19-20-64,0-1-192,-20-19-929,20 20-1025,20-20-449,-20 0-2562</inkml:trace>
  <inkml:trace contextRef="#ctx0" brushRef="#br0" timeOffset="16099.6094">24066 5054 2017,'-20'0'9481,"20"-19"-8584,0 19 929,0 0-417,20 0-416,-20 0-320,19 0-129,1 0-159,-20 0-97,40 0-32,-21 0 97,1 19-321,-20-19 224,20 0-64,-20 21 96,0-21-95,-20 20-65,0 0-128,1 0 0,-1-1 0,0-19 64,0 20-32,1 0 224,-1 0 96,0 0 1,20-20-129,-20 19-32,20 1-96,20-20-32,-20 20-256,20-20-897,0 0-577,-1 20-1505,21-20-4260</inkml:trace>
  <inkml:trace contextRef="#ctx0" brushRef="#br0" timeOffset="16710.9375">24423 5174 6149,'0'-20'2210,"0"20"865,0-19-672,0 19-450,0-20-543,-20 20-385,20-20-385,0 0-191,0 20-225,20-21-128,-1 2-32,-19-1-224,40 0 480,-20 0-352,20 1-32,20-1 0,-21 20 32,1-20-32,-21 20 32,1 0-96,0 0 288,-20 20-160,0 0 96,-20-1 64,-19 1-96,-1 0-224,1 19 128,-1 2 32,-20 18-32,20-19 0,1 0-32,19-1-32,0-19 96,20 0-32,20 1 0,0-2-96,-1-19-289,1-19 225,20 19-32,-19-21 160,-2 1 64,-19-20 96,0 21-64,0-21 0,0 20 64,-19 0-64,-2 1-192,21-1-1409,0 0-3620</inkml:trace>
  <inkml:trace contextRef="#ctx0" brushRef="#br0" timeOffset="17400.3906">24899 4817 9384,'20'0'929,"0"0"2050,-20 0-897,20 0-64,-20 0-641,19 20-256,1 0-64,-20 0 32,20 19-160,-20 1-96,-20-1-641,20 1 96,-39 20 33,-1-1-97,0 1-96,1 19-96,-1-19 0,0 0-128,0-21-288,1 1-577,19-21-1313,20 1-1186,0 0-2401</inkml:trace>
  <inkml:trace contextRef="#ctx0" brushRef="#br0" timeOffset="19356.4454">21425 4896 1761,'0'0'737,"0"0"736,0 0-127,0-19-482,0 19 482,0 0-65,0 0-160,0 0-32,0 0-128,0 0 0,0 0-160,0 0-193,0 0-31,0 0-65,0 0 1,0 0-33,0 0-128,0 0-95,0 0 31,0 0-32,0 0 0,0 19-63,-20-19 63,20 20 64,0-20-32,-20 20 129,20-20-65,-19 20-32,19-1 1,0-19-129,-20 20 0,20 0-96,-21 0 0,21-20-160,0 19 96,-20 2 128,20-1-192,0 0 128,0 0-160,-20-20 64,20 19 0,0 1 0,0 0-160,0-20 384,0 20-192,0 0 33,0-1-33,0-19 32,0 20-96,0 0 64,0-20 0,0 20 0,0 1-64,20-2 192,-20-19-256,0 20 224,0 0-192,20 0 64,-20-20 0,0 19 128,0-19-224,21 20 96,-21-20 160,0 20-320,0-20 224,0 0-32,0 0-96,0 0 288,0 0-384,0 0 224,20 0-32,-20 0 64,0 0 0,0 0 96,0 0-192,0 0 0,0-20 32,-20 0 129,20 20-258,0-19 97,0-1 65,0 0-98,0 0 66,0 1-33,0-2 0,-21 1 0,21 0 0,0 0 0,0 1-65,0-1 65,0 0 129,0 0-258,21 0 161,-21 1-64,0-1 32,0 0-32,0 0 32,0-1 32,20 2-160,-20-1-128,0 0 576,19 20-288,-19-20-96,0 20 64,0-19 32,20 19-128,-20 0 64,0-20 0,0 20 64,0 0-128,0 0 64,0 0-32,20 0 32,-20 0 32,0 0-32,0-20 64,0 20-64,0 0 64,0 0 96,0 0-128,0 0 0,0 0 0,0 0 96,0 0-192,0 0 96,0 0-64,0 0 32,0 20-64,-20-20 96,20 20 160,-20-1-224,20 1 192,-19 0-128,19 19 128,-20-18-256,20 19 224,-21-20-32,21 19 0,0 1 33,0-1 63,0-19-224,0 0 288,0 0-288,0 1 128,0-2-32,0 1 32,0 0-96,0-20-32,0 0-609,21 20-992,-21-20-1570,20 0-8200</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8:37.423"/>
    </inkml:context>
    <inkml:brush xml:id="br0">
      <inkml:brushProperty name="width" value="0.05292" units="cm"/>
      <inkml:brushProperty name="height" value="0.05292" units="cm"/>
      <inkml:brushProperty name="color" value="#FF0000"/>
    </inkml:brush>
  </inkml:definitions>
  <inkml:trace contextRef="#ctx0" brushRef="#br0">696 10733 1345,'-19'0'1089,"-1"0"640,20 0-255,-20 0-193,0 0 0,1 0 641,-1 0-513,0 0-480,20 0 256,-20 0-320,20 0-256,-19 0-385,19 0 0,19 0 321,1 0-33,20 0 65,19 0 63,0 0-159,21 0-97,19 0 33,-20 0 31,21 0-224,19-19 32,-20 19-159,21 0-1,-2-20 96,2 20-256,-1 0 160,20-20-96,-20 20 0,-19 0-32,-1 0-801,-60 0-160,-19 0-480,0 0-1442,-20 0-3299</inkml:trace>
  <inkml:trace contextRef="#ctx0" brushRef="#br0" timeOffset="522.4608">637 10952 2178,'-20'0'4356,"-19"0"-4324,39 0 288,-20 0 321,20 0 63,0 0-95,0 0 768,20 0-224,19 20 96,1-20-63,-1 0 31,42-20-417,-2 20-31,0 0-288,20-20 127,20 20-159,-20-20-321,41 20-32,-22-19-32,2 19 0,-1 0-64,-19 0 0,-21 0 32,0 0 0,-20 0-32,-18 0-384,-2 19-449,-19-19-961,0 0-1953,0 0-5318</inkml:trace>
  <inkml:trace contextRef="#ctx0" brushRef="#br0" timeOffset="1009.7655">1948 10455 7046,'19'20'4100,"-19"-20"-4292,20 0 320,0 0 384,0 0 385,-1 0 320,1 0-192,41 20-576,-22 0-97,21-20-64,-1 0 97,-20 20-161,22-20-96,-22 19-32,1 1-32,-20 0 32,19-20 33,-19 21 31,-20-1 32,0-1 128,0 1 129,-20 0 159,-19 19-95,-1-19-97,-19 0-32,18 19-95,-18-19-1,0 0 0,-1 1-32,21-1-127,19-1-193,-1 1-65,1-20-1120,0 20-801,1 0-2498</inkml:trace>
  <inkml:trace contextRef="#ctx0" brushRef="#br0" timeOffset="2720.7031">2166 10852 832,'0'0'993,"0"0"192,0 0-64,0 0-352,0 0-192,0 0-1,0 0-159,0 0 191,0 0-95,-20 0-353,20 0-32,0 0 32,0 0 64,0 0 33,0 0-1,0 0 256,0 21 193,-19-21-96,19 0-161,0 0 64,-20 0-95,20 20-129,0-20 32,0 0-127,0 19 31,0-19-128,-21 0 0,21 0 0,0 20 0,-20-20 32,20 0-64,0 0 64,-20 20 33,20-20-1,0 0 32,-19 20-32,19-20 0,-20 0 32,20 20-95,0-20-33,0 0-32,-20 19 32,20-19-32,0 0 32,-20 0-32,20 0-32,0 20-32,0-20-32,0 0-96,0 0-1186,0 0-3747</inkml:trace>
  <inkml:trace contextRef="#ctx0" brushRef="#br0" timeOffset="5177.7343">18288 2474 672,'0'0'897,"0"0"-320,0 0-97,0 0-64,0 20 353,0-20-96,0 0 480,0 0 96,0 0-96,0 0-64,0 0-128,0 0-224,0 0-129,0 0 33,0 0 64,0 0-129,0 0-63,0 0 31,0 0 33,0 0-33,0 0-31,0 0-33,-20 0-31,20 0-97,0 0-160,0 0-32,20-20 96,-20 20-63,0 0-1,0-19-96,0 19 0,20-20 160,-20 20-288,0-21 160,19 21-64,-19-20 33,20 0-97,-20 1 160,20-1-160,0 0 0,-20 0 32,19 1-32,1-1 32,-20 0-64,21 0 192,-1 0-288,-20 1 96,20 19 32,-20-21-32,19 21 0,-19 0 96,20 21 64,-20-21 32,20 19 0,-20-19-32,20 20 64,-1-20-31,1 0 95,0 0 128,20 0-96,0-20-31,0-20-97,-1 20-64,1-20-32,-1 21 0,21-1-64,-41 0 0,22 0 0,-21 1-288,0-1-257,-1 0-223,21-19-129,-20 19-481,0-1-960,-1 1-1377,-19 20-6151</inkml:trace>
  <inkml:trace contextRef="#ctx0" brushRef="#br0" timeOffset="6071.2889">18406 2613 512,'0'19'1281,"0"-19"64,0 0 97,0 0-289,0 0 96,0 0-64,0 0-320,0 0-32,0 0 192,0 0-160,0 0-129,0 0-63,0 0-96,0 0-33,0-19-192,0 19-95,20 0-33,-20-20 96,0 20-32,21-20 33,-1 20-97,-20-20 0,20 20-64,-1-19-64,-19 19-32,20-20 0,-20 0 33,20 20-33,0 0 32,-20 0 0,19 0 32,1 0 64,0 0 64,0 0 65,-20 0 31,20 0-32,20 0 97,-20-20-1,0 20-160,19-19-31,-19-1 63,20-1-320,-1 1 96,-19 0-96,19 1 32,-19-1-353,1 0-383,-21 0-577,0 20-1282,20-19-3010</inkml:trace>
  <inkml:trace contextRef="#ctx0" brushRef="#br0" timeOffset="6565.4296">19181 2276 9833,'0'19'96,"0"1"1185,0 0-256,-20 0 416,20-1-191,0 21-33,0-19-416,0 18-321,0-19-320,0 20-64,20-1-64,-20-19-32,0 0-32,0-1-352,0-19-513,20 0-640,-20 0-609,0 0-1282,0 0-3362</inkml:trace>
  <inkml:trace contextRef="#ctx0" brushRef="#br0" timeOffset="6863.2812">19181 2374 10698,'0'-59'-96,"0"39"288,20 1 96,-1-21 224,2 20 674,19 0 287,-20 1-288,19 19-801,-19 0-255,0 0 31,-1 19 64,1 1 64,-20 0 33,0 20-33,0-21-96,0 21 128,-20-20 353,1-1 192,-1 1-129,0-20-351,0 0-193,-19 0 96,19 20-480,0-20-416,-1-20-1250,2 20-2594</inkml:trace>
  <inkml:trace contextRef="#ctx0" brushRef="#br0" timeOffset="7617.1875">20233 1263 7847,'0'-20'865,"0"20"1889,0-20-1248,0 20-65,0 0-96,0 0-480,-20 0 0,20 20 224,-19 0 32,-1 19 128,20 21-224,-40 0-32,21 19-160,-1 0-609,-20 1-128,20-1-128,20 1 32,0-21 0,0-18-256,20-2-673,20-19-416,-1 0-1185,1-20-3108</inkml:trace>
  <inkml:trace contextRef="#ctx0" brushRef="#br0" timeOffset="8350.5858">20432 1501 9673,'20'-20'32,"-20"1"1954,0 19-1090,0 0 33,0 0 288,0 0-128,19 19-160,-19 1-320,0 20-129,0-1 1,0 1-257,0 0-128,0 20-64,0-21 96,-19 1 193,19-20 191,0-20 161,0 19 288,0-19-193,0 0-672,0-19 33,19-1 31,-19-20 0,20 20-96,0-19-32,0-1 32,1 21-96,-2-22 32,1 21-32,0 0 0,20 1 0,-21-1-320,21 20-1026,-20 0-479,-1 0-1026,1 20-2114</inkml:trace>
  <inkml:trace contextRef="#ctx0" brushRef="#br0" timeOffset="8612.3047">20830 1878 14509,'19'41'128,"-19"-22"449,0 1 256,-19 0 544,-2 0-256,1-1 32,-20 21-576,21-1-385,-21-19-192,20 0-481,20 0-832,0-20-2338</inkml:trace>
  <inkml:trace contextRef="#ctx0" brushRef="#br0" timeOffset="9461.914">21821 1501 9737,'20'0'672,"0"-20"-544,-20 20 994,0 0 255,0 0-352,0 0-32,-20 0-192,20-19-161,-20 19-31,20 0 95,-19 0-319,-1 0-161,0 0 64,0-20-160,1 20 161,-1-20-385,0 20 128,0 0-64,1 0 64,19-20-161,-20 20-95,20 0-160,0 0 384,0 0 128,0 20 0,0 0 96,0 19 97,0 1 127,-20-1 65,20 1-33,0 1 129,0-2-449,0 1-32,-21-1-96,21 1 192,0-20-192,0-1-512,0 1-577,0 0-289,0-20-960,0 0-1986</inkml:trace>
  <inkml:trace contextRef="#ctx0" brushRef="#br0" timeOffset="9650.3905">21464 1759 13452,'0'0'1281,"-19"0"-1473,19 0 673,0 0 319,19 0 161,-19 0-224,20 0-256,0 0-257,20 0-96,-21 20-352,22-20-865,-21 0-1057,19 0-1602</inkml:trace>
  <inkml:trace contextRef="#ctx0" brushRef="#br0" timeOffset="10101.5625">22239 1402 10217,'20'-19'513,"-20"-2"2369,0 21-1280,0-20-161,0 20-576,0 0-288,-20 20-65,0-20 289,20 21 160,-20-2 0,-19 21-353,19-1-31,-1 1 63,1 19-223,-19 2-193,19-2-128,0 0-32,0-19-160,20-1-64,0-19 160,20 21-384,0-41-257,0 20-448,19-1-705,-19-19-288,1 0-1889,-1 0-5671</inkml:trace>
  <inkml:trace contextRef="#ctx0" brushRef="#br0" timeOffset="10515.625">22338 1620 10794,'0'-20'512,"0"0"97,0 20 320,0 0 320,0 0 64,0 0-288,0 20-128,0 21-353,0-22-63,0 21-129,-20-1-160,20 1-128,0-20 65,0 19 95,-20-19 64,20 0-32,0-20 257,0 0 288,0 0-801,0 0 64,0 0-128,0-20 96,0 0-96,0 1-33,0-21 129,20 20-320,-20 0 288,20 1 96,-1-1-64,-19 20-224,20-20 160,1 20 0,-1 0-64,0 0-481,-20 0-544,19 0-512,-19 20-1634,20-20-5285</inkml:trace>
  <inkml:trace contextRef="#ctx0" brushRef="#br0" timeOffset="10806.6406">22716 1362 13100,'59'0'480,"-39"0"1506,-20 21-608,19-2-1,1 1 96,-20 20 193,20-1-225,-20 20-672,0 1-128,0-20-129,-20 20-128,-19-1-31,19 0-289,-20 2 160,21-22-416,-1 1-577,-21-1-961,21-19-1344,1-20-2788</inkml:trace>
  <inkml:trace contextRef="#ctx0" brushRef="#br0" timeOffset="32809.5702">23033 1838 2722,'0'0'1538,"-20"0"1248,20 0-352,0 0-448,0 0-288,0 0-161,0 0-191,0 0-289,0 0-225,0 0-63,20 0-32,-20 0-193,40 0 161,-21 0-32,21-19 31,-1 19-255,2-20-33,-1 20-160,19-20-31,-39 20-161,19 0 32,-19 0-96,0 0-224,0 0-513,0 0-704,0 0-577,0-20-897,-20 20-2274</inkml:trace>
  <inkml:trace contextRef="#ctx0" brushRef="#br0" timeOffset="33500">23212 1641 640,'0'0'3203,"0"0"-897,0-21 417,0 21-545,0 0-833,0 0-544,0 0 288,0 0 0,0 21 0,0-2 64,0 1-96,0 0-32,0 19-64,0 1-160,0 0-321,0-21-159,0 21-97,0 1 96,0-22-256,0 21-96,0-20 224,0-1-672,0 1-609,0-20-929,0 20-897,0-20-3299</inkml:trace>
  <inkml:trace contextRef="#ctx0" brushRef="#br0" timeOffset="35236.328">23252 1481 224,'0'0'352,"0"-19"32,0 19 321,0 0 352,0 0 481,0 0 31,0 0-224,0-20 289,0 20-161,0 0-127,0 0-225,0 0-64,0 0-97,0-20-191,0 20-160,0 0-33,0 0 33,0 0-129,0 0-127,0-20-33,-20 20-160,20 0-32,0 0-96,-20 0 257,20 0-353,-20 20 192,20-20 32,-21 0-64,21 20 0,-19-20-32,-1 0 64,0 20 32,20-20 97,-20 19-193,20-19 32,-19 20 64,19-20-64,-20 20-64,20 0 160,-20-1-224,20 1 96,0 0 96,-20 0 65,20 1-97,-20-2-128,20 1 256,0 0-288,-19 0 192,19-1-96,-20 1 0,20 0 128,-20 0-224,20 0 32,0-1 64,0 1 0,-21-20-64,21 20 32,0 1 0,0-21 129,0 20-257,0-1 288,-20-19-320,20 20 160,0 0-32,0-20 0,0 20 96,0-20-160,0 19 32,0-19 32,0 0 0,0 20 0,0-20 32,0 20-64,0-20 96,0 20-96,20-20 96,-20 0-64,0 19 0,0-19 64,21 0-32,-21 20-32,20-20 0,-20 0 0,20 20 32,-20-20 0,19 0 0,-19 0-32,20 0 32,0 0 32,0 20-64,0-20 64,-20 0-32,19 0 32,-19 0-128,20 0 64,-20 0 0,20 0 32,-20 0 128,20 0-128,-20 0 64,19 0-256,2 0 192,-1-20-32,-20 20 32,20 0 32,-20 0 64,20 0-256,-20-20 192,19 20-64,1 0 97,-20-20-130,20 20 66,0-19-1,-20 19 0,19 0 0,-19-20 128,20 20-192,-20-20-32,20 20 64,-20 0 64,20-20-96,-20 20 256,20-19-352,-20 19 320,20-20-352,-20 0 384,0 0-320,20 20 96,-20-19 192,0 19-192,0-20 64,0-1-192,0 1 128,20 20 32,-20-20-64,0 1 96,0-1-32,0 20-64,0-20 32,0 0 32,0 0-32,0 20 32,0-19-64,0 19 64,0-20-64,0 20 32,0-20 64,0 0-128,0 1 160,0-2-160,0 1 32,0 20 96,0-20-64,0 20 32,0-20-32,-20 1-32,20 19 224,0 0-288,0-20 128,-20 20 32,20-20-96,-20 20 0,0-20 0,0 20 32,0-19-32,0 19 0,1-20 96,-21 20-256,20 0-545,1 0-576,19 0-1570,-20 20-2370</inkml:trace>
  <inkml:trace contextRef="#ctx0" brushRef="#br0" timeOffset="36376.953">23668 1660 2978,'0'-19'2403,"0"19"543,0 0-95,0-21-481,-20 21-512,20-20-545,0 20-288,0-20-256,20 20-64,-20 0-1,0 0 33,0 0-481,0 0 1,0 0-161,0 0 320,0 0-128,0 20 33,-20 0 127,20 1-32,0-2 1,0 21-129,0-20-96,0 19-64,-20-19-32,20 20 1,0-21-1,0 1 128,0 21-224,0-21 96,0-1 0,0 1 0,0-20-96,0 20 128,0-20-192,0 20 128,0-20 32,0 0 65,0 0 159,0 0-96,0 0-96,20-20-96,-20 20-64,0-20 128,20 0 64,-20 1-320,20-1 160,-20-1 32,19 1-64,2 0 32,-1-19 0,-20 19-64,20 0 128,-20 0-128,0 1 32,20-1 0,-20 0 64,19 20-64,-19 0-64,0-20 160,0 20-352,20 0 96,-20 0 96,0 20 96,20-20 160,-20 20-288,0 0 160,0 19-32,0-19 32,0 0 0,0 0-32,0-1-32,0 1 64,0-20 0,0 20 0,0-20 32,0 0 128,0 0-160,0 0 224,0 0-352,0-20 0,20 20 96,-20-20-96,19 1-64,1-1 0,0 0 0,0 0-33,0-19 97,0 19 96,0 0-96,0 0 32,0 20 64,0 0-256,-20-19 256,19 19 0,1 19-64,-20-19 288,0 20-256,0 0 288,0 19-288,0-19 96,20 20-64,-20-20 64,0-1-32,0 1-96,0 0-416,0 1-833,0-1-1186,0-20-864,20 19-5221</inkml:trace>
  <inkml:trace contextRef="#ctx0" brushRef="#br0" timeOffset="43071.2889">24245 1383 1057,'0'0'1697,"-21"0"-31,21 0-161,0 0-704,0 0-353,0 0 1,0 0-1,0-21-63,0 21-65,0 0 96,0 0 385,0 0 96,0 0-128,0-20-33,0 20-159,0 0-161,0 0-96,0 0 65,0 0-129,0 0 32,0 0-95,0 0 191,0 0 0,0-20 97,0 20 31,0 0 1,0 0-129,0 0 0,0 0-63,0 0-1,0 0-96,0 0 65,0 0-97,0 0-32,0 0 0,0 0 0,0 0-64,0 0 0,0 0 193,0 0-193,0 0-96,0 0 160,0 0-64,0 0 64,0 0-64,0 0-32,0 0 64,0 0 0,0 20 1,21-20-1,-21 0-64,0 0 64,0 0-64,19 0 0,-19 20 0,20-20-64,-20 21 64,20-2-32,-20-19 32,0 20-32,20-20-32,-20 20 32,0 0 0,19-20 64,-19 19-64,0-19-128,20 20 160,-20 0-32,20-20-32,0 20 32,-20-1 1,0-19 191,20 20-320,-20 0 96,0 0 64,0 1 0,0-21-64,0 19 64,0 1 32,0 0-32,0-20 0,19 20-96,-19-20-32,0 19 96,0 1 0,0-20-32,0 20 0,0 0 32,0-20 160,20 20-320,-20-20 128,0 19 64,0 1-32,-20-20 0,20 20-32,0-20 32,0 21 0,0-21-32,0 20 0,0-20 32,0 19 32,-19-19-64,19 20 96,0-20-96,0 20 32,0 0 1,-20-20-1,20 19-32,-20-19 0,20 0 32,0 20 32,-20-20-32,20 20-32,0-20-32,0 20 96,-20-20-32,20 19-32,0-19 224,-19 20-352,-1-20 352,20 20-320,0-20 160,-20 20-32,0-20 0,20 0 64,-19 21-32,19-21 32,0 19-32,-21-19 0,21 0 0,0 20 1,0-20-1,-20 0 0,20 0-32,0 0 64,-20 20 96,20-20-256,0 0 256,0 0-224,0 0 64,0 0 224,0 0-320,0 0 224,0 0 33,0 0-289,0 0-513,0 0-1057,0 0-2722,0 0-8200</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9:41.782"/>
    </inkml:context>
    <inkml:brush xml:id="br0">
      <inkml:brushProperty name="width" value="0.05292" units="cm"/>
      <inkml:brushProperty name="height" value="0.05292" units="cm"/>
      <inkml:brushProperty name="color" value="#FF0000"/>
    </inkml:brush>
  </inkml:definitions>
  <inkml:trace contextRef="#ctx0" brushRef="#br0">18406 4857 2498,'-19'0'1537,"19"0"1058,0 0-257,0-20-224,0 20-416,0 0-289,0 0-384,0 0-352,0 0-289,0-20-160,19 20-64,-19 0 0,20-19 1,1 19-65,19-21-32,-21 21 0,21 0-32,-20 0-32,19 0 0,1 0-32,-20 21 64,-1-2-32,2-19 96,-1 20 32,0 20 64,0-21 64,-20 1-31,19 0 95,1 0-128,-20-1 0,20 1 97,19 0-193,1-20 256,-1 0-416,2 20 96,18-20 64,-19 0 64,0 0-256,-1 0 96,-19 19-128,19-19-128,-18 0-449,-1 0 32,0 0-1024,0 0-962,-20 21-2530</inkml:trace>
  <inkml:trace contextRef="#ctx0" brushRef="#br0" timeOffset="551.7577">18347 5115 3715,'0'0'1537,"0"0"1154,0-20-1218,0 20-448,20 0-224,0 0 32,-1 0 0,1 0-225,1 20-95,-1-20 159,19 20 129,-19-20 32,20 19 64,-21-19 128,21 20-417,0-20-191,-21 0-129,22 0-160,-21 0-288,19 20 416,-19-20-96,20 0-288,-21 20-96,21-20 32,19 0-641,-18 20-480,-2-20-1057,1 0-2499</inkml:trace>
  <inkml:trace contextRef="#ctx0" brushRef="#br0" timeOffset="958.9844">19181 5531 11723,'0'20'-161,"-20"0"1154,20 1 865,-20 18-320,1-19-481,19 20-545,-20-1-352,20 1-32,-20-21-128,20 21-512,0-20-865,0-20-1058,0 0-2273</inkml:trace>
  <inkml:trace contextRef="#ctx0" brushRef="#br0" timeOffset="1206.0546">19141 5571 6438,'40'-40'1153,"-20"20"-288,-1 20 1120,2 0-319,-21 0-257,20 0-512,-20 0-192,20 20-97,-20 0 65,0 21-96,0-22-65,-20 1-64,20 0 417,-20-20 320,-1 20-224,2-20-576,-1-20-129,-20 20-448,21-20 32,-1 0-1762,0 20-2402</inkml:trace>
  <inkml:trace contextRef="#ctx0" brushRef="#br0" timeOffset="1831.0546">20491 5075 12972,'-39'20'32,"19"-20"1473,-20 40 609,1-21-320,-20 21-321,18 19-352,1 1-288,1 0-545,19-1-95,0-19-129,20 19 64,20-19 128,20 0-640,-1 0-609,1-20-801,20 19-800,-20-39-2179</inkml:trace>
  <inkml:trace contextRef="#ctx0" brushRef="#br0" timeOffset="2259.7655">20749 5313 11659,'0'-20'928,"0"20"1,0 0 673,0 20 159,0 1-511,0-2-353,-19 21-97,19-1-255,0 1-97,-20 19-384,20-19 128,-20 0-127,20-20 31,0-20 0,0 20 128,0-20 513,0-20-257,0 0-320,20 1 64,0-2 1,-20-19-129,39 1-32,-19 19-256,21-20 384,-2 21-256,1-21 160,-1 40-320,-19-20 95,19 20-479,-39 20-705,20-20-577,-20 20-608,20 19-2339</inkml:trace>
  <inkml:trace contextRef="#ctx0" brushRef="#br0" timeOffset="2491.211">21067 5750 3971,'21'39'8680,"-21"-19"-7590,0 0 1120,-21 0-32,21 20-449,-40-20-512,20 20-672,-19-1-289,-20 1-96,19-21-64,20 1-960,1 0-1378,-2-20-3588</inkml:trace>
  <inkml:trace contextRef="#ctx0" brushRef="#br0" timeOffset="3333.9843">22219 5492 10537,'0'0'417,"0"0"1409,0-20 31,-20 20-351,1 0-545,19-20-321,-20 20-127,-21-20-161,21 1-128,1 19 257,-21-20-289,20 0 128,-19 20-160,19-20-256,0 1 96,0 19 96,1 0 33,19 0-226,-20 0-63,20 19-128,-21 1 544,21 20-96,0-21 225,0 21-65,0-1 129,-20 21-129,20-20-32,0 0-128,0 0-32,0-1 0,0 1 33,0-21-161,0 1 96,0 0-320,0-20-513,0 0-865,0 20-384,0-20-1377,0-20-2883</inkml:trace>
  <inkml:trace contextRef="#ctx0" brushRef="#br0" timeOffset="3516.6015">21683 5671 12171,'0'0'96,"20"0"1858,0 0-673,-1 0-64,21 0-512,-1 0-257,1 20-287,1-20-65,-2 19-385,1-19-1216,-21 20-2050,1-20-8873</inkml:trace>
  <inkml:trace contextRef="#ctx0" brushRef="#br0" timeOffset="3841.7968">22517 5413 1793,'0'-20'10923,"0"0"-9995,-20 20 1315,0 0-866,0 0-288,1 20-224,-1 0 64,-21 19-1,21 1-127,-19-1 64,-1 1-513,21 20-159,-21-20-97,40 19 0,-20-19-32,20-1-32,20-19-417,-20 21-415,20-22-482,19 1-607,-19-20-578,0 20-1761</inkml:trace>
  <inkml:trace contextRef="#ctx0" brushRef="#br0" timeOffset="4228.5156">22517 5571 11274,'0'0'417,"0"0"543,0 21 1347,0 18-610,0-19-736,-20 20-224,20-1-193,0 1-287,-20-1-97,20 1-32,0-19 0,0-2-160,0-19 160,0 0 289,0 0 415,0-19-415,0-2-449,20 1 256,-20 0-128,0-19-192,20 19 160,-20 0-192,20-19 96,-1 39 0,1-20-32,-20 0 0,20 20 32,0 0-64,-1 0 31,1 0-223,1 0-801,-21 20-224,20-20-1217,0 20-2371</inkml:trace>
  <inkml:trace contextRef="#ctx0" brushRef="#br0" timeOffset="4489.2577">22893 5413 11787,'41'0'352,"-21"19"2178,0-19-672,-20 40 192,19-20-192,-19 39-385,0-18-448,-19 18-256,-1 0-321,-21 20-95,2-19-97,-1-20-96,1 0-32,-1-1-96,20-39-833,1 20-992,19 0-2179,19-20-10089</inkml:trace>
  <inkml:trace contextRef="#ctx0" brushRef="#br0" timeOffset="5011.7187">23171 5849 11979,'0'0'608,"0"0"1122,21-20-225,-1 20 193,0 0-417,0 0-96,19 0-64,1 0-384,-1 0-224,1 0-353,20 0-32,-20 0-224,-1 0-417,1 0-736,-20 0-577,-20 0-1473,19 0-2530</inkml:trace>
  <inkml:trace contextRef="#ctx0" brushRef="#br0" timeOffset="5230.4687">23370 5750 8167,'0'20'3812,"0"-20"-2787,0 19 1505,0 1-832,0-20-513,-20 20-544,20 0-257,0 1-224,0-2 96,-19 1-640,19 20-545,0-21-1089,0-19-1890,0 20-7366</inkml:trace>
  <inkml:trace contextRef="#ctx0" brushRef="#br0" timeOffset="5978.5156">23390 5631 800,'0'-20'2082,"0"20"545,0 0-513,0-19-353,0 19-447,-20 0-289,20 0-257,0 0-319,-20 0-65,1 0 33,19 0 159,-20 0 129,0 19 95,0-19 65,-19 20 64,-1 20-160,0-1-32,0-19-321,20 20 32,1-1-255,19-19-65,-20 21-32,20-22-32,0 21-32,0-20 64,0-1 0,20 1 0,-1 20 32,1-21-64,0 1 32,0 0 1,20 0-65,-20 1-32,0-21 96,0 0-224,-1 0 224,21 19-321,-20-19 225,39-19-32,-19 19-64,0-21 256,0 1-416,-1 0 224,1-19 0,-20 19 32,19-20-32,-19 1 0,0-1 64,-20 0-64,19 0 32,-19 1 32,0 19 0,0-20 0,-19 21 0,-1-1 64,-20 0 0,21 0-32,-21 20-64,1 0 0,-1 0-96,0 0-416,20 20-1090,0-20-1441,0 20-3907</inkml:trace>
  <inkml:trace contextRef="#ctx0" brushRef="#br0" timeOffset="6755.8594">23886 5750 8968,'20'-20'3491,"-20"20"-1793,0-20 544,0 20-384,0 0-897,0 0-449,0 0 417,0 20-64,0 0-192,-20 0-193,1 19-64,-1-19-191,20 21-1,-20-2-64,0-19-96,1 19 0,19-19 64,0 0 0,0-20-32,0 20 33,0-20 95,0 0-32,19 0-96,-19-20-32,20 20-64,0-20 0,0 0 128,-1 1-320,21-1 160,-20 0-32,0 0 64,20 1-32,-20-2 32,-20 1 0,20 20 32,-20 0-32,0 0 64,0 0 32,0 0 32,0 20 32,-20 1-96,20-2-32,-20 1-32,0 20 32,20-21 33,0 1-33,-20-20-32,20 20 0,0-20 32,20 0-32,-20 0 0,20 0-32,20-20 0,-20 0-1,19 1-63,1 19 64,-1-20-64,1 0 0,0 0 64,0 1 32,-20 19-32,19 0 0,-39 0 96,0 19 64,0 1-32,0 0-32,-20 0-32,1 19 0,-1-19-96,0 0-224,0 19-609,20-19-480,-19-20-545,19 20-288,0-20-1858,19 0-8327</inkml:trace>
  <inkml:trace contextRef="#ctx0" brushRef="#br0" timeOffset="7053.711">24621 5571 13901,'60'0'320,"-41"0"1762,-19 21-128,20 18-32,-20-19-257,0 39-576,-20 1-416,1-1-97,-1 1-223,-20 19-33,1-19-32,-20 19-352,18 1 160,1-40-32,21 19-32,-1-20-192,0-19-769,0 0-1024,0 1-1250,1-21-3172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picture where two messages map to two disjoint </a:t>
            </a:r>
            <a:r>
              <a:rPr lang="en-US" baseline="0" dirty="0" err="1" smtClean="0"/>
              <a:t>ciphertext</a:t>
            </a:r>
            <a:r>
              <a:rPr lang="en-US" baseline="0" dirty="0" smtClean="0"/>
              <a:t> clouds.  Each cloud maps to original message.</a:t>
            </a:r>
          </a:p>
          <a:p>
            <a:r>
              <a:rPr lang="en-US" baseline="0" dirty="0" smtClean="0"/>
              <a:t>Encrypting same message twice results in different </a:t>
            </a:r>
            <a:r>
              <a:rPr lang="en-US" baseline="0" dirty="0" err="1" smtClean="0"/>
              <a:t>ciphertexts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30</a:t>
            </a:fld>
            <a:endParaRPr lang="en-US" dirty="0"/>
          </a:p>
        </p:txBody>
      </p:sp>
    </p:spTree>
    <p:extLst>
      <p:ext uri="{BB962C8B-B14F-4D97-AF65-F5344CB8AC3E}">
        <p14:creationId xmlns:p14="http://schemas.microsoft.com/office/powerpoint/2010/main" val="30403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encryption:   random nonce,  no state from file to file</a:t>
            </a:r>
          </a:p>
          <a:p>
            <a:r>
              <a:rPr lang="en-US" dirty="0" smtClean="0"/>
              <a:t>SSL</a:t>
            </a:r>
            <a:r>
              <a:rPr lang="en-US" baseline="0" dirty="0" smtClean="0"/>
              <a:t> </a:t>
            </a:r>
            <a:r>
              <a:rPr lang="en-US" baseline="0" dirty="0" err="1" smtClean="0"/>
              <a:t>encrytpion</a:t>
            </a:r>
            <a:r>
              <a:rPr lang="en-US" baseline="0" dirty="0" smtClean="0"/>
              <a:t> (in order delivery):  counter is fine, no need to send nonce to peer.</a:t>
            </a:r>
          </a:p>
          <a:p>
            <a:r>
              <a:rPr lang="en-US" baseline="0" dirty="0" smtClean="0"/>
              <a:t>IP sec (out of order delivery):  counter is fine, but need to include nonce in every packet.</a:t>
            </a:r>
          </a:p>
          <a:p>
            <a:endParaRPr lang="en-US" dirty="0"/>
          </a:p>
        </p:txBody>
      </p:sp>
      <p:sp>
        <p:nvSpPr>
          <p:cNvPr id="4" name="Slide Number Placeholder 3"/>
          <p:cNvSpPr>
            <a:spLocks noGrp="1"/>
          </p:cNvSpPr>
          <p:nvPr>
            <p:ph type="sldNum" sz="quarter" idx="10"/>
          </p:nvPr>
        </p:nvSpPr>
        <p:spPr/>
        <p:txBody>
          <a:bodyPr/>
          <a:lstStyle/>
          <a:p>
            <a:fld id="{B0DEADE4-9430-487C-94A0-E37CCDC058E8}"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ECB, same block in different positions gets mapped to different </a:t>
            </a:r>
            <a:r>
              <a:rPr lang="en-US" baseline="0" dirty="0" err="1" smtClean="0"/>
              <a:t>ciphertexts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37</a:t>
            </a:fld>
            <a:endParaRPr lang="en-US" dirty="0"/>
          </a:p>
        </p:txBody>
      </p:sp>
    </p:spTree>
    <p:extLst>
      <p:ext uri="{BB962C8B-B14F-4D97-AF65-F5344CB8AC3E}">
        <p14:creationId xmlns:p14="http://schemas.microsoft.com/office/powerpoint/2010/main" val="215219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 means non-random, but</a:t>
            </a:r>
            <a:r>
              <a:rPr lang="en-US" baseline="0" dirty="0" smtClean="0"/>
              <a:t> unique.    Note that setting   IV = E(</a:t>
            </a:r>
            <a:r>
              <a:rPr lang="en-US" baseline="0" dirty="0" err="1" smtClean="0"/>
              <a:t>k,nonce</a:t>
            </a:r>
            <a:r>
              <a:rPr lang="en-US" baseline="0" dirty="0" smtClean="0"/>
              <a:t>)   is insecure.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dirty="0"/>
          </a:p>
        </p:txBody>
      </p:sp>
    </p:spTree>
    <p:extLst>
      <p:ext uri="{BB962C8B-B14F-4D97-AF65-F5344CB8AC3E}">
        <p14:creationId xmlns:p14="http://schemas.microsoft.com/office/powerpoint/2010/main" val="73335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   </a:t>
            </a:r>
            <a:r>
              <a:rPr lang="en-US" dirty="0" err="1" smtClean="0"/>
              <a:t>ciphertext</a:t>
            </a:r>
            <a:r>
              <a:rPr lang="en-US" baseline="0" dirty="0" smtClean="0"/>
              <a:t> stealing, but not discussed here.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44</a:t>
            </a:fld>
            <a:endParaRPr lang="en-US" dirty="0"/>
          </a:p>
        </p:txBody>
      </p:sp>
    </p:spTree>
    <p:extLst>
      <p:ext uri="{BB962C8B-B14F-4D97-AF65-F5344CB8AC3E}">
        <p14:creationId xmlns:p14="http://schemas.microsoft.com/office/powerpoint/2010/main" val="22093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message length is 2^</a:t>
            </a:r>
            <a:r>
              <a:rPr lang="en-US" smtClean="0"/>
              <a:t>64 blocks.</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48</a:t>
            </a:fld>
            <a:endParaRPr lang="en-US" dirty="0"/>
          </a:p>
        </p:txBody>
      </p:sp>
    </p:spTree>
    <p:extLst>
      <p:ext uri="{BB962C8B-B14F-4D97-AF65-F5344CB8AC3E}">
        <p14:creationId xmlns:p14="http://schemas.microsoft.com/office/powerpoint/2010/main" val="2448670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5035A-FCE8-4453-9ACB-43D8443AE300}" type="slidenum">
              <a:rPr lang="en-US"/>
              <a:pPr/>
              <a:t>52</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181531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a:t>
            </a:r>
            <a:r>
              <a:rPr lang="en-US" baseline="0" dirty="0" smtClean="0"/>
              <a:t> two functions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00036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 four functions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4240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32AE2-2851-45C7-B7B4-7FBA8042E9BD}" type="slidenum">
              <a:rPr lang="en-US"/>
              <a:pPr/>
              <a:t>14</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a:t>Today:   we build ciphers that are semantically secure against one-time use</a:t>
            </a:r>
          </a:p>
          <a:p>
            <a:r>
              <a:rPr lang="en-US" dirty="0"/>
              <a:t>And ciphers that are semantically secure against many-time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segment we will see how</a:t>
            </a:r>
            <a:r>
              <a:rPr lang="en-US" baseline="0" dirty="0" smtClean="0"/>
              <a:t> to use block ciphers encrypt multiple messages using the same key.   This comes up in real life, for example in file systems where the same key is used to encrypt multiple files or in networking protocols like </a:t>
            </a:r>
            <a:r>
              <a:rPr lang="en-US" baseline="0" dirty="0" err="1" smtClean="0"/>
              <a:t>Ipsec</a:t>
            </a:r>
            <a:r>
              <a:rPr lang="en-US" baseline="0" dirty="0" smtClean="0"/>
              <a:t> where the same key is used to encryption multiple packets.   So let’s see how to do it.   The first thing we need to do is to define what security when encrypting multiple messages with the same key.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1628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dirty="0"/>
          </a:p>
        </p:txBody>
      </p:sp>
    </p:spTree>
    <p:extLst>
      <p:ext uri="{BB962C8B-B14F-4D97-AF65-F5344CB8AC3E}">
        <p14:creationId xmlns:p14="http://schemas.microsoft.com/office/powerpoint/2010/main" val="1628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smtClean="0"/>
              <a:t>Dan Boneh</a:t>
            </a:r>
            <a:endParaRPr lang="en-US" sz="900" dirty="0"/>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39" r:id="rId14"/>
    <p:sldLayoutId id="2147483740"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4/4/2012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customXml" Target="../ink/ink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customXml" Target="../ink/ink10.xml"/></Relationships>
</file>

<file path=ppt/slides/_rels/slide3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customXml" Target="../ink/ink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Review: PRPs and PRFs</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3388174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PRF Switching Lemma</a:t>
            </a:r>
          </a:p>
        </p:txBody>
      </p:sp>
      <p:sp>
        <p:nvSpPr>
          <p:cNvPr id="26627" name="Rectangle 3"/>
          <p:cNvSpPr>
            <a:spLocks noGrp="1" noChangeArrowheads="1"/>
          </p:cNvSpPr>
          <p:nvPr>
            <p:ph type="body" idx="1"/>
          </p:nvPr>
        </p:nvSpPr>
        <p:spPr>
          <a:xfrm>
            <a:off x="228600" y="819150"/>
            <a:ext cx="8915400" cy="4324350"/>
          </a:xfrm>
        </p:spPr>
        <p:txBody>
          <a:bodyPr>
            <a:normAutofit/>
          </a:bodyPr>
          <a:lstStyle/>
          <a:p>
            <a:pPr marL="0" indent="0">
              <a:lnSpc>
                <a:spcPct val="120000"/>
              </a:lnSpc>
              <a:buNone/>
            </a:pPr>
            <a:r>
              <a:rPr lang="en-US" dirty="0"/>
              <a:t>Any secure PRP is also a secure </a:t>
            </a:r>
            <a:r>
              <a:rPr lang="en-US" dirty="0" smtClean="0"/>
              <a:t>PRF,   if |X| is sufficiently large.</a:t>
            </a:r>
            <a:endParaRPr lang="en-US" dirty="0"/>
          </a:p>
          <a:p>
            <a:pPr marL="0" indent="0">
              <a:lnSpc>
                <a:spcPct val="120000"/>
              </a:lnSpc>
              <a:spcBef>
                <a:spcPct val="100000"/>
              </a:spcBef>
              <a:buNone/>
            </a:pPr>
            <a:r>
              <a:rPr lang="en-US" u="sng" dirty="0"/>
              <a:t>Lemma</a:t>
            </a:r>
            <a:r>
              <a:rPr lang="en-US" dirty="0"/>
              <a:t>:     Let   E   be a PRP over  (K,X) </a:t>
            </a:r>
            <a:br>
              <a:rPr lang="en-US" dirty="0"/>
            </a:br>
            <a:r>
              <a:rPr lang="en-US" dirty="0"/>
              <a:t>	Then for any   q-query  adversary  A:</a:t>
            </a:r>
          </a:p>
          <a:p>
            <a:pPr>
              <a:lnSpc>
                <a:spcPct val="120000"/>
              </a:lnSpc>
              <a:buFontTx/>
              <a:buNone/>
            </a:pPr>
            <a:r>
              <a:rPr lang="en-US" dirty="0"/>
              <a:t>		      </a:t>
            </a:r>
            <a:r>
              <a:rPr lang="en-US" sz="3200" dirty="0"/>
              <a:t>|</a:t>
            </a:r>
            <a:r>
              <a:rPr lang="en-US" dirty="0"/>
              <a:t> </a:t>
            </a:r>
            <a:r>
              <a:rPr lang="en-US" dirty="0" err="1" smtClean="0">
                <a:solidFill>
                  <a:schemeClr val="accent2"/>
                </a:solidFill>
              </a:rPr>
              <a:t>Adv</a:t>
            </a:r>
            <a:r>
              <a:rPr lang="en-US" baseline="-25000" dirty="0" err="1" smtClean="0">
                <a:solidFill>
                  <a:schemeClr val="accent2"/>
                </a:solidFill>
              </a:rPr>
              <a:t>PRF</a:t>
            </a:r>
            <a:r>
              <a:rPr lang="en-US" dirty="0" smtClean="0">
                <a:solidFill>
                  <a:schemeClr val="accent2"/>
                </a:solidFill>
              </a:rPr>
              <a:t> [</a:t>
            </a:r>
            <a:r>
              <a:rPr lang="en-US" dirty="0">
                <a:solidFill>
                  <a:schemeClr val="accent2"/>
                </a:solidFill>
              </a:rPr>
              <a:t>A,E]</a:t>
            </a:r>
            <a:r>
              <a:rPr lang="en-US" dirty="0"/>
              <a:t>  </a:t>
            </a:r>
            <a:r>
              <a:rPr lang="en-US" dirty="0">
                <a:latin typeface="Symbol" pitchFamily="18" charset="2"/>
              </a:rPr>
              <a:t>-</a:t>
            </a:r>
            <a:r>
              <a:rPr lang="en-US" dirty="0"/>
              <a:t>  </a:t>
            </a:r>
            <a:r>
              <a:rPr lang="en-US" dirty="0" err="1" smtClean="0">
                <a:solidFill>
                  <a:schemeClr val="accent2"/>
                </a:solidFill>
              </a:rPr>
              <a:t>Adv</a:t>
            </a:r>
            <a:r>
              <a:rPr lang="en-US" baseline="-25000" dirty="0" err="1" smtClean="0">
                <a:solidFill>
                  <a:schemeClr val="accent2"/>
                </a:solidFill>
              </a:rPr>
              <a:t>PRP</a:t>
            </a:r>
            <a:r>
              <a:rPr lang="en-US" dirty="0" smtClean="0">
                <a:solidFill>
                  <a:schemeClr val="accent2"/>
                </a:solidFill>
              </a:rPr>
              <a:t>[</a:t>
            </a:r>
            <a:r>
              <a:rPr lang="en-US" dirty="0">
                <a:solidFill>
                  <a:schemeClr val="accent2"/>
                </a:solidFill>
              </a:rPr>
              <a:t>A,E]</a:t>
            </a:r>
            <a:r>
              <a:rPr lang="en-US" dirty="0"/>
              <a:t> </a:t>
            </a:r>
            <a:r>
              <a:rPr lang="en-US" sz="3200" dirty="0"/>
              <a:t>|</a:t>
            </a:r>
            <a:r>
              <a:rPr lang="en-US" dirty="0"/>
              <a:t>   &lt;   q</a:t>
            </a:r>
            <a:r>
              <a:rPr lang="en-US" baseline="30000" dirty="0"/>
              <a:t>2</a:t>
            </a:r>
            <a:r>
              <a:rPr lang="en-US" dirty="0"/>
              <a:t> / 2|X|</a:t>
            </a:r>
          </a:p>
          <a:p>
            <a:pPr>
              <a:lnSpc>
                <a:spcPct val="110000"/>
              </a:lnSpc>
              <a:spcBef>
                <a:spcPts val="3600"/>
              </a:spcBef>
              <a:buFontTx/>
              <a:buNone/>
            </a:pPr>
            <a:r>
              <a:rPr lang="en-US" sz="2800" b="1" dirty="0">
                <a:sym typeface="Symbol" pitchFamily="18" charset="2"/>
              </a:rPr>
              <a:t></a:t>
            </a:r>
            <a:r>
              <a:rPr lang="en-US" dirty="0">
                <a:sym typeface="Symbol" pitchFamily="18" charset="2"/>
              </a:rPr>
              <a:t>  Suppose |X| is large so that    </a:t>
            </a:r>
            <a:r>
              <a:rPr lang="en-US" dirty="0"/>
              <a:t>q</a:t>
            </a:r>
            <a:r>
              <a:rPr lang="en-US" baseline="30000" dirty="0"/>
              <a:t>2</a:t>
            </a:r>
            <a:r>
              <a:rPr lang="en-US" dirty="0"/>
              <a:t> / 2|X|     is “negligible” </a:t>
            </a:r>
          </a:p>
          <a:p>
            <a:pPr>
              <a:spcBef>
                <a:spcPts val="2400"/>
              </a:spcBef>
              <a:buFontTx/>
              <a:buNone/>
            </a:pPr>
            <a:r>
              <a:rPr lang="en-US" dirty="0">
                <a:sym typeface="Symbol" pitchFamily="18" charset="2"/>
              </a:rPr>
              <a:t>Then  </a:t>
            </a:r>
            <a:r>
              <a:rPr lang="en-US" dirty="0" smtClean="0">
                <a:sym typeface="Symbol" pitchFamily="18" charset="2"/>
              </a:rPr>
              <a:t> </a:t>
            </a:r>
            <a:r>
              <a:rPr lang="en-US" dirty="0" smtClean="0"/>
              <a:t> </a:t>
            </a:r>
            <a:r>
              <a:rPr lang="en-US" dirty="0" err="1" smtClean="0">
                <a:solidFill>
                  <a:schemeClr val="accent2"/>
                </a:solidFill>
              </a:rPr>
              <a:t>Adv</a:t>
            </a:r>
            <a:r>
              <a:rPr lang="en-US" baseline="-25000" dirty="0" err="1" smtClean="0">
                <a:solidFill>
                  <a:schemeClr val="accent2"/>
                </a:solidFill>
              </a:rPr>
              <a:t>PRP</a:t>
            </a:r>
            <a:r>
              <a:rPr lang="en-US" dirty="0" smtClean="0">
                <a:solidFill>
                  <a:schemeClr val="accent2"/>
                </a:solidFill>
              </a:rPr>
              <a:t> [</a:t>
            </a:r>
            <a:r>
              <a:rPr lang="en-US" dirty="0">
                <a:solidFill>
                  <a:schemeClr val="accent2"/>
                </a:solidFill>
              </a:rPr>
              <a:t>A,E]</a:t>
            </a:r>
            <a:r>
              <a:rPr lang="en-US" dirty="0"/>
              <a:t>  “negligible”   </a:t>
            </a:r>
            <a:r>
              <a:rPr lang="en-US" dirty="0">
                <a:sym typeface="Symbol" pitchFamily="18" charset="2"/>
              </a:rPr>
              <a:t></a:t>
            </a:r>
            <a:r>
              <a:rPr lang="en-US" dirty="0"/>
              <a:t>   </a:t>
            </a:r>
            <a:r>
              <a:rPr lang="en-US" dirty="0" err="1" smtClean="0">
                <a:solidFill>
                  <a:schemeClr val="accent2"/>
                </a:solidFill>
              </a:rPr>
              <a:t>Adv</a:t>
            </a:r>
            <a:r>
              <a:rPr lang="en-US" baseline="-25000" dirty="0" err="1" smtClean="0">
                <a:solidFill>
                  <a:schemeClr val="accent2"/>
                </a:solidFill>
              </a:rPr>
              <a:t>PRF</a:t>
            </a:r>
            <a:r>
              <a:rPr lang="en-US" dirty="0" smtClean="0">
                <a:solidFill>
                  <a:schemeClr val="accent2"/>
                </a:solidFill>
              </a:rPr>
              <a:t>[</a:t>
            </a:r>
            <a:r>
              <a:rPr lang="en-US" dirty="0">
                <a:solidFill>
                  <a:schemeClr val="accent2"/>
                </a:solidFill>
              </a:rPr>
              <a:t>A,E] </a:t>
            </a:r>
            <a:r>
              <a:rPr lang="en-US" dirty="0"/>
              <a:t>“negligible”</a:t>
            </a:r>
          </a:p>
        </p:txBody>
      </p:sp>
      <p:sp>
        <p:nvSpPr>
          <p:cNvPr id="26628" name="Line 4"/>
          <p:cNvSpPr>
            <a:spLocks noChangeShapeType="1"/>
          </p:cNvSpPr>
          <p:nvPr/>
        </p:nvSpPr>
        <p:spPr bwMode="auto">
          <a:xfrm>
            <a:off x="0" y="3562350"/>
            <a:ext cx="9144000" cy="0"/>
          </a:xfrm>
          <a:prstGeom prst="line">
            <a:avLst/>
          </a:prstGeom>
          <a:noFill/>
          <a:ln w="9525">
            <a:solidFill>
              <a:schemeClr val="tx1"/>
            </a:solidFill>
            <a:round/>
            <a:headEnd/>
            <a:tailEnd/>
          </a:ln>
          <a:effectLst/>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81240" y="2698920"/>
              <a:ext cx="4488840" cy="858240"/>
            </p14:xfrm>
          </p:contentPart>
        </mc:Choice>
        <mc:Fallback xmlns="">
          <p:pic>
            <p:nvPicPr>
              <p:cNvPr id="2" name="Ink 1"/>
              <p:cNvPicPr/>
              <p:nvPr/>
            </p:nvPicPr>
            <p:blipFill>
              <a:blip r:embed="rId3"/>
              <a:stretch>
                <a:fillRect/>
              </a:stretch>
            </p:blipFill>
            <p:spPr>
              <a:xfrm>
                <a:off x="3072960" y="2687760"/>
                <a:ext cx="4509000" cy="880560"/>
              </a:xfrm>
              <a:prstGeom prst="rect">
                <a:avLst/>
              </a:prstGeom>
            </p:spPr>
          </p:pic>
        </mc:Fallback>
      </mc:AlternateContent>
    </p:spTree>
    <p:extLst>
      <p:ext uri="{BB962C8B-B14F-4D97-AF65-F5344CB8AC3E}">
        <p14:creationId xmlns:p14="http://schemas.microsoft.com/office/powerpoint/2010/main" val="33413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a:t>
            </a:r>
            <a:endParaRPr lang="en-US" dirty="0"/>
          </a:p>
        </p:txBody>
      </p:sp>
      <p:sp>
        <p:nvSpPr>
          <p:cNvPr id="3" name="Content Placeholder 2"/>
          <p:cNvSpPr>
            <a:spLocks noGrp="1"/>
          </p:cNvSpPr>
          <p:nvPr>
            <p:ph idx="1"/>
          </p:nvPr>
        </p:nvSpPr>
        <p:spPr/>
        <p:txBody>
          <a:bodyPr/>
          <a:lstStyle/>
          <a:p>
            <a:endParaRPr lang="en-US" dirty="0" smtClean="0"/>
          </a:p>
          <a:p>
            <a:r>
              <a:rPr lang="en-US" dirty="0" smtClean="0"/>
              <a:t>Suggestion:  </a:t>
            </a:r>
          </a:p>
          <a:p>
            <a:pPr lvl="1"/>
            <a:r>
              <a:rPr lang="en-US" smtClean="0"/>
              <a:t>don’t think </a:t>
            </a:r>
            <a:r>
              <a:rPr lang="en-US" dirty="0" smtClean="0"/>
              <a:t>about the inner-workings of AES and 3DES.</a:t>
            </a:r>
          </a:p>
          <a:p>
            <a:endParaRPr lang="en-US" dirty="0"/>
          </a:p>
          <a:p>
            <a:r>
              <a:rPr lang="en-US" dirty="0" smtClean="0"/>
              <a:t>We assume both are secure PRPs and will </a:t>
            </a:r>
            <a:br>
              <a:rPr lang="en-US" dirty="0" smtClean="0"/>
            </a:br>
            <a:r>
              <a:rPr lang="en-US" dirty="0" smtClean="0"/>
              <a:t>see how to use them</a:t>
            </a:r>
            <a:endParaRPr lang="en-US" dirty="0"/>
          </a:p>
        </p:txBody>
      </p:sp>
    </p:spTree>
    <p:extLst>
      <p:ext uri="{BB962C8B-B14F-4D97-AF65-F5344CB8AC3E}">
        <p14:creationId xmlns:p14="http://schemas.microsoft.com/office/powerpoint/2010/main" val="814207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9758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Modes of operation:</a:t>
            </a:r>
            <a:br>
              <a:rPr lang="en-US" sz="4000" dirty="0" smtClean="0">
                <a:solidFill>
                  <a:schemeClr val="tx1">
                    <a:lumMod val="75000"/>
                    <a:lumOff val="25000"/>
                  </a:schemeClr>
                </a:solidFill>
              </a:rPr>
            </a:br>
            <a:r>
              <a:rPr lang="en-US" sz="4000" dirty="0" smtClean="0">
                <a:solidFill>
                  <a:schemeClr val="tx1">
                    <a:lumMod val="75000"/>
                    <a:lumOff val="25000"/>
                  </a:schemeClr>
                </a:solidFill>
              </a:rPr>
              <a:t>one time key</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
        <p:nvSpPr>
          <p:cNvPr id="8" name="Rectangle 3"/>
          <p:cNvSpPr>
            <a:spLocks noGrp="1" noChangeArrowheads="1"/>
          </p:cNvSpPr>
          <p:nvPr>
            <p:ph type="subTitle" idx="1"/>
          </p:nvPr>
        </p:nvSpPr>
        <p:spPr>
          <a:xfrm>
            <a:off x="152400" y="4457700"/>
            <a:ext cx="8229600" cy="628650"/>
          </a:xfrm>
        </p:spPr>
        <p:txBody>
          <a:bodyPr/>
          <a:lstStyle/>
          <a:p>
            <a:pPr algn="l">
              <a:spcBef>
                <a:spcPct val="50000"/>
              </a:spcBef>
            </a:pPr>
            <a:r>
              <a:rPr lang="en-US" dirty="0" smtClean="0">
                <a:solidFill>
                  <a:srgbClr val="000090"/>
                </a:solidFill>
              </a:rPr>
              <a:t>        example:    encrypted email, new </a:t>
            </a:r>
            <a:r>
              <a:rPr lang="en-US" dirty="0">
                <a:solidFill>
                  <a:srgbClr val="000090"/>
                </a:solidFill>
              </a:rPr>
              <a:t>key for every message.</a:t>
            </a:r>
          </a:p>
        </p:txBody>
      </p:sp>
    </p:spTree>
    <p:extLst>
      <p:ext uri="{BB962C8B-B14F-4D97-AF65-F5344CB8AC3E}">
        <p14:creationId xmlns:p14="http://schemas.microsoft.com/office/powerpoint/2010/main" val="4179833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Using PRPs and PRFs</a:t>
            </a:r>
          </a:p>
        </p:txBody>
      </p:sp>
      <p:sp>
        <p:nvSpPr>
          <p:cNvPr id="9219" name="Rectangle 3"/>
          <p:cNvSpPr>
            <a:spLocks noGrp="1" noChangeArrowheads="1"/>
          </p:cNvSpPr>
          <p:nvPr>
            <p:ph type="body" idx="1"/>
          </p:nvPr>
        </p:nvSpPr>
        <p:spPr>
          <a:xfrm>
            <a:off x="228600" y="914400"/>
            <a:ext cx="8915400" cy="4229100"/>
          </a:xfrm>
          <a:noFill/>
        </p:spPr>
        <p:txBody>
          <a:bodyPr>
            <a:normAutofit/>
          </a:bodyPr>
          <a:lstStyle/>
          <a:p>
            <a:pPr marL="0" indent="0">
              <a:buNone/>
            </a:pPr>
            <a:r>
              <a:rPr lang="en-US" u="sng" dirty="0"/>
              <a:t>Goal</a:t>
            </a:r>
            <a:r>
              <a:rPr lang="en-US" dirty="0"/>
              <a:t>:  build “secure” encryption from a </a:t>
            </a:r>
            <a:r>
              <a:rPr lang="en-US" dirty="0" smtClean="0"/>
              <a:t>secure PRP   (e.g. AES).</a:t>
            </a:r>
            <a:endParaRPr lang="en-US" dirty="0"/>
          </a:p>
          <a:p>
            <a:pPr marL="0" indent="0">
              <a:spcBef>
                <a:spcPts val="2376"/>
              </a:spcBef>
              <a:buNone/>
            </a:pPr>
            <a:r>
              <a:rPr lang="en-US" dirty="0" smtClean="0"/>
              <a:t>This segment:    </a:t>
            </a:r>
            <a:r>
              <a:rPr lang="en-US" b="1" dirty="0" smtClean="0"/>
              <a:t>one-time keys</a:t>
            </a:r>
            <a:endParaRPr lang="en-US" b="1" dirty="0"/>
          </a:p>
          <a:p>
            <a:pPr marL="914400" lvl="1" indent="-457200">
              <a:spcBef>
                <a:spcPts val="1200"/>
              </a:spcBef>
              <a:buFont typeface="+mj-lt"/>
              <a:buAutoNum type="arabicPeriod"/>
            </a:pPr>
            <a:r>
              <a:rPr lang="en-US" dirty="0" smtClean="0"/>
              <a:t>Adversary’s power:       </a:t>
            </a:r>
          </a:p>
          <a:p>
            <a:pPr marL="857250" lvl="2" indent="0">
              <a:spcBef>
                <a:spcPts val="600"/>
              </a:spcBef>
              <a:buNone/>
            </a:pPr>
            <a:r>
              <a:rPr lang="en-US" dirty="0" smtClean="0"/>
              <a:t>		</a:t>
            </a:r>
            <a:r>
              <a:rPr lang="en-US" dirty="0" err="1" smtClean="0"/>
              <a:t>Adv</a:t>
            </a:r>
            <a:r>
              <a:rPr lang="en-US" dirty="0" smtClean="0"/>
              <a:t> </a:t>
            </a:r>
            <a:r>
              <a:rPr lang="en-US" dirty="0"/>
              <a:t>sees only one </a:t>
            </a:r>
            <a:r>
              <a:rPr lang="en-US" dirty="0" err="1"/>
              <a:t>ciphertext</a:t>
            </a:r>
            <a:r>
              <a:rPr lang="en-US" dirty="0"/>
              <a:t>   (one-time key)</a:t>
            </a:r>
          </a:p>
          <a:p>
            <a:pPr marL="914400" lvl="1" indent="-457200">
              <a:spcBef>
                <a:spcPts val="2400"/>
              </a:spcBef>
              <a:buFontTx/>
              <a:buAutoNum type="arabicPeriod" startAt="2"/>
            </a:pPr>
            <a:r>
              <a:rPr lang="en-US" dirty="0" smtClean="0"/>
              <a:t>Adversary’s goal:     </a:t>
            </a:r>
            <a:endParaRPr lang="en-US" dirty="0"/>
          </a:p>
          <a:p>
            <a:pPr marL="914400" lvl="2" indent="0">
              <a:buNone/>
            </a:pPr>
            <a:r>
              <a:rPr lang="en-US" dirty="0" smtClean="0"/>
              <a:t>	Learn </a:t>
            </a:r>
            <a:r>
              <a:rPr lang="en-US" dirty="0"/>
              <a:t>info about PT from CT   (semantic security</a:t>
            </a:r>
            <a:r>
              <a:rPr lang="en-US" dirty="0" smtClean="0"/>
              <a:t>)</a:t>
            </a:r>
          </a:p>
          <a:p>
            <a:pPr marL="914400" lvl="2" indent="0">
              <a:buNone/>
            </a:pPr>
            <a:endParaRPr lang="en-US" dirty="0"/>
          </a:p>
          <a:p>
            <a:pPr marL="114300" indent="0">
              <a:buNone/>
            </a:pPr>
            <a:r>
              <a:rPr lang="en-US" dirty="0" smtClean="0"/>
              <a:t>Next segment:   many-time keys   (</a:t>
            </a:r>
            <a:r>
              <a:rPr lang="en-US" dirty="0" err="1" smtClean="0"/>
              <a:t>a.k.a</a:t>
            </a:r>
            <a:r>
              <a:rPr lang="en-US" dirty="0" smtClean="0"/>
              <a:t>  chosen-plaintext security)</a:t>
            </a:r>
            <a:endParaRPr lang="en-US" dirty="0"/>
          </a:p>
        </p:txBody>
      </p:sp>
    </p:spTree>
    <p:extLst>
      <p:ext uri="{BB962C8B-B14F-4D97-AF65-F5344CB8AC3E}">
        <p14:creationId xmlns:p14="http://schemas.microsoft.com/office/powerpoint/2010/main" val="181083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smtClean="0"/>
              <a:t>Incorrect use of a PRP</a:t>
            </a:r>
          </a:p>
        </p:txBody>
      </p:sp>
      <p:sp>
        <p:nvSpPr>
          <p:cNvPr id="18437" name="Rectangle 3"/>
          <p:cNvSpPr>
            <a:spLocks noGrp="1" noChangeArrowheads="1"/>
          </p:cNvSpPr>
          <p:nvPr>
            <p:ph type="body" idx="1"/>
          </p:nvPr>
        </p:nvSpPr>
        <p:spPr>
          <a:xfrm>
            <a:off x="838200" y="1257300"/>
            <a:ext cx="8305800" cy="3543300"/>
          </a:xfrm>
        </p:spPr>
        <p:txBody>
          <a:bodyPr>
            <a:normAutofit lnSpcReduction="10000"/>
          </a:bodyPr>
          <a:lstStyle/>
          <a:p>
            <a:pPr marL="0" indent="0" eaLnBrk="1" hangingPunct="1">
              <a:buNone/>
            </a:pPr>
            <a:r>
              <a:rPr lang="en-US" dirty="0" smtClean="0"/>
              <a:t>Electronic Code Book (ECB):</a:t>
            </a:r>
          </a:p>
          <a:p>
            <a:pPr marL="0" indent="0" eaLnBrk="1" hangingPunct="1"/>
            <a:endParaRPr lang="en-US" dirty="0" smtClean="0"/>
          </a:p>
          <a:p>
            <a:pPr marL="0" indent="0" eaLnBrk="1" hangingPunct="1"/>
            <a:endParaRPr lang="en-US" sz="1800" dirty="0" smtClean="0"/>
          </a:p>
          <a:p>
            <a:pPr marL="0" indent="0" eaLnBrk="1" hangingPunct="1"/>
            <a:endParaRPr lang="en-US" sz="1800" dirty="0" smtClean="0"/>
          </a:p>
          <a:p>
            <a:pPr marL="0" indent="0" eaLnBrk="1" hangingPunct="1"/>
            <a:endParaRPr lang="en-US" sz="1800" dirty="0" smtClean="0"/>
          </a:p>
          <a:p>
            <a:pPr marL="0" indent="0" eaLnBrk="1" hangingPunct="1"/>
            <a:endParaRPr lang="en-US" sz="1800" dirty="0" smtClean="0"/>
          </a:p>
          <a:p>
            <a:pPr marL="0" indent="0" eaLnBrk="1" hangingPunct="1"/>
            <a:endParaRPr lang="en-US" sz="2000" dirty="0" smtClean="0"/>
          </a:p>
          <a:p>
            <a:pPr marL="0" indent="0" eaLnBrk="1" hangingPunct="1"/>
            <a:endParaRPr lang="en-US" sz="2000" dirty="0" smtClean="0"/>
          </a:p>
          <a:p>
            <a:pPr marL="0" indent="0" eaLnBrk="1" hangingPunct="1">
              <a:buNone/>
            </a:pPr>
            <a:r>
              <a:rPr lang="en-US" u="sng" dirty="0" smtClean="0"/>
              <a:t>Problem</a:t>
            </a:r>
            <a:r>
              <a:rPr lang="en-US" dirty="0" smtClean="0"/>
              <a:t>:   </a:t>
            </a:r>
          </a:p>
          <a:p>
            <a:pPr lvl="1" eaLnBrk="1" hangingPunct="1"/>
            <a:r>
              <a:rPr lang="en-US" dirty="0" smtClean="0"/>
              <a:t>if    m</a:t>
            </a:r>
            <a:r>
              <a:rPr lang="en-US" baseline="-25000" dirty="0" smtClean="0"/>
              <a:t>1</a:t>
            </a:r>
            <a:r>
              <a:rPr lang="en-US" dirty="0" smtClean="0"/>
              <a:t>=m</a:t>
            </a:r>
            <a:r>
              <a:rPr lang="en-US" baseline="-25000" dirty="0" smtClean="0"/>
              <a:t>2</a:t>
            </a:r>
            <a:r>
              <a:rPr lang="en-US" dirty="0" smtClean="0"/>
              <a:t>     then   c</a:t>
            </a:r>
            <a:r>
              <a:rPr lang="en-US" baseline="-25000" dirty="0" smtClean="0"/>
              <a:t>1</a:t>
            </a:r>
            <a:r>
              <a:rPr lang="en-US" dirty="0" smtClean="0"/>
              <a:t>=c</a:t>
            </a:r>
            <a:r>
              <a:rPr lang="en-US" baseline="-25000" dirty="0" smtClean="0"/>
              <a:t>2</a:t>
            </a:r>
          </a:p>
        </p:txBody>
      </p:sp>
      <p:sp>
        <p:nvSpPr>
          <p:cNvPr id="18438" name="AutoShape 4"/>
          <p:cNvSpPr>
            <a:spLocks noChangeArrowheads="1"/>
          </p:cNvSpPr>
          <p:nvPr/>
        </p:nvSpPr>
        <p:spPr bwMode="auto">
          <a:xfrm>
            <a:off x="2468564" y="2349044"/>
            <a:ext cx="257175" cy="28575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39" name="AutoShape 5"/>
          <p:cNvSpPr>
            <a:spLocks noChangeArrowheads="1"/>
          </p:cNvSpPr>
          <p:nvPr/>
        </p:nvSpPr>
        <p:spPr bwMode="auto">
          <a:xfrm>
            <a:off x="7350126" y="2349044"/>
            <a:ext cx="257175" cy="28575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40" name="Line 6"/>
          <p:cNvSpPr>
            <a:spLocks noChangeShapeType="1"/>
          </p:cNvSpPr>
          <p:nvPr/>
        </p:nvSpPr>
        <p:spPr bwMode="auto">
          <a:xfrm>
            <a:off x="6049963" y="2149019"/>
            <a:ext cx="533400" cy="0"/>
          </a:xfrm>
          <a:prstGeom prst="line">
            <a:avLst/>
          </a:prstGeom>
          <a:noFill/>
          <a:ln w="28575">
            <a:solidFill>
              <a:srgbClr val="869406"/>
            </a:solidFill>
            <a:prstDash val="dashDot"/>
            <a:round/>
            <a:headEnd/>
            <a:tailEnd/>
          </a:ln>
        </p:spPr>
        <p:txBody>
          <a:bodyPr/>
          <a:lstStyle/>
          <a:p>
            <a:endParaRPr lang="en-US"/>
          </a:p>
        </p:txBody>
      </p:sp>
      <p:sp>
        <p:nvSpPr>
          <p:cNvPr id="18441" name="Rectangle 7"/>
          <p:cNvSpPr>
            <a:spLocks noChangeArrowheads="1"/>
          </p:cNvSpPr>
          <p:nvPr/>
        </p:nvSpPr>
        <p:spPr bwMode="auto">
          <a:xfrm>
            <a:off x="27257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2" name="Rectangle 8"/>
          <p:cNvSpPr>
            <a:spLocks noChangeArrowheads="1"/>
          </p:cNvSpPr>
          <p:nvPr/>
        </p:nvSpPr>
        <p:spPr bwMode="auto">
          <a:xfrm>
            <a:off x="37925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3" name="Rectangle 9"/>
          <p:cNvSpPr>
            <a:spLocks noChangeArrowheads="1"/>
          </p:cNvSpPr>
          <p:nvPr/>
        </p:nvSpPr>
        <p:spPr bwMode="auto">
          <a:xfrm>
            <a:off x="16589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4" name="Rectangle 10"/>
          <p:cNvSpPr>
            <a:spLocks noChangeArrowheads="1"/>
          </p:cNvSpPr>
          <p:nvPr/>
        </p:nvSpPr>
        <p:spPr bwMode="auto">
          <a:xfrm>
            <a:off x="32591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5" name="Rectangle 11"/>
          <p:cNvSpPr>
            <a:spLocks noChangeArrowheads="1"/>
          </p:cNvSpPr>
          <p:nvPr/>
        </p:nvSpPr>
        <p:spPr bwMode="auto">
          <a:xfrm>
            <a:off x="21923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6" name="Rectangle 12"/>
          <p:cNvSpPr>
            <a:spLocks noChangeArrowheads="1"/>
          </p:cNvSpPr>
          <p:nvPr/>
        </p:nvSpPr>
        <p:spPr bwMode="auto">
          <a:xfrm>
            <a:off x="43259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7" name="Rectangle 13"/>
          <p:cNvSpPr>
            <a:spLocks noChangeArrowheads="1"/>
          </p:cNvSpPr>
          <p:nvPr/>
        </p:nvSpPr>
        <p:spPr bwMode="auto">
          <a:xfrm>
            <a:off x="48593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8" name="Rectangle 14"/>
          <p:cNvSpPr>
            <a:spLocks noChangeArrowheads="1"/>
          </p:cNvSpPr>
          <p:nvPr/>
        </p:nvSpPr>
        <p:spPr bwMode="auto">
          <a:xfrm>
            <a:off x="6692900" y="1909762"/>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9" name="Rectangle 15"/>
          <p:cNvSpPr>
            <a:spLocks noChangeArrowheads="1"/>
          </p:cNvSpPr>
          <p:nvPr/>
        </p:nvSpPr>
        <p:spPr bwMode="auto">
          <a:xfrm>
            <a:off x="5392738" y="1918096"/>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0" name="Rectangle 16"/>
          <p:cNvSpPr>
            <a:spLocks noChangeArrowheads="1"/>
          </p:cNvSpPr>
          <p:nvPr/>
        </p:nvSpPr>
        <p:spPr bwMode="auto">
          <a:xfrm>
            <a:off x="7226300" y="1909762"/>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1" name="Rectangle 17"/>
          <p:cNvSpPr>
            <a:spLocks noChangeArrowheads="1"/>
          </p:cNvSpPr>
          <p:nvPr/>
        </p:nvSpPr>
        <p:spPr bwMode="auto">
          <a:xfrm>
            <a:off x="7759700" y="1909762"/>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2" name="Text Box 18"/>
          <p:cNvSpPr txBox="1">
            <a:spLocks noChangeArrowheads="1"/>
          </p:cNvSpPr>
          <p:nvPr/>
        </p:nvSpPr>
        <p:spPr bwMode="auto">
          <a:xfrm>
            <a:off x="980035" y="1828800"/>
            <a:ext cx="506907"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PT:</a:t>
            </a:r>
          </a:p>
        </p:txBody>
      </p:sp>
      <p:sp>
        <p:nvSpPr>
          <p:cNvPr id="18453" name="Line 19"/>
          <p:cNvSpPr>
            <a:spLocks noChangeShapeType="1"/>
          </p:cNvSpPr>
          <p:nvPr/>
        </p:nvSpPr>
        <p:spPr bwMode="auto">
          <a:xfrm>
            <a:off x="6057900" y="2958644"/>
            <a:ext cx="533400" cy="0"/>
          </a:xfrm>
          <a:prstGeom prst="line">
            <a:avLst/>
          </a:prstGeom>
          <a:noFill/>
          <a:ln w="28575">
            <a:solidFill>
              <a:srgbClr val="869406"/>
            </a:solidFill>
            <a:prstDash val="dashDot"/>
            <a:round/>
            <a:headEnd/>
            <a:tailEnd/>
          </a:ln>
        </p:spPr>
        <p:txBody>
          <a:bodyPr/>
          <a:lstStyle/>
          <a:p>
            <a:endParaRPr lang="en-US"/>
          </a:p>
        </p:txBody>
      </p:sp>
      <p:sp>
        <p:nvSpPr>
          <p:cNvPr id="18454" name="Rectangle 20"/>
          <p:cNvSpPr>
            <a:spLocks noChangeArrowheads="1"/>
          </p:cNvSpPr>
          <p:nvPr/>
        </p:nvSpPr>
        <p:spPr bwMode="auto">
          <a:xfrm>
            <a:off x="27336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5" name="Rectangle 21"/>
          <p:cNvSpPr>
            <a:spLocks noChangeArrowheads="1"/>
          </p:cNvSpPr>
          <p:nvPr/>
        </p:nvSpPr>
        <p:spPr bwMode="auto">
          <a:xfrm>
            <a:off x="38004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6" name="Rectangle 22"/>
          <p:cNvSpPr>
            <a:spLocks noChangeArrowheads="1"/>
          </p:cNvSpPr>
          <p:nvPr/>
        </p:nvSpPr>
        <p:spPr bwMode="auto">
          <a:xfrm>
            <a:off x="16668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7" name="Rectangle 23"/>
          <p:cNvSpPr>
            <a:spLocks noChangeArrowheads="1"/>
          </p:cNvSpPr>
          <p:nvPr/>
        </p:nvSpPr>
        <p:spPr bwMode="auto">
          <a:xfrm>
            <a:off x="32670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8" name="Rectangle 24"/>
          <p:cNvSpPr>
            <a:spLocks noChangeArrowheads="1"/>
          </p:cNvSpPr>
          <p:nvPr/>
        </p:nvSpPr>
        <p:spPr bwMode="auto">
          <a:xfrm>
            <a:off x="22002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9" name="Rectangle 25"/>
          <p:cNvSpPr>
            <a:spLocks noChangeArrowheads="1"/>
          </p:cNvSpPr>
          <p:nvPr/>
        </p:nvSpPr>
        <p:spPr bwMode="auto">
          <a:xfrm>
            <a:off x="43338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0" name="Rectangle 26"/>
          <p:cNvSpPr>
            <a:spLocks noChangeArrowheads="1"/>
          </p:cNvSpPr>
          <p:nvPr/>
        </p:nvSpPr>
        <p:spPr bwMode="auto">
          <a:xfrm>
            <a:off x="48672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1" name="Rectangle 27"/>
          <p:cNvSpPr>
            <a:spLocks noChangeArrowheads="1"/>
          </p:cNvSpPr>
          <p:nvPr/>
        </p:nvSpPr>
        <p:spPr bwMode="auto">
          <a:xfrm>
            <a:off x="6700838" y="285982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2" name="Rectangle 28"/>
          <p:cNvSpPr>
            <a:spLocks noChangeArrowheads="1"/>
          </p:cNvSpPr>
          <p:nvPr/>
        </p:nvSpPr>
        <p:spPr bwMode="auto">
          <a:xfrm>
            <a:off x="5400675" y="286815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3" name="Rectangle 29"/>
          <p:cNvSpPr>
            <a:spLocks noChangeArrowheads="1"/>
          </p:cNvSpPr>
          <p:nvPr/>
        </p:nvSpPr>
        <p:spPr bwMode="auto">
          <a:xfrm>
            <a:off x="7234238" y="285982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4" name="Rectangle 30"/>
          <p:cNvSpPr>
            <a:spLocks noChangeArrowheads="1"/>
          </p:cNvSpPr>
          <p:nvPr/>
        </p:nvSpPr>
        <p:spPr bwMode="auto">
          <a:xfrm>
            <a:off x="7767638" y="285982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5" name="Text Box 31"/>
          <p:cNvSpPr txBox="1">
            <a:spLocks noChangeArrowheads="1"/>
          </p:cNvSpPr>
          <p:nvPr/>
        </p:nvSpPr>
        <p:spPr bwMode="auto">
          <a:xfrm>
            <a:off x="989423" y="2787194"/>
            <a:ext cx="518291"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CT:</a:t>
            </a:r>
          </a:p>
        </p:txBody>
      </p:sp>
      <p:sp>
        <p:nvSpPr>
          <p:cNvPr id="34" name="TextBox 33"/>
          <p:cNvSpPr txBox="1"/>
          <p:nvPr/>
        </p:nvSpPr>
        <p:spPr>
          <a:xfrm>
            <a:off x="2743201" y="1828800"/>
            <a:ext cx="492125" cy="400110"/>
          </a:xfrm>
          <a:prstGeom prst="rect">
            <a:avLst/>
          </a:prstGeom>
          <a:noFill/>
        </p:spPr>
        <p:txBody>
          <a:bodyPr>
            <a:spAutoFit/>
          </a:bodyPr>
          <a:lstStyle/>
          <a:p>
            <a:pPr>
              <a:defRPr/>
            </a:pPr>
            <a:r>
              <a:rPr lang="en-US" sz="2000" dirty="0">
                <a:latin typeface="+mn-lt"/>
              </a:rPr>
              <a:t>m</a:t>
            </a:r>
            <a:r>
              <a:rPr lang="en-US" sz="2000" baseline="-25000" dirty="0">
                <a:latin typeface="+mn-lt"/>
              </a:rPr>
              <a:t>1</a:t>
            </a:r>
            <a:endParaRPr lang="en-US" sz="2000" dirty="0">
              <a:latin typeface="+mn-lt"/>
            </a:endParaRPr>
          </a:p>
        </p:txBody>
      </p:sp>
      <p:sp>
        <p:nvSpPr>
          <p:cNvPr id="35" name="TextBox 34"/>
          <p:cNvSpPr txBox="1"/>
          <p:nvPr/>
        </p:nvSpPr>
        <p:spPr>
          <a:xfrm>
            <a:off x="4384676" y="1828800"/>
            <a:ext cx="492125" cy="400110"/>
          </a:xfrm>
          <a:prstGeom prst="rect">
            <a:avLst/>
          </a:prstGeom>
          <a:noFill/>
        </p:spPr>
        <p:txBody>
          <a:bodyPr>
            <a:spAutoFit/>
          </a:bodyPr>
          <a:lstStyle/>
          <a:p>
            <a:pPr>
              <a:defRPr/>
            </a:pPr>
            <a:r>
              <a:rPr lang="en-US" sz="2000" dirty="0">
                <a:latin typeface="+mn-lt"/>
              </a:rPr>
              <a:t>m</a:t>
            </a:r>
            <a:r>
              <a:rPr lang="en-US" sz="2000" baseline="-25000" dirty="0">
                <a:latin typeface="+mn-lt"/>
              </a:rPr>
              <a:t>2</a:t>
            </a:r>
            <a:endParaRPr lang="en-US" sz="2000" dirty="0">
              <a:latin typeface="+mn-lt"/>
            </a:endParaRPr>
          </a:p>
        </p:txBody>
      </p:sp>
      <p:sp>
        <p:nvSpPr>
          <p:cNvPr id="36" name="TextBox 35"/>
          <p:cNvSpPr txBox="1"/>
          <p:nvPr/>
        </p:nvSpPr>
        <p:spPr>
          <a:xfrm>
            <a:off x="2789239" y="2781240"/>
            <a:ext cx="492125" cy="400110"/>
          </a:xfrm>
          <a:prstGeom prst="rect">
            <a:avLst/>
          </a:prstGeom>
          <a:noFill/>
        </p:spPr>
        <p:txBody>
          <a:bodyPr>
            <a:spAutoFit/>
          </a:bodyPr>
          <a:lstStyle/>
          <a:p>
            <a:pPr>
              <a:defRPr/>
            </a:pPr>
            <a:r>
              <a:rPr lang="en-US" sz="2000" dirty="0">
                <a:latin typeface="+mn-lt"/>
              </a:rPr>
              <a:t>c</a:t>
            </a:r>
            <a:r>
              <a:rPr lang="en-US" sz="2000" baseline="-25000" dirty="0">
                <a:latin typeface="+mn-lt"/>
              </a:rPr>
              <a:t>1</a:t>
            </a:r>
            <a:endParaRPr lang="en-US" sz="2000" dirty="0">
              <a:latin typeface="+mn-lt"/>
            </a:endParaRPr>
          </a:p>
        </p:txBody>
      </p:sp>
      <p:sp>
        <p:nvSpPr>
          <p:cNvPr id="37" name="TextBox 36"/>
          <p:cNvSpPr txBox="1"/>
          <p:nvPr/>
        </p:nvSpPr>
        <p:spPr>
          <a:xfrm>
            <a:off x="4389439" y="2772906"/>
            <a:ext cx="492125" cy="400110"/>
          </a:xfrm>
          <a:prstGeom prst="rect">
            <a:avLst/>
          </a:prstGeom>
          <a:noFill/>
        </p:spPr>
        <p:txBody>
          <a:bodyPr>
            <a:spAutoFit/>
          </a:bodyPr>
          <a:lstStyle/>
          <a:p>
            <a:pPr>
              <a:defRPr/>
            </a:pPr>
            <a:r>
              <a:rPr lang="en-US" sz="2000" dirty="0">
                <a:latin typeface="+mn-lt"/>
              </a:rPr>
              <a:t>c</a:t>
            </a:r>
            <a:r>
              <a:rPr lang="en-US" sz="2000" baseline="-25000" dirty="0">
                <a:latin typeface="+mn-lt"/>
              </a:rPr>
              <a:t>2</a:t>
            </a:r>
            <a:endParaRPr lang="en-US" sz="2000" dirty="0">
              <a:latin typeface="+mn-lt"/>
            </a:endParaRPr>
          </a:p>
        </p:txBody>
      </p:sp>
    </p:spTree>
    <p:extLst>
      <p:ext uri="{BB962C8B-B14F-4D97-AF65-F5344CB8AC3E}">
        <p14:creationId xmlns:p14="http://schemas.microsoft.com/office/powerpoint/2010/main" val="3191508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In pictures</a:t>
            </a:r>
          </a:p>
        </p:txBody>
      </p:sp>
      <p:pic>
        <p:nvPicPr>
          <p:cNvPr id="19461" name="Picture 4"/>
          <p:cNvPicPr>
            <a:picLocks noChangeAspect="1" noChangeArrowheads="1"/>
          </p:cNvPicPr>
          <p:nvPr/>
        </p:nvPicPr>
        <p:blipFill>
          <a:blip r:embed="rId2"/>
          <a:srcRect l="4735" t="12686" r="3424" b="45523"/>
          <a:stretch>
            <a:fillRect/>
          </a:stretch>
        </p:blipFill>
        <p:spPr bwMode="auto">
          <a:xfrm>
            <a:off x="381000" y="1357312"/>
            <a:ext cx="8382000" cy="2357438"/>
          </a:xfrm>
          <a:prstGeom prst="rect">
            <a:avLst/>
          </a:prstGeom>
          <a:noFill/>
          <a:ln w="9525">
            <a:noFill/>
            <a:miter lim="800000"/>
            <a:headEnd/>
            <a:tailEnd/>
          </a:ln>
        </p:spPr>
      </p:pic>
      <p:sp>
        <p:nvSpPr>
          <p:cNvPr id="2" name="TextBox 1"/>
          <p:cNvSpPr txBox="1"/>
          <p:nvPr/>
        </p:nvSpPr>
        <p:spPr>
          <a:xfrm>
            <a:off x="5763720" y="4629150"/>
            <a:ext cx="2790998" cy="461665"/>
          </a:xfrm>
          <a:prstGeom prst="rect">
            <a:avLst/>
          </a:prstGeom>
          <a:noFill/>
        </p:spPr>
        <p:txBody>
          <a:bodyPr wrap="none" rtlCol="0">
            <a:spAutoFit/>
          </a:bodyPr>
          <a:lstStyle/>
          <a:p>
            <a:r>
              <a:rPr lang="en-US" sz="2400" dirty="0" smtClean="0"/>
              <a:t>(courtesy B. </a:t>
            </a:r>
            <a:r>
              <a:rPr lang="en-US" sz="2400" dirty="0" err="1" smtClean="0"/>
              <a:t>Preneel</a:t>
            </a:r>
            <a:r>
              <a:rPr lang="en-US" sz="2400" dirty="0" smtClean="0"/>
              <a:t>)</a:t>
            </a:r>
            <a:endParaRPr lang="en-US" sz="2400" dirty="0"/>
          </a:p>
        </p:txBody>
      </p:sp>
    </p:spTree>
    <p:extLst>
      <p:ext uri="{BB962C8B-B14F-4D97-AF65-F5344CB8AC3E}">
        <p14:creationId xmlns:p14="http://schemas.microsoft.com/office/powerpoint/2010/main" val="4207591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Security (one-time key)</a:t>
            </a:r>
            <a:endParaRPr lang="en-US" dirty="0"/>
          </a:p>
        </p:txBody>
      </p:sp>
      <p:sp>
        <p:nvSpPr>
          <p:cNvPr id="6" name="Text Box 33"/>
          <p:cNvSpPr txBox="1">
            <a:spLocks noChangeArrowheads="1"/>
          </p:cNvSpPr>
          <p:nvPr/>
        </p:nvSpPr>
        <p:spPr bwMode="auto">
          <a:xfrm>
            <a:off x="152400" y="4287619"/>
            <a:ext cx="8915400" cy="646331"/>
          </a:xfrm>
          <a:prstGeom prst="rect">
            <a:avLst/>
          </a:prstGeom>
          <a:noFill/>
          <a:ln w="9525">
            <a:noFill/>
            <a:miter lim="800000"/>
            <a:headEnd/>
            <a:tailEnd/>
          </a:ln>
          <a:effectLst/>
        </p:spPr>
        <p:txBody>
          <a:bodyPr wrap="square">
            <a:spAutoFit/>
          </a:bodyPr>
          <a:lstStyle/>
          <a:p>
            <a:r>
              <a:rPr lang="en-US" sz="2400" dirty="0" err="1" smtClean="0"/>
              <a:t>Adv</a:t>
            </a:r>
            <a:r>
              <a:rPr lang="en-US" sz="2400" baseline="-25000" dirty="0" err="1" smtClean="0"/>
              <a:t>SS</a:t>
            </a:r>
            <a:r>
              <a:rPr lang="en-US" sz="2400" dirty="0" smtClean="0"/>
              <a:t>[A,OTP] </a:t>
            </a:r>
            <a:r>
              <a:rPr lang="en-US" sz="2400" dirty="0"/>
              <a:t>= </a:t>
            </a:r>
            <a:r>
              <a:rPr lang="en-US" sz="3600" dirty="0"/>
              <a:t>|</a:t>
            </a:r>
            <a:r>
              <a:rPr lang="en-US" sz="2400" dirty="0"/>
              <a:t> </a:t>
            </a:r>
            <a:r>
              <a:rPr lang="en-US" sz="2400" dirty="0" err="1"/>
              <a:t>Pr</a:t>
            </a:r>
            <a:r>
              <a:rPr lang="en-US" sz="2400" dirty="0"/>
              <a:t>[ </a:t>
            </a:r>
            <a:r>
              <a:rPr lang="en-US" sz="2400" b="1" dirty="0" smtClean="0"/>
              <a:t>EXP(0)</a:t>
            </a:r>
            <a:r>
              <a:rPr lang="en-US" sz="2000" dirty="0" smtClean="0"/>
              <a:t>=1</a:t>
            </a:r>
            <a:r>
              <a:rPr lang="en-US" sz="2400" dirty="0" smtClean="0"/>
              <a:t> </a:t>
            </a:r>
            <a:r>
              <a:rPr lang="en-US" sz="2400" dirty="0"/>
              <a:t>] −  </a:t>
            </a:r>
            <a:r>
              <a:rPr lang="en-US" sz="2400" dirty="0" err="1"/>
              <a:t>Pr</a:t>
            </a:r>
            <a:r>
              <a:rPr lang="en-US" sz="2400" dirty="0"/>
              <a:t>[ </a:t>
            </a:r>
            <a:r>
              <a:rPr lang="en-US" sz="2400" b="1" dirty="0" smtClean="0"/>
              <a:t>EXP(1)</a:t>
            </a:r>
            <a:r>
              <a:rPr lang="en-US" sz="2000" dirty="0" smtClean="0"/>
              <a:t>=1</a:t>
            </a:r>
            <a:r>
              <a:rPr lang="en-US" sz="2400" dirty="0" smtClean="0"/>
              <a:t> </a:t>
            </a:r>
            <a:r>
              <a:rPr lang="en-US" sz="2400" dirty="0"/>
              <a:t>] </a:t>
            </a:r>
            <a:r>
              <a:rPr lang="en-US" sz="3600" dirty="0" smtClean="0"/>
              <a:t>|</a:t>
            </a:r>
            <a:r>
              <a:rPr lang="en-US" sz="2400" dirty="0"/>
              <a:t> </a:t>
            </a:r>
            <a:r>
              <a:rPr lang="en-US" sz="2400" dirty="0" smtClean="0"/>
              <a:t>  should be “neg.”</a:t>
            </a:r>
            <a:endParaRPr lang="en-US" sz="2400" dirty="0"/>
          </a:p>
        </p:txBody>
      </p:sp>
      <p:grpSp>
        <p:nvGrpSpPr>
          <p:cNvPr id="8" name="Group 7"/>
          <p:cNvGrpSpPr/>
          <p:nvPr/>
        </p:nvGrpSpPr>
        <p:grpSpPr>
          <a:xfrm>
            <a:off x="152400" y="971550"/>
            <a:ext cx="9017000" cy="1295400"/>
            <a:chOff x="152400" y="971550"/>
            <a:chExt cx="9017000" cy="1295400"/>
          </a:xfrm>
        </p:grpSpPr>
        <p:sp>
          <p:nvSpPr>
            <p:cNvPr id="9" name="Rounded Rectangle 8"/>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1"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12" name="Text Box 8"/>
            <p:cNvSpPr txBox="1">
              <a:spLocks noChangeArrowheads="1"/>
            </p:cNvSpPr>
            <p:nvPr/>
          </p:nvSpPr>
          <p:spPr bwMode="auto">
            <a:xfrm>
              <a:off x="1600201" y="1477565"/>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13" name="Group 21"/>
            <p:cNvGrpSpPr>
              <a:grpSpLocks/>
            </p:cNvGrpSpPr>
            <p:nvPr/>
          </p:nvGrpSpPr>
          <p:grpSpPr bwMode="auto">
            <a:xfrm>
              <a:off x="2667000" y="1047750"/>
              <a:ext cx="3810000" cy="403622"/>
              <a:chOff x="1776" y="1783"/>
              <a:chExt cx="2400" cy="339"/>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23"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14" name="Group 20"/>
            <p:cNvGrpSpPr>
              <a:grpSpLocks/>
            </p:cNvGrpSpPr>
            <p:nvPr/>
          </p:nvGrpSpPr>
          <p:grpSpPr bwMode="auto">
            <a:xfrm>
              <a:off x="2667000" y="1428750"/>
              <a:ext cx="3733800" cy="522685"/>
              <a:chOff x="1776" y="2018"/>
              <a:chExt cx="2352" cy="439"/>
            </a:xfrm>
          </p:grpSpPr>
          <p:sp>
            <p:nvSpPr>
              <p:cNvPr id="20"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1" name="Text Box 14"/>
              <p:cNvSpPr txBox="1">
                <a:spLocks noChangeArrowheads="1"/>
              </p:cNvSpPr>
              <p:nvPr/>
            </p:nvSpPr>
            <p:spPr bwMode="auto">
              <a:xfrm>
                <a:off x="2581" y="2018"/>
                <a:ext cx="974" cy="439"/>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smtClean="0">
                    <a:sym typeface="Symbol" pitchFamily="18" charset="2"/>
                  </a:rPr>
                  <a:t>E(</a:t>
                </a:r>
                <a:r>
                  <a:rPr lang="en-US" sz="2000" dirty="0" smtClean="0"/>
                  <a:t>k</a:t>
                </a:r>
                <a:r>
                  <a:rPr lang="en-US" sz="2800" dirty="0"/>
                  <a:t>,</a:t>
                </a:r>
                <a:r>
                  <a:rPr lang="en-US" sz="2400" b="1" dirty="0" smtClean="0"/>
                  <a:t>m</a:t>
                </a:r>
                <a:r>
                  <a:rPr lang="en-US" sz="3200" b="1" baseline="-25000" dirty="0" smtClean="0">
                    <a:solidFill>
                      <a:srgbClr val="FF0000"/>
                    </a:solidFill>
                  </a:rPr>
                  <a:t>0</a:t>
                </a:r>
                <a:r>
                  <a:rPr lang="en-US" sz="2000" dirty="0" smtClean="0"/>
                  <a:t>)</a:t>
                </a:r>
                <a:endParaRPr lang="en-US" sz="2400" dirty="0"/>
              </a:p>
            </p:txBody>
          </p:sp>
        </p:grpSp>
        <p:grpSp>
          <p:nvGrpSpPr>
            <p:cNvPr id="15" name="Group 22"/>
            <p:cNvGrpSpPr>
              <a:grpSpLocks/>
            </p:cNvGrpSpPr>
            <p:nvPr/>
          </p:nvGrpSpPr>
          <p:grpSpPr bwMode="auto">
            <a:xfrm>
              <a:off x="7772400" y="1581150"/>
              <a:ext cx="1397000" cy="461962"/>
              <a:chOff x="4320" y="3290"/>
              <a:chExt cx="880" cy="388"/>
            </a:xfrm>
          </p:grpSpPr>
          <p:sp>
            <p:nvSpPr>
              <p:cNvPr id="1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7"/>
              <p:cNvSpPr txBox="1">
                <a:spLocks noChangeArrowheads="1"/>
              </p:cNvSpPr>
              <p:nvPr/>
            </p:nvSpPr>
            <p:spPr bwMode="auto">
              <a:xfrm>
                <a:off x="4340" y="3290"/>
                <a:ext cx="860"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16"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17" name="TextBox 16"/>
            <p:cNvSpPr txBox="1"/>
            <p:nvPr/>
          </p:nvSpPr>
          <p:spPr>
            <a:xfrm>
              <a:off x="152400" y="1123950"/>
              <a:ext cx="855185" cy="369332"/>
            </a:xfrm>
            <a:prstGeom prst="rect">
              <a:avLst/>
            </a:prstGeom>
            <a:noFill/>
          </p:spPr>
          <p:txBody>
            <a:bodyPr wrap="none" rtlCol="0">
              <a:spAutoFit/>
            </a:bodyPr>
            <a:lstStyle/>
            <a:p>
              <a:r>
                <a:rPr lang="en-US" dirty="0" smtClean="0"/>
                <a:t>EXP(0):</a:t>
              </a:r>
              <a:endParaRPr lang="en-US" dirty="0"/>
            </a:p>
          </p:txBody>
        </p:sp>
      </p:grpSp>
      <p:grpSp>
        <p:nvGrpSpPr>
          <p:cNvPr id="24" name="Group 23"/>
          <p:cNvGrpSpPr/>
          <p:nvPr/>
        </p:nvGrpSpPr>
        <p:grpSpPr>
          <a:xfrm>
            <a:off x="197181" y="2876550"/>
            <a:ext cx="8972219" cy="1295400"/>
            <a:chOff x="197181" y="2876550"/>
            <a:chExt cx="8972219" cy="1295400"/>
          </a:xfrm>
        </p:grpSpPr>
        <p:sp>
          <p:nvSpPr>
            <p:cNvPr id="25" name="Rounded Rectangle 2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27"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28" name="Text Box 8"/>
            <p:cNvSpPr txBox="1">
              <a:spLocks noChangeArrowheads="1"/>
            </p:cNvSpPr>
            <p:nvPr/>
          </p:nvSpPr>
          <p:spPr bwMode="auto">
            <a:xfrm>
              <a:off x="1600201" y="3382565"/>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9" name="Group 21"/>
            <p:cNvGrpSpPr>
              <a:grpSpLocks/>
            </p:cNvGrpSpPr>
            <p:nvPr/>
          </p:nvGrpSpPr>
          <p:grpSpPr bwMode="auto">
            <a:xfrm>
              <a:off x="2667000" y="2952750"/>
              <a:ext cx="3810000" cy="403622"/>
              <a:chOff x="1776" y="1783"/>
              <a:chExt cx="2400" cy="339"/>
            </a:xfrm>
          </p:grpSpPr>
          <p:sp>
            <p:nvSpPr>
              <p:cNvPr id="3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9"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30" name="Group 20"/>
            <p:cNvGrpSpPr>
              <a:grpSpLocks/>
            </p:cNvGrpSpPr>
            <p:nvPr/>
          </p:nvGrpSpPr>
          <p:grpSpPr bwMode="auto">
            <a:xfrm>
              <a:off x="2667000" y="3333750"/>
              <a:ext cx="3733800" cy="522685"/>
              <a:chOff x="1776" y="2018"/>
              <a:chExt cx="2352" cy="439"/>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81" y="2018"/>
                <a:ext cx="969" cy="439"/>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smtClean="0">
                    <a:sym typeface="Symbol" pitchFamily="18" charset="2"/>
                  </a:rPr>
                  <a:t>E(</a:t>
                </a:r>
                <a:r>
                  <a:rPr lang="en-US" sz="2000" dirty="0" smtClean="0"/>
                  <a:t>k</a:t>
                </a:r>
                <a:r>
                  <a:rPr lang="en-US" sz="2800" dirty="0" smtClean="0"/>
                  <a:t>,</a:t>
                </a:r>
                <a:r>
                  <a:rPr lang="en-US" sz="2400" b="1" dirty="0" smtClean="0"/>
                  <a:t>m</a:t>
                </a:r>
                <a:r>
                  <a:rPr lang="en-US" sz="3200" b="1" baseline="-25000" dirty="0" smtClean="0">
                    <a:solidFill>
                      <a:srgbClr val="FF0000"/>
                    </a:solidFill>
                  </a:rPr>
                  <a:t>1</a:t>
                </a:r>
                <a:r>
                  <a:rPr lang="en-US" sz="2000" dirty="0" smtClean="0"/>
                  <a:t>)</a:t>
                </a:r>
                <a:endParaRPr lang="en-US" sz="2800" dirty="0">
                  <a:solidFill>
                    <a:srgbClr val="FF0000"/>
                  </a:solidFill>
                </a:endParaRPr>
              </a:p>
            </p:txBody>
          </p:sp>
        </p:grpSp>
        <p:grpSp>
          <p:nvGrpSpPr>
            <p:cNvPr id="31" name="Group 22"/>
            <p:cNvGrpSpPr>
              <a:grpSpLocks/>
            </p:cNvGrpSpPr>
            <p:nvPr/>
          </p:nvGrpSpPr>
          <p:grpSpPr bwMode="auto">
            <a:xfrm>
              <a:off x="7772400" y="3486150"/>
              <a:ext cx="1397000" cy="461962"/>
              <a:chOff x="4320" y="3290"/>
              <a:chExt cx="880" cy="388"/>
            </a:xfrm>
          </p:grpSpPr>
          <p:sp>
            <p:nvSpPr>
              <p:cNvPr id="34"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35" name="Text Box 17"/>
              <p:cNvSpPr txBox="1">
                <a:spLocks noChangeArrowheads="1"/>
              </p:cNvSpPr>
              <p:nvPr/>
            </p:nvSpPr>
            <p:spPr bwMode="auto">
              <a:xfrm>
                <a:off x="4340" y="3290"/>
                <a:ext cx="860"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32"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33" name="TextBox 32"/>
            <p:cNvSpPr txBox="1"/>
            <p:nvPr/>
          </p:nvSpPr>
          <p:spPr>
            <a:xfrm>
              <a:off x="197181" y="3181350"/>
              <a:ext cx="855185" cy="369332"/>
            </a:xfrm>
            <a:prstGeom prst="rect">
              <a:avLst/>
            </a:prstGeom>
            <a:noFill/>
          </p:spPr>
          <p:txBody>
            <a:bodyPr wrap="none" rtlCol="0">
              <a:spAutoFit/>
            </a:bodyPr>
            <a:lstStyle/>
            <a:p>
              <a:r>
                <a:rPr lang="en-US" dirty="0" smtClean="0"/>
                <a:t>EXP(1):</a:t>
              </a:r>
              <a:endParaRPr lang="en-US" dirty="0"/>
            </a:p>
          </p:txBody>
        </p:sp>
      </p:grpSp>
      <p:sp>
        <p:nvSpPr>
          <p:cNvPr id="40" name="TextBox 39"/>
          <p:cNvSpPr txBox="1"/>
          <p:nvPr/>
        </p:nvSpPr>
        <p:spPr>
          <a:xfrm>
            <a:off x="2140812" y="2343150"/>
            <a:ext cx="5174388" cy="369332"/>
          </a:xfrm>
          <a:prstGeom prst="rect">
            <a:avLst/>
          </a:prstGeom>
          <a:noFill/>
        </p:spPr>
        <p:txBody>
          <a:bodyPr wrap="none" rtlCol="0">
            <a:spAutoFit/>
          </a:bodyPr>
          <a:lstStyle/>
          <a:p>
            <a:r>
              <a:rPr lang="en-US" dirty="0"/>
              <a:t>o</a:t>
            </a:r>
            <a:r>
              <a:rPr lang="en-US" dirty="0" smtClean="0"/>
              <a:t>ne time key  ⇒   adversary sees only one </a:t>
            </a:r>
            <a:r>
              <a:rPr lang="en-US" dirty="0" err="1" smtClean="0"/>
              <a:t>ciphertext</a:t>
            </a:r>
            <a:endParaRPr lang="en-US" dirty="0"/>
          </a:p>
        </p:txBody>
      </p:sp>
    </p:spTree>
    <p:extLst>
      <p:ext uri="{BB962C8B-B14F-4D97-AF65-F5344CB8AC3E}">
        <p14:creationId xmlns:p14="http://schemas.microsoft.com/office/powerpoint/2010/main" val="194256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ECB </a:t>
            </a:r>
            <a:r>
              <a:rPr lang="en-US" dirty="0"/>
              <a:t>is not </a:t>
            </a:r>
            <a:r>
              <a:rPr lang="en-US" dirty="0" smtClean="0"/>
              <a:t>Semantically Secure</a:t>
            </a:r>
            <a:endParaRPr lang="en-US" dirty="0"/>
          </a:p>
        </p:txBody>
      </p:sp>
      <p:sp>
        <p:nvSpPr>
          <p:cNvPr id="31747" name="Rectangle 3"/>
          <p:cNvSpPr>
            <a:spLocks noGrp="1" noChangeArrowheads="1"/>
          </p:cNvSpPr>
          <p:nvPr>
            <p:ph type="body" idx="1"/>
          </p:nvPr>
        </p:nvSpPr>
        <p:spPr>
          <a:xfrm>
            <a:off x="457200" y="1028700"/>
            <a:ext cx="8229600" cy="857250"/>
          </a:xfrm>
        </p:spPr>
        <p:txBody>
          <a:bodyPr>
            <a:normAutofit/>
          </a:bodyPr>
          <a:lstStyle/>
          <a:p>
            <a:pPr marL="0" indent="0">
              <a:buNone/>
            </a:pPr>
            <a:r>
              <a:rPr lang="en-US" dirty="0" smtClean="0"/>
              <a:t>ECB is not semantically </a:t>
            </a:r>
            <a:r>
              <a:rPr lang="en-US" dirty="0"/>
              <a:t>secure for messages that contain </a:t>
            </a:r>
            <a:br>
              <a:rPr lang="en-US" dirty="0"/>
            </a:br>
            <a:r>
              <a:rPr lang="en-US" dirty="0"/>
              <a:t>more than one block.</a:t>
            </a:r>
          </a:p>
        </p:txBody>
      </p:sp>
      <p:grpSp>
        <p:nvGrpSpPr>
          <p:cNvPr id="31766" name="Group 22"/>
          <p:cNvGrpSpPr>
            <a:grpSpLocks/>
          </p:cNvGrpSpPr>
          <p:nvPr/>
        </p:nvGrpSpPr>
        <p:grpSpPr bwMode="auto">
          <a:xfrm>
            <a:off x="4013200" y="2355056"/>
            <a:ext cx="2209800" cy="369094"/>
            <a:chOff x="1968" y="3054"/>
            <a:chExt cx="1488" cy="310"/>
          </a:xfrm>
        </p:grpSpPr>
        <p:sp>
          <p:nvSpPr>
            <p:cNvPr id="31748" name="AutoShape 4"/>
            <p:cNvSpPr>
              <a:spLocks/>
            </p:cNvSpPr>
            <p:nvPr/>
          </p:nvSpPr>
          <p:spPr bwMode="auto">
            <a:xfrm rot="5400000" flipV="1">
              <a:off x="2688" y="2592"/>
              <a:ext cx="48" cy="1488"/>
            </a:xfrm>
            <a:prstGeom prst="leftBracket">
              <a:avLst>
                <a:gd name="adj" fmla="val 258333"/>
              </a:avLst>
            </a:prstGeom>
            <a:noFill/>
            <a:ln w="9525">
              <a:solidFill>
                <a:schemeClr val="tx1"/>
              </a:solidFill>
              <a:round/>
              <a:headEnd/>
              <a:tailEnd/>
            </a:ln>
            <a:effectLst/>
          </p:spPr>
          <p:txBody>
            <a:bodyPr wrap="none" anchor="ctr"/>
            <a:lstStyle/>
            <a:p>
              <a:endParaRPr lang="en-US"/>
            </a:p>
          </p:txBody>
        </p:sp>
        <p:sp>
          <p:nvSpPr>
            <p:cNvPr id="31749" name="Text Box 5"/>
            <p:cNvSpPr txBox="1">
              <a:spLocks noChangeArrowheads="1"/>
            </p:cNvSpPr>
            <p:nvPr/>
          </p:nvSpPr>
          <p:spPr bwMode="auto">
            <a:xfrm>
              <a:off x="2256" y="3054"/>
              <a:ext cx="772" cy="310"/>
            </a:xfrm>
            <a:prstGeom prst="rect">
              <a:avLst/>
            </a:prstGeom>
            <a:noFill/>
            <a:ln w="9525">
              <a:noFill/>
              <a:miter lim="800000"/>
              <a:headEnd/>
              <a:tailEnd/>
            </a:ln>
            <a:effectLst/>
          </p:spPr>
          <p:txBody>
            <a:bodyPr wrap="none">
              <a:spAutoFit/>
            </a:bodyPr>
            <a:lstStyle/>
            <a:p>
              <a:r>
                <a:rPr lang="en-US" dirty="0"/>
                <a:t>Two blocks</a:t>
              </a:r>
            </a:p>
          </p:txBody>
        </p:sp>
      </p:grpSp>
      <p:sp>
        <p:nvSpPr>
          <p:cNvPr id="31750" name="Rectangle 6"/>
          <p:cNvSpPr>
            <a:spLocks noChangeArrowheads="1"/>
          </p:cNvSpPr>
          <p:nvPr/>
        </p:nvSpPr>
        <p:spPr bwMode="auto">
          <a:xfrm>
            <a:off x="1295400" y="2723356"/>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1751" name="Line 7"/>
          <p:cNvSpPr>
            <a:spLocks noChangeShapeType="1"/>
          </p:cNvSpPr>
          <p:nvPr/>
        </p:nvSpPr>
        <p:spPr bwMode="auto">
          <a:xfrm>
            <a:off x="1905000" y="2209006"/>
            <a:ext cx="0" cy="514350"/>
          </a:xfrm>
          <a:prstGeom prst="line">
            <a:avLst/>
          </a:prstGeom>
          <a:noFill/>
          <a:ln w="9525">
            <a:solidFill>
              <a:schemeClr val="tx1"/>
            </a:solidFill>
            <a:round/>
            <a:headEnd/>
            <a:tailEnd type="triangle" w="med" len="med"/>
          </a:ln>
          <a:effectLst/>
        </p:spPr>
        <p:txBody>
          <a:bodyPr/>
          <a:lstStyle/>
          <a:p>
            <a:endParaRPr lang="en-US"/>
          </a:p>
        </p:txBody>
      </p:sp>
      <p:sp>
        <p:nvSpPr>
          <p:cNvPr id="31752" name="Text Box 8"/>
          <p:cNvSpPr txBox="1">
            <a:spLocks noChangeArrowheads="1"/>
          </p:cNvSpPr>
          <p:nvPr/>
        </p:nvSpPr>
        <p:spPr bwMode="auto">
          <a:xfrm>
            <a:off x="1876425" y="1873250"/>
            <a:ext cx="1051064" cy="461665"/>
          </a:xfrm>
          <a:prstGeom prst="rect">
            <a:avLst/>
          </a:prstGeom>
          <a:noFill/>
          <a:ln w="9525">
            <a:noFill/>
            <a:miter lim="800000"/>
            <a:headEnd/>
            <a:tailEnd/>
          </a:ln>
          <a:effectLst/>
        </p:spPr>
        <p:txBody>
          <a:bodyPr wrap="none">
            <a:spAutoFit/>
          </a:bodyPr>
          <a:lstStyle/>
          <a:p>
            <a:r>
              <a:rPr lang="en-US" sz="2400" dirty="0"/>
              <a:t>b</a:t>
            </a:r>
            <a:r>
              <a:rPr lang="en-US" sz="2400" dirty="0">
                <a:sym typeface="Symbol" pitchFamily="18" charset="2"/>
              </a:rPr>
              <a:t></a:t>
            </a:r>
            <a:r>
              <a:rPr lang="en-US" sz="2000" dirty="0">
                <a:sym typeface="Symbol" pitchFamily="18" charset="2"/>
              </a:rPr>
              <a:t>{0,1}</a:t>
            </a:r>
          </a:p>
        </p:txBody>
      </p:sp>
      <p:sp>
        <p:nvSpPr>
          <p:cNvPr id="31753" name="Rectangle 9"/>
          <p:cNvSpPr>
            <a:spLocks noChangeArrowheads="1"/>
          </p:cNvSpPr>
          <p:nvPr/>
        </p:nvSpPr>
        <p:spPr bwMode="auto">
          <a:xfrm>
            <a:off x="6477000" y="2723356"/>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754" name="Text Box 10"/>
          <p:cNvSpPr txBox="1">
            <a:spLocks noChangeArrowheads="1"/>
          </p:cNvSpPr>
          <p:nvPr/>
        </p:nvSpPr>
        <p:spPr bwMode="auto">
          <a:xfrm>
            <a:off x="1600201" y="3076972"/>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1755" name="Group 11"/>
          <p:cNvGrpSpPr>
            <a:grpSpLocks/>
          </p:cNvGrpSpPr>
          <p:nvPr/>
        </p:nvGrpSpPr>
        <p:grpSpPr bwMode="auto">
          <a:xfrm>
            <a:off x="2667000" y="3104355"/>
            <a:ext cx="3810000" cy="369095"/>
            <a:chOff x="1776" y="1892"/>
            <a:chExt cx="2400" cy="310"/>
          </a:xfrm>
        </p:grpSpPr>
        <p:sp>
          <p:nvSpPr>
            <p:cNvPr id="31756" name="Line 12"/>
            <p:cNvSpPr>
              <a:spLocks noChangeShapeType="1"/>
            </p:cNvSpPr>
            <p:nvPr/>
          </p:nvSpPr>
          <p:spPr bwMode="auto">
            <a:xfrm flipH="1">
              <a:off x="1776" y="2122"/>
              <a:ext cx="2400" cy="0"/>
            </a:xfrm>
            <a:prstGeom prst="line">
              <a:avLst/>
            </a:prstGeom>
            <a:noFill/>
            <a:ln w="9525">
              <a:solidFill>
                <a:schemeClr val="tx1"/>
              </a:solidFill>
              <a:round/>
              <a:headEnd/>
              <a:tailEnd type="triangle" w="med" len="med"/>
            </a:ln>
            <a:effectLst/>
          </p:spPr>
          <p:txBody>
            <a:bodyPr/>
            <a:lstStyle/>
            <a:p>
              <a:endParaRPr lang="en-US"/>
            </a:p>
          </p:txBody>
        </p:sp>
        <p:sp>
          <p:nvSpPr>
            <p:cNvPr id="31757" name="Text Box 13"/>
            <p:cNvSpPr txBox="1">
              <a:spLocks noChangeArrowheads="1"/>
            </p:cNvSpPr>
            <p:nvPr/>
          </p:nvSpPr>
          <p:spPr bwMode="auto">
            <a:xfrm>
              <a:off x="2016" y="1892"/>
              <a:ext cx="116" cy="310"/>
            </a:xfrm>
            <a:prstGeom prst="rect">
              <a:avLst/>
            </a:prstGeom>
            <a:noFill/>
            <a:ln w="9525">
              <a:noFill/>
              <a:miter lim="800000"/>
              <a:headEnd/>
              <a:tailEnd/>
            </a:ln>
            <a:effectLst/>
          </p:spPr>
          <p:txBody>
            <a:bodyPr wrap="none">
              <a:spAutoFit/>
            </a:bodyPr>
            <a:lstStyle/>
            <a:p>
              <a:endParaRPr lang="en-US">
                <a:sym typeface="Symbol" pitchFamily="18" charset="2"/>
              </a:endParaRPr>
            </a:p>
          </p:txBody>
        </p:sp>
      </p:grpSp>
      <p:sp>
        <p:nvSpPr>
          <p:cNvPr id="31759" name="Line 15"/>
          <p:cNvSpPr>
            <a:spLocks noChangeShapeType="1"/>
          </p:cNvSpPr>
          <p:nvPr/>
        </p:nvSpPr>
        <p:spPr bwMode="auto">
          <a:xfrm>
            <a:off x="2667000" y="3919935"/>
            <a:ext cx="3733800" cy="0"/>
          </a:xfrm>
          <a:prstGeom prst="line">
            <a:avLst/>
          </a:prstGeom>
          <a:noFill/>
          <a:ln w="9525">
            <a:solidFill>
              <a:schemeClr val="tx1"/>
            </a:solidFill>
            <a:round/>
            <a:headEnd/>
            <a:tailEnd type="triangle" w="med" len="med"/>
          </a:ln>
          <a:effectLst/>
        </p:spPr>
        <p:txBody>
          <a:bodyPr/>
          <a:lstStyle/>
          <a:p>
            <a:endParaRPr lang="en-US"/>
          </a:p>
        </p:txBody>
      </p:sp>
      <p:sp>
        <p:nvSpPr>
          <p:cNvPr id="31760" name="Text Box 16"/>
          <p:cNvSpPr txBox="1">
            <a:spLocks noChangeArrowheads="1"/>
          </p:cNvSpPr>
          <p:nvPr/>
        </p:nvSpPr>
        <p:spPr bwMode="auto">
          <a:xfrm>
            <a:off x="3352801" y="3473450"/>
            <a:ext cx="2043322" cy="461665"/>
          </a:xfrm>
          <a:prstGeom prst="rect">
            <a:avLst/>
          </a:prstGeom>
          <a:noFill/>
          <a:ln w="9525">
            <a:noFill/>
            <a:miter lim="800000"/>
            <a:headEnd/>
            <a:tailEnd/>
          </a:ln>
          <a:effectLst/>
        </p:spPr>
        <p:txBody>
          <a:bodyPr wrap="none">
            <a:spAutoFit/>
          </a:bodyPr>
          <a:lstStyle/>
          <a:p>
            <a:r>
              <a:rPr lang="en-US" sz="2000" dirty="0" smtClean="0"/>
              <a:t>(c</a:t>
            </a:r>
            <a:r>
              <a:rPr lang="en-US" sz="2000" baseline="-25000" dirty="0" smtClean="0"/>
              <a:t>1</a:t>
            </a:r>
            <a:r>
              <a:rPr lang="en-US" sz="2000" dirty="0" smtClean="0"/>
              <a:t>,c</a:t>
            </a:r>
            <a:r>
              <a:rPr lang="en-US" sz="2000" baseline="-25000" dirty="0" smtClean="0"/>
              <a:t>2</a:t>
            </a:r>
            <a:r>
              <a:rPr lang="en-US" sz="2000" dirty="0"/>
              <a:t>) </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sp>
        <p:nvSpPr>
          <p:cNvPr id="31762" name="Line 18"/>
          <p:cNvSpPr>
            <a:spLocks noChangeShapeType="1"/>
          </p:cNvSpPr>
          <p:nvPr/>
        </p:nvSpPr>
        <p:spPr bwMode="auto">
          <a:xfrm>
            <a:off x="7086600" y="4152106"/>
            <a:ext cx="0" cy="400050"/>
          </a:xfrm>
          <a:prstGeom prst="line">
            <a:avLst/>
          </a:prstGeom>
          <a:noFill/>
          <a:ln w="9525">
            <a:solidFill>
              <a:schemeClr val="tx1"/>
            </a:solidFill>
            <a:round/>
            <a:headEnd/>
            <a:tailEnd type="triangle" w="med" len="med"/>
          </a:ln>
          <a:effectLst/>
        </p:spPr>
        <p:txBody>
          <a:bodyPr/>
          <a:lstStyle/>
          <a:p>
            <a:endParaRPr lang="en-US"/>
          </a:p>
        </p:txBody>
      </p:sp>
      <p:sp>
        <p:nvSpPr>
          <p:cNvPr id="31764" name="Rectangle 20"/>
          <p:cNvSpPr>
            <a:spLocks noChangeArrowheads="1"/>
          </p:cNvSpPr>
          <p:nvPr/>
        </p:nvSpPr>
        <p:spPr bwMode="auto">
          <a:xfrm>
            <a:off x="609600" y="2330450"/>
            <a:ext cx="7924800" cy="1993106"/>
          </a:xfrm>
          <a:prstGeom prst="rect">
            <a:avLst/>
          </a:prstGeom>
          <a:noFill/>
          <a:ln w="38100">
            <a:solidFill>
              <a:schemeClr val="folHlink"/>
            </a:solidFill>
            <a:miter lim="800000"/>
            <a:headEnd/>
            <a:tailEnd/>
          </a:ln>
          <a:effectLst/>
        </p:spPr>
        <p:txBody>
          <a:bodyPr wrap="none" anchor="ctr"/>
          <a:lstStyle/>
          <a:p>
            <a:endParaRPr lang="en-US"/>
          </a:p>
        </p:txBody>
      </p:sp>
      <p:sp>
        <p:nvSpPr>
          <p:cNvPr id="31765" name="Text Box 21"/>
          <p:cNvSpPr txBox="1">
            <a:spLocks noChangeArrowheads="1"/>
          </p:cNvSpPr>
          <p:nvPr/>
        </p:nvSpPr>
        <p:spPr bwMode="auto">
          <a:xfrm>
            <a:off x="2743200" y="2566253"/>
            <a:ext cx="3139802" cy="830997"/>
          </a:xfrm>
          <a:prstGeom prst="rect">
            <a:avLst/>
          </a:prstGeom>
          <a:noFill/>
          <a:ln w="9525">
            <a:noFill/>
            <a:miter lim="800000"/>
            <a:headEnd/>
            <a:tailEnd/>
          </a:ln>
          <a:effectLst/>
        </p:spPr>
        <p:txBody>
          <a:bodyPr wrap="none">
            <a:spAutoFit/>
          </a:bodyPr>
          <a:lstStyle/>
          <a:p>
            <a:pPr lvl="1"/>
            <a:r>
              <a:rPr lang="en-US" sz="2400" dirty="0">
                <a:latin typeface="Courier New" pitchFamily="49" charset="0"/>
              </a:rPr>
              <a:t>m</a:t>
            </a:r>
            <a:r>
              <a:rPr lang="en-US" sz="2400" baseline="-25000" dirty="0">
                <a:latin typeface="Courier New" pitchFamily="49" charset="0"/>
              </a:rPr>
              <a:t>0</a:t>
            </a:r>
            <a:r>
              <a:rPr lang="en-US" sz="2000" dirty="0">
                <a:latin typeface="Courier New" pitchFamily="49" charset="0"/>
              </a:rPr>
              <a:t> = “Hello  World”</a:t>
            </a:r>
          </a:p>
          <a:p>
            <a:pPr lvl="1"/>
            <a:r>
              <a:rPr lang="en-US" sz="2400" dirty="0">
                <a:latin typeface="Courier New" pitchFamily="49" charset="0"/>
              </a:rPr>
              <a:t>m</a:t>
            </a:r>
            <a:r>
              <a:rPr lang="en-US" sz="2400" baseline="-25000" dirty="0">
                <a:latin typeface="Courier New" pitchFamily="49" charset="0"/>
              </a:rPr>
              <a:t>1</a:t>
            </a:r>
            <a:r>
              <a:rPr lang="en-US" sz="2400" dirty="0">
                <a:latin typeface="Courier New" pitchFamily="49" charset="0"/>
              </a:rPr>
              <a:t> </a:t>
            </a:r>
            <a:r>
              <a:rPr lang="en-US" sz="2000" dirty="0">
                <a:latin typeface="Courier New" pitchFamily="49" charset="0"/>
              </a:rPr>
              <a:t>= “Hello  Hello”</a:t>
            </a:r>
          </a:p>
        </p:txBody>
      </p:sp>
      <p:sp>
        <p:nvSpPr>
          <p:cNvPr id="31767" name="Text Box 23"/>
          <p:cNvSpPr txBox="1">
            <a:spLocks noChangeArrowheads="1"/>
          </p:cNvSpPr>
          <p:nvPr/>
        </p:nvSpPr>
        <p:spPr bwMode="auto">
          <a:xfrm>
            <a:off x="4985307" y="4533840"/>
            <a:ext cx="3549093" cy="400110"/>
          </a:xfrm>
          <a:prstGeom prst="rect">
            <a:avLst/>
          </a:prstGeom>
          <a:noFill/>
          <a:ln w="9525">
            <a:solidFill>
              <a:schemeClr val="tx1"/>
            </a:solidFill>
            <a:miter lim="800000"/>
            <a:headEnd/>
            <a:tailEnd/>
          </a:ln>
          <a:effectLst/>
        </p:spPr>
        <p:txBody>
          <a:bodyPr wrap="none">
            <a:spAutoFit/>
          </a:bodyPr>
          <a:lstStyle/>
          <a:p>
            <a:r>
              <a:rPr lang="en-US" sz="2000" b="1" dirty="0"/>
              <a:t>If  c</a:t>
            </a:r>
            <a:r>
              <a:rPr lang="en-US" sz="2000" b="1" baseline="-25000" dirty="0" smtClean="0"/>
              <a:t>1</a:t>
            </a:r>
            <a:r>
              <a:rPr lang="en-US" sz="2000" b="1" dirty="0" smtClean="0"/>
              <a:t>=c</a:t>
            </a:r>
            <a:r>
              <a:rPr lang="en-US" sz="2000" b="1" baseline="-25000" dirty="0" smtClean="0"/>
              <a:t>2</a:t>
            </a:r>
            <a:r>
              <a:rPr lang="en-US" sz="2000" b="1" dirty="0" smtClean="0"/>
              <a:t> </a:t>
            </a:r>
            <a:r>
              <a:rPr lang="en-US" sz="2000" b="1" dirty="0"/>
              <a:t>output 0,  else output 1</a:t>
            </a:r>
          </a:p>
        </p:txBody>
      </p:sp>
      <p:sp>
        <p:nvSpPr>
          <p:cNvPr id="31768" name="Text Box 24"/>
          <p:cNvSpPr txBox="1">
            <a:spLocks noChangeArrowheads="1"/>
          </p:cNvSpPr>
          <p:nvPr/>
        </p:nvSpPr>
        <p:spPr bwMode="auto">
          <a:xfrm>
            <a:off x="550864" y="4686300"/>
            <a:ext cx="3130735" cy="461665"/>
          </a:xfrm>
          <a:prstGeom prst="rect">
            <a:avLst/>
          </a:prstGeom>
          <a:noFill/>
          <a:ln w="9525">
            <a:noFill/>
            <a:miter lim="800000"/>
            <a:headEnd/>
            <a:tailEnd/>
          </a:ln>
          <a:effectLst/>
        </p:spPr>
        <p:txBody>
          <a:bodyPr wrap="none">
            <a:spAutoFit/>
          </a:bodyPr>
          <a:lstStyle/>
          <a:p>
            <a:r>
              <a:rPr lang="en-US" sz="2400" dirty="0" smtClean="0"/>
              <a:t>Then  </a:t>
            </a:r>
            <a:r>
              <a:rPr lang="en-US" sz="2400" dirty="0" err="1" smtClean="0">
                <a:solidFill>
                  <a:srgbClr val="0000FF"/>
                </a:solidFill>
              </a:rPr>
              <a:t>Adv</a:t>
            </a:r>
            <a:r>
              <a:rPr lang="en-US" sz="2400" baseline="-25000" dirty="0" err="1" smtClean="0">
                <a:solidFill>
                  <a:srgbClr val="0000FF"/>
                </a:solidFill>
              </a:rPr>
              <a:t>SS</a:t>
            </a:r>
            <a:r>
              <a:rPr lang="en-US" sz="2400" dirty="0" smtClean="0">
                <a:solidFill>
                  <a:srgbClr val="0000FF"/>
                </a:solidFill>
              </a:rPr>
              <a:t> [</a:t>
            </a:r>
            <a:r>
              <a:rPr lang="en-US" sz="2400" dirty="0">
                <a:solidFill>
                  <a:srgbClr val="0000FF"/>
                </a:solidFill>
              </a:rPr>
              <a:t>A, ECB] = 1 </a:t>
            </a:r>
          </a:p>
        </p:txBody>
      </p:sp>
      <p:sp>
        <p:nvSpPr>
          <p:cNvPr id="2" name="Rectangle 1"/>
          <p:cNvSpPr/>
          <p:nvPr/>
        </p:nvSpPr>
        <p:spPr>
          <a:xfrm>
            <a:off x="3352800" y="4629150"/>
            <a:ext cx="609600" cy="5143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9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68" grpId="0"/>
      <p:bldP spid="2" grpId="0" animBg="1"/>
      <p:bldP spid="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Secure </a:t>
            </a:r>
            <a:r>
              <a:rPr lang="en-US" dirty="0" smtClean="0"/>
              <a:t>Construction I</a:t>
            </a:r>
            <a:endParaRPr lang="en-US" dirty="0"/>
          </a:p>
        </p:txBody>
      </p:sp>
      <p:sp>
        <p:nvSpPr>
          <p:cNvPr id="12291" name="Rectangle 3"/>
          <p:cNvSpPr>
            <a:spLocks noGrp="1" noChangeArrowheads="1"/>
          </p:cNvSpPr>
          <p:nvPr>
            <p:ph type="body" idx="1"/>
          </p:nvPr>
        </p:nvSpPr>
        <p:spPr>
          <a:xfrm>
            <a:off x="457200" y="1028700"/>
            <a:ext cx="8229600" cy="4114800"/>
          </a:xfrm>
        </p:spPr>
        <p:txBody>
          <a:bodyPr>
            <a:normAutofit/>
          </a:bodyPr>
          <a:lstStyle/>
          <a:p>
            <a:pPr>
              <a:spcBef>
                <a:spcPct val="80000"/>
              </a:spcBef>
              <a:buFontTx/>
              <a:buNone/>
            </a:pPr>
            <a:r>
              <a:rPr lang="en-US" dirty="0" smtClean="0"/>
              <a:t>Deterministic </a:t>
            </a:r>
            <a:r>
              <a:rPr lang="en-US" dirty="0"/>
              <a:t>counter mode from a PRF  F :</a:t>
            </a:r>
          </a:p>
          <a:p>
            <a:pPr lvl="2">
              <a:spcBef>
                <a:spcPts val="2376"/>
              </a:spcBef>
            </a:pPr>
            <a:r>
              <a:rPr lang="en-US" dirty="0"/>
              <a:t>E</a:t>
            </a:r>
            <a:r>
              <a:rPr lang="en-US" baseline="-25000" dirty="0"/>
              <a:t>DETCTR</a:t>
            </a:r>
            <a:r>
              <a:rPr lang="en-US" dirty="0"/>
              <a:t> (k</a:t>
            </a:r>
            <a:r>
              <a:rPr lang="en-US" dirty="0" smtClean="0"/>
              <a:t>, m</a:t>
            </a:r>
            <a:r>
              <a:rPr lang="en-US" dirty="0"/>
              <a:t>)  = </a:t>
            </a:r>
          </a:p>
          <a:p>
            <a:pPr lvl="2"/>
            <a:endParaRPr lang="en-US" dirty="0"/>
          </a:p>
          <a:p>
            <a:pPr lvl="2"/>
            <a:endParaRPr lang="en-US" dirty="0"/>
          </a:p>
          <a:p>
            <a:pPr lvl="2"/>
            <a:endParaRPr lang="en-US" dirty="0"/>
          </a:p>
          <a:p>
            <a:pPr marL="914400" lvl="2" indent="0">
              <a:buNone/>
            </a:pPr>
            <a:endParaRPr lang="en-US" dirty="0"/>
          </a:p>
          <a:p>
            <a:pPr marL="914400" lvl="2" indent="0">
              <a:spcBef>
                <a:spcPct val="100000"/>
              </a:spcBef>
              <a:buNone/>
            </a:pPr>
            <a:r>
              <a:rPr lang="en-US" dirty="0" smtClean="0"/>
              <a:t>⇒   Stream </a:t>
            </a:r>
            <a:r>
              <a:rPr lang="en-US" dirty="0"/>
              <a:t>cipher built from </a:t>
            </a:r>
            <a:r>
              <a:rPr lang="en-US" dirty="0" smtClean="0"/>
              <a:t>a PRF   </a:t>
            </a:r>
            <a:r>
              <a:rPr lang="en-US" dirty="0"/>
              <a:t>(e.g.  AES, 3DES)</a:t>
            </a:r>
          </a:p>
        </p:txBody>
      </p:sp>
      <p:sp>
        <p:nvSpPr>
          <p:cNvPr id="12293" name="Rectangle 5"/>
          <p:cNvSpPr>
            <a:spLocks noChangeArrowheads="1"/>
          </p:cNvSpPr>
          <p:nvPr/>
        </p:nvSpPr>
        <p:spPr bwMode="auto">
          <a:xfrm>
            <a:off x="4114800" y="20764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m[0]</a:t>
            </a:r>
          </a:p>
        </p:txBody>
      </p:sp>
      <p:sp>
        <p:nvSpPr>
          <p:cNvPr id="12296" name="Rectangle 8"/>
          <p:cNvSpPr>
            <a:spLocks noChangeArrowheads="1"/>
          </p:cNvSpPr>
          <p:nvPr/>
        </p:nvSpPr>
        <p:spPr bwMode="auto">
          <a:xfrm>
            <a:off x="4953000" y="20764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m[1]</a:t>
            </a:r>
          </a:p>
        </p:txBody>
      </p:sp>
      <p:sp>
        <p:nvSpPr>
          <p:cNvPr id="12297" name="Rectangle 9"/>
          <p:cNvSpPr>
            <a:spLocks noChangeArrowheads="1"/>
          </p:cNvSpPr>
          <p:nvPr/>
        </p:nvSpPr>
        <p:spPr bwMode="auto">
          <a:xfrm>
            <a:off x="5791200" y="20764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298" name="Rectangle 10"/>
          <p:cNvSpPr>
            <a:spLocks noChangeArrowheads="1"/>
          </p:cNvSpPr>
          <p:nvPr/>
        </p:nvSpPr>
        <p:spPr bwMode="auto">
          <a:xfrm>
            <a:off x="4114800" y="26479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F(k,0)</a:t>
            </a:r>
          </a:p>
        </p:txBody>
      </p:sp>
      <p:sp>
        <p:nvSpPr>
          <p:cNvPr id="12299" name="Rectangle 11"/>
          <p:cNvSpPr>
            <a:spLocks noChangeArrowheads="1"/>
          </p:cNvSpPr>
          <p:nvPr/>
        </p:nvSpPr>
        <p:spPr bwMode="auto">
          <a:xfrm>
            <a:off x="4953000" y="26479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F(k,1)</a:t>
            </a:r>
          </a:p>
        </p:txBody>
      </p:sp>
      <p:sp>
        <p:nvSpPr>
          <p:cNvPr id="12300" name="Rectangle 12"/>
          <p:cNvSpPr>
            <a:spLocks noChangeArrowheads="1"/>
          </p:cNvSpPr>
          <p:nvPr/>
        </p:nvSpPr>
        <p:spPr bwMode="auto">
          <a:xfrm>
            <a:off x="5791200" y="26479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301" name="Rectangle 13"/>
          <p:cNvSpPr>
            <a:spLocks noChangeArrowheads="1"/>
          </p:cNvSpPr>
          <p:nvPr/>
        </p:nvSpPr>
        <p:spPr bwMode="auto">
          <a:xfrm>
            <a:off x="6629400" y="20764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m[L]</a:t>
            </a:r>
          </a:p>
        </p:txBody>
      </p:sp>
      <p:sp>
        <p:nvSpPr>
          <p:cNvPr id="12302" name="Rectangle 14"/>
          <p:cNvSpPr>
            <a:spLocks noChangeArrowheads="1"/>
          </p:cNvSpPr>
          <p:nvPr/>
        </p:nvSpPr>
        <p:spPr bwMode="auto">
          <a:xfrm>
            <a:off x="6629400" y="264795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F(k,L)</a:t>
            </a:r>
          </a:p>
        </p:txBody>
      </p:sp>
      <p:sp>
        <p:nvSpPr>
          <p:cNvPr id="12303" name="Text Box 15"/>
          <p:cNvSpPr txBox="1">
            <a:spLocks noChangeArrowheads="1"/>
          </p:cNvSpPr>
          <p:nvPr/>
        </p:nvSpPr>
        <p:spPr bwMode="auto">
          <a:xfrm>
            <a:off x="3581400" y="2305050"/>
            <a:ext cx="500063" cy="584597"/>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2304" name="Line 16"/>
          <p:cNvSpPr>
            <a:spLocks noChangeShapeType="1"/>
          </p:cNvSpPr>
          <p:nvPr/>
        </p:nvSpPr>
        <p:spPr bwMode="auto">
          <a:xfrm>
            <a:off x="3657600" y="3105150"/>
            <a:ext cx="4343400" cy="0"/>
          </a:xfrm>
          <a:prstGeom prst="line">
            <a:avLst/>
          </a:prstGeom>
          <a:solidFill>
            <a:schemeClr val="accent6">
              <a:lumMod val="40000"/>
              <a:lumOff val="60000"/>
            </a:schemeClr>
          </a:solidFill>
          <a:ln w="9525">
            <a:solidFill>
              <a:schemeClr val="tx1"/>
            </a:solidFill>
            <a:round/>
            <a:headEnd/>
            <a:tailEnd/>
          </a:ln>
          <a:effectLst/>
        </p:spPr>
        <p:txBody>
          <a:bodyPr/>
          <a:lstStyle/>
          <a:p>
            <a:endParaRPr lang="en-US"/>
          </a:p>
        </p:txBody>
      </p:sp>
      <p:sp>
        <p:nvSpPr>
          <p:cNvPr id="12305" name="Rectangle 17"/>
          <p:cNvSpPr>
            <a:spLocks noChangeArrowheads="1"/>
          </p:cNvSpPr>
          <p:nvPr/>
        </p:nvSpPr>
        <p:spPr bwMode="auto">
          <a:xfrm>
            <a:off x="4114800" y="327660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c[0]</a:t>
            </a:r>
          </a:p>
        </p:txBody>
      </p:sp>
      <p:sp>
        <p:nvSpPr>
          <p:cNvPr id="12306" name="Rectangle 18"/>
          <p:cNvSpPr>
            <a:spLocks noChangeArrowheads="1"/>
          </p:cNvSpPr>
          <p:nvPr/>
        </p:nvSpPr>
        <p:spPr bwMode="auto">
          <a:xfrm>
            <a:off x="4953000" y="327660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c[1]</a:t>
            </a:r>
          </a:p>
        </p:txBody>
      </p:sp>
      <p:sp>
        <p:nvSpPr>
          <p:cNvPr id="12307" name="Rectangle 19"/>
          <p:cNvSpPr>
            <a:spLocks noChangeArrowheads="1"/>
          </p:cNvSpPr>
          <p:nvPr/>
        </p:nvSpPr>
        <p:spPr bwMode="auto">
          <a:xfrm>
            <a:off x="5791200" y="327660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308" name="Rectangle 20"/>
          <p:cNvSpPr>
            <a:spLocks noChangeArrowheads="1"/>
          </p:cNvSpPr>
          <p:nvPr/>
        </p:nvSpPr>
        <p:spPr bwMode="auto">
          <a:xfrm>
            <a:off x="6629400" y="3276600"/>
            <a:ext cx="838200" cy="28575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c[L]</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061680" y="1105200"/>
              <a:ext cx="2945160" cy="908280"/>
            </p14:xfrm>
          </p:contentPart>
        </mc:Choice>
        <mc:Fallback xmlns="">
          <p:pic>
            <p:nvPicPr>
              <p:cNvPr id="2" name="Ink 1"/>
              <p:cNvPicPr/>
              <p:nvPr/>
            </p:nvPicPr>
            <p:blipFill>
              <a:blip r:embed="rId3"/>
              <a:stretch>
                <a:fillRect/>
              </a:stretch>
            </p:blipFill>
            <p:spPr>
              <a:xfrm>
                <a:off x="6050520" y="1095120"/>
                <a:ext cx="2968920" cy="929880"/>
              </a:xfrm>
              <a:prstGeom prst="rect">
                <a:avLst/>
              </a:prstGeom>
            </p:spPr>
          </p:pic>
        </mc:Fallback>
      </mc:AlternateContent>
    </p:spTree>
    <p:extLst>
      <p:ext uri="{BB962C8B-B14F-4D97-AF65-F5344CB8AC3E}">
        <p14:creationId xmlns:p14="http://schemas.microsoft.com/office/powerpoint/2010/main" val="1459676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Block ciphers:  crypto work horse</a:t>
            </a:r>
          </a:p>
        </p:txBody>
      </p:sp>
      <p:sp>
        <p:nvSpPr>
          <p:cNvPr id="13317" name="Rectangle 3"/>
          <p:cNvSpPr>
            <a:spLocks noGrp="1" noChangeArrowheads="1"/>
          </p:cNvSpPr>
          <p:nvPr>
            <p:ph type="body" idx="1"/>
          </p:nvPr>
        </p:nvSpPr>
        <p:spPr>
          <a:xfrm>
            <a:off x="457200" y="1047750"/>
            <a:ext cx="8229600" cy="4095750"/>
          </a:xfrm>
        </p:spPr>
        <p:txBody>
          <a:bodyPr/>
          <a:lstStyle/>
          <a:p>
            <a:pPr marL="0" indent="0" eaLnBrk="1" hangingPunct="1"/>
            <a:endParaRPr lang="en-US" sz="2000" smtClean="0"/>
          </a:p>
          <a:p>
            <a:pPr marL="0" indent="0" eaLnBrk="1" hangingPunct="1"/>
            <a:endParaRPr lang="en-US" sz="2000" smtClean="0"/>
          </a:p>
          <a:p>
            <a:pPr marL="0" indent="0" eaLnBrk="1" hangingPunct="1"/>
            <a:endParaRPr lang="en-US" sz="2000" smtClean="0"/>
          </a:p>
          <a:p>
            <a:pPr marL="0" indent="0" eaLnBrk="1" hangingPunct="1"/>
            <a:endParaRPr lang="en-US" sz="2000" smtClean="0"/>
          </a:p>
          <a:p>
            <a:pPr marL="0" indent="0" eaLnBrk="1" hangingPunct="1"/>
            <a:endParaRPr lang="en-US" sz="2000" smtClean="0"/>
          </a:p>
          <a:p>
            <a:pPr marL="0" indent="0" eaLnBrk="1" hangingPunct="1"/>
            <a:endParaRPr lang="en-US" sz="2000" smtClean="0"/>
          </a:p>
          <a:p>
            <a:pPr marL="0" indent="0" eaLnBrk="1" hangingPunct="1"/>
            <a:endParaRPr lang="en-US" sz="2000" smtClean="0"/>
          </a:p>
          <a:p>
            <a:pPr marL="0" indent="0" eaLnBrk="1" hangingPunct="1"/>
            <a:endParaRPr lang="en-US" sz="2000" smtClean="0"/>
          </a:p>
        </p:txBody>
      </p:sp>
      <p:sp>
        <p:nvSpPr>
          <p:cNvPr id="13318" name="Rectangle 4"/>
          <p:cNvSpPr>
            <a:spLocks noChangeArrowheads="1"/>
          </p:cNvSpPr>
          <p:nvPr/>
        </p:nvSpPr>
        <p:spPr bwMode="auto">
          <a:xfrm>
            <a:off x="3962400" y="1418035"/>
            <a:ext cx="1371600" cy="74295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 D</a:t>
            </a:r>
          </a:p>
        </p:txBody>
      </p:sp>
      <p:sp>
        <p:nvSpPr>
          <p:cNvPr id="13319" name="Line 5"/>
          <p:cNvSpPr>
            <a:spLocks noChangeShapeType="1"/>
          </p:cNvSpPr>
          <p:nvPr/>
        </p:nvSpPr>
        <p:spPr bwMode="auto">
          <a:xfrm>
            <a:off x="3048000" y="181808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181808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69" y="1300718"/>
            <a:ext cx="746531"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a:t>
            </a:r>
            <a:r>
              <a:rPr lang="en-US" sz="1800" dirty="0" smtClean="0">
                <a:latin typeface="Tahoma" pitchFamily="34" charset="0"/>
              </a:rPr>
              <a:t> bits</a:t>
            </a:r>
            <a:endParaRPr lang="en-US" sz="1800" dirty="0">
              <a:latin typeface="Tahoma" pitchFamily="34" charset="0"/>
            </a:endParaRPr>
          </a:p>
        </p:txBody>
      </p:sp>
      <p:sp>
        <p:nvSpPr>
          <p:cNvPr id="13323" name="Rectangle 9"/>
          <p:cNvSpPr>
            <a:spLocks noChangeArrowheads="1"/>
          </p:cNvSpPr>
          <p:nvPr/>
        </p:nvSpPr>
        <p:spPr bwMode="auto">
          <a:xfrm>
            <a:off x="863600" y="164663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1276350"/>
            <a:ext cx="808960"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a:t>
            </a:r>
            <a:r>
              <a:rPr lang="en-US" sz="2000" dirty="0" smtClean="0">
                <a:latin typeface="Tahoma" pitchFamily="34" charset="0"/>
              </a:rPr>
              <a:t> bits</a:t>
            </a:r>
            <a:endParaRPr lang="en-US" sz="2000" dirty="0">
              <a:latin typeface="Tahoma" pitchFamily="34" charset="0"/>
            </a:endParaRPr>
          </a:p>
        </p:txBody>
      </p:sp>
      <p:sp>
        <p:nvSpPr>
          <p:cNvPr id="13325" name="Rectangle 11"/>
          <p:cNvSpPr>
            <a:spLocks noChangeArrowheads="1"/>
          </p:cNvSpPr>
          <p:nvPr/>
        </p:nvSpPr>
        <p:spPr bwMode="auto">
          <a:xfrm>
            <a:off x="4191000" y="2618185"/>
            <a:ext cx="9906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2639616"/>
            <a:ext cx="733342" cy="369332"/>
          </a:xfrm>
          <a:prstGeom prst="rect">
            <a:avLst/>
          </a:prstGeom>
          <a:noFill/>
          <a:ln w="9525">
            <a:noFill/>
            <a:miter lim="800000"/>
            <a:headEnd/>
            <a:tailEnd/>
          </a:ln>
        </p:spPr>
        <p:txBody>
          <a:bodyPr wrap="none">
            <a:spAutoFit/>
          </a:bodyPr>
          <a:lstStyle/>
          <a:p>
            <a:pPr algn="ctr">
              <a:spcBef>
                <a:spcPct val="50000"/>
              </a:spcBef>
            </a:pPr>
            <a:r>
              <a:rPr lang="en-US" sz="1800" dirty="0">
                <a:latin typeface="Tahoma" pitchFamily="34" charset="0"/>
              </a:rPr>
              <a:t>k </a:t>
            </a:r>
            <a:r>
              <a:rPr lang="en-US" sz="1800" dirty="0" smtClean="0">
                <a:latin typeface="Tahoma" pitchFamily="34" charset="0"/>
              </a:rPr>
              <a:t>bits</a:t>
            </a:r>
            <a:endParaRPr lang="en-US" sz="1800" dirty="0">
              <a:latin typeface="Tahoma" pitchFamily="34" charset="0"/>
            </a:endParaRPr>
          </a:p>
        </p:txBody>
      </p:sp>
      <p:sp>
        <p:nvSpPr>
          <p:cNvPr id="13327" name="Line 13"/>
          <p:cNvSpPr>
            <a:spLocks noChangeShapeType="1"/>
          </p:cNvSpPr>
          <p:nvPr/>
        </p:nvSpPr>
        <p:spPr bwMode="auto">
          <a:xfrm flipV="1">
            <a:off x="4724400" y="2160985"/>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3344466"/>
            <a:ext cx="184666"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6" y="3426619"/>
            <a:ext cx="6660798" cy="1538883"/>
          </a:xfrm>
          <a:prstGeom prst="rect">
            <a:avLst/>
          </a:prstGeom>
          <a:noFill/>
          <a:ln w="12700" algn="ctr">
            <a:noFill/>
            <a:miter lim="800000"/>
            <a:headEnd/>
            <a:tailEnd type="none" w="lg" len="med"/>
          </a:ln>
        </p:spPr>
        <p:txBody>
          <a:bodyPr wrap="none">
            <a:spAutoFit/>
          </a:bodyPr>
          <a:lstStyle/>
          <a:p>
            <a:pPr marL="457200" indent="-457200" eaLnBrk="1" hangingPunct="1"/>
            <a:r>
              <a:rPr lang="en-US" sz="2400" dirty="0">
                <a:latin typeface="Tahoma" pitchFamily="34" charset="0"/>
              </a:rPr>
              <a:t>Canonical examples:</a:t>
            </a:r>
          </a:p>
          <a:p>
            <a:pPr marL="457200" indent="-457200" eaLnBrk="1" hangingPunct="1">
              <a:lnSpc>
                <a:spcPct val="150000"/>
              </a:lnSpc>
              <a:buFontTx/>
              <a:buAutoNum type="arabicPeriod"/>
            </a:pPr>
            <a:r>
              <a:rPr lang="en-US" sz="2400" dirty="0">
                <a:latin typeface="Tahoma" pitchFamily="34" charset="0"/>
              </a:rPr>
              <a:t>3DES:   n= 64 bits,    k = 168 bits</a:t>
            </a:r>
          </a:p>
          <a:p>
            <a:pPr marL="457200" indent="-457200" eaLnBrk="1" hangingPunct="1">
              <a:lnSpc>
                <a:spcPct val="150000"/>
              </a:lnSpc>
              <a:buFontTx/>
              <a:buAutoNum type="arabicPeriod"/>
            </a:pPr>
            <a:r>
              <a:rPr lang="en-US" sz="2400" dirty="0">
                <a:latin typeface="Tahoma" pitchFamily="34" charset="0"/>
              </a:rPr>
              <a:t>AES:     n=128 bits,   k = 128, 192, 256 bits</a:t>
            </a:r>
          </a:p>
        </p:txBody>
      </p:sp>
    </p:spTree>
    <p:extLst>
      <p:ext uri="{BB962C8B-B14F-4D97-AF65-F5344CB8AC3E}">
        <p14:creationId xmlns:p14="http://schemas.microsoft.com/office/powerpoint/2010/main" val="1167616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71450"/>
            <a:ext cx="8229600" cy="857250"/>
          </a:xfrm>
        </p:spPr>
        <p:txBody>
          <a:bodyPr/>
          <a:lstStyle/>
          <a:p>
            <a:r>
              <a:rPr lang="en-US" dirty="0"/>
              <a:t>Det. counter-mode security</a:t>
            </a:r>
          </a:p>
        </p:txBody>
      </p:sp>
      <p:sp>
        <p:nvSpPr>
          <p:cNvPr id="13315" name="Rectangle 3"/>
          <p:cNvSpPr>
            <a:spLocks noGrp="1" noChangeArrowheads="1"/>
          </p:cNvSpPr>
          <p:nvPr>
            <p:ph type="body" idx="1"/>
          </p:nvPr>
        </p:nvSpPr>
        <p:spPr>
          <a:xfrm>
            <a:off x="381000" y="742950"/>
            <a:ext cx="8610600" cy="4400550"/>
          </a:xfrm>
        </p:spPr>
        <p:txBody>
          <a:bodyPr>
            <a:normAutofit/>
          </a:bodyPr>
          <a:lstStyle/>
          <a:p>
            <a:pPr marL="0" indent="0">
              <a:lnSpc>
                <a:spcPct val="130000"/>
              </a:lnSpc>
              <a:spcBef>
                <a:spcPct val="100000"/>
              </a:spcBef>
              <a:buNone/>
            </a:pPr>
            <a:r>
              <a:rPr lang="en-US" u="sng" dirty="0" smtClean="0"/>
              <a:t>Theorem</a:t>
            </a:r>
            <a:r>
              <a:rPr lang="en-US" dirty="0" smtClean="0"/>
              <a:t>:    For </a:t>
            </a:r>
            <a:r>
              <a:rPr lang="en-US" dirty="0"/>
              <a:t>any L&gt;</a:t>
            </a:r>
            <a:r>
              <a:rPr lang="en-US" dirty="0" smtClean="0"/>
              <a:t>0,</a:t>
            </a:r>
            <a:r>
              <a:rPr lang="en-US" dirty="0"/>
              <a:t/>
            </a:r>
            <a:br>
              <a:rPr lang="en-US" dirty="0"/>
            </a:br>
            <a:r>
              <a:rPr lang="en-US" dirty="0"/>
              <a:t>	If F is a secure PRF over (K,X,X) then </a:t>
            </a:r>
            <a:br>
              <a:rPr lang="en-US" dirty="0"/>
            </a:br>
            <a:r>
              <a:rPr lang="en-US" dirty="0"/>
              <a:t>	E</a:t>
            </a:r>
            <a:r>
              <a:rPr lang="en-US" baseline="-25000" dirty="0"/>
              <a:t>DETCTR</a:t>
            </a:r>
            <a:r>
              <a:rPr lang="en-US" dirty="0"/>
              <a:t> is sem. sec. cipher over (K,X</a:t>
            </a:r>
            <a:r>
              <a:rPr lang="en-US" baseline="30000" dirty="0"/>
              <a:t>L</a:t>
            </a:r>
            <a:r>
              <a:rPr lang="en-US" dirty="0"/>
              <a:t>,X</a:t>
            </a:r>
            <a:r>
              <a:rPr lang="en-US" baseline="30000" dirty="0"/>
              <a:t>L</a:t>
            </a:r>
            <a:r>
              <a:rPr lang="en-US" dirty="0"/>
              <a:t>).</a:t>
            </a:r>
          </a:p>
          <a:p>
            <a:pPr>
              <a:lnSpc>
                <a:spcPct val="130000"/>
              </a:lnSpc>
              <a:spcBef>
                <a:spcPts val="1200"/>
              </a:spcBef>
              <a:buFontTx/>
              <a:buNone/>
            </a:pPr>
            <a:r>
              <a:rPr lang="en-US" dirty="0"/>
              <a:t>		In particular,  for any </a:t>
            </a:r>
            <a:r>
              <a:rPr lang="en-US" dirty="0" smtClean="0"/>
              <a:t>eff. adversary </a:t>
            </a:r>
            <a:r>
              <a:rPr lang="en-US" dirty="0"/>
              <a:t>A attacking E</a:t>
            </a:r>
            <a:r>
              <a:rPr lang="en-US" baseline="-25000" dirty="0"/>
              <a:t>DETCTR	</a:t>
            </a:r>
            <a:r>
              <a:rPr lang="en-US" baseline="-25000" dirty="0" smtClean="0"/>
              <a:t/>
            </a:r>
            <a:br>
              <a:rPr lang="en-US" baseline="-25000" dirty="0" smtClean="0"/>
            </a:br>
            <a:r>
              <a:rPr lang="en-US" baseline="-25000" dirty="0" smtClean="0"/>
              <a:t>	</a:t>
            </a:r>
            <a:r>
              <a:rPr lang="en-US" dirty="0" smtClean="0"/>
              <a:t>there </a:t>
            </a:r>
            <a:r>
              <a:rPr lang="en-US" dirty="0"/>
              <a:t>exists a </a:t>
            </a:r>
            <a:r>
              <a:rPr lang="en-US" dirty="0" smtClean="0"/>
              <a:t>n eff. PRF </a:t>
            </a:r>
            <a:r>
              <a:rPr lang="en-US" dirty="0"/>
              <a:t>adversary B  </a:t>
            </a:r>
            <a:r>
              <a:rPr lang="en-US" dirty="0" err="1"/>
              <a:t>s.t.</a:t>
            </a:r>
            <a:r>
              <a:rPr lang="en-US" dirty="0"/>
              <a:t>:</a:t>
            </a:r>
          </a:p>
          <a:p>
            <a:pPr>
              <a:lnSpc>
                <a:spcPct val="130000"/>
              </a:lnSpc>
              <a:buFontTx/>
              <a:buNone/>
            </a:pPr>
            <a:r>
              <a:rPr lang="en-US" dirty="0"/>
              <a:t>			</a:t>
            </a:r>
            <a:r>
              <a:rPr lang="en-US" dirty="0" err="1" smtClean="0"/>
              <a:t>Adv</a:t>
            </a:r>
            <a:r>
              <a:rPr lang="en-US" baseline="-25000" dirty="0" err="1" smtClean="0"/>
              <a:t>SS</a:t>
            </a:r>
            <a:r>
              <a:rPr lang="en-US" dirty="0" smtClean="0"/>
              <a:t>[</a:t>
            </a:r>
            <a:r>
              <a:rPr lang="en-US" dirty="0"/>
              <a:t>A, E</a:t>
            </a:r>
            <a:r>
              <a:rPr lang="en-US" baseline="-25000" dirty="0"/>
              <a:t>DETCTR</a:t>
            </a:r>
            <a:r>
              <a:rPr lang="en-US" dirty="0"/>
              <a:t>] = </a:t>
            </a:r>
            <a:r>
              <a:rPr lang="en-US" dirty="0" smtClean="0"/>
              <a:t>2 </a:t>
            </a:r>
            <a:r>
              <a:rPr lang="en-US" dirty="0" smtClean="0">
                <a:sym typeface="Symbol" pitchFamily="18" charset="2"/>
              </a:rPr>
              <a:t> </a:t>
            </a:r>
            <a:r>
              <a:rPr lang="en-US" dirty="0" err="1" smtClean="0"/>
              <a:t>Adv</a:t>
            </a:r>
            <a:r>
              <a:rPr lang="en-US" baseline="-25000" dirty="0" err="1" smtClean="0"/>
              <a:t>PRF</a:t>
            </a:r>
            <a:r>
              <a:rPr lang="en-US" dirty="0" smtClean="0"/>
              <a:t>[</a:t>
            </a:r>
            <a:r>
              <a:rPr lang="en-US" dirty="0"/>
              <a:t>B, F</a:t>
            </a:r>
            <a:r>
              <a:rPr lang="en-US" dirty="0" smtClean="0"/>
              <a:t>]</a:t>
            </a:r>
            <a:endParaRPr lang="en-US" dirty="0"/>
          </a:p>
          <a:p>
            <a:pPr>
              <a:lnSpc>
                <a:spcPct val="130000"/>
              </a:lnSpc>
              <a:spcBef>
                <a:spcPts val="2880"/>
              </a:spcBef>
              <a:buFontTx/>
              <a:buNone/>
            </a:pPr>
            <a:r>
              <a:rPr lang="en-US" sz="2000" dirty="0"/>
              <a:t>	</a:t>
            </a:r>
            <a:r>
              <a:rPr lang="en-US" sz="2000" dirty="0" err="1" smtClean="0"/>
              <a:t>Adv</a:t>
            </a:r>
            <a:r>
              <a:rPr lang="en-US" sz="2000" baseline="-25000" dirty="0" err="1" smtClean="0"/>
              <a:t>PRF</a:t>
            </a:r>
            <a:r>
              <a:rPr lang="en-US" sz="2000" dirty="0" smtClean="0"/>
              <a:t>[</a:t>
            </a:r>
            <a:r>
              <a:rPr lang="en-US" sz="2000" dirty="0"/>
              <a:t>B, F]  is negligible  (since F is a secure PRF)</a:t>
            </a:r>
            <a:br>
              <a:rPr lang="en-US" sz="2000" dirty="0"/>
            </a:br>
            <a:r>
              <a:rPr lang="en-US" sz="2000" dirty="0"/>
              <a:t>Hence, </a:t>
            </a:r>
            <a:r>
              <a:rPr lang="en-US" sz="2000" dirty="0" err="1" smtClean="0"/>
              <a:t>Adv</a:t>
            </a:r>
            <a:r>
              <a:rPr lang="en-US" sz="2000" baseline="-25000" dirty="0" err="1" smtClean="0"/>
              <a:t>SS</a:t>
            </a:r>
            <a:r>
              <a:rPr lang="en-US" sz="2000" dirty="0" smtClean="0"/>
              <a:t>[</a:t>
            </a:r>
            <a:r>
              <a:rPr lang="en-US" sz="2000" dirty="0"/>
              <a:t>A, E</a:t>
            </a:r>
            <a:r>
              <a:rPr lang="en-US" sz="2000" baseline="-25000" dirty="0"/>
              <a:t>DETCTR</a:t>
            </a:r>
            <a:r>
              <a:rPr lang="en-US" sz="2000" dirty="0"/>
              <a:t>]  must be negligible.</a:t>
            </a:r>
          </a:p>
        </p:txBody>
      </p:sp>
      <p:sp>
        <p:nvSpPr>
          <p:cNvPr id="13316" name="Line 4"/>
          <p:cNvSpPr>
            <a:spLocks noChangeShapeType="1"/>
          </p:cNvSpPr>
          <p:nvPr/>
        </p:nvSpPr>
        <p:spPr bwMode="auto">
          <a:xfrm>
            <a:off x="0" y="424815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908845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a:t>
            </a:r>
            <a:endParaRPr lang="en-US" dirty="0"/>
          </a:p>
        </p:txBody>
      </p:sp>
      <p:grpSp>
        <p:nvGrpSpPr>
          <p:cNvPr id="24" name="Group 23"/>
          <p:cNvGrpSpPr/>
          <p:nvPr/>
        </p:nvGrpSpPr>
        <p:grpSpPr>
          <a:xfrm>
            <a:off x="304800" y="1047750"/>
            <a:ext cx="3886211" cy="1589488"/>
            <a:chOff x="1676400" y="1104900"/>
            <a:chExt cx="3886211" cy="1589488"/>
          </a:xfrm>
        </p:grpSpPr>
        <p:sp>
          <p:nvSpPr>
            <p:cNvPr id="4" name="Rectangle 4"/>
            <p:cNvSpPr>
              <a:spLocks noChangeArrowheads="1"/>
            </p:cNvSpPr>
            <p:nvPr/>
          </p:nvSpPr>
          <p:spPr bwMode="auto">
            <a:xfrm>
              <a:off x="1676400" y="1314459"/>
              <a:ext cx="8382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7"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8" name="Text Box 8"/>
            <p:cNvSpPr txBox="1">
              <a:spLocks noChangeArrowheads="1"/>
            </p:cNvSpPr>
            <p:nvPr/>
          </p:nvSpPr>
          <p:spPr bwMode="auto">
            <a:xfrm>
              <a:off x="1752600" y="1745218"/>
              <a:ext cx="637314" cy="369332"/>
            </a:xfrm>
            <a:prstGeom prst="rect">
              <a:avLst/>
            </a:prstGeom>
            <a:noFill/>
            <a:ln w="9525">
              <a:noFill/>
              <a:miter lim="800000"/>
              <a:headEnd/>
              <a:tailEnd/>
            </a:ln>
            <a:effectLst/>
          </p:spPr>
          <p:txBody>
            <a:bodyPr wrap="none">
              <a:spAutoFit/>
            </a:bodyPr>
            <a:lstStyle/>
            <a:p>
              <a:r>
                <a:rPr lang="en-US" dirty="0" err="1"/>
                <a:t>k</a:t>
              </a:r>
              <a:r>
                <a:rPr lang="en-US" dirty="0" err="1">
                  <a:sym typeface="Symbol" pitchFamily="18" charset="2"/>
                </a:rPr>
                <a:t>K</a:t>
              </a:r>
              <a:endParaRPr lang="en-US" b="1" dirty="0">
                <a:cs typeface="Arial" charset="0"/>
                <a:sym typeface="Symbol" pitchFamily="18" charset="2"/>
              </a:endParaRPr>
            </a:p>
          </p:txBody>
        </p:sp>
        <p:sp>
          <p:nvSpPr>
            <p:cNvPr id="11" name="Text Box 11"/>
            <p:cNvSpPr txBox="1">
              <a:spLocks noChangeArrowheads="1"/>
            </p:cNvSpPr>
            <p:nvPr/>
          </p:nvSpPr>
          <p:spPr bwMode="auto">
            <a:xfrm>
              <a:off x="2971800" y="1104900"/>
              <a:ext cx="1143000" cy="400110"/>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12" name="Group 20"/>
            <p:cNvGrpSpPr>
              <a:grpSpLocks/>
            </p:cNvGrpSpPr>
            <p:nvPr/>
          </p:nvGrpSpPr>
          <p:grpSpPr bwMode="auto">
            <a:xfrm>
              <a:off x="2514599" y="1695450"/>
              <a:ext cx="1905001" cy="419100"/>
              <a:chOff x="1728" y="2109"/>
              <a:chExt cx="1200" cy="352"/>
            </a:xfrm>
          </p:grpSpPr>
          <p:sp>
            <p:nvSpPr>
              <p:cNvPr id="13"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14" name="Text Box 14"/>
              <p:cNvSpPr txBox="1">
                <a:spLocks noChangeArrowheads="1"/>
              </p:cNvSpPr>
              <p:nvPr/>
            </p:nvSpPr>
            <p:spPr bwMode="auto">
              <a:xfrm>
                <a:off x="1728" y="2109"/>
                <a:ext cx="383" cy="336"/>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15" name="Group 22"/>
            <p:cNvGrpSpPr>
              <a:grpSpLocks/>
            </p:cNvGrpSpPr>
            <p:nvPr/>
          </p:nvGrpSpPr>
          <p:grpSpPr bwMode="auto">
            <a:xfrm>
              <a:off x="4800610" y="2171704"/>
              <a:ext cx="762001" cy="522684"/>
              <a:chOff x="4416" y="3466"/>
              <a:chExt cx="480" cy="439"/>
            </a:xfrm>
          </p:grpSpPr>
          <p:sp>
            <p:nvSpPr>
              <p:cNvPr id="16"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17" name="Text Box 17"/>
              <p:cNvSpPr txBox="1">
                <a:spLocks noChangeArrowheads="1"/>
              </p:cNvSpPr>
              <p:nvPr/>
            </p:nvSpPr>
            <p:spPr bwMode="auto">
              <a:xfrm>
                <a:off x="4418" y="3466"/>
                <a:ext cx="478" cy="439"/>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400" dirty="0" smtClean="0"/>
                  <a:t>1</a:t>
                </a:r>
                <a:endParaRPr lang="en-US" sz="2400" dirty="0"/>
              </a:p>
            </p:txBody>
          </p:sp>
        </p:grpSp>
        <p:cxnSp>
          <p:nvCxnSpPr>
            <p:cNvPr id="21" name="Straight Arrow Connector 20"/>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304800" y="3257550"/>
            <a:ext cx="3829050" cy="1553768"/>
            <a:chOff x="1676400" y="1104900"/>
            <a:chExt cx="3829050" cy="1553768"/>
          </a:xfrm>
        </p:grpSpPr>
        <p:sp>
          <p:nvSpPr>
            <p:cNvPr id="26" name="Rectangle 4"/>
            <p:cNvSpPr>
              <a:spLocks noChangeArrowheads="1"/>
            </p:cNvSpPr>
            <p:nvPr/>
          </p:nvSpPr>
          <p:spPr bwMode="auto">
            <a:xfrm>
              <a:off x="1676400" y="1314459"/>
              <a:ext cx="8382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27"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28" name="Text Box 8"/>
            <p:cNvSpPr txBox="1">
              <a:spLocks noChangeArrowheads="1"/>
            </p:cNvSpPr>
            <p:nvPr/>
          </p:nvSpPr>
          <p:spPr bwMode="auto">
            <a:xfrm>
              <a:off x="1752600" y="1745218"/>
              <a:ext cx="637314" cy="369332"/>
            </a:xfrm>
            <a:prstGeom prst="rect">
              <a:avLst/>
            </a:prstGeom>
            <a:noFill/>
            <a:ln w="9525">
              <a:noFill/>
              <a:miter lim="800000"/>
              <a:headEnd/>
              <a:tailEnd/>
            </a:ln>
            <a:effectLst/>
          </p:spPr>
          <p:txBody>
            <a:bodyPr wrap="none">
              <a:spAutoFit/>
            </a:bodyPr>
            <a:lstStyle/>
            <a:p>
              <a:r>
                <a:rPr lang="en-US" dirty="0" err="1"/>
                <a:t>k</a:t>
              </a:r>
              <a:r>
                <a:rPr lang="en-US" dirty="0" err="1">
                  <a:sym typeface="Symbol" pitchFamily="18" charset="2"/>
                </a:rPr>
                <a:t>K</a:t>
              </a:r>
              <a:endParaRPr lang="en-US" b="1" dirty="0">
                <a:cs typeface="Arial" charset="0"/>
                <a:sym typeface="Symbol" pitchFamily="18" charset="2"/>
              </a:endParaRPr>
            </a:p>
          </p:txBody>
        </p:sp>
        <p:sp>
          <p:nvSpPr>
            <p:cNvPr id="29" name="Text Box 11"/>
            <p:cNvSpPr txBox="1">
              <a:spLocks noChangeArrowheads="1"/>
            </p:cNvSpPr>
            <p:nvPr/>
          </p:nvSpPr>
          <p:spPr bwMode="auto">
            <a:xfrm>
              <a:off x="2971800" y="1104900"/>
              <a:ext cx="1143000" cy="400110"/>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30" name="Group 20"/>
            <p:cNvGrpSpPr>
              <a:grpSpLocks/>
            </p:cNvGrpSpPr>
            <p:nvPr/>
          </p:nvGrpSpPr>
          <p:grpSpPr bwMode="auto">
            <a:xfrm>
              <a:off x="2514599" y="1695337"/>
              <a:ext cx="1905001" cy="408366"/>
              <a:chOff x="1728" y="2109"/>
              <a:chExt cx="1200" cy="343"/>
            </a:xfrm>
          </p:grpSpPr>
          <p:sp>
            <p:nvSpPr>
              <p:cNvPr id="35" name="Line 13"/>
              <p:cNvSpPr>
                <a:spLocks noChangeShapeType="1"/>
              </p:cNvSpPr>
              <p:nvPr/>
            </p:nvSpPr>
            <p:spPr bwMode="auto">
              <a:xfrm>
                <a:off x="1776" y="2445"/>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36" name="Text Box 14"/>
              <p:cNvSpPr txBox="1">
                <a:spLocks noChangeArrowheads="1"/>
              </p:cNvSpPr>
              <p:nvPr/>
            </p:nvSpPr>
            <p:spPr bwMode="auto">
              <a:xfrm>
                <a:off x="1728" y="2109"/>
                <a:ext cx="383" cy="336"/>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31" name="Group 22"/>
            <p:cNvGrpSpPr>
              <a:grpSpLocks/>
            </p:cNvGrpSpPr>
            <p:nvPr/>
          </p:nvGrpSpPr>
          <p:grpSpPr bwMode="auto">
            <a:xfrm>
              <a:off x="4768850" y="2135984"/>
              <a:ext cx="736600" cy="522684"/>
              <a:chOff x="4396" y="3436"/>
              <a:chExt cx="464" cy="439"/>
            </a:xfrm>
          </p:grpSpPr>
          <p:sp>
            <p:nvSpPr>
              <p:cNvPr id="33"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34" name="Text Box 17"/>
              <p:cNvSpPr txBox="1">
                <a:spLocks noChangeArrowheads="1"/>
              </p:cNvSpPr>
              <p:nvPr/>
            </p:nvSpPr>
            <p:spPr bwMode="auto">
              <a:xfrm>
                <a:off x="4396" y="3436"/>
                <a:ext cx="464" cy="439"/>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a:t>1</a:t>
                </a:r>
                <a:endParaRPr lang="en-US" sz="2400" dirty="0"/>
              </a:p>
            </p:txBody>
          </p:sp>
        </p:grpSp>
        <p:cxnSp>
          <p:nvCxnSpPr>
            <p:cNvPr id="32" name="Straight Arrow Connector 31"/>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267200" y="1428750"/>
            <a:ext cx="619814"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5" name="TextBox 74"/>
          <p:cNvSpPr txBox="1"/>
          <p:nvPr/>
        </p:nvSpPr>
        <p:spPr>
          <a:xfrm>
            <a:off x="4267200" y="3562350"/>
            <a:ext cx="619814"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6" name="TextBox 75"/>
          <p:cNvSpPr txBox="1"/>
          <p:nvPr/>
        </p:nvSpPr>
        <p:spPr>
          <a:xfrm>
            <a:off x="6553200" y="2473464"/>
            <a:ext cx="619814"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7" name="Rounded Rectangle 76"/>
          <p:cNvSpPr/>
          <p:nvPr/>
        </p:nvSpPr>
        <p:spPr>
          <a:xfrm>
            <a:off x="152400" y="10477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152400" y="32575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 Box 15"/>
          <p:cNvSpPr txBox="1">
            <a:spLocks noChangeArrowheads="1"/>
          </p:cNvSpPr>
          <p:nvPr/>
        </p:nvSpPr>
        <p:spPr bwMode="auto">
          <a:xfrm>
            <a:off x="2768600" y="1708150"/>
            <a:ext cx="313337" cy="279675"/>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60" name="Rectangle 5"/>
          <p:cNvSpPr>
            <a:spLocks noChangeArrowheads="1"/>
          </p:cNvSpPr>
          <p:nvPr/>
        </p:nvSpPr>
        <p:spPr bwMode="auto">
          <a:xfrm>
            <a:off x="1676400" y="15811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0</a:t>
            </a:r>
            <a:endParaRPr lang="en-US" sz="2400" b="1" dirty="0">
              <a:solidFill>
                <a:srgbClr val="FF0000"/>
              </a:solidFill>
            </a:endParaRPr>
          </a:p>
        </p:txBody>
      </p:sp>
      <p:sp>
        <p:nvSpPr>
          <p:cNvPr id="91" name="Rectangle 5"/>
          <p:cNvSpPr>
            <a:spLocks noChangeArrowheads="1"/>
          </p:cNvSpPr>
          <p:nvPr/>
        </p:nvSpPr>
        <p:spPr bwMode="auto">
          <a:xfrm>
            <a:off x="1676400" y="19621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smtClean="0"/>
              <a:t>F(k,0) … F(</a:t>
            </a:r>
            <a:r>
              <a:rPr lang="en-US" sz="1600" dirty="0" err="1" smtClean="0"/>
              <a:t>k,L</a:t>
            </a:r>
            <a:r>
              <a:rPr lang="en-US" sz="1600" dirty="0" smtClean="0"/>
              <a:t>)</a:t>
            </a:r>
            <a:endParaRPr lang="en-US" sz="1600" dirty="0"/>
          </a:p>
        </p:txBody>
      </p:sp>
      <p:sp>
        <p:nvSpPr>
          <p:cNvPr id="95" name="Text Box 15"/>
          <p:cNvSpPr txBox="1">
            <a:spLocks noChangeArrowheads="1"/>
          </p:cNvSpPr>
          <p:nvPr/>
        </p:nvSpPr>
        <p:spPr bwMode="auto">
          <a:xfrm>
            <a:off x="2692400" y="3917950"/>
            <a:ext cx="313337" cy="279675"/>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96" name="Rectangle 5"/>
          <p:cNvSpPr>
            <a:spLocks noChangeArrowheads="1"/>
          </p:cNvSpPr>
          <p:nvPr/>
        </p:nvSpPr>
        <p:spPr bwMode="auto">
          <a:xfrm>
            <a:off x="1600200" y="37909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1</a:t>
            </a:r>
            <a:endParaRPr lang="en-US" sz="2400" b="1" dirty="0">
              <a:solidFill>
                <a:srgbClr val="FF0000"/>
              </a:solidFill>
            </a:endParaRPr>
          </a:p>
        </p:txBody>
      </p:sp>
      <p:sp>
        <p:nvSpPr>
          <p:cNvPr id="97" name="Rectangle 5"/>
          <p:cNvSpPr>
            <a:spLocks noChangeArrowheads="1"/>
          </p:cNvSpPr>
          <p:nvPr/>
        </p:nvSpPr>
        <p:spPr bwMode="auto">
          <a:xfrm>
            <a:off x="1600200" y="41719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smtClean="0"/>
              <a:t>F(k,0) … F(</a:t>
            </a:r>
            <a:r>
              <a:rPr lang="en-US" sz="1600" dirty="0" err="1" smtClean="0"/>
              <a:t>k,L</a:t>
            </a:r>
            <a:r>
              <a:rPr lang="en-US" sz="1600" dirty="0" smtClean="0"/>
              <a:t>)</a:t>
            </a:r>
            <a:endParaRPr lang="en-US" sz="1600" dirty="0"/>
          </a:p>
        </p:txBody>
      </p:sp>
      <p:grpSp>
        <p:nvGrpSpPr>
          <p:cNvPr id="6" name="Group 5"/>
          <p:cNvGrpSpPr/>
          <p:nvPr/>
        </p:nvGrpSpPr>
        <p:grpSpPr>
          <a:xfrm>
            <a:off x="4876800" y="1047750"/>
            <a:ext cx="4114800" cy="1741888"/>
            <a:chOff x="4876800" y="1047750"/>
            <a:chExt cx="4114800" cy="1741888"/>
          </a:xfrm>
        </p:grpSpPr>
        <p:grpSp>
          <p:nvGrpSpPr>
            <p:cNvPr id="81" name="Group 80"/>
            <p:cNvGrpSpPr/>
            <p:nvPr/>
          </p:nvGrpSpPr>
          <p:grpSpPr>
            <a:xfrm>
              <a:off x="4876800" y="1047750"/>
              <a:ext cx="4114800" cy="1741888"/>
              <a:chOff x="4876800" y="1047750"/>
              <a:chExt cx="4114800" cy="1741888"/>
            </a:xfrm>
          </p:grpSpPr>
          <p:grpSp>
            <p:nvGrpSpPr>
              <p:cNvPr id="37" name="Group 36"/>
              <p:cNvGrpSpPr/>
              <p:nvPr/>
            </p:nvGrpSpPr>
            <p:grpSpPr>
              <a:xfrm>
                <a:off x="5029200" y="1123950"/>
                <a:ext cx="3937010" cy="1665688"/>
                <a:chOff x="1562100" y="1104900"/>
                <a:chExt cx="3937010" cy="1665688"/>
              </a:xfrm>
            </p:grpSpPr>
            <p:sp>
              <p:nvSpPr>
                <p:cNvPr id="38" name="Rectangle 4"/>
                <p:cNvSpPr>
                  <a:spLocks noChangeArrowheads="1"/>
                </p:cNvSpPr>
                <p:nvPr/>
              </p:nvSpPr>
              <p:spPr bwMode="auto">
                <a:xfrm>
                  <a:off x="1600200" y="1314459"/>
                  <a:ext cx="9144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39"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40" name="Text Box 8"/>
                <p:cNvSpPr txBox="1">
                  <a:spLocks noChangeArrowheads="1"/>
                </p:cNvSpPr>
                <p:nvPr/>
              </p:nvSpPr>
              <p:spPr bwMode="auto">
                <a:xfrm>
                  <a:off x="1562100" y="1732518"/>
                  <a:ext cx="921797" cy="369332"/>
                </a:xfrm>
                <a:prstGeom prst="rect">
                  <a:avLst/>
                </a:prstGeom>
                <a:noFill/>
                <a:ln w="9525">
                  <a:noFill/>
                  <a:miter lim="800000"/>
                  <a:headEnd/>
                  <a:tailEnd/>
                </a:ln>
                <a:effectLst/>
              </p:spPr>
              <p:txBody>
                <a:bodyPr wrap="none">
                  <a:spAutoFit/>
                </a:bodyPr>
                <a:lstStyle/>
                <a:p>
                  <a:r>
                    <a:rPr lang="en-US" dirty="0" err="1">
                      <a:sym typeface="Symbol" pitchFamily="18" charset="2"/>
                    </a:rPr>
                    <a:t>f</a:t>
                  </a:r>
                  <a:r>
                    <a:rPr lang="en-US" dirty="0" err="1" smtClean="0">
                      <a:sym typeface="Symbol" pitchFamily="18" charset="2"/>
                    </a:rPr>
                    <a:t>Funs</a:t>
                  </a:r>
                  <a:endParaRPr lang="en-US" b="1" baseline="30000" dirty="0">
                    <a:cs typeface="Arial" charset="0"/>
                    <a:sym typeface="Symbol" pitchFamily="18" charset="2"/>
                  </a:endParaRPr>
                </a:p>
              </p:txBody>
            </p:sp>
            <p:sp>
              <p:nvSpPr>
                <p:cNvPr id="41" name="Text Box 11"/>
                <p:cNvSpPr txBox="1">
                  <a:spLocks noChangeArrowheads="1"/>
                </p:cNvSpPr>
                <p:nvPr/>
              </p:nvSpPr>
              <p:spPr bwMode="auto">
                <a:xfrm>
                  <a:off x="2971800" y="1104900"/>
                  <a:ext cx="1143000" cy="400110"/>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42" name="Group 20"/>
                <p:cNvGrpSpPr>
                  <a:grpSpLocks/>
                </p:cNvGrpSpPr>
                <p:nvPr/>
              </p:nvGrpSpPr>
              <p:grpSpPr bwMode="auto">
                <a:xfrm>
                  <a:off x="2476499" y="1695450"/>
                  <a:ext cx="1943101" cy="419100"/>
                  <a:chOff x="1704" y="2109"/>
                  <a:chExt cx="1224" cy="352"/>
                </a:xfrm>
              </p:grpSpPr>
              <p:sp>
                <p:nvSpPr>
                  <p:cNvPr id="47"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48" name="Text Box 14"/>
                  <p:cNvSpPr txBox="1">
                    <a:spLocks noChangeArrowheads="1"/>
                  </p:cNvSpPr>
                  <p:nvPr/>
                </p:nvSpPr>
                <p:spPr bwMode="auto">
                  <a:xfrm>
                    <a:off x="1704" y="2109"/>
                    <a:ext cx="383" cy="336"/>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43" name="Group 22"/>
                <p:cNvGrpSpPr>
                  <a:grpSpLocks/>
                </p:cNvGrpSpPr>
                <p:nvPr/>
              </p:nvGrpSpPr>
              <p:grpSpPr bwMode="auto">
                <a:xfrm>
                  <a:off x="4762509" y="2247904"/>
                  <a:ext cx="736601" cy="522684"/>
                  <a:chOff x="4392" y="3530"/>
                  <a:chExt cx="464" cy="439"/>
                </a:xfrm>
              </p:grpSpPr>
              <p:sp>
                <p:nvSpPr>
                  <p:cNvPr id="45"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46" name="Text Box 17"/>
                  <p:cNvSpPr txBox="1">
                    <a:spLocks noChangeArrowheads="1"/>
                  </p:cNvSpPr>
                  <p:nvPr/>
                </p:nvSpPr>
                <p:spPr bwMode="auto">
                  <a:xfrm>
                    <a:off x="4392" y="3530"/>
                    <a:ext cx="464" cy="439"/>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smtClean="0"/>
                      <a:t>1</a:t>
                    </a:r>
                    <a:endParaRPr lang="en-US" sz="2400" dirty="0"/>
                  </a:p>
                </p:txBody>
              </p:sp>
            </p:grpSp>
            <p:cxnSp>
              <p:nvCxnSpPr>
                <p:cNvPr id="44" name="Straight Arrow Connector 43"/>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8" name="Rounded Rectangle 77"/>
              <p:cNvSpPr/>
              <p:nvPr/>
            </p:nvSpPr>
            <p:spPr>
              <a:xfrm>
                <a:off x="4876800" y="10477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Text Box 15"/>
            <p:cNvSpPr txBox="1">
              <a:spLocks noChangeArrowheads="1"/>
            </p:cNvSpPr>
            <p:nvPr/>
          </p:nvSpPr>
          <p:spPr bwMode="auto">
            <a:xfrm>
              <a:off x="7569200" y="1784350"/>
              <a:ext cx="313337" cy="279675"/>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99" name="Rectangle 5"/>
            <p:cNvSpPr>
              <a:spLocks noChangeArrowheads="1"/>
            </p:cNvSpPr>
            <p:nvPr/>
          </p:nvSpPr>
          <p:spPr bwMode="auto">
            <a:xfrm>
              <a:off x="6477000" y="16573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0</a:t>
              </a:r>
              <a:endParaRPr lang="en-US" sz="2400" b="1" dirty="0">
                <a:solidFill>
                  <a:srgbClr val="FF0000"/>
                </a:solidFill>
              </a:endParaRPr>
            </a:p>
          </p:txBody>
        </p:sp>
        <p:sp>
          <p:nvSpPr>
            <p:cNvPr id="100" name="Rectangle 5"/>
            <p:cNvSpPr>
              <a:spLocks noChangeArrowheads="1"/>
            </p:cNvSpPr>
            <p:nvPr/>
          </p:nvSpPr>
          <p:spPr bwMode="auto">
            <a:xfrm>
              <a:off x="6477000" y="20383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a:t>f</a:t>
              </a:r>
              <a:r>
                <a:rPr lang="en-US" sz="1600" dirty="0" smtClean="0"/>
                <a:t>(0) … </a:t>
              </a:r>
              <a:r>
                <a:rPr lang="en-US" sz="1600" dirty="0"/>
                <a:t>f</a:t>
              </a:r>
              <a:r>
                <a:rPr lang="en-US" sz="1600" dirty="0" smtClean="0"/>
                <a:t>(L)</a:t>
              </a:r>
              <a:endParaRPr lang="en-US" sz="1600" dirty="0"/>
            </a:p>
          </p:txBody>
        </p:sp>
      </p:grpSp>
      <p:grpSp>
        <p:nvGrpSpPr>
          <p:cNvPr id="9" name="Group 8"/>
          <p:cNvGrpSpPr/>
          <p:nvPr/>
        </p:nvGrpSpPr>
        <p:grpSpPr>
          <a:xfrm>
            <a:off x="4876800" y="3257550"/>
            <a:ext cx="4127500" cy="1676400"/>
            <a:chOff x="4876800" y="3257550"/>
            <a:chExt cx="4127500" cy="1676400"/>
          </a:xfrm>
        </p:grpSpPr>
        <p:grpSp>
          <p:nvGrpSpPr>
            <p:cNvPr id="82" name="Group 81"/>
            <p:cNvGrpSpPr/>
            <p:nvPr/>
          </p:nvGrpSpPr>
          <p:grpSpPr>
            <a:xfrm>
              <a:off x="4876800" y="3257550"/>
              <a:ext cx="4127500" cy="1676400"/>
              <a:chOff x="4876800" y="3257550"/>
              <a:chExt cx="4127500" cy="1676400"/>
            </a:xfrm>
          </p:grpSpPr>
          <p:grpSp>
            <p:nvGrpSpPr>
              <p:cNvPr id="62" name="Group 61"/>
              <p:cNvGrpSpPr/>
              <p:nvPr/>
            </p:nvGrpSpPr>
            <p:grpSpPr>
              <a:xfrm>
                <a:off x="5067300" y="3257550"/>
                <a:ext cx="3937000" cy="1553768"/>
                <a:chOff x="1562100" y="1104900"/>
                <a:chExt cx="3937000" cy="1553768"/>
              </a:xfrm>
            </p:grpSpPr>
            <p:sp>
              <p:nvSpPr>
                <p:cNvPr id="63" name="Rectangle 4"/>
                <p:cNvSpPr>
                  <a:spLocks noChangeArrowheads="1"/>
                </p:cNvSpPr>
                <p:nvPr/>
              </p:nvSpPr>
              <p:spPr bwMode="auto">
                <a:xfrm>
                  <a:off x="1600200" y="1314459"/>
                  <a:ext cx="9144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64"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65" name="Text Box 8"/>
                <p:cNvSpPr txBox="1">
                  <a:spLocks noChangeArrowheads="1"/>
                </p:cNvSpPr>
                <p:nvPr/>
              </p:nvSpPr>
              <p:spPr bwMode="auto">
                <a:xfrm>
                  <a:off x="1562100" y="1732518"/>
                  <a:ext cx="1010538" cy="369332"/>
                </a:xfrm>
                <a:prstGeom prst="rect">
                  <a:avLst/>
                </a:prstGeom>
                <a:noFill/>
                <a:ln w="9525">
                  <a:noFill/>
                  <a:miter lim="800000"/>
                  <a:headEnd/>
                  <a:tailEnd/>
                </a:ln>
                <a:effectLst/>
              </p:spPr>
              <p:txBody>
                <a:bodyPr wrap="none">
                  <a:spAutoFit/>
                </a:bodyPr>
                <a:lstStyle/>
                <a:p>
                  <a:r>
                    <a:rPr lang="en-US" dirty="0" smtClean="0">
                      <a:sym typeface="Symbol" pitchFamily="18" charset="2"/>
                    </a:rPr>
                    <a:t>r{0,1}</a:t>
                  </a:r>
                  <a:r>
                    <a:rPr lang="en-US" baseline="30000" dirty="0" smtClean="0">
                      <a:sym typeface="Symbol" pitchFamily="18" charset="2"/>
                    </a:rPr>
                    <a:t>n</a:t>
                  </a:r>
                  <a:endParaRPr lang="en-US" b="1" baseline="30000" dirty="0">
                    <a:cs typeface="Arial" charset="0"/>
                    <a:sym typeface="Symbol" pitchFamily="18" charset="2"/>
                  </a:endParaRPr>
                </a:p>
              </p:txBody>
            </p:sp>
            <p:sp>
              <p:nvSpPr>
                <p:cNvPr id="66" name="Text Box 11"/>
                <p:cNvSpPr txBox="1">
                  <a:spLocks noChangeArrowheads="1"/>
                </p:cNvSpPr>
                <p:nvPr/>
              </p:nvSpPr>
              <p:spPr bwMode="auto">
                <a:xfrm>
                  <a:off x="2971800" y="1104900"/>
                  <a:ext cx="1143000" cy="400110"/>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67" name="Group 20"/>
                <p:cNvGrpSpPr>
                  <a:grpSpLocks/>
                </p:cNvGrpSpPr>
                <p:nvPr/>
              </p:nvGrpSpPr>
              <p:grpSpPr bwMode="auto">
                <a:xfrm>
                  <a:off x="2514599" y="1695450"/>
                  <a:ext cx="1905001" cy="419100"/>
                  <a:chOff x="1728" y="2109"/>
                  <a:chExt cx="1200" cy="352"/>
                </a:xfrm>
              </p:grpSpPr>
              <p:sp>
                <p:nvSpPr>
                  <p:cNvPr id="72"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73" name="Text Box 14"/>
                  <p:cNvSpPr txBox="1">
                    <a:spLocks noChangeArrowheads="1"/>
                  </p:cNvSpPr>
                  <p:nvPr/>
                </p:nvSpPr>
                <p:spPr bwMode="auto">
                  <a:xfrm>
                    <a:off x="1728" y="2109"/>
                    <a:ext cx="383" cy="336"/>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68" name="Group 22"/>
                <p:cNvGrpSpPr>
                  <a:grpSpLocks/>
                </p:cNvGrpSpPr>
                <p:nvPr/>
              </p:nvGrpSpPr>
              <p:grpSpPr bwMode="auto">
                <a:xfrm>
                  <a:off x="4762500" y="2135984"/>
                  <a:ext cx="736600" cy="522684"/>
                  <a:chOff x="4392" y="3436"/>
                  <a:chExt cx="464" cy="439"/>
                </a:xfrm>
              </p:grpSpPr>
              <p:sp>
                <p:nvSpPr>
                  <p:cNvPr id="70"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71" name="Text Box 17"/>
                  <p:cNvSpPr txBox="1">
                    <a:spLocks noChangeArrowheads="1"/>
                  </p:cNvSpPr>
                  <p:nvPr/>
                </p:nvSpPr>
                <p:spPr bwMode="auto">
                  <a:xfrm>
                    <a:off x="4392" y="3436"/>
                    <a:ext cx="464" cy="439"/>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a:t>1</a:t>
                    </a:r>
                    <a:endParaRPr lang="en-US" sz="2400" dirty="0"/>
                  </a:p>
                </p:txBody>
              </p:sp>
            </p:grpSp>
            <p:cxnSp>
              <p:nvCxnSpPr>
                <p:cNvPr id="69" name="Straight Arrow Connector 68"/>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9" name="Rounded Rectangle 78"/>
              <p:cNvSpPr/>
              <p:nvPr/>
            </p:nvSpPr>
            <p:spPr>
              <a:xfrm>
                <a:off x="4876800" y="32575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1" name="Text Box 15"/>
            <p:cNvSpPr txBox="1">
              <a:spLocks noChangeArrowheads="1"/>
            </p:cNvSpPr>
            <p:nvPr/>
          </p:nvSpPr>
          <p:spPr bwMode="auto">
            <a:xfrm>
              <a:off x="7569200" y="3917950"/>
              <a:ext cx="313337" cy="279675"/>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102" name="Rectangle 5"/>
            <p:cNvSpPr>
              <a:spLocks noChangeArrowheads="1"/>
            </p:cNvSpPr>
            <p:nvPr/>
          </p:nvSpPr>
          <p:spPr bwMode="auto">
            <a:xfrm>
              <a:off x="6477000" y="37909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1</a:t>
              </a:r>
              <a:endParaRPr lang="en-US" sz="2400" b="1" dirty="0">
                <a:solidFill>
                  <a:srgbClr val="FF0000"/>
                </a:solidFill>
              </a:endParaRPr>
            </a:p>
          </p:txBody>
        </p:sp>
        <p:sp>
          <p:nvSpPr>
            <p:cNvPr id="103" name="Rectangle 5"/>
            <p:cNvSpPr>
              <a:spLocks noChangeArrowheads="1"/>
            </p:cNvSpPr>
            <p:nvPr/>
          </p:nvSpPr>
          <p:spPr bwMode="auto">
            <a:xfrm>
              <a:off x="6477000" y="41719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a:t>f</a:t>
              </a:r>
              <a:r>
                <a:rPr lang="en-US" sz="1600" dirty="0" smtClean="0"/>
                <a:t>(0) … </a:t>
              </a:r>
              <a:r>
                <a:rPr lang="en-US" sz="1600" dirty="0"/>
                <a:t>f</a:t>
              </a:r>
              <a:r>
                <a:rPr lang="en-US" sz="1600" dirty="0" smtClean="0"/>
                <a:t>(L)</a:t>
              </a:r>
              <a:endParaRPr lang="en-US" sz="1600" dirty="0"/>
            </a:p>
          </p:txBody>
        </p:sp>
      </p:grpSp>
      <p:sp>
        <p:nvSpPr>
          <p:cNvPr id="104" name="TextBox 103"/>
          <p:cNvSpPr txBox="1"/>
          <p:nvPr/>
        </p:nvSpPr>
        <p:spPr>
          <a:xfrm>
            <a:off x="1828800" y="2549664"/>
            <a:ext cx="619814"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Tree>
    <p:extLst>
      <p:ext uri="{BB962C8B-B14F-4D97-AF65-F5344CB8AC3E}">
        <p14:creationId xmlns:p14="http://schemas.microsoft.com/office/powerpoint/2010/main" val="42449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1473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38150"/>
            <a:ext cx="3153410" cy="3638550"/>
          </a:xfrm>
          <a:prstGeom prst="rect">
            <a:avLst/>
          </a:prstGeom>
        </p:spPr>
      </p:pic>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Security for</a:t>
            </a:r>
            <a:br>
              <a:rPr lang="en-US" sz="4000" dirty="0" smtClean="0">
                <a:solidFill>
                  <a:schemeClr val="tx1">
                    <a:lumMod val="75000"/>
                    <a:lumOff val="25000"/>
                  </a:schemeClr>
                </a:solidFill>
              </a:rPr>
            </a:br>
            <a:r>
              <a:rPr lang="en-US" sz="4000" dirty="0" smtClean="0">
                <a:solidFill>
                  <a:schemeClr val="tx1">
                    <a:lumMod val="75000"/>
                    <a:lumOff val="25000"/>
                  </a:schemeClr>
                </a:solidFill>
              </a:rPr>
              <a:t>many-time key</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sp>
        <p:nvSpPr>
          <p:cNvPr id="10" name="Rectangle 3"/>
          <p:cNvSpPr>
            <a:spLocks noGrp="1" noChangeArrowheads="1"/>
          </p:cNvSpPr>
          <p:nvPr>
            <p:ph type="subTitle" idx="1"/>
          </p:nvPr>
        </p:nvSpPr>
        <p:spPr>
          <a:xfrm>
            <a:off x="152400" y="3867150"/>
            <a:ext cx="8534400" cy="1314450"/>
          </a:xfrm>
        </p:spPr>
        <p:txBody>
          <a:bodyPr>
            <a:normAutofit fontScale="92500" lnSpcReduction="20000"/>
          </a:bodyPr>
          <a:lstStyle/>
          <a:p>
            <a:pPr algn="l">
              <a:spcBef>
                <a:spcPct val="50000"/>
              </a:spcBef>
            </a:pPr>
            <a:r>
              <a:rPr lang="en-US" u="sng" dirty="0">
                <a:solidFill>
                  <a:srgbClr val="000090"/>
                </a:solidFill>
              </a:rPr>
              <a:t>Example applications</a:t>
            </a:r>
            <a:r>
              <a:rPr lang="en-US" dirty="0">
                <a:solidFill>
                  <a:srgbClr val="000090"/>
                </a:solidFill>
              </a:rPr>
              <a:t>:    </a:t>
            </a:r>
          </a:p>
          <a:p>
            <a:pPr algn="l">
              <a:spcBef>
                <a:spcPct val="50000"/>
              </a:spcBef>
            </a:pPr>
            <a:r>
              <a:rPr lang="en-US" dirty="0">
                <a:solidFill>
                  <a:srgbClr val="000090"/>
                </a:solidFill>
              </a:rPr>
              <a:t>1.  File systems:    Same AES key used to encrypt many files.</a:t>
            </a:r>
          </a:p>
          <a:p>
            <a:pPr algn="l">
              <a:spcBef>
                <a:spcPct val="50000"/>
              </a:spcBef>
            </a:pPr>
            <a:r>
              <a:rPr lang="en-US" dirty="0">
                <a:solidFill>
                  <a:srgbClr val="000090"/>
                </a:solidFill>
              </a:rPr>
              <a:t>2.  </a:t>
            </a:r>
            <a:r>
              <a:rPr lang="en-US" dirty="0" err="1">
                <a:solidFill>
                  <a:srgbClr val="000090"/>
                </a:solidFill>
              </a:rPr>
              <a:t>IPsec</a:t>
            </a:r>
            <a:r>
              <a:rPr lang="en-US" dirty="0">
                <a:solidFill>
                  <a:srgbClr val="000090"/>
                </a:solidFill>
              </a:rPr>
              <a:t>:   Same AES key used to encrypt many packets.</a:t>
            </a:r>
          </a:p>
        </p:txBody>
      </p:sp>
    </p:spTree>
    <p:extLst>
      <p:ext uri="{BB962C8B-B14F-4D97-AF65-F5344CB8AC3E}">
        <p14:creationId xmlns:p14="http://schemas.microsoft.com/office/powerpoint/2010/main" val="1234434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 Security for many-time key</a:t>
            </a:r>
            <a:endParaRPr lang="en-US" dirty="0"/>
          </a:p>
        </p:txBody>
      </p:sp>
      <p:sp>
        <p:nvSpPr>
          <p:cNvPr id="3" name="Content Placeholder 2"/>
          <p:cNvSpPr>
            <a:spLocks noGrp="1"/>
          </p:cNvSpPr>
          <p:nvPr>
            <p:ph idx="1"/>
          </p:nvPr>
        </p:nvSpPr>
        <p:spPr>
          <a:xfrm>
            <a:off x="457200" y="1047750"/>
            <a:ext cx="8534400" cy="4095750"/>
          </a:xfrm>
        </p:spPr>
        <p:txBody>
          <a:bodyPr/>
          <a:lstStyle/>
          <a:p>
            <a:pPr marL="0" indent="0">
              <a:buNone/>
            </a:pPr>
            <a:r>
              <a:rPr lang="en-US" dirty="0" smtClean="0"/>
              <a:t>Key used more than once  ⇒  adv. sees many CTs with same key</a:t>
            </a:r>
          </a:p>
          <a:p>
            <a:pPr marL="0" indent="0">
              <a:buNone/>
            </a:pPr>
            <a:endParaRPr lang="en-US" dirty="0" smtClean="0"/>
          </a:p>
          <a:p>
            <a:pPr marL="0" indent="0">
              <a:buNone/>
            </a:pPr>
            <a:r>
              <a:rPr lang="en-US" b="1" dirty="0" smtClean="0"/>
              <a:t>Adversary’s power</a:t>
            </a:r>
            <a:r>
              <a:rPr lang="en-US" dirty="0" smtClean="0"/>
              <a:t>:    chosen-plaintext attack (CPA)</a:t>
            </a:r>
          </a:p>
          <a:p>
            <a:r>
              <a:rPr lang="en-US" dirty="0" smtClean="0"/>
              <a:t>Can obtain the encryption of arbitrary messages of his choice</a:t>
            </a:r>
          </a:p>
          <a:p>
            <a:pPr marL="0" indent="0">
              <a:buNone/>
            </a:pPr>
            <a:r>
              <a:rPr lang="en-US" dirty="0"/>
              <a:t>	</a:t>
            </a:r>
            <a:r>
              <a:rPr lang="en-US" dirty="0" smtClean="0"/>
              <a:t>	(conservative modeling of real life)</a:t>
            </a:r>
          </a:p>
          <a:p>
            <a:pPr marL="0" indent="0">
              <a:buNone/>
            </a:pPr>
            <a:endParaRPr lang="en-US" dirty="0"/>
          </a:p>
          <a:p>
            <a:pPr marL="0" indent="0">
              <a:buNone/>
            </a:pPr>
            <a:r>
              <a:rPr lang="en-US" b="1" dirty="0" smtClean="0"/>
              <a:t>Adversary’s goal</a:t>
            </a:r>
            <a:r>
              <a:rPr lang="en-US" dirty="0" smtClean="0"/>
              <a:t>:    Break sematic security</a:t>
            </a:r>
            <a:endParaRPr lang="en-US" dirty="0"/>
          </a:p>
        </p:txBody>
      </p:sp>
    </p:spTree>
    <p:extLst>
      <p:ext uri="{BB962C8B-B14F-4D97-AF65-F5344CB8AC3E}">
        <p14:creationId xmlns:p14="http://schemas.microsoft.com/office/powerpoint/2010/main" val="15116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a:t>Semantic Security for many-time </a:t>
            </a:r>
            <a:r>
              <a:rPr lang="en-US" sz="3600" dirty="0" smtClean="0"/>
              <a:t>key</a:t>
            </a:r>
            <a:endParaRPr lang="en-US" sz="3600" dirty="0"/>
          </a:p>
        </p:txBody>
      </p:sp>
      <p:sp>
        <p:nvSpPr>
          <p:cNvPr id="15363" name="Rectangle 3"/>
          <p:cNvSpPr>
            <a:spLocks noGrp="1" noChangeArrowheads="1"/>
          </p:cNvSpPr>
          <p:nvPr>
            <p:ph type="body" idx="1"/>
          </p:nvPr>
        </p:nvSpPr>
        <p:spPr>
          <a:xfrm>
            <a:off x="457200" y="666750"/>
            <a:ext cx="8686800" cy="4476750"/>
          </a:xfrm>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6" name="Group 5"/>
          <p:cNvGrpSpPr/>
          <p:nvPr/>
        </p:nvGrpSpPr>
        <p:grpSpPr>
          <a:xfrm>
            <a:off x="2667000" y="1892880"/>
            <a:ext cx="3810000" cy="400110"/>
            <a:chOff x="2667000" y="1283280"/>
            <a:chExt cx="3810000" cy="400110"/>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422526"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smtClean="0"/>
                <a:t>1,0</a:t>
              </a:r>
              <a:r>
                <a:rPr lang="en-US" sz="2000" dirty="0" smtClean="0"/>
                <a:t> </a:t>
              </a:r>
              <a:r>
                <a:rPr lang="en-US" sz="2000" dirty="0"/>
                <a:t>, </a:t>
              </a:r>
              <a:r>
                <a:rPr lang="en-US" sz="2000" dirty="0" smtClean="0"/>
                <a:t>m</a:t>
              </a:r>
              <a:r>
                <a:rPr lang="en-US" sz="2000" baseline="-25000" dirty="0" smtClean="0"/>
                <a:t>1,1  </a:t>
              </a:r>
              <a:r>
                <a:rPr lang="en-US" dirty="0">
                  <a:sym typeface="Symbol" pitchFamily="18" charset="2"/>
                </a:rPr>
                <a:t> M :    |</a:t>
              </a:r>
              <a:r>
                <a:rPr lang="en-US" dirty="0" smtClean="0">
                  <a:sym typeface="Symbol" pitchFamily="18" charset="2"/>
                </a:rPr>
                <a:t>m</a:t>
              </a:r>
              <a:r>
                <a:rPr lang="en-US" baseline="-25000" dirty="0" smtClean="0">
                  <a:sym typeface="Symbol" pitchFamily="18" charset="2"/>
                </a:rPr>
                <a:t>1,0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1,1</a:t>
              </a:r>
              <a:r>
                <a:rPr lang="en-US" dirty="0" smtClean="0">
                  <a:sym typeface="Symbol" pitchFamily="18" charset="2"/>
                </a:rPr>
                <a:t>|</a:t>
              </a:r>
              <a:endParaRPr lang="en-US" dirty="0">
                <a:sym typeface="Symbol" pitchFamily="18" charset="2"/>
              </a:endParaRPr>
            </a:p>
          </p:txBody>
        </p:sp>
      </p:grpSp>
      <p:grpSp>
        <p:nvGrpSpPr>
          <p:cNvPr id="15371" name="Group 11"/>
          <p:cNvGrpSpPr>
            <a:grpSpLocks/>
          </p:cNvGrpSpPr>
          <p:nvPr/>
        </p:nvGrpSpPr>
        <p:grpSpPr bwMode="auto">
          <a:xfrm>
            <a:off x="2667000" y="2476500"/>
            <a:ext cx="3733800" cy="400050"/>
            <a:chOff x="1776" y="2178"/>
            <a:chExt cx="2352" cy="336"/>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30" cy="336"/>
            </a:xfrm>
            <a:prstGeom prst="rect">
              <a:avLst/>
            </a:prstGeom>
            <a:noFill/>
            <a:ln w="9525">
              <a:noFill/>
              <a:miter lim="800000"/>
              <a:headEnd/>
              <a:tailEnd/>
            </a:ln>
            <a:effectLst/>
          </p:spPr>
          <p:txBody>
            <a:bodyPr wrap="none">
              <a:spAutoFit/>
            </a:bodyPr>
            <a:lstStyle/>
            <a:p>
              <a:r>
                <a:rPr lang="en-US" dirty="0" smtClean="0"/>
                <a:t>c</a:t>
              </a:r>
              <a:r>
                <a:rPr lang="en-US" baseline="-25000" dirty="0" smtClean="0"/>
                <a:t>1</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smtClean="0"/>
                <a:t>1,b</a:t>
              </a:r>
              <a:r>
                <a:rPr lang="en-US" dirty="0" smtClean="0"/>
                <a:t>)</a:t>
              </a:r>
              <a:endParaRPr lang="en-US"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79761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371"/>
                                        </p:tgtEl>
                                        <p:attrNameLst>
                                          <p:attrName>style.visibility</p:attrName>
                                        </p:attrNameLst>
                                      </p:cBhvr>
                                      <p:to>
                                        <p:strVal val="visible"/>
                                      </p:to>
                                    </p:set>
                                    <p:anim calcmode="lin" valueType="num">
                                      <p:cBhvr additive="base">
                                        <p:cTn id="12" dur="500"/>
                                        <p:tgtEl>
                                          <p:spTgt spid="15371"/>
                                        </p:tgtEl>
                                        <p:attrNameLst>
                                          <p:attrName>ppt_x</p:attrName>
                                        </p:attrNameLst>
                                      </p:cBhvr>
                                      <p:tavLst>
                                        <p:tav tm="0">
                                          <p:val>
                                            <p:strVal val="#ppt_x-#ppt_w*1.125000"/>
                                          </p:val>
                                        </p:tav>
                                        <p:tav tm="100000">
                                          <p:val>
                                            <p:strVal val="#ppt_x"/>
                                          </p:val>
                                        </p:tav>
                                      </p:tavLst>
                                    </p:anim>
                                    <p:animEffect transition="in" filter="wipe(right)">
                                      <p:cBhvr>
                                        <p:cTn id="13"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a:t>Semantic Security for many-time </a:t>
            </a:r>
            <a:r>
              <a:rPr lang="en-US" sz="3600" dirty="0" smtClean="0"/>
              <a:t>key</a:t>
            </a:r>
            <a:endParaRPr lang="en-US" sz="3600" dirty="0"/>
          </a:p>
        </p:txBody>
      </p:sp>
      <p:sp>
        <p:nvSpPr>
          <p:cNvPr id="15363" name="Rectangle 3"/>
          <p:cNvSpPr>
            <a:spLocks noGrp="1" noChangeArrowheads="1"/>
          </p:cNvSpPr>
          <p:nvPr>
            <p:ph type="body" idx="1"/>
          </p:nvPr>
        </p:nvSpPr>
        <p:spPr>
          <a:xfrm>
            <a:off x="457200" y="666750"/>
            <a:ext cx="8686800" cy="4476750"/>
          </a:xfrm>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6" name="Group 5"/>
          <p:cNvGrpSpPr/>
          <p:nvPr/>
        </p:nvGrpSpPr>
        <p:grpSpPr>
          <a:xfrm>
            <a:off x="2667000" y="1892880"/>
            <a:ext cx="3810000" cy="400110"/>
            <a:chOff x="2667000" y="1283280"/>
            <a:chExt cx="3810000" cy="400110"/>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422526"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a:t>2</a:t>
              </a:r>
              <a:r>
                <a:rPr lang="en-US" sz="2000" baseline="-25000" dirty="0" smtClean="0"/>
                <a:t>,0</a:t>
              </a:r>
              <a:r>
                <a:rPr lang="en-US" sz="2000" dirty="0" smtClean="0"/>
                <a:t> </a:t>
              </a:r>
              <a:r>
                <a:rPr lang="en-US" sz="2000" dirty="0"/>
                <a:t>, </a:t>
              </a:r>
              <a:r>
                <a:rPr lang="en-US" sz="2000" dirty="0" smtClean="0"/>
                <a:t>m</a:t>
              </a:r>
              <a:r>
                <a:rPr lang="en-US" sz="2000" baseline="-25000" dirty="0"/>
                <a:t>2</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15371" name="Group 11"/>
          <p:cNvGrpSpPr>
            <a:grpSpLocks/>
          </p:cNvGrpSpPr>
          <p:nvPr/>
        </p:nvGrpSpPr>
        <p:grpSpPr bwMode="auto">
          <a:xfrm>
            <a:off x="2667000" y="2476500"/>
            <a:ext cx="3733800" cy="400050"/>
            <a:chOff x="1776" y="2178"/>
            <a:chExt cx="2352" cy="336"/>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06" cy="336"/>
            </a:xfrm>
            <a:prstGeom prst="rect">
              <a:avLst/>
            </a:prstGeom>
            <a:noFill/>
            <a:ln w="9525">
              <a:noFill/>
              <a:miter lim="800000"/>
              <a:headEnd/>
              <a:tailEnd/>
            </a:ln>
            <a:effectLst/>
          </p:spPr>
          <p:txBody>
            <a:bodyPr wrap="none">
              <a:spAutoFit/>
            </a:bodyPr>
            <a:lstStyle/>
            <a:p>
              <a:r>
                <a:rPr lang="en-US" dirty="0" smtClean="0"/>
                <a:t>c</a:t>
              </a:r>
              <a:r>
                <a:rPr lang="en-US" baseline="-25000" dirty="0"/>
                <a:t>2</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a:t>2</a:t>
              </a:r>
              <a:r>
                <a:rPr lang="en-US" sz="2000" b="1" baseline="-25000" dirty="0" smtClean="0"/>
                <a:t>,b</a:t>
              </a:r>
              <a:r>
                <a:rPr lang="en-US" dirty="0" smtClean="0"/>
                <a:t>)</a:t>
              </a:r>
              <a:endParaRPr lang="en-US"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25115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371"/>
                                        </p:tgtEl>
                                        <p:attrNameLst>
                                          <p:attrName>style.visibility</p:attrName>
                                        </p:attrNameLst>
                                      </p:cBhvr>
                                      <p:to>
                                        <p:strVal val="visible"/>
                                      </p:to>
                                    </p:set>
                                    <p:anim calcmode="lin" valueType="num">
                                      <p:cBhvr additive="base">
                                        <p:cTn id="12" dur="500"/>
                                        <p:tgtEl>
                                          <p:spTgt spid="15371"/>
                                        </p:tgtEl>
                                        <p:attrNameLst>
                                          <p:attrName>ppt_x</p:attrName>
                                        </p:attrNameLst>
                                      </p:cBhvr>
                                      <p:tavLst>
                                        <p:tav tm="0">
                                          <p:val>
                                            <p:strVal val="#ppt_x-#ppt_w*1.125000"/>
                                          </p:val>
                                        </p:tav>
                                        <p:tav tm="100000">
                                          <p:val>
                                            <p:strVal val="#ppt_x"/>
                                          </p:val>
                                        </p:tav>
                                      </p:tavLst>
                                    </p:anim>
                                    <p:animEffect transition="in" filter="wipe(right)">
                                      <p:cBhvr>
                                        <p:cTn id="13"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382000" cy="628650"/>
          </a:xfrm>
        </p:spPr>
        <p:txBody>
          <a:bodyPr>
            <a:normAutofit fontScale="90000"/>
          </a:bodyPr>
          <a:lstStyle/>
          <a:p>
            <a:r>
              <a:rPr lang="en-US" sz="3600" dirty="0"/>
              <a:t>Semantic Security for many-time </a:t>
            </a:r>
            <a:r>
              <a:rPr lang="en-US" sz="3600" dirty="0" smtClean="0"/>
              <a:t>key   </a:t>
            </a:r>
            <a:r>
              <a:rPr lang="en-US" sz="2700" dirty="0" smtClean="0"/>
              <a:t>(CPA security)</a:t>
            </a:r>
            <a:endParaRPr lang="en-US" sz="2700" dirty="0"/>
          </a:p>
        </p:txBody>
      </p:sp>
      <p:sp>
        <p:nvSpPr>
          <p:cNvPr id="15363" name="Rectangle 3"/>
          <p:cNvSpPr>
            <a:spLocks noGrp="1" noChangeArrowheads="1"/>
          </p:cNvSpPr>
          <p:nvPr>
            <p:ph type="body" idx="1"/>
          </p:nvPr>
        </p:nvSpPr>
        <p:spPr>
          <a:xfrm>
            <a:off x="457200" y="666750"/>
            <a:ext cx="8686800" cy="4476750"/>
          </a:xfrm>
        </p:spPr>
        <p:txBody>
          <a:bodyPr>
            <a:normAutofit fontScale="92500"/>
          </a:bodyPr>
          <a:lstStyle/>
          <a:p>
            <a:pPr marL="0" indent="0">
              <a:lnSpc>
                <a:spcPct val="90000"/>
              </a:lnSpc>
              <a:buNone/>
            </a:pPr>
            <a:r>
              <a:rPr lang="en-US" dirty="0">
                <a:latin typeface="Castellar" pitchFamily="18" charset="0"/>
              </a:rPr>
              <a:t>E </a:t>
            </a:r>
            <a:r>
              <a:rPr lang="en-US" dirty="0"/>
              <a:t>= (E,D)   a cipher defined over  (K,M,C</a:t>
            </a:r>
            <a:r>
              <a:rPr lang="en-US" dirty="0" smtClean="0"/>
              <a:t>)</a:t>
            </a:r>
            <a:r>
              <a:rPr lang="en-US" dirty="0" smtClean="0">
                <a:latin typeface="Castellar" pitchFamily="18" charset="0"/>
              </a:rPr>
              <a:t>.    </a:t>
            </a:r>
            <a:r>
              <a:rPr lang="en-US" dirty="0" smtClean="0"/>
              <a:t>For   </a:t>
            </a:r>
            <a:r>
              <a:rPr lang="en-US" dirty="0"/>
              <a:t>b=0,1   define EXP(b)  as</a:t>
            </a:r>
            <a:r>
              <a:rPr lang="en-US" dirty="0" smtClean="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spcBef>
                <a:spcPct val="100000"/>
              </a:spcBef>
            </a:pPr>
            <a:endParaRPr lang="en-US" dirty="0"/>
          </a:p>
          <a:p>
            <a:pPr marL="0" indent="0">
              <a:lnSpc>
                <a:spcPct val="90000"/>
              </a:lnSpc>
              <a:spcBef>
                <a:spcPts val="5032"/>
              </a:spcBef>
              <a:buNone/>
            </a:pPr>
            <a:r>
              <a:rPr lang="en-US" dirty="0" err="1"/>
              <a:t>Def</a:t>
            </a:r>
            <a:r>
              <a:rPr lang="en-US" dirty="0"/>
              <a:t>: </a:t>
            </a:r>
            <a:r>
              <a:rPr lang="en-US" dirty="0">
                <a:latin typeface="Castellar" pitchFamily="18" charset="0"/>
              </a:rPr>
              <a:t>E</a:t>
            </a:r>
            <a:r>
              <a:rPr lang="en-US" dirty="0"/>
              <a:t> is sem. sec. under CPA if for all “efficient”  A:</a:t>
            </a:r>
            <a:br>
              <a:rPr lang="en-US" dirty="0"/>
            </a:br>
            <a:r>
              <a:rPr lang="en-US" dirty="0"/>
              <a:t>	</a:t>
            </a:r>
            <a:r>
              <a:rPr lang="en-US" dirty="0" err="1" smtClean="0">
                <a:solidFill>
                  <a:schemeClr val="accent2"/>
                </a:solidFill>
              </a:rPr>
              <a:t>Adv</a:t>
            </a:r>
            <a:r>
              <a:rPr lang="en-US" baseline="-25000" dirty="0" err="1" smtClean="0">
                <a:solidFill>
                  <a:schemeClr val="accent2"/>
                </a:solidFill>
              </a:rPr>
              <a:t>CPA</a:t>
            </a:r>
            <a:r>
              <a:rPr lang="en-US" dirty="0" smtClean="0">
                <a:solidFill>
                  <a:schemeClr val="accent2"/>
                </a:solidFill>
              </a:rPr>
              <a:t> [</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smtClean="0">
                <a:solidFill>
                  <a:schemeClr val="accent2"/>
                </a:solidFill>
              </a:rPr>
              <a:t>|    </a:t>
            </a:r>
            <a:r>
              <a:rPr lang="en-US" dirty="0" smtClean="0"/>
              <a:t>is </a:t>
            </a:r>
            <a:r>
              <a:rPr lang="en-US" dirty="0"/>
              <a:t>“negligible.”</a:t>
            </a:r>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 name="Group 2"/>
          <p:cNvGrpSpPr/>
          <p:nvPr/>
        </p:nvGrpSpPr>
        <p:grpSpPr>
          <a:xfrm>
            <a:off x="7772400" y="2719685"/>
            <a:ext cx="1295053" cy="461665"/>
            <a:chOff x="7772400" y="2647950"/>
            <a:chExt cx="1295053" cy="461665"/>
          </a:xfrm>
        </p:grpSpPr>
        <p:sp>
          <p:nvSpPr>
            <p:cNvPr id="15374" name="Line 14"/>
            <p:cNvSpPr>
              <a:spLocks noChangeShapeType="1"/>
            </p:cNvSpPr>
            <p:nvPr/>
          </p:nvSpPr>
          <p:spPr bwMode="auto">
            <a:xfrm flipV="1">
              <a:off x="7772400" y="31051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48600" y="2647950"/>
              <a:ext cx="1218853"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grpSp>
        <p:nvGrpSpPr>
          <p:cNvPr id="7" name="Group 6"/>
          <p:cNvGrpSpPr/>
          <p:nvPr/>
        </p:nvGrpSpPr>
        <p:grpSpPr>
          <a:xfrm>
            <a:off x="2667000" y="1885950"/>
            <a:ext cx="3810000" cy="400110"/>
            <a:chOff x="2667000" y="2376632"/>
            <a:chExt cx="3810000" cy="400110"/>
          </a:xfrm>
        </p:grpSpPr>
        <p:sp>
          <p:nvSpPr>
            <p:cNvPr id="31" name="Line 9"/>
            <p:cNvSpPr>
              <a:spLocks noChangeShapeType="1"/>
            </p:cNvSpPr>
            <p:nvPr/>
          </p:nvSpPr>
          <p:spPr bwMode="auto">
            <a:xfrm flipH="1">
              <a:off x="2667000" y="2771772"/>
              <a:ext cx="38100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10"/>
            <p:cNvSpPr txBox="1">
              <a:spLocks noChangeArrowheads="1"/>
            </p:cNvSpPr>
            <p:nvPr/>
          </p:nvSpPr>
          <p:spPr bwMode="auto">
            <a:xfrm>
              <a:off x="3048000" y="2376632"/>
              <a:ext cx="3287857"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a:t>i</a:t>
              </a:r>
              <a:r>
                <a:rPr lang="en-US" sz="2000" baseline="-25000" dirty="0" smtClean="0"/>
                <a:t>,0</a:t>
              </a:r>
              <a:r>
                <a:rPr lang="en-US" sz="2000" dirty="0" smtClean="0"/>
                <a:t> </a:t>
              </a:r>
              <a:r>
                <a:rPr lang="en-US" sz="2000" dirty="0"/>
                <a:t>, </a:t>
              </a:r>
              <a:r>
                <a:rPr lang="en-US" sz="2000" dirty="0" smtClean="0"/>
                <a:t>m</a:t>
              </a:r>
              <a:r>
                <a:rPr lang="en-US" sz="2000" baseline="-25000" dirty="0"/>
                <a:t>i</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33" name="Group 11"/>
          <p:cNvGrpSpPr>
            <a:grpSpLocks/>
          </p:cNvGrpSpPr>
          <p:nvPr/>
        </p:nvGrpSpPr>
        <p:grpSpPr bwMode="auto">
          <a:xfrm>
            <a:off x="2667000" y="2476500"/>
            <a:ext cx="3733800" cy="400050"/>
            <a:chOff x="1776" y="2194"/>
            <a:chExt cx="2352" cy="336"/>
          </a:xfrm>
        </p:grpSpPr>
        <p:sp>
          <p:nvSpPr>
            <p:cNvPr id="34" name="Line 12"/>
            <p:cNvSpPr>
              <a:spLocks noChangeShapeType="1"/>
            </p:cNvSpPr>
            <p:nvPr/>
          </p:nvSpPr>
          <p:spPr bwMode="auto">
            <a:xfrm>
              <a:off x="1776" y="2274"/>
              <a:ext cx="2352" cy="0"/>
            </a:xfrm>
            <a:prstGeom prst="line">
              <a:avLst/>
            </a:prstGeom>
            <a:noFill/>
            <a:ln w="9525">
              <a:solidFill>
                <a:schemeClr val="tx1"/>
              </a:solidFill>
              <a:round/>
              <a:headEnd/>
              <a:tailEnd type="triangle" w="med" len="med"/>
            </a:ln>
            <a:effectLst/>
          </p:spPr>
          <p:txBody>
            <a:bodyPr/>
            <a:lstStyle/>
            <a:p>
              <a:endParaRPr lang="en-US"/>
            </a:p>
          </p:txBody>
        </p:sp>
        <p:sp>
          <p:nvSpPr>
            <p:cNvPr id="35" name="Text Box 13"/>
            <p:cNvSpPr txBox="1">
              <a:spLocks noChangeArrowheads="1"/>
            </p:cNvSpPr>
            <p:nvPr/>
          </p:nvSpPr>
          <p:spPr bwMode="auto">
            <a:xfrm>
              <a:off x="2440" y="2194"/>
              <a:ext cx="964" cy="336"/>
            </a:xfrm>
            <a:prstGeom prst="rect">
              <a:avLst/>
            </a:prstGeom>
            <a:noFill/>
            <a:ln w="9525">
              <a:noFill/>
              <a:miter lim="800000"/>
              <a:headEnd/>
              <a:tailEnd/>
            </a:ln>
            <a:effectLst/>
          </p:spPr>
          <p:txBody>
            <a:bodyPr wrap="none">
              <a:spAutoFit/>
            </a:bodyPr>
            <a:lstStyle/>
            <a:p>
              <a:r>
                <a:rPr lang="en-US" sz="2000" dirty="0" smtClean="0"/>
                <a:t>c</a:t>
              </a:r>
              <a:r>
                <a:rPr lang="en-US" sz="2000" baseline="-25000" dirty="0"/>
                <a:t>i</a:t>
              </a:r>
              <a:r>
                <a:rPr lang="en-US" sz="2000"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a:t>i</a:t>
              </a:r>
              <a:r>
                <a:rPr lang="en-US" sz="2000" b="1" baseline="-25000" dirty="0" err="1" smtClean="0"/>
                <a:t>,b</a:t>
              </a:r>
              <a:r>
                <a:rPr lang="en-US" dirty="0" smtClean="0"/>
                <a:t>)</a:t>
              </a:r>
              <a:endParaRPr lang="en-US" dirty="0"/>
            </a:p>
          </p:txBody>
        </p:sp>
      </p:grpSp>
      <p:sp>
        <p:nvSpPr>
          <p:cNvPr id="5" name="TextBox 4"/>
          <p:cNvSpPr txBox="1"/>
          <p:nvPr/>
        </p:nvSpPr>
        <p:spPr>
          <a:xfrm>
            <a:off x="1371600" y="3409950"/>
            <a:ext cx="6790591" cy="461665"/>
          </a:xfrm>
          <a:prstGeom prst="rect">
            <a:avLst/>
          </a:prstGeom>
          <a:noFill/>
        </p:spPr>
        <p:txBody>
          <a:bodyPr wrap="none" rtlCol="0">
            <a:spAutoFit/>
          </a:bodyPr>
          <a:lstStyle/>
          <a:p>
            <a:r>
              <a:rPr lang="en-US" sz="2400" dirty="0"/>
              <a:t>i</a:t>
            </a:r>
            <a:r>
              <a:rPr lang="en-US" sz="2400" dirty="0" smtClean="0"/>
              <a:t>f adv. </a:t>
            </a:r>
            <a:r>
              <a:rPr lang="en-US" sz="2400" dirty="0"/>
              <a:t>w</a:t>
            </a:r>
            <a:r>
              <a:rPr lang="en-US" sz="2400" dirty="0" smtClean="0"/>
              <a:t>ants  c = E(k, m)  it queries with  m</a:t>
            </a:r>
            <a:r>
              <a:rPr lang="en-US" sz="2400" baseline="-25000" dirty="0"/>
              <a:t>j</a:t>
            </a:r>
            <a:r>
              <a:rPr lang="en-US" sz="2400" baseline="-25000" dirty="0" smtClean="0"/>
              <a:t>,0</a:t>
            </a:r>
            <a:r>
              <a:rPr lang="en-US" sz="2400" dirty="0" smtClean="0"/>
              <a:t>= m</a:t>
            </a:r>
            <a:r>
              <a:rPr lang="en-US" sz="2400" baseline="-25000" dirty="0"/>
              <a:t>j</a:t>
            </a:r>
            <a:r>
              <a:rPr lang="en-US" sz="2400" baseline="-25000" dirty="0" smtClean="0"/>
              <a:t>,1</a:t>
            </a:r>
            <a:r>
              <a:rPr lang="en-US" sz="2400" dirty="0" smtClean="0"/>
              <a:t>=m</a:t>
            </a:r>
            <a:r>
              <a:rPr lang="en-US" sz="2400" baseline="-25000" dirty="0" smtClean="0"/>
              <a:t> </a:t>
            </a:r>
            <a:r>
              <a:rPr lang="en-US" sz="2400" dirty="0" smtClean="0"/>
              <a:t>  </a:t>
            </a:r>
            <a:r>
              <a:rPr lang="en-US" sz="2400" baseline="-25000" dirty="0" smtClean="0"/>
              <a:t> </a:t>
            </a:r>
            <a:r>
              <a:rPr lang="en-US" sz="2400" dirty="0" smtClean="0"/>
              <a:t>  </a:t>
            </a:r>
            <a:endParaRPr lang="en-US" sz="2400" baseline="-25000" dirty="0"/>
          </a:p>
        </p:txBody>
      </p:sp>
      <p:sp>
        <p:nvSpPr>
          <p:cNvPr id="27" name="TextBox 26"/>
          <p:cNvSpPr txBox="1"/>
          <p:nvPr/>
        </p:nvSpPr>
        <p:spPr>
          <a:xfrm>
            <a:off x="2895600" y="1428750"/>
            <a:ext cx="1370638" cy="400110"/>
          </a:xfrm>
          <a:prstGeom prst="rect">
            <a:avLst/>
          </a:prstGeom>
          <a:noFill/>
        </p:spPr>
        <p:txBody>
          <a:bodyPr wrap="none" rtlCol="0">
            <a:spAutoFit/>
          </a:bodyPr>
          <a:lstStyle/>
          <a:p>
            <a:r>
              <a:rPr lang="en-US" sz="2000" dirty="0"/>
              <a:t>f</a:t>
            </a:r>
            <a:r>
              <a:rPr lang="en-US" sz="2000" dirty="0" smtClean="0"/>
              <a:t>or </a:t>
            </a:r>
            <a:r>
              <a:rPr lang="en-US" sz="2000" dirty="0" err="1" smtClean="0"/>
              <a:t>i</a:t>
            </a:r>
            <a:r>
              <a:rPr lang="en-US" sz="2000" dirty="0"/>
              <a:t>=</a:t>
            </a:r>
            <a:r>
              <a:rPr lang="en-US" sz="2000" dirty="0" smtClean="0"/>
              <a:t>1,…,q:  </a:t>
            </a:r>
            <a:endParaRPr lang="en-US" sz="2000" dirty="0"/>
          </a:p>
        </p:txBody>
      </p:sp>
    </p:spTree>
    <p:extLst>
      <p:ext uri="{BB962C8B-B14F-4D97-AF65-F5344CB8AC3E}">
        <p14:creationId xmlns:p14="http://schemas.microsoft.com/office/powerpoint/2010/main" val="11365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71450"/>
            <a:ext cx="8686800" cy="857250"/>
          </a:xfrm>
        </p:spPr>
        <p:txBody>
          <a:bodyPr>
            <a:normAutofit/>
          </a:bodyPr>
          <a:lstStyle/>
          <a:p>
            <a:r>
              <a:rPr lang="en-US" dirty="0" smtClean="0"/>
              <a:t>Ciphers insecure under CPA</a:t>
            </a:r>
            <a:endParaRPr lang="en-US" dirty="0"/>
          </a:p>
        </p:txBody>
      </p:sp>
      <p:sp>
        <p:nvSpPr>
          <p:cNvPr id="20483" name="Rectangle 3"/>
          <p:cNvSpPr>
            <a:spLocks noGrp="1" noChangeArrowheads="1"/>
          </p:cNvSpPr>
          <p:nvPr>
            <p:ph type="body" idx="1"/>
          </p:nvPr>
        </p:nvSpPr>
        <p:spPr>
          <a:xfrm>
            <a:off x="152400" y="819150"/>
            <a:ext cx="8915400" cy="4324350"/>
          </a:xfrm>
        </p:spPr>
        <p:txBody>
          <a:bodyPr>
            <a:normAutofit/>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624"/>
              </a:spcBef>
              <a:buNone/>
            </a:pPr>
            <a:r>
              <a:rPr lang="en-US" dirty="0"/>
              <a:t>So what?	an attacker can learn that two encrypted files are </a:t>
            </a:r>
            <a:br>
              <a:rPr lang="en-US" dirty="0"/>
            </a:br>
            <a:r>
              <a:rPr lang="en-US" dirty="0"/>
              <a:t>		the same,  two encrypted packets are the same, etc.</a:t>
            </a:r>
          </a:p>
          <a:p>
            <a:pPr>
              <a:spcBef>
                <a:spcPts val="1824"/>
              </a:spcBef>
            </a:pPr>
            <a:r>
              <a:rPr lang="en-US"/>
              <a:t>Leads to significant attacks when message space M is small</a:t>
            </a:r>
            <a:endParaRPr lang="en-US" dirty="0"/>
          </a:p>
        </p:txBody>
      </p:sp>
      <p:sp>
        <p:nvSpPr>
          <p:cNvPr id="5" name="Rectangle 4"/>
          <p:cNvSpPr>
            <a:spLocks noChangeArrowheads="1"/>
          </p:cNvSpPr>
          <p:nvPr/>
        </p:nvSpPr>
        <p:spPr bwMode="auto">
          <a:xfrm>
            <a:off x="838200" y="177522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177522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12883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273486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2407839"/>
            <a:ext cx="1358477"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270510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74" cy="336"/>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1657350"/>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69" cy="310"/>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21" name="Group 20"/>
          <p:cNvGrpSpPr>
            <a:grpSpLocks/>
          </p:cNvGrpSpPr>
          <p:nvPr/>
        </p:nvGrpSpPr>
        <p:grpSpPr bwMode="auto">
          <a:xfrm>
            <a:off x="2133600" y="198357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63" cy="310"/>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2568971"/>
            <a:ext cx="100655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2861070"/>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200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71450"/>
            <a:ext cx="8686800" cy="857250"/>
          </a:xfrm>
        </p:spPr>
        <p:txBody>
          <a:bodyPr>
            <a:normAutofit/>
          </a:bodyPr>
          <a:lstStyle/>
          <a:p>
            <a:r>
              <a:rPr lang="en-US" dirty="0" smtClean="0"/>
              <a:t>Ciphers insecure under CPA</a:t>
            </a:r>
            <a:endParaRPr lang="en-US" dirty="0"/>
          </a:p>
        </p:txBody>
      </p:sp>
      <p:sp>
        <p:nvSpPr>
          <p:cNvPr id="20483" name="Rectangle 3"/>
          <p:cNvSpPr>
            <a:spLocks noGrp="1" noChangeArrowheads="1"/>
          </p:cNvSpPr>
          <p:nvPr>
            <p:ph type="body" idx="1"/>
          </p:nvPr>
        </p:nvSpPr>
        <p:spPr>
          <a:xfrm>
            <a:off x="152400" y="819150"/>
            <a:ext cx="8915400" cy="4324350"/>
          </a:xfrm>
        </p:spPr>
        <p:txBody>
          <a:bodyPr>
            <a:normAutofit/>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2424"/>
              </a:spcBef>
              <a:buNone/>
            </a:pPr>
            <a:r>
              <a:rPr lang="en-US" dirty="0" smtClean="0"/>
              <a:t>If </a:t>
            </a:r>
            <a:r>
              <a:rPr lang="en-US" sz="2600" dirty="0"/>
              <a:t>secret key is to be used multiple times   </a:t>
            </a:r>
            <a:r>
              <a:rPr lang="en-US" sz="2600" dirty="0">
                <a:sym typeface="Symbol" pitchFamily="18" charset="2"/>
              </a:rPr>
              <a:t></a:t>
            </a:r>
          </a:p>
          <a:p>
            <a:pPr>
              <a:buFontTx/>
              <a:buNone/>
            </a:pPr>
            <a:r>
              <a:rPr lang="en-US" sz="2600" dirty="0"/>
              <a:t>		</a:t>
            </a:r>
            <a:r>
              <a:rPr lang="en-US" sz="2600" dirty="0" smtClean="0"/>
              <a:t>given the same plaintext message twice, </a:t>
            </a:r>
            <a:br>
              <a:rPr lang="en-US" sz="2600" dirty="0" smtClean="0"/>
            </a:br>
            <a:r>
              <a:rPr lang="en-US" sz="2600" dirty="0" smtClean="0"/>
              <a:t>	encryption must produce different outputs.</a:t>
            </a:r>
            <a:endParaRPr lang="en-US" sz="2600" dirty="0"/>
          </a:p>
        </p:txBody>
      </p:sp>
      <p:sp>
        <p:nvSpPr>
          <p:cNvPr id="5" name="Rectangle 4"/>
          <p:cNvSpPr>
            <a:spLocks noChangeArrowheads="1"/>
          </p:cNvSpPr>
          <p:nvPr/>
        </p:nvSpPr>
        <p:spPr bwMode="auto">
          <a:xfrm>
            <a:off x="838200" y="177522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177522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12883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273486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2407839"/>
            <a:ext cx="1358477"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270510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74" cy="336"/>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1657350"/>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69" cy="310"/>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21" name="Group 20"/>
          <p:cNvGrpSpPr>
            <a:grpSpLocks/>
          </p:cNvGrpSpPr>
          <p:nvPr/>
        </p:nvGrpSpPr>
        <p:grpSpPr bwMode="auto">
          <a:xfrm>
            <a:off x="2133600" y="198357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63" cy="310"/>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2568971"/>
            <a:ext cx="100655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2861070"/>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38746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Abstractly:   PRPs </a:t>
            </a:r>
            <a:r>
              <a:rPr lang="en-US" dirty="0"/>
              <a:t>and PRFs</a:t>
            </a:r>
          </a:p>
        </p:txBody>
      </p:sp>
      <p:sp>
        <p:nvSpPr>
          <p:cNvPr id="5123" name="Rectangle 3"/>
          <p:cNvSpPr>
            <a:spLocks noGrp="1" noChangeArrowheads="1"/>
          </p:cNvSpPr>
          <p:nvPr>
            <p:ph type="body" idx="1"/>
          </p:nvPr>
        </p:nvSpPr>
        <p:spPr>
          <a:xfrm>
            <a:off x="381000" y="914400"/>
            <a:ext cx="8763000" cy="4229100"/>
          </a:xfrm>
        </p:spPr>
        <p:txBody>
          <a:bodyPr>
            <a:normAutofit fontScale="92500" lnSpcReduction="20000"/>
          </a:bodyPr>
          <a:lstStyle/>
          <a:p>
            <a:pPr>
              <a:lnSpc>
                <a:spcPct val="120000"/>
              </a:lnSpc>
            </a:pPr>
            <a:r>
              <a:rPr lang="en-US" dirty="0"/>
              <a:t>Pseudo Random Function   (</a:t>
            </a:r>
            <a:r>
              <a:rPr lang="en-US" b="1" dirty="0"/>
              <a:t>PRF</a:t>
            </a:r>
            <a:r>
              <a:rPr lang="en-US" dirty="0"/>
              <a:t>)    </a:t>
            </a:r>
            <a:r>
              <a:rPr lang="en-US" sz="2000" dirty="0"/>
              <a:t>defined over (K,X,Y):</a:t>
            </a:r>
          </a:p>
          <a:p>
            <a:pPr>
              <a:lnSpc>
                <a:spcPct val="120000"/>
              </a:lnSpc>
              <a:buFontTx/>
              <a:buNone/>
            </a:pPr>
            <a:r>
              <a:rPr lang="en-US" dirty="0"/>
              <a:t>			F:  K </a:t>
            </a:r>
            <a:r>
              <a:rPr lang="en-US" dirty="0">
                <a:sym typeface="Symbol" pitchFamily="18" charset="2"/>
              </a:rPr>
              <a:t> X    Y    </a:t>
            </a:r>
          </a:p>
          <a:p>
            <a:pPr>
              <a:lnSpc>
                <a:spcPct val="120000"/>
              </a:lnSpc>
              <a:buFontTx/>
              <a:buNone/>
            </a:pPr>
            <a:r>
              <a:rPr lang="en-US" dirty="0">
                <a:sym typeface="Symbol" pitchFamily="18" charset="2"/>
              </a:rPr>
              <a:t>	such that exists “efficient” algorithm to </a:t>
            </a:r>
            <a:r>
              <a:rPr lang="en-US" dirty="0" smtClean="0">
                <a:sym typeface="Symbol" pitchFamily="18" charset="2"/>
              </a:rPr>
              <a:t>evaluate </a:t>
            </a:r>
            <a:r>
              <a:rPr lang="en-US" dirty="0">
                <a:sym typeface="Symbol" pitchFamily="18" charset="2"/>
              </a:rPr>
              <a:t>F(</a:t>
            </a:r>
            <a:r>
              <a:rPr lang="en-US" dirty="0" err="1">
                <a:sym typeface="Symbol" pitchFamily="18" charset="2"/>
              </a:rPr>
              <a:t>k,x</a:t>
            </a:r>
            <a:r>
              <a:rPr lang="en-US" dirty="0">
                <a:sym typeface="Symbol" pitchFamily="18" charset="2"/>
              </a:rPr>
              <a:t>)</a:t>
            </a:r>
          </a:p>
          <a:p>
            <a:pPr>
              <a:lnSpc>
                <a:spcPct val="120000"/>
              </a:lnSpc>
            </a:pPr>
            <a:endParaRPr lang="en-US" dirty="0">
              <a:sym typeface="Symbol" pitchFamily="18" charset="2"/>
            </a:endParaRPr>
          </a:p>
          <a:p>
            <a:pPr>
              <a:lnSpc>
                <a:spcPct val="120000"/>
              </a:lnSpc>
            </a:pPr>
            <a:r>
              <a:rPr lang="en-US" dirty="0">
                <a:sym typeface="Symbol" pitchFamily="18" charset="2"/>
              </a:rPr>
              <a:t>Pseudo Random Permutation   (</a:t>
            </a:r>
            <a:r>
              <a:rPr lang="en-US" b="1" dirty="0">
                <a:sym typeface="Symbol" pitchFamily="18" charset="2"/>
              </a:rPr>
              <a:t>PRP</a:t>
            </a:r>
            <a:r>
              <a:rPr lang="en-US" dirty="0">
                <a:sym typeface="Symbol" pitchFamily="18" charset="2"/>
              </a:rPr>
              <a:t>)    </a:t>
            </a:r>
            <a:r>
              <a:rPr lang="en-US" sz="2000" dirty="0">
                <a:sym typeface="Symbol" pitchFamily="18" charset="2"/>
              </a:rPr>
              <a:t>defined over (K,X):</a:t>
            </a:r>
          </a:p>
          <a:p>
            <a:pPr>
              <a:lnSpc>
                <a:spcPct val="120000"/>
              </a:lnSpc>
              <a:buFontTx/>
              <a:buNone/>
            </a:pPr>
            <a:r>
              <a:rPr lang="en-US" dirty="0">
                <a:sym typeface="Symbol" pitchFamily="18" charset="2"/>
              </a:rPr>
              <a:t>			E:   </a:t>
            </a:r>
            <a:r>
              <a:rPr lang="en-US" dirty="0"/>
              <a:t>K </a:t>
            </a:r>
            <a:r>
              <a:rPr lang="en-US" dirty="0">
                <a:sym typeface="Symbol" pitchFamily="18" charset="2"/>
              </a:rPr>
              <a:t> X    X     </a:t>
            </a:r>
          </a:p>
          <a:p>
            <a:pPr>
              <a:lnSpc>
                <a:spcPct val="120000"/>
              </a:lnSpc>
              <a:buFontTx/>
              <a:buNone/>
            </a:pPr>
            <a:r>
              <a:rPr lang="en-US" dirty="0">
                <a:sym typeface="Symbol" pitchFamily="18" charset="2"/>
              </a:rPr>
              <a:t>	such that:</a:t>
            </a:r>
            <a:br>
              <a:rPr lang="en-US" dirty="0">
                <a:sym typeface="Symbol" pitchFamily="18" charset="2"/>
              </a:rPr>
            </a:br>
            <a:r>
              <a:rPr lang="en-US" dirty="0">
                <a:sym typeface="Symbol" pitchFamily="18" charset="2"/>
              </a:rPr>
              <a:t>	1. Exists “efficient” </a:t>
            </a:r>
            <a:r>
              <a:rPr lang="en-US" u="sng" dirty="0" smtClean="0">
                <a:sym typeface="Symbol" pitchFamily="18" charset="2"/>
              </a:rPr>
              <a:t>deterministic</a:t>
            </a:r>
            <a:r>
              <a:rPr lang="en-US" dirty="0" smtClean="0">
                <a:sym typeface="Symbol" pitchFamily="18" charset="2"/>
              </a:rPr>
              <a:t> algorithm </a:t>
            </a:r>
            <a:r>
              <a:rPr lang="en-US" dirty="0">
                <a:sym typeface="Symbol" pitchFamily="18" charset="2"/>
              </a:rPr>
              <a:t>to </a:t>
            </a:r>
            <a:r>
              <a:rPr lang="en-US" dirty="0" smtClean="0">
                <a:sym typeface="Symbol" pitchFamily="18" charset="2"/>
              </a:rPr>
              <a:t>evaluate  E(</a:t>
            </a:r>
            <a:r>
              <a:rPr lang="en-US" dirty="0" err="1" smtClean="0">
                <a:sym typeface="Symbol" pitchFamily="18" charset="2"/>
              </a:rPr>
              <a:t>k,x</a:t>
            </a:r>
            <a:r>
              <a:rPr lang="en-US" dirty="0">
                <a:sym typeface="Symbol" pitchFamily="18" charset="2"/>
              </a:rPr>
              <a:t>)</a:t>
            </a:r>
          </a:p>
          <a:p>
            <a:pPr>
              <a:lnSpc>
                <a:spcPct val="120000"/>
              </a:lnSpc>
              <a:buFontTx/>
              <a:buNone/>
            </a:pPr>
            <a:r>
              <a:rPr lang="en-US" dirty="0">
                <a:sym typeface="Symbol" pitchFamily="18" charset="2"/>
              </a:rPr>
              <a:t>		2. </a:t>
            </a:r>
            <a:r>
              <a:rPr lang="en-US" dirty="0" smtClean="0">
                <a:sym typeface="Symbol" pitchFamily="18" charset="2"/>
              </a:rPr>
              <a:t>The function   </a:t>
            </a:r>
            <a:r>
              <a:rPr lang="en-US" dirty="0">
                <a:sym typeface="Symbol" pitchFamily="18" charset="2"/>
              </a:rPr>
              <a:t>E( k,  )   is  one-to-one</a:t>
            </a:r>
          </a:p>
          <a:p>
            <a:pPr>
              <a:lnSpc>
                <a:spcPct val="120000"/>
              </a:lnSpc>
              <a:buFontTx/>
              <a:buNone/>
            </a:pPr>
            <a:r>
              <a:rPr lang="en-US" dirty="0">
                <a:sym typeface="Symbol" pitchFamily="18" charset="2"/>
              </a:rPr>
              <a:t>		3. Exists “efficient” </a:t>
            </a:r>
            <a:r>
              <a:rPr lang="en-US" dirty="0" smtClean="0">
                <a:sym typeface="Symbol" pitchFamily="18" charset="2"/>
              </a:rPr>
              <a:t>inversion algorithm   </a:t>
            </a:r>
            <a:r>
              <a:rPr lang="en-US" dirty="0">
                <a:sym typeface="Symbol" pitchFamily="18" charset="2"/>
              </a:rPr>
              <a:t>D(</a:t>
            </a:r>
            <a:r>
              <a:rPr lang="en-US" dirty="0" err="1">
                <a:sym typeface="Symbol" pitchFamily="18" charset="2"/>
              </a:rPr>
              <a:t>k,x</a:t>
            </a:r>
            <a:r>
              <a:rPr lang="en-US" dirty="0">
                <a:sym typeface="Symbol" pitchFamily="18" charset="2"/>
              </a:rPr>
              <a:t>)</a:t>
            </a:r>
          </a:p>
        </p:txBody>
      </p:sp>
      <p:sp>
        <p:nvSpPr>
          <p:cNvPr id="5124" name="Line 4"/>
          <p:cNvSpPr>
            <a:spLocks noChangeShapeType="1"/>
          </p:cNvSpPr>
          <p:nvPr/>
        </p:nvSpPr>
        <p:spPr bwMode="auto">
          <a:xfrm>
            <a:off x="0" y="234315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973700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1:   randomized encryption</a:t>
            </a:r>
            <a:endParaRPr lang="en-US" dirty="0"/>
          </a:p>
        </p:txBody>
      </p:sp>
      <p:sp>
        <p:nvSpPr>
          <p:cNvPr id="3" name="Content Placeholder 2"/>
          <p:cNvSpPr>
            <a:spLocks noGrp="1"/>
          </p:cNvSpPr>
          <p:nvPr>
            <p:ph idx="1"/>
          </p:nvPr>
        </p:nvSpPr>
        <p:spPr>
          <a:xfrm>
            <a:off x="457200" y="1047750"/>
            <a:ext cx="8382000" cy="4095750"/>
          </a:xfrm>
        </p:spPr>
        <p:txBody>
          <a:bodyPr/>
          <a:lstStyle/>
          <a:p>
            <a:r>
              <a:rPr lang="en-US" dirty="0" smtClean="0"/>
              <a:t>E(</a:t>
            </a:r>
            <a:r>
              <a:rPr lang="en-US" dirty="0" err="1" smtClean="0"/>
              <a:t>k,m</a:t>
            </a:r>
            <a:r>
              <a:rPr lang="en-US" dirty="0" smtClean="0"/>
              <a:t>) is a randomized algorithm:</a:t>
            </a:r>
          </a:p>
          <a:p>
            <a:endParaRPr lang="en-US" dirty="0"/>
          </a:p>
          <a:p>
            <a:endParaRPr lang="en-US" dirty="0" smtClean="0"/>
          </a:p>
          <a:p>
            <a:endParaRPr lang="en-US" dirty="0"/>
          </a:p>
          <a:p>
            <a:pPr marL="0" indent="0">
              <a:spcBef>
                <a:spcPts val="3576"/>
              </a:spcBef>
              <a:buNone/>
            </a:pPr>
            <a:r>
              <a:rPr lang="en-US" dirty="0"/>
              <a:t>⇒ </a:t>
            </a:r>
            <a:r>
              <a:rPr lang="en-US" dirty="0" smtClean="0"/>
              <a:t> encrypting same </a:t>
            </a:r>
            <a:r>
              <a:rPr lang="en-US" dirty="0" err="1" smtClean="0"/>
              <a:t>msg</a:t>
            </a:r>
            <a:r>
              <a:rPr lang="en-US" dirty="0" smtClean="0"/>
              <a:t> twice gives different </a:t>
            </a:r>
            <a:r>
              <a:rPr lang="en-US" dirty="0" err="1" smtClean="0"/>
              <a:t>ciphertexts</a:t>
            </a:r>
            <a:r>
              <a:rPr lang="en-US" dirty="0" smtClean="0"/>
              <a:t>   (</a:t>
            </a:r>
            <a:r>
              <a:rPr lang="en-US" dirty="0" err="1" smtClean="0"/>
              <a:t>w.h.p</a:t>
            </a:r>
            <a:r>
              <a:rPr lang="en-US" dirty="0" smtClean="0"/>
              <a:t>)</a:t>
            </a:r>
          </a:p>
          <a:p>
            <a:pPr marL="0" indent="0">
              <a:spcBef>
                <a:spcPts val="2976"/>
              </a:spcBef>
              <a:buNone/>
            </a:pPr>
            <a:r>
              <a:rPr lang="en-US" dirty="0" smtClean="0"/>
              <a:t>⇒  </a:t>
            </a:r>
            <a:r>
              <a:rPr lang="en-US" dirty="0" err="1" smtClean="0"/>
              <a:t>ciphertext</a:t>
            </a:r>
            <a:r>
              <a:rPr lang="en-US" dirty="0" smtClean="0"/>
              <a:t> must be longer than plaintext</a:t>
            </a:r>
          </a:p>
          <a:p>
            <a:pPr marL="0" indent="0">
              <a:spcBef>
                <a:spcPts val="2376"/>
              </a:spcBef>
              <a:buNone/>
            </a:pPr>
            <a:r>
              <a:rPr lang="en-US" dirty="0"/>
              <a:t>	</a:t>
            </a:r>
            <a:r>
              <a:rPr lang="en-US" dirty="0" smtClean="0"/>
              <a:t>Roughly speaking:   CT-size =   PT-size + “# random bits”</a:t>
            </a:r>
            <a:endParaRPr lang="en-US" dirty="0"/>
          </a:p>
        </p:txBody>
      </p:sp>
      <p:sp>
        <p:nvSpPr>
          <p:cNvPr id="4" name="Rounded Rectangle 3"/>
          <p:cNvSpPr/>
          <p:nvPr/>
        </p:nvSpPr>
        <p:spPr>
          <a:xfrm>
            <a:off x="3733800" y="1733550"/>
            <a:ext cx="1524000" cy="12192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4191000" y="1809750"/>
            <a:ext cx="457200" cy="457200"/>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91000" y="2419350"/>
            <a:ext cx="457200" cy="457200"/>
          </a:xfrm>
          <a:prstGeom prst="ellipse">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76400" y="2338685"/>
            <a:ext cx="534521" cy="461665"/>
          </a:xfrm>
          <a:prstGeom prst="rect">
            <a:avLst/>
          </a:prstGeom>
          <a:noFill/>
        </p:spPr>
        <p:txBody>
          <a:bodyPr wrap="none" rtlCol="0">
            <a:spAutoFit/>
          </a:bodyPr>
          <a:lstStyle/>
          <a:p>
            <a:r>
              <a:rPr lang="en-US" sz="2400" dirty="0" smtClean="0"/>
              <a:t>m</a:t>
            </a:r>
            <a:r>
              <a:rPr lang="en-US" sz="2400" baseline="-25000" dirty="0"/>
              <a:t>1</a:t>
            </a:r>
          </a:p>
        </p:txBody>
      </p:sp>
      <p:cxnSp>
        <p:nvCxnSpPr>
          <p:cNvPr id="29" name="Straight Arrow Connector 28"/>
          <p:cNvCxnSpPr/>
          <p:nvPr/>
        </p:nvCxnSpPr>
        <p:spPr>
          <a:xfrm flipV="1">
            <a:off x="2224801" y="2545360"/>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209800" y="2579837"/>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24801" y="2584837"/>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676400" y="1606550"/>
            <a:ext cx="2853724" cy="588665"/>
            <a:chOff x="1676400" y="1606550"/>
            <a:chExt cx="2853724" cy="588665"/>
          </a:xfrm>
        </p:grpSpPr>
        <p:sp>
          <p:nvSpPr>
            <p:cNvPr id="7" name="TextBox 6"/>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12" name="Straight Arrow Connector 11"/>
            <p:cNvCxnSpPr/>
            <p:nvPr/>
          </p:nvCxnSpPr>
          <p:spPr>
            <a:xfrm flipV="1">
              <a:off x="2225922" y="1929906"/>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a:off x="2210921" y="1964383"/>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225922" y="1969383"/>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58196" y="1606550"/>
              <a:ext cx="518404" cy="369332"/>
            </a:xfrm>
            <a:prstGeom prst="rect">
              <a:avLst/>
            </a:prstGeom>
            <a:noFill/>
          </p:spPr>
          <p:txBody>
            <a:bodyPr wrap="none" rtlCol="0">
              <a:spAutoFit/>
            </a:bodyPr>
            <a:lstStyle/>
            <a:p>
              <a:r>
                <a:rPr lang="en-US" dirty="0" err="1" smtClean="0"/>
                <a:t>enc</a:t>
              </a:r>
              <a:endParaRPr lang="en-US" dirty="0"/>
            </a:p>
          </p:txBody>
        </p:sp>
      </p:grpSp>
      <p:grpSp>
        <p:nvGrpSpPr>
          <p:cNvPr id="34" name="Group 33"/>
          <p:cNvGrpSpPr/>
          <p:nvPr/>
        </p:nvGrpSpPr>
        <p:grpSpPr>
          <a:xfrm flipH="1">
            <a:off x="4510350" y="1581150"/>
            <a:ext cx="2853724" cy="588665"/>
            <a:chOff x="1676400" y="1606550"/>
            <a:chExt cx="2853724" cy="588665"/>
          </a:xfrm>
        </p:grpSpPr>
        <p:sp>
          <p:nvSpPr>
            <p:cNvPr id="35" name="TextBox 34"/>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36" name="Straight Arrow Connector 35"/>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3"/>
            </p:cNvCxnSpPr>
            <p:nvPr/>
          </p:nvCxnSpPr>
          <p:spPr>
            <a:xfrm>
              <a:off x="2210921" y="1964383"/>
              <a:ext cx="2244201"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58196" y="1606550"/>
              <a:ext cx="518404" cy="369332"/>
            </a:xfrm>
            <a:prstGeom prst="rect">
              <a:avLst/>
            </a:prstGeom>
            <a:noFill/>
          </p:spPr>
          <p:txBody>
            <a:bodyPr wrap="none" rtlCol="0">
              <a:spAutoFit/>
            </a:bodyPr>
            <a:lstStyle/>
            <a:p>
              <a:r>
                <a:rPr lang="en-US" dirty="0" err="1" smtClean="0"/>
                <a:t>dec</a:t>
              </a:r>
              <a:endParaRPr lang="en-US" dirty="0"/>
            </a:p>
          </p:txBody>
        </p:sp>
      </p:grpSp>
      <p:grpSp>
        <p:nvGrpSpPr>
          <p:cNvPr id="40" name="Group 39"/>
          <p:cNvGrpSpPr/>
          <p:nvPr/>
        </p:nvGrpSpPr>
        <p:grpSpPr>
          <a:xfrm flipH="1">
            <a:off x="4495800" y="2317750"/>
            <a:ext cx="2853724" cy="461665"/>
            <a:chOff x="1676400" y="1733550"/>
            <a:chExt cx="2853724" cy="461665"/>
          </a:xfrm>
        </p:grpSpPr>
        <p:sp>
          <p:nvSpPr>
            <p:cNvPr id="41" name="TextBox 40"/>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a:t>1</a:t>
              </a:r>
            </a:p>
          </p:txBody>
        </p:sp>
        <p:cxnSp>
          <p:nvCxnSpPr>
            <p:cNvPr id="42" name="Straight Arrow Connector 41"/>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1" idx="3"/>
            </p:cNvCxnSpPr>
            <p:nvPr/>
          </p:nvCxnSpPr>
          <p:spPr>
            <a:xfrm>
              <a:off x="2210921" y="1964383"/>
              <a:ext cx="2244200"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1906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5750"/>
            <a:ext cx="7646194" cy="2123658"/>
          </a:xfrm>
          <a:prstGeom prst="rect">
            <a:avLst/>
          </a:prstGeom>
          <a:noFill/>
        </p:spPr>
        <p:txBody>
          <a:bodyPr wrap="none" rtlCol="0">
            <a:spAutoFit/>
          </a:bodyPr>
          <a:lstStyle/>
          <a:p>
            <a:r>
              <a:rPr lang="en-US" sz="2400" dirty="0" smtClean="0"/>
              <a:t>Let  F: K × R ⟶ M  be a secure PRF.</a:t>
            </a:r>
          </a:p>
          <a:p>
            <a:endParaRPr lang="en-US" sz="2400" dirty="0"/>
          </a:p>
          <a:p>
            <a:r>
              <a:rPr lang="en-US" sz="2400" dirty="0" smtClean="0"/>
              <a:t>For </a:t>
            </a:r>
            <a:r>
              <a:rPr lang="en-US" sz="2400" dirty="0" err="1" smtClean="0"/>
              <a:t>m∈M</a:t>
            </a:r>
            <a:r>
              <a:rPr lang="en-US" sz="2400" dirty="0" smtClean="0"/>
              <a:t> define   E(</a:t>
            </a:r>
            <a:r>
              <a:rPr lang="en-US" sz="2400" dirty="0" err="1" smtClean="0"/>
              <a:t>k,m</a:t>
            </a:r>
            <a:r>
              <a:rPr lang="en-US" sz="2400" dirty="0" smtClean="0"/>
              <a:t>) = </a:t>
            </a:r>
            <a:r>
              <a:rPr lang="en-US" sz="3200" dirty="0" smtClean="0"/>
              <a:t>[</a:t>
            </a:r>
            <a:r>
              <a:rPr lang="en-US" sz="2400" dirty="0" smtClean="0"/>
              <a:t> </a:t>
            </a:r>
            <a:r>
              <a:rPr lang="en-US" sz="2400" dirty="0" err="1" smtClean="0"/>
              <a:t>r⟵R</a:t>
            </a:r>
            <a:r>
              <a:rPr lang="en-US" sz="2400" dirty="0" smtClean="0"/>
              <a:t>,  output  </a:t>
            </a:r>
            <a:r>
              <a:rPr lang="en-US" sz="3200" b="1" dirty="0" smtClean="0">
                <a:solidFill>
                  <a:srgbClr val="0000FF"/>
                </a:solidFill>
              </a:rPr>
              <a:t>(</a:t>
            </a:r>
            <a:r>
              <a:rPr lang="en-US" sz="2400" b="1" dirty="0" smtClean="0">
                <a:solidFill>
                  <a:srgbClr val="0000FF"/>
                </a:solidFill>
              </a:rPr>
              <a:t>r, F(</a:t>
            </a:r>
            <a:r>
              <a:rPr lang="en-US" sz="2400" b="1" dirty="0" err="1" smtClean="0">
                <a:solidFill>
                  <a:srgbClr val="0000FF"/>
                </a:solidFill>
              </a:rPr>
              <a:t>k,r</a:t>
            </a:r>
            <a:r>
              <a:rPr lang="en-US" sz="2400" b="1" dirty="0" smtClean="0">
                <a:solidFill>
                  <a:srgbClr val="0000FF"/>
                </a:solidFill>
              </a:rPr>
              <a:t>)⨁m</a:t>
            </a:r>
            <a:r>
              <a:rPr lang="en-US" sz="3200" b="1" dirty="0" smtClean="0">
                <a:solidFill>
                  <a:srgbClr val="0000FF"/>
                </a:solidFill>
              </a:rPr>
              <a:t>)</a:t>
            </a:r>
            <a:r>
              <a:rPr lang="en-US" sz="2400" b="1" dirty="0" smtClean="0">
                <a:solidFill>
                  <a:srgbClr val="0000FF"/>
                </a:solidFill>
              </a:rPr>
              <a:t>  </a:t>
            </a:r>
            <a:r>
              <a:rPr lang="en-US" sz="3200" dirty="0" smtClean="0"/>
              <a:t>]</a:t>
            </a:r>
            <a:endParaRPr lang="en-US" sz="2800" dirty="0" smtClean="0"/>
          </a:p>
          <a:p>
            <a:endParaRPr lang="en-US" sz="2800" dirty="0"/>
          </a:p>
          <a:p>
            <a:r>
              <a:rPr lang="en-US" sz="2400" dirty="0" smtClean="0"/>
              <a:t>Is  E  semantically secure under CPA?</a:t>
            </a:r>
          </a:p>
        </p:txBody>
      </p:sp>
      <p:sp>
        <p:nvSpPr>
          <p:cNvPr id="5" name="TextBox 4"/>
          <p:cNvSpPr txBox="1"/>
          <p:nvPr/>
        </p:nvSpPr>
        <p:spPr>
          <a:xfrm>
            <a:off x="4419600" y="1120973"/>
            <a:ext cx="282149" cy="307777"/>
          </a:xfrm>
          <a:prstGeom prst="rect">
            <a:avLst/>
          </a:prstGeom>
          <a:noFill/>
        </p:spPr>
        <p:txBody>
          <a:bodyPr wrap="none" rtlCol="0">
            <a:spAutoFit/>
          </a:bodyPr>
          <a:lstStyle/>
          <a:p>
            <a:r>
              <a:rPr lang="en-US" sz="1400" dirty="0" smtClean="0"/>
              <a:t>R</a:t>
            </a:r>
          </a:p>
        </p:txBody>
      </p:sp>
      <p:sp>
        <p:nvSpPr>
          <p:cNvPr id="6" name="TextBox 5"/>
          <p:cNvSpPr txBox="1"/>
          <p:nvPr/>
        </p:nvSpPr>
        <p:spPr>
          <a:xfrm>
            <a:off x="1371600" y="2724150"/>
            <a:ext cx="4124747" cy="461665"/>
          </a:xfrm>
          <a:prstGeom prst="rect">
            <a:avLst/>
          </a:prstGeom>
          <a:noFill/>
        </p:spPr>
        <p:txBody>
          <a:bodyPr wrap="none" rtlCol="0">
            <a:spAutoFit/>
          </a:bodyPr>
          <a:lstStyle/>
          <a:p>
            <a:r>
              <a:rPr lang="en-US" sz="2400" dirty="0" smtClean="0"/>
              <a:t>Yes, whenever F is a secure PRF</a:t>
            </a:r>
          </a:p>
        </p:txBody>
      </p:sp>
      <p:sp>
        <p:nvSpPr>
          <p:cNvPr id="7" name="TextBox 6"/>
          <p:cNvSpPr txBox="1"/>
          <p:nvPr/>
        </p:nvSpPr>
        <p:spPr>
          <a:xfrm>
            <a:off x="1371600" y="3176885"/>
            <a:ext cx="6033924" cy="461665"/>
          </a:xfrm>
          <a:prstGeom prst="rect">
            <a:avLst/>
          </a:prstGeom>
          <a:noFill/>
        </p:spPr>
        <p:txBody>
          <a:bodyPr wrap="none" rtlCol="0">
            <a:spAutoFit/>
          </a:bodyPr>
          <a:lstStyle/>
          <a:p>
            <a:r>
              <a:rPr lang="en-US" sz="2400" dirty="0" smtClean="0"/>
              <a:t>No, there is always a CPA attack on this system</a:t>
            </a:r>
          </a:p>
        </p:txBody>
      </p:sp>
      <p:sp>
        <p:nvSpPr>
          <p:cNvPr id="8" name="TextBox 7"/>
          <p:cNvSpPr txBox="1"/>
          <p:nvPr/>
        </p:nvSpPr>
        <p:spPr>
          <a:xfrm>
            <a:off x="1371600" y="3634085"/>
            <a:ext cx="7507734" cy="461665"/>
          </a:xfrm>
          <a:prstGeom prst="rect">
            <a:avLst/>
          </a:prstGeom>
          <a:noFill/>
        </p:spPr>
        <p:txBody>
          <a:bodyPr wrap="none" rtlCol="0">
            <a:spAutoFit/>
          </a:bodyPr>
          <a:lstStyle/>
          <a:p>
            <a:r>
              <a:rPr lang="en-US" sz="2400" dirty="0" smtClean="0"/>
              <a:t>Yes, but only if R is large enough so r never repeats (</a:t>
            </a:r>
            <a:r>
              <a:rPr lang="en-US" sz="2400" dirty="0" err="1"/>
              <a:t>w</a:t>
            </a:r>
            <a:r>
              <a:rPr lang="en-US" sz="2400" dirty="0" err="1" smtClean="0"/>
              <a:t>.h.p</a:t>
            </a:r>
            <a:r>
              <a:rPr lang="en-US" sz="2400" dirty="0" smtClean="0"/>
              <a:t>)</a:t>
            </a:r>
          </a:p>
        </p:txBody>
      </p:sp>
      <p:sp>
        <p:nvSpPr>
          <p:cNvPr id="9" name="TextBox 8"/>
          <p:cNvSpPr txBox="1"/>
          <p:nvPr/>
        </p:nvSpPr>
        <p:spPr>
          <a:xfrm>
            <a:off x="1371600" y="4095750"/>
            <a:ext cx="3819525" cy="461665"/>
          </a:xfrm>
          <a:prstGeom prst="rect">
            <a:avLst/>
          </a:prstGeom>
          <a:noFill/>
        </p:spPr>
        <p:txBody>
          <a:bodyPr wrap="none" rtlCol="0">
            <a:spAutoFit/>
          </a:bodyPr>
          <a:lstStyle/>
          <a:p>
            <a:r>
              <a:rPr lang="en-US" sz="2400" dirty="0" smtClean="0"/>
              <a:t>It depends on what F is used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86840" y="440280"/>
              <a:ext cx="8619840" cy="3531240"/>
            </p14:xfrm>
          </p:contentPart>
        </mc:Choice>
        <mc:Fallback xmlns="">
          <p:pic>
            <p:nvPicPr>
              <p:cNvPr id="2" name="Ink 1"/>
              <p:cNvPicPr/>
              <p:nvPr/>
            </p:nvPicPr>
            <p:blipFill>
              <a:blip r:embed="rId3"/>
              <a:stretch>
                <a:fillRect/>
              </a:stretch>
            </p:blipFill>
            <p:spPr>
              <a:xfrm>
                <a:off x="177840" y="430200"/>
                <a:ext cx="8641080" cy="3550320"/>
              </a:xfrm>
              <a:prstGeom prst="rect">
                <a:avLst/>
              </a:prstGeom>
            </p:spPr>
          </p:pic>
        </mc:Fallback>
      </mc:AlternateContent>
    </p:spTree>
    <p:extLst>
      <p:ext uri="{BB962C8B-B14F-4D97-AF65-F5344CB8AC3E}">
        <p14:creationId xmlns:p14="http://schemas.microsoft.com/office/powerpoint/2010/main" val="139425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nonce-based Encryption</a:t>
            </a:r>
            <a:endParaRPr lang="en-US" dirty="0"/>
          </a:p>
        </p:txBody>
      </p:sp>
      <p:sp>
        <p:nvSpPr>
          <p:cNvPr id="3" name="Content Placeholder 2"/>
          <p:cNvSpPr>
            <a:spLocks noGrp="1"/>
          </p:cNvSpPr>
          <p:nvPr>
            <p:ph idx="1"/>
          </p:nvPr>
        </p:nvSpPr>
        <p:spPr>
          <a:xfrm>
            <a:off x="152400" y="2724150"/>
            <a:ext cx="8991600" cy="2419350"/>
          </a:xfrm>
        </p:spPr>
        <p:txBody>
          <a:bodyPr>
            <a:normAutofit fontScale="92500" lnSpcReduction="20000"/>
          </a:bodyPr>
          <a:lstStyle/>
          <a:p>
            <a:r>
              <a:rPr lang="en-US" dirty="0" smtClean="0"/>
              <a:t>nonce  n:    a value that changes from </a:t>
            </a:r>
            <a:r>
              <a:rPr lang="en-US" dirty="0" err="1" smtClean="0"/>
              <a:t>msg</a:t>
            </a:r>
            <a:r>
              <a:rPr lang="en-US" dirty="0" smtClean="0"/>
              <a:t> to msg.</a:t>
            </a:r>
          </a:p>
          <a:p>
            <a:pPr lvl="1">
              <a:buNone/>
            </a:pPr>
            <a:r>
              <a:rPr lang="en-US" dirty="0"/>
              <a:t>	</a:t>
            </a:r>
            <a:r>
              <a:rPr lang="en-US" dirty="0" smtClean="0"/>
              <a:t>			(</a:t>
            </a:r>
            <a:r>
              <a:rPr lang="en-US" dirty="0" err="1" smtClean="0"/>
              <a:t>k,n</a:t>
            </a:r>
            <a:r>
              <a:rPr lang="en-US" dirty="0" smtClean="0"/>
              <a:t>)  pair </a:t>
            </a:r>
            <a:r>
              <a:rPr lang="en-US" u="sng" dirty="0" smtClean="0"/>
              <a:t>never</a:t>
            </a:r>
            <a:r>
              <a:rPr lang="en-US" dirty="0" smtClean="0"/>
              <a:t> used more than once</a:t>
            </a:r>
          </a:p>
          <a:p>
            <a:pPr>
              <a:spcBef>
                <a:spcPts val="2000"/>
              </a:spcBef>
            </a:pPr>
            <a:r>
              <a:rPr lang="en-US" u="sng" dirty="0"/>
              <a:t>m</a:t>
            </a:r>
            <a:r>
              <a:rPr lang="en-US" u="sng" dirty="0" smtClean="0"/>
              <a:t>ethod </a:t>
            </a:r>
            <a:r>
              <a:rPr lang="en-US" u="sng" dirty="0"/>
              <a:t>1</a:t>
            </a:r>
            <a:r>
              <a:rPr lang="en-US" dirty="0" smtClean="0"/>
              <a:t>:   nonce is a </a:t>
            </a:r>
            <a:r>
              <a:rPr lang="en-US" b="1" dirty="0" smtClean="0"/>
              <a:t>counter</a:t>
            </a:r>
            <a:r>
              <a:rPr lang="en-US" dirty="0" smtClean="0"/>
              <a:t>   (e.g. packet counter)</a:t>
            </a:r>
          </a:p>
          <a:p>
            <a:pPr lvl="1"/>
            <a:r>
              <a:rPr lang="en-US" dirty="0"/>
              <a:t>u</a:t>
            </a:r>
            <a:r>
              <a:rPr lang="en-US" dirty="0" smtClean="0"/>
              <a:t>sed when encryptor keeps state from </a:t>
            </a:r>
            <a:r>
              <a:rPr lang="en-US" dirty="0" err="1" smtClean="0"/>
              <a:t>msg</a:t>
            </a:r>
            <a:r>
              <a:rPr lang="en-US" dirty="0" smtClean="0"/>
              <a:t> to </a:t>
            </a:r>
            <a:r>
              <a:rPr lang="en-US" dirty="0" err="1" smtClean="0"/>
              <a:t>msg</a:t>
            </a:r>
            <a:endParaRPr lang="en-US" dirty="0" smtClean="0"/>
          </a:p>
          <a:p>
            <a:pPr lvl="1"/>
            <a:r>
              <a:rPr lang="en-US" dirty="0"/>
              <a:t>i</a:t>
            </a:r>
            <a:r>
              <a:rPr lang="en-US" dirty="0" smtClean="0"/>
              <a:t>f </a:t>
            </a:r>
            <a:r>
              <a:rPr lang="en-US" dirty="0" err="1" smtClean="0"/>
              <a:t>decryptor</a:t>
            </a:r>
            <a:r>
              <a:rPr lang="en-US" dirty="0" smtClean="0"/>
              <a:t> has same state, need not send nonce with CT</a:t>
            </a:r>
          </a:p>
          <a:p>
            <a:pPr marL="400050">
              <a:spcBef>
                <a:spcPts val="1728"/>
              </a:spcBef>
            </a:pPr>
            <a:r>
              <a:rPr lang="en-US" u="sng" dirty="0"/>
              <a:t>m</a:t>
            </a:r>
            <a:r>
              <a:rPr lang="en-US" u="sng" dirty="0" smtClean="0"/>
              <a:t>ethod 2</a:t>
            </a:r>
            <a:r>
              <a:rPr lang="en-US" dirty="0" smtClean="0"/>
              <a:t>:   </a:t>
            </a:r>
            <a:r>
              <a:rPr lang="en-US" dirty="0" err="1"/>
              <a:t>encryptor</a:t>
            </a:r>
            <a:r>
              <a:rPr lang="en-US" dirty="0"/>
              <a:t> </a:t>
            </a:r>
            <a:r>
              <a:rPr lang="en-US" dirty="0" smtClean="0"/>
              <a:t>chooses a </a:t>
            </a:r>
            <a:r>
              <a:rPr lang="en-US" b="1" dirty="0"/>
              <a:t>random nonce</a:t>
            </a:r>
            <a:r>
              <a:rPr lang="en-US" dirty="0"/>
              <a:t>,   n </a:t>
            </a:r>
            <a:r>
              <a:rPr lang="en-US" dirty="0">
                <a:sym typeface="Symbol"/>
              </a:rPr>
              <a:t> </a:t>
            </a:r>
            <a:r>
              <a:rPr lang="en-US" dirty="0">
                <a:latin typeface="Curlz MT" pitchFamily="82" charset="0"/>
                <a:sym typeface="Symbol"/>
              </a:rPr>
              <a:t>N</a:t>
            </a:r>
            <a:r>
              <a:rPr lang="en-US" dirty="0"/>
              <a:t> </a:t>
            </a:r>
          </a:p>
        </p:txBody>
      </p:sp>
      <p:sp>
        <p:nvSpPr>
          <p:cNvPr id="5" name="Text Box 5"/>
          <p:cNvSpPr txBox="1">
            <a:spLocks noChangeArrowheads="1"/>
          </p:cNvSpPr>
          <p:nvPr/>
        </p:nvSpPr>
        <p:spPr bwMode="auto">
          <a:xfrm>
            <a:off x="1248776" y="1085850"/>
            <a:ext cx="656813"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6" name="Rectangle 6"/>
          <p:cNvSpPr>
            <a:spLocks noChangeArrowheads="1"/>
          </p:cNvSpPr>
          <p:nvPr/>
        </p:nvSpPr>
        <p:spPr bwMode="auto">
          <a:xfrm>
            <a:off x="1219200" y="1460897"/>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7" name="Line 7"/>
          <p:cNvSpPr>
            <a:spLocks noChangeShapeType="1"/>
          </p:cNvSpPr>
          <p:nvPr/>
        </p:nvSpPr>
        <p:spPr bwMode="auto">
          <a:xfrm>
            <a:off x="304800" y="1803797"/>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 name="Text Box 8"/>
          <p:cNvSpPr txBox="1">
            <a:spLocks noChangeArrowheads="1"/>
          </p:cNvSpPr>
          <p:nvPr/>
        </p:nvSpPr>
        <p:spPr bwMode="auto">
          <a:xfrm>
            <a:off x="305608" y="1445419"/>
            <a:ext cx="649261"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m, n</a:t>
            </a:r>
          </a:p>
        </p:txBody>
      </p:sp>
      <p:sp>
        <p:nvSpPr>
          <p:cNvPr id="9" name="Text Box 10"/>
          <p:cNvSpPr txBox="1">
            <a:spLocks noChangeArrowheads="1"/>
          </p:cNvSpPr>
          <p:nvPr/>
        </p:nvSpPr>
        <p:spPr bwMode="auto">
          <a:xfrm>
            <a:off x="2074076" y="1428750"/>
            <a:ext cx="1410963"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k,m,</a:t>
            </a:r>
            <a:r>
              <a:rPr lang="en-US" sz="2400" b="1" dirty="0" err="1">
                <a:latin typeface="Tahoma" pitchFamily="34" charset="0"/>
              </a:rPr>
              <a:t>n</a:t>
            </a:r>
            <a:r>
              <a:rPr lang="en-US" dirty="0">
                <a:latin typeface="Tahoma" pitchFamily="34" charset="0"/>
              </a:rPr>
              <a:t>)=c</a:t>
            </a:r>
          </a:p>
        </p:txBody>
      </p:sp>
      <p:pic>
        <p:nvPicPr>
          <p:cNvPr id="10" name="Picture 11" descr="j0089304"/>
          <p:cNvPicPr>
            <a:picLocks noChangeAspect="1" noChangeArrowheads="1"/>
          </p:cNvPicPr>
          <p:nvPr/>
        </p:nvPicPr>
        <p:blipFill>
          <a:blip r:embed="rId3" cstate="print"/>
          <a:srcRect/>
          <a:stretch>
            <a:fillRect/>
          </a:stretch>
        </p:blipFill>
        <p:spPr bwMode="auto">
          <a:xfrm>
            <a:off x="4171951" y="1346598"/>
            <a:ext cx="1223963" cy="816769"/>
          </a:xfrm>
          <a:prstGeom prst="rect">
            <a:avLst/>
          </a:prstGeom>
          <a:noFill/>
          <a:ln w="9525">
            <a:noFill/>
            <a:miter lim="800000"/>
            <a:headEnd/>
            <a:tailEnd/>
          </a:ln>
        </p:spPr>
      </p:pic>
      <p:sp>
        <p:nvSpPr>
          <p:cNvPr id="11" name="Text Box 12"/>
          <p:cNvSpPr txBox="1">
            <a:spLocks noChangeArrowheads="1"/>
          </p:cNvSpPr>
          <p:nvPr/>
        </p:nvSpPr>
        <p:spPr bwMode="auto">
          <a:xfrm>
            <a:off x="6571414" y="1102519"/>
            <a:ext cx="574759"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12" name="Rectangle 13"/>
          <p:cNvSpPr>
            <a:spLocks noChangeArrowheads="1"/>
          </p:cNvSpPr>
          <p:nvPr/>
        </p:nvSpPr>
        <p:spPr bwMode="auto">
          <a:xfrm>
            <a:off x="6445250" y="1477566"/>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13" name="Line 14"/>
          <p:cNvSpPr>
            <a:spLocks noChangeShapeType="1"/>
          </p:cNvSpPr>
          <p:nvPr/>
        </p:nvSpPr>
        <p:spPr bwMode="auto">
          <a:xfrm>
            <a:off x="5715000" y="1820466"/>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14" name="Text Box 15"/>
          <p:cNvSpPr txBox="1">
            <a:spLocks noChangeArrowheads="1"/>
          </p:cNvSpPr>
          <p:nvPr/>
        </p:nvSpPr>
        <p:spPr bwMode="auto">
          <a:xfrm>
            <a:off x="5735269" y="1460897"/>
            <a:ext cx="597377" cy="400110"/>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c, </a:t>
            </a:r>
            <a:r>
              <a:rPr lang="en-US" sz="2000" b="1" dirty="0">
                <a:latin typeface="Tahoma" pitchFamily="34" charset="0"/>
              </a:rPr>
              <a:t>n</a:t>
            </a:r>
            <a:endParaRPr lang="en-US" b="1" dirty="0">
              <a:latin typeface="Tahoma" pitchFamily="34" charset="0"/>
            </a:endParaRPr>
          </a:p>
        </p:txBody>
      </p:sp>
      <p:sp>
        <p:nvSpPr>
          <p:cNvPr id="15" name="Line 16"/>
          <p:cNvSpPr>
            <a:spLocks noChangeShapeType="1"/>
          </p:cNvSpPr>
          <p:nvPr/>
        </p:nvSpPr>
        <p:spPr bwMode="auto">
          <a:xfrm>
            <a:off x="7207250" y="1820466"/>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7"/>
          <p:cNvSpPr txBox="1">
            <a:spLocks noChangeArrowheads="1"/>
          </p:cNvSpPr>
          <p:nvPr/>
        </p:nvSpPr>
        <p:spPr bwMode="auto">
          <a:xfrm>
            <a:off x="7282765" y="1445419"/>
            <a:ext cx="1438014"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k,c,</a:t>
            </a:r>
            <a:r>
              <a:rPr lang="en-US" sz="2400" b="1" dirty="0" err="1">
                <a:latin typeface="Tahoma" pitchFamily="34" charset="0"/>
              </a:rPr>
              <a:t>n</a:t>
            </a:r>
            <a:r>
              <a:rPr lang="en-US" dirty="0">
                <a:latin typeface="Tahoma" pitchFamily="34" charset="0"/>
              </a:rPr>
              <a:t>)=m</a:t>
            </a:r>
          </a:p>
        </p:txBody>
      </p:sp>
      <p:cxnSp>
        <p:nvCxnSpPr>
          <p:cNvPr id="17" name="Straight Arrow Connector 20"/>
          <p:cNvCxnSpPr>
            <a:cxnSpLocks noChangeShapeType="1"/>
            <a:endCxn id="6" idx="2"/>
          </p:cNvCxnSpPr>
          <p:nvPr/>
        </p:nvCxnSpPr>
        <p:spPr bwMode="auto">
          <a:xfrm rot="5400000" flipH="1" flipV="1">
            <a:off x="1472804" y="2272507"/>
            <a:ext cx="254794" cy="3175"/>
          </a:xfrm>
          <a:prstGeom prst="straightConnector1">
            <a:avLst/>
          </a:prstGeom>
          <a:noFill/>
          <a:ln w="9525" algn="ctr">
            <a:solidFill>
              <a:schemeClr val="tx1"/>
            </a:solidFill>
            <a:round/>
            <a:headEnd/>
            <a:tailEnd type="arrow" w="med" len="med"/>
          </a:ln>
        </p:spPr>
      </p:cxnSp>
      <p:cxnSp>
        <p:nvCxnSpPr>
          <p:cNvPr id="18" name="Straight Arrow Connector 21"/>
          <p:cNvCxnSpPr>
            <a:cxnSpLocks noChangeShapeType="1"/>
          </p:cNvCxnSpPr>
          <p:nvPr/>
        </p:nvCxnSpPr>
        <p:spPr bwMode="auto">
          <a:xfrm rot="5400000" flipH="1" flipV="1">
            <a:off x="6731992" y="2297708"/>
            <a:ext cx="253604" cy="1588"/>
          </a:xfrm>
          <a:prstGeom prst="straightConnector1">
            <a:avLst/>
          </a:prstGeom>
          <a:noFill/>
          <a:ln w="9525" algn="ctr">
            <a:solidFill>
              <a:schemeClr val="tx1"/>
            </a:solidFill>
            <a:round/>
            <a:headEnd/>
            <a:tailEnd type="arrow" w="med" len="med"/>
          </a:ln>
        </p:spPr>
      </p:cxnSp>
      <p:sp>
        <p:nvSpPr>
          <p:cNvPr id="19" name="TextBox 18"/>
          <p:cNvSpPr txBox="1"/>
          <p:nvPr/>
        </p:nvSpPr>
        <p:spPr>
          <a:xfrm>
            <a:off x="1414464" y="2343151"/>
            <a:ext cx="289600" cy="369332"/>
          </a:xfrm>
          <a:prstGeom prst="rect">
            <a:avLst/>
          </a:prstGeom>
          <a:noFill/>
        </p:spPr>
        <p:txBody>
          <a:bodyPr wrap="none">
            <a:spAutoFit/>
          </a:bodyPr>
          <a:lstStyle/>
          <a:p>
            <a:pPr>
              <a:defRPr/>
            </a:pPr>
            <a:r>
              <a:rPr lang="en-US" dirty="0">
                <a:latin typeface="+mn-lt"/>
              </a:rPr>
              <a:t>k</a:t>
            </a:r>
          </a:p>
        </p:txBody>
      </p:sp>
      <p:sp>
        <p:nvSpPr>
          <p:cNvPr id="20" name="TextBox 19"/>
          <p:cNvSpPr txBox="1"/>
          <p:nvPr/>
        </p:nvSpPr>
        <p:spPr>
          <a:xfrm>
            <a:off x="6672263" y="2339578"/>
            <a:ext cx="289600" cy="369332"/>
          </a:xfrm>
          <a:prstGeom prst="rect">
            <a:avLst/>
          </a:prstGeom>
          <a:noFill/>
        </p:spPr>
        <p:txBody>
          <a:bodyPr wrap="none">
            <a:spAutoFit/>
          </a:bodyPr>
          <a:lstStyle/>
          <a:p>
            <a:pPr>
              <a:defRPr/>
            </a:pPr>
            <a:r>
              <a:rPr lang="en-US" dirty="0">
                <a:latin typeface="+mn-lt"/>
              </a:rPr>
              <a:t>k</a:t>
            </a:r>
          </a:p>
        </p:txBody>
      </p:sp>
      <p:cxnSp>
        <p:nvCxnSpPr>
          <p:cNvPr id="21" name="Straight Arrow Connector 27"/>
          <p:cNvCxnSpPr>
            <a:cxnSpLocks noChangeShapeType="1"/>
          </p:cNvCxnSpPr>
          <p:nvPr/>
        </p:nvCxnSpPr>
        <p:spPr bwMode="auto">
          <a:xfrm>
            <a:off x="1981200" y="1828800"/>
            <a:ext cx="2057400" cy="1191"/>
          </a:xfrm>
          <a:prstGeom prst="straightConnector1">
            <a:avLst/>
          </a:prstGeom>
          <a:noFill/>
          <a:ln w="9525" algn="ctr">
            <a:solidFill>
              <a:schemeClr val="tx1"/>
            </a:solidFill>
            <a:round/>
            <a:headEnd/>
            <a:tailEnd type="arrow" w="med" len="med"/>
          </a:ln>
        </p:spPr>
      </p:cxnSp>
      <p:sp>
        <p:nvSpPr>
          <p:cNvPr id="22" name="TextBox 21"/>
          <p:cNvSpPr txBox="1"/>
          <p:nvPr/>
        </p:nvSpPr>
        <p:spPr>
          <a:xfrm>
            <a:off x="3962400" y="914401"/>
            <a:ext cx="761409" cy="369332"/>
          </a:xfrm>
          <a:prstGeom prst="rect">
            <a:avLst/>
          </a:prstGeom>
          <a:noFill/>
          <a:ln w="28575">
            <a:noFill/>
          </a:ln>
        </p:spPr>
        <p:txBody>
          <a:bodyPr wrap="none">
            <a:spAutoFit/>
          </a:bodyPr>
          <a:lstStyle/>
          <a:p>
            <a:pPr>
              <a:defRPr/>
            </a:pPr>
            <a:r>
              <a:rPr lang="en-US" dirty="0">
                <a:solidFill>
                  <a:srgbClr val="002060"/>
                </a:solidFill>
                <a:latin typeface="+mn-lt"/>
              </a:rPr>
              <a:t>nonce</a:t>
            </a:r>
          </a:p>
        </p:txBody>
      </p:sp>
      <p:sp>
        <p:nvSpPr>
          <p:cNvPr id="23" name="Freeform 39"/>
          <p:cNvSpPr>
            <a:spLocks noChangeArrowheads="1"/>
          </p:cNvSpPr>
          <p:nvPr/>
        </p:nvSpPr>
        <p:spPr bwMode="auto">
          <a:xfrm>
            <a:off x="2971800" y="1128713"/>
            <a:ext cx="1084263" cy="475060"/>
          </a:xfrm>
          <a:custGeom>
            <a:avLst/>
            <a:gdLst>
              <a:gd name="T0" fmla="*/ 914400 w 914400"/>
              <a:gd name="T1" fmla="*/ 0 h 634181"/>
              <a:gd name="T2" fmla="*/ 324465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
        <p:nvSpPr>
          <p:cNvPr id="24" name="Freeform 40"/>
          <p:cNvSpPr>
            <a:spLocks noChangeArrowheads="1"/>
          </p:cNvSpPr>
          <p:nvPr/>
        </p:nvSpPr>
        <p:spPr bwMode="auto">
          <a:xfrm flipH="1">
            <a:off x="5029200" y="1085850"/>
            <a:ext cx="1143000" cy="475060"/>
          </a:xfrm>
          <a:custGeom>
            <a:avLst/>
            <a:gdLst>
              <a:gd name="T0" fmla="*/ 2232423 w 914400"/>
              <a:gd name="T1" fmla="*/ 0 h 634181"/>
              <a:gd name="T2" fmla="*/ 792150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Tree>
    <p:extLst>
      <p:ext uri="{BB962C8B-B14F-4D97-AF65-F5344CB8AC3E}">
        <p14:creationId xmlns:p14="http://schemas.microsoft.com/office/powerpoint/2010/main" val="342235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smtClean="0"/>
              <a:t>CPA </a:t>
            </a:r>
            <a:r>
              <a:rPr lang="en-US" sz="3600" dirty="0"/>
              <a:t>security for nonce-based </a:t>
            </a:r>
            <a:r>
              <a:rPr lang="en-US" sz="3600" dirty="0" smtClean="0"/>
              <a:t>encryption</a:t>
            </a:r>
            <a:endParaRPr lang="en-US" sz="3600" dirty="0"/>
          </a:p>
        </p:txBody>
      </p:sp>
      <p:sp>
        <p:nvSpPr>
          <p:cNvPr id="15363" name="Rectangle 3"/>
          <p:cNvSpPr>
            <a:spLocks noGrp="1" noChangeArrowheads="1"/>
          </p:cNvSpPr>
          <p:nvPr>
            <p:ph type="body" idx="1"/>
          </p:nvPr>
        </p:nvSpPr>
        <p:spPr>
          <a:xfrm>
            <a:off x="304800" y="666750"/>
            <a:ext cx="8839200" cy="4476750"/>
          </a:xfrm>
        </p:spPr>
        <p:txBody>
          <a:bodyPr>
            <a:normAutofit/>
          </a:bodyPr>
          <a:lstStyle/>
          <a:p>
            <a:pPr marL="0" indent="0">
              <a:lnSpc>
                <a:spcPct val="90000"/>
              </a:lnSpc>
              <a:buNone/>
            </a:pPr>
            <a:r>
              <a:rPr lang="en-US" dirty="0" smtClean="0"/>
              <a:t>System should be secure when </a:t>
            </a:r>
            <a:r>
              <a:rPr lang="en-US" dirty="0" err="1" smtClean="0"/>
              <a:t>nonces</a:t>
            </a:r>
            <a:r>
              <a:rPr lang="en-US" dirty="0" smtClean="0"/>
              <a:t> are chosen </a:t>
            </a:r>
            <a:r>
              <a:rPr lang="en-US" dirty="0" err="1" smtClean="0"/>
              <a:t>adversarially</a:t>
            </a:r>
            <a:r>
              <a:rPr lang="en-US" dirty="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a:p>
            <a:pPr marL="0" indent="0">
              <a:lnSpc>
                <a:spcPts val="4480"/>
              </a:lnSpc>
              <a:spcBef>
                <a:spcPts val="0"/>
              </a:spcBef>
              <a:buNone/>
            </a:pPr>
            <a:r>
              <a:rPr lang="en-US" dirty="0" err="1"/>
              <a:t>Def</a:t>
            </a:r>
            <a:r>
              <a:rPr lang="en-US" dirty="0"/>
              <a:t>: </a:t>
            </a:r>
            <a:r>
              <a:rPr lang="en-US" dirty="0" smtClean="0"/>
              <a:t>nonce-based </a:t>
            </a:r>
            <a:r>
              <a:rPr lang="en-US" dirty="0" smtClean="0">
                <a:latin typeface="Castellar" pitchFamily="18" charset="0"/>
              </a:rPr>
              <a:t>E</a:t>
            </a:r>
            <a:r>
              <a:rPr lang="en-US" dirty="0" smtClean="0"/>
              <a:t> </a:t>
            </a:r>
            <a:r>
              <a:rPr lang="en-US" dirty="0"/>
              <a:t>is sem. sec. under CPA if for all “efficient”  A:</a:t>
            </a:r>
            <a:br>
              <a:rPr lang="en-US" dirty="0"/>
            </a:br>
            <a:r>
              <a:rPr lang="en-US" dirty="0" smtClean="0"/>
              <a:t>        </a:t>
            </a:r>
            <a:r>
              <a:rPr lang="en-US" dirty="0" err="1" smtClean="0">
                <a:solidFill>
                  <a:schemeClr val="accent2"/>
                </a:solidFill>
              </a:rPr>
              <a:t>Adv</a:t>
            </a:r>
            <a:r>
              <a:rPr lang="en-US" baseline="-25000" dirty="0" err="1" smtClean="0">
                <a:solidFill>
                  <a:schemeClr val="accent2"/>
                </a:solidFill>
              </a:rPr>
              <a:t>nCPA</a:t>
            </a:r>
            <a:r>
              <a:rPr lang="en-US" dirty="0" smtClean="0">
                <a:solidFill>
                  <a:schemeClr val="accent2"/>
                </a:solidFill>
              </a:rPr>
              <a:t> [</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smtClean="0">
                <a:solidFill>
                  <a:schemeClr val="accent2"/>
                </a:solidFill>
              </a:rPr>
              <a:t>|  </a:t>
            </a:r>
            <a:r>
              <a:rPr lang="en-US" dirty="0" smtClean="0"/>
              <a:t>is </a:t>
            </a:r>
            <a:r>
              <a:rPr lang="en-US" dirty="0"/>
              <a:t>“negligible.”</a:t>
            </a:r>
          </a:p>
        </p:txBody>
      </p:sp>
      <p:sp>
        <p:nvSpPr>
          <p:cNvPr id="15364" name="Rectangle 4"/>
          <p:cNvSpPr>
            <a:spLocks noChangeArrowheads="1"/>
          </p:cNvSpPr>
          <p:nvPr/>
        </p:nvSpPr>
        <p:spPr bwMode="auto">
          <a:xfrm>
            <a:off x="1295400" y="158115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1"/>
          <p:cNvGrpSpPr/>
          <p:nvPr/>
        </p:nvGrpSpPr>
        <p:grpSpPr>
          <a:xfrm>
            <a:off x="2667000" y="1763570"/>
            <a:ext cx="3810000" cy="1006045"/>
            <a:chOff x="2667000" y="2263419"/>
            <a:chExt cx="3810000" cy="1006045"/>
          </a:xfrm>
        </p:grpSpPr>
        <p:sp>
          <p:nvSpPr>
            <p:cNvPr id="15369" name="Line 9"/>
            <p:cNvSpPr>
              <a:spLocks noChangeShapeType="1"/>
            </p:cNvSpPr>
            <p:nvPr/>
          </p:nvSpPr>
          <p:spPr bwMode="auto">
            <a:xfrm flipH="1">
              <a:off x="2667000" y="2693194"/>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2954799" y="2263419"/>
              <a:ext cx="3470434" cy="461665"/>
            </a:xfrm>
            <a:prstGeom prst="rect">
              <a:avLst/>
            </a:prstGeom>
            <a:noFill/>
            <a:ln w="9525">
              <a:noFill/>
              <a:miter lim="800000"/>
              <a:headEnd/>
              <a:tailEnd/>
            </a:ln>
            <a:effectLst/>
          </p:spPr>
          <p:txBody>
            <a:bodyPr wrap="none">
              <a:spAutoFit/>
            </a:bodyPr>
            <a:lstStyle/>
            <a:p>
              <a:r>
                <a:rPr lang="en-US" sz="2400" b="1" dirty="0" err="1" smtClean="0"/>
                <a:t>n</a:t>
              </a:r>
              <a:r>
                <a:rPr lang="en-US" sz="2400" b="1" baseline="-25000" dirty="0" err="1" smtClean="0"/>
                <a:t>i</a:t>
              </a:r>
              <a:r>
                <a:rPr lang="en-US" sz="2400" b="1" dirty="0" smtClean="0"/>
                <a:t> </a:t>
              </a:r>
              <a:r>
                <a:rPr lang="en-US" dirty="0" smtClean="0"/>
                <a:t> and  m</a:t>
              </a:r>
              <a:r>
                <a:rPr lang="en-US" baseline="-25000" dirty="0" smtClean="0"/>
                <a:t>i,0</a:t>
              </a:r>
              <a:r>
                <a:rPr lang="en-US" dirty="0" smtClean="0"/>
                <a:t> </a:t>
              </a:r>
              <a:r>
                <a:rPr lang="en-US" dirty="0"/>
                <a:t>, </a:t>
              </a:r>
              <a:r>
                <a:rPr lang="en-US" dirty="0" smtClean="0"/>
                <a:t>m</a:t>
              </a:r>
              <a:r>
                <a:rPr lang="en-US" baseline="-25000" dirty="0" smtClean="0"/>
                <a:t>i,1  </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i,1</a:t>
              </a:r>
              <a:r>
                <a:rPr lang="en-US" dirty="0" smtClean="0">
                  <a:sym typeface="Symbol" pitchFamily="18" charset="2"/>
                </a:rPr>
                <a:t>|</a:t>
              </a:r>
              <a:endParaRPr lang="en-US" dirty="0">
                <a:sym typeface="Symbol" pitchFamily="18" charset="2"/>
              </a:endParaRPr>
            </a:p>
          </p:txBody>
        </p:sp>
        <p:grpSp>
          <p:nvGrpSpPr>
            <p:cNvPr id="15371" name="Group 11"/>
            <p:cNvGrpSpPr>
              <a:grpSpLocks/>
            </p:cNvGrpSpPr>
            <p:nvPr/>
          </p:nvGrpSpPr>
          <p:grpSpPr bwMode="auto">
            <a:xfrm>
              <a:off x="2667000" y="2807501"/>
              <a:ext cx="3733800" cy="461963"/>
              <a:chOff x="1776" y="2218"/>
              <a:chExt cx="2352" cy="388"/>
            </a:xfrm>
          </p:grpSpPr>
          <p:sp>
            <p:nvSpPr>
              <p:cNvPr id="15372" name="Line 12"/>
              <p:cNvSpPr>
                <a:spLocks noChangeShapeType="1"/>
              </p:cNvSpPr>
              <p:nvPr/>
            </p:nvSpPr>
            <p:spPr bwMode="auto">
              <a:xfrm>
                <a:off x="1776" y="2312"/>
                <a:ext cx="2352" cy="0"/>
              </a:xfrm>
              <a:prstGeom prst="line">
                <a:avLst/>
              </a:prstGeom>
              <a:noFill/>
              <a:ln w="9525">
                <a:solidFill>
                  <a:schemeClr val="tx1"/>
                </a:solidFill>
                <a:round/>
                <a:headEnd/>
                <a:tailEnd type="triangle" w="med" len="med"/>
              </a:ln>
              <a:effectLst/>
            </p:spPr>
            <p:txBody>
              <a:bodyPr/>
              <a:lstStyle/>
              <a:p>
                <a:endParaRPr lang="en-US" dirty="0"/>
              </a:p>
            </p:txBody>
          </p:sp>
          <p:sp>
            <p:nvSpPr>
              <p:cNvPr id="15373" name="Text Box 13"/>
              <p:cNvSpPr txBox="1">
                <a:spLocks noChangeArrowheads="1"/>
              </p:cNvSpPr>
              <p:nvPr/>
            </p:nvSpPr>
            <p:spPr bwMode="auto">
              <a:xfrm>
                <a:off x="2243" y="2218"/>
                <a:ext cx="1167" cy="388"/>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smtClean="0"/>
                  <a:t>i,b</a:t>
                </a:r>
                <a:r>
                  <a:rPr lang="en-US" sz="2000" b="1" baseline="-25000" dirty="0" smtClean="0"/>
                  <a:t> </a:t>
                </a:r>
                <a:r>
                  <a:rPr lang="en-US" sz="2000" b="1" dirty="0" smtClean="0"/>
                  <a:t>, </a:t>
                </a:r>
                <a:r>
                  <a:rPr lang="en-US" sz="2400" b="1" dirty="0" err="1" smtClean="0"/>
                  <a:t>n</a:t>
                </a:r>
                <a:r>
                  <a:rPr lang="en-US" sz="2400" b="1" baseline="-25000" dirty="0" err="1" smtClean="0"/>
                  <a:t>i</a:t>
                </a:r>
                <a:r>
                  <a:rPr lang="en-US" dirty="0" smtClean="0"/>
                  <a:t>)</a:t>
                </a:r>
                <a:endParaRPr lang="en-US" dirty="0"/>
              </a:p>
            </p:txBody>
          </p:sp>
        </p:grpSp>
      </p:grpSp>
      <p:grpSp>
        <p:nvGrpSpPr>
          <p:cNvPr id="4" name="Group 3"/>
          <p:cNvGrpSpPr/>
          <p:nvPr/>
        </p:nvGrpSpPr>
        <p:grpSpPr>
          <a:xfrm>
            <a:off x="7772400" y="2495550"/>
            <a:ext cx="1302177" cy="461665"/>
            <a:chOff x="7772400" y="2495550"/>
            <a:chExt cx="1302177" cy="461665"/>
          </a:xfrm>
        </p:grpSpPr>
        <p:sp>
          <p:nvSpPr>
            <p:cNvPr id="15374" name="Line 14"/>
            <p:cNvSpPr>
              <a:spLocks noChangeShapeType="1"/>
            </p:cNvSpPr>
            <p:nvPr/>
          </p:nvSpPr>
          <p:spPr bwMode="auto">
            <a:xfrm flipV="1">
              <a:off x="7772400" y="29527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55724" y="2495550"/>
              <a:ext cx="1218853"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1352550"/>
            <a:ext cx="7924800" cy="1828800"/>
          </a:xfrm>
          <a:prstGeom prst="rect">
            <a:avLst/>
          </a:prstGeom>
          <a:noFill/>
          <a:ln w="38100">
            <a:solidFill>
              <a:schemeClr val="folHlink"/>
            </a:solidFill>
            <a:miter lim="800000"/>
            <a:headEnd/>
            <a:tailEnd/>
          </a:ln>
          <a:effectLst/>
        </p:spPr>
        <p:txBody>
          <a:bodyPr wrap="none" anchor="ctr"/>
          <a:lstStyle/>
          <a:p>
            <a:endParaRPr lang="en-US"/>
          </a:p>
        </p:txBody>
      </p:sp>
      <p:sp>
        <p:nvSpPr>
          <p:cNvPr id="3" name="TextBox 2"/>
          <p:cNvSpPr txBox="1"/>
          <p:nvPr/>
        </p:nvSpPr>
        <p:spPr>
          <a:xfrm>
            <a:off x="1828800" y="3130550"/>
            <a:ext cx="5185985" cy="461665"/>
          </a:xfrm>
          <a:prstGeom prst="rect">
            <a:avLst/>
          </a:prstGeom>
          <a:noFill/>
        </p:spPr>
        <p:txBody>
          <a:bodyPr wrap="none" rtlCol="0">
            <a:spAutoFit/>
          </a:bodyPr>
          <a:lstStyle/>
          <a:p>
            <a:r>
              <a:rPr lang="en-US" sz="2400" b="1" dirty="0" smtClean="0"/>
              <a:t>All </a:t>
            </a:r>
            <a:r>
              <a:rPr lang="en-US" sz="2400" b="1" dirty="0" err="1" smtClean="0"/>
              <a:t>nonces</a:t>
            </a:r>
            <a:r>
              <a:rPr lang="en-US" sz="2400" b="1" dirty="0" smtClean="0"/>
              <a:t> {n</a:t>
            </a:r>
            <a:r>
              <a:rPr lang="en-US" sz="2400" b="1" baseline="-25000" dirty="0" smtClean="0"/>
              <a:t>1</a:t>
            </a:r>
            <a:r>
              <a:rPr lang="en-US" sz="2400" b="1" dirty="0" smtClean="0"/>
              <a:t>, …, </a:t>
            </a:r>
            <a:r>
              <a:rPr lang="en-US" sz="2400" b="1" dirty="0" err="1" smtClean="0"/>
              <a:t>n</a:t>
            </a:r>
            <a:r>
              <a:rPr lang="en-US" sz="2400" b="1" baseline="-25000" dirty="0" err="1" smtClean="0"/>
              <a:t>q</a:t>
            </a:r>
            <a:r>
              <a:rPr lang="en-US" sz="2400" b="1" dirty="0" smtClean="0"/>
              <a:t>}  must be distinct.</a:t>
            </a:r>
            <a:endParaRPr lang="en-US" sz="2400" b="1" dirty="0"/>
          </a:p>
        </p:txBody>
      </p:sp>
      <p:sp>
        <p:nvSpPr>
          <p:cNvPr id="5" name="TextBox 4"/>
          <p:cNvSpPr txBox="1"/>
          <p:nvPr/>
        </p:nvSpPr>
        <p:spPr>
          <a:xfrm>
            <a:off x="2895600" y="1428750"/>
            <a:ext cx="1252040" cy="369332"/>
          </a:xfrm>
          <a:prstGeom prst="rect">
            <a:avLst/>
          </a:prstGeom>
          <a:noFill/>
        </p:spPr>
        <p:txBody>
          <a:bodyPr wrap="none" rtlCol="0">
            <a:spAutoFit/>
          </a:bodyPr>
          <a:lstStyle/>
          <a:p>
            <a:r>
              <a:rPr lang="en-US" dirty="0"/>
              <a:t>f</a:t>
            </a:r>
            <a:r>
              <a:rPr lang="en-US" dirty="0" smtClean="0"/>
              <a:t>or </a:t>
            </a:r>
            <a:r>
              <a:rPr lang="en-US" dirty="0" err="1" smtClean="0"/>
              <a:t>i</a:t>
            </a:r>
            <a:r>
              <a:rPr lang="en-US" dirty="0"/>
              <a:t>=</a:t>
            </a:r>
            <a:r>
              <a:rPr lang="en-US" dirty="0" smtClean="0"/>
              <a:t>1,…,q:  </a:t>
            </a:r>
            <a:endParaRPr lang="en-US" dirty="0"/>
          </a:p>
        </p:txBody>
      </p:sp>
    </p:spTree>
    <p:extLst>
      <p:ext uri="{BB962C8B-B14F-4D97-AF65-F5344CB8AC3E}">
        <p14:creationId xmlns:p14="http://schemas.microsoft.com/office/powerpoint/2010/main" val="117777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5750"/>
            <a:ext cx="7438455" cy="2123658"/>
          </a:xfrm>
          <a:prstGeom prst="rect">
            <a:avLst/>
          </a:prstGeom>
          <a:noFill/>
        </p:spPr>
        <p:txBody>
          <a:bodyPr wrap="none" rtlCol="0">
            <a:spAutoFit/>
          </a:bodyPr>
          <a:lstStyle/>
          <a:p>
            <a:r>
              <a:rPr lang="en-US" sz="2400" dirty="0" smtClean="0"/>
              <a:t>Let  F: K × R ⟶ M  be a secure PRF.     Let  r = 0  initially.</a:t>
            </a:r>
          </a:p>
          <a:p>
            <a:endParaRPr lang="en-US" sz="2400" dirty="0"/>
          </a:p>
          <a:p>
            <a:r>
              <a:rPr lang="en-US" sz="2400" dirty="0" smtClean="0"/>
              <a:t>For </a:t>
            </a:r>
            <a:r>
              <a:rPr lang="en-US" sz="2400" dirty="0" err="1" smtClean="0"/>
              <a:t>m∈M</a:t>
            </a:r>
            <a:r>
              <a:rPr lang="en-US" sz="2400" dirty="0" smtClean="0"/>
              <a:t> define   E(</a:t>
            </a:r>
            <a:r>
              <a:rPr lang="en-US" sz="2400" dirty="0" err="1" smtClean="0"/>
              <a:t>k,m</a:t>
            </a:r>
            <a:r>
              <a:rPr lang="en-US" sz="2400" dirty="0" smtClean="0"/>
              <a:t>) = </a:t>
            </a:r>
            <a:r>
              <a:rPr lang="en-US" sz="3200" dirty="0" smtClean="0"/>
              <a:t>[</a:t>
            </a:r>
            <a:r>
              <a:rPr lang="en-US" sz="2400" dirty="0" smtClean="0"/>
              <a:t> r++,  output  </a:t>
            </a:r>
            <a:r>
              <a:rPr lang="en-US" sz="3200" b="1" dirty="0" smtClean="0">
                <a:solidFill>
                  <a:srgbClr val="0000FF"/>
                </a:solidFill>
              </a:rPr>
              <a:t>(</a:t>
            </a:r>
            <a:r>
              <a:rPr lang="en-US" sz="2400" b="1" dirty="0" smtClean="0">
                <a:solidFill>
                  <a:srgbClr val="0000FF"/>
                </a:solidFill>
              </a:rPr>
              <a:t>r, F(</a:t>
            </a:r>
            <a:r>
              <a:rPr lang="en-US" sz="2400" b="1" dirty="0" err="1" smtClean="0">
                <a:solidFill>
                  <a:srgbClr val="0000FF"/>
                </a:solidFill>
              </a:rPr>
              <a:t>k,r</a:t>
            </a:r>
            <a:r>
              <a:rPr lang="en-US" sz="2400" b="1" dirty="0" smtClean="0">
                <a:solidFill>
                  <a:srgbClr val="0000FF"/>
                </a:solidFill>
              </a:rPr>
              <a:t>)⨁m</a:t>
            </a:r>
            <a:r>
              <a:rPr lang="en-US" sz="3200" b="1" dirty="0" smtClean="0">
                <a:solidFill>
                  <a:srgbClr val="0000FF"/>
                </a:solidFill>
              </a:rPr>
              <a:t>)</a:t>
            </a:r>
            <a:r>
              <a:rPr lang="en-US" sz="2400" b="1" dirty="0" smtClean="0">
                <a:solidFill>
                  <a:srgbClr val="0000FF"/>
                </a:solidFill>
              </a:rPr>
              <a:t>  </a:t>
            </a:r>
            <a:r>
              <a:rPr lang="en-US" sz="3200" dirty="0" smtClean="0"/>
              <a:t>]</a:t>
            </a:r>
            <a:endParaRPr lang="en-US" sz="2800" dirty="0" smtClean="0"/>
          </a:p>
          <a:p>
            <a:endParaRPr lang="en-US" sz="2800" dirty="0"/>
          </a:p>
          <a:p>
            <a:r>
              <a:rPr lang="en-US" sz="2400" dirty="0" smtClean="0"/>
              <a:t>Is  E  CPA secure nonce-based encryption?</a:t>
            </a:r>
          </a:p>
        </p:txBody>
      </p:sp>
      <p:sp>
        <p:nvSpPr>
          <p:cNvPr id="6" name="TextBox 5"/>
          <p:cNvSpPr txBox="1"/>
          <p:nvPr/>
        </p:nvSpPr>
        <p:spPr>
          <a:xfrm>
            <a:off x="1371600" y="2724150"/>
            <a:ext cx="4124747" cy="461665"/>
          </a:xfrm>
          <a:prstGeom prst="rect">
            <a:avLst/>
          </a:prstGeom>
          <a:noFill/>
        </p:spPr>
        <p:txBody>
          <a:bodyPr wrap="none" rtlCol="0">
            <a:spAutoFit/>
          </a:bodyPr>
          <a:lstStyle/>
          <a:p>
            <a:r>
              <a:rPr lang="en-US" sz="2400" dirty="0" smtClean="0"/>
              <a:t>Yes, whenever F is a secure PRF</a:t>
            </a:r>
          </a:p>
        </p:txBody>
      </p:sp>
      <p:sp>
        <p:nvSpPr>
          <p:cNvPr id="7" name="TextBox 6"/>
          <p:cNvSpPr txBox="1"/>
          <p:nvPr/>
        </p:nvSpPr>
        <p:spPr>
          <a:xfrm>
            <a:off x="1371600" y="3176885"/>
            <a:ext cx="7641485" cy="461665"/>
          </a:xfrm>
          <a:prstGeom prst="rect">
            <a:avLst/>
          </a:prstGeom>
          <a:noFill/>
        </p:spPr>
        <p:txBody>
          <a:bodyPr wrap="none" rtlCol="0">
            <a:spAutoFit/>
          </a:bodyPr>
          <a:lstStyle/>
          <a:p>
            <a:r>
              <a:rPr lang="en-US" sz="2400" dirty="0" smtClean="0"/>
              <a:t>No, there is always a nonce-based CPA attack on this system</a:t>
            </a:r>
          </a:p>
        </p:txBody>
      </p:sp>
      <p:sp>
        <p:nvSpPr>
          <p:cNvPr id="8" name="TextBox 7"/>
          <p:cNvSpPr txBox="1"/>
          <p:nvPr/>
        </p:nvSpPr>
        <p:spPr>
          <a:xfrm>
            <a:off x="1371600" y="3634085"/>
            <a:ext cx="6552695" cy="461665"/>
          </a:xfrm>
          <a:prstGeom prst="rect">
            <a:avLst/>
          </a:prstGeom>
          <a:noFill/>
        </p:spPr>
        <p:txBody>
          <a:bodyPr wrap="none" rtlCol="0">
            <a:spAutoFit/>
          </a:bodyPr>
          <a:lstStyle/>
          <a:p>
            <a:r>
              <a:rPr lang="en-US" sz="2400" dirty="0" smtClean="0"/>
              <a:t>Yes, but only if R is large enough so r never repeats</a:t>
            </a:r>
          </a:p>
        </p:txBody>
      </p:sp>
      <p:sp>
        <p:nvSpPr>
          <p:cNvPr id="9" name="TextBox 8"/>
          <p:cNvSpPr txBox="1"/>
          <p:nvPr/>
        </p:nvSpPr>
        <p:spPr>
          <a:xfrm>
            <a:off x="1371600" y="4095750"/>
            <a:ext cx="3819525" cy="461665"/>
          </a:xfrm>
          <a:prstGeom prst="rect">
            <a:avLst/>
          </a:prstGeom>
          <a:noFill/>
        </p:spPr>
        <p:txBody>
          <a:bodyPr wrap="none" rtlCol="0">
            <a:spAutoFit/>
          </a:bodyPr>
          <a:lstStyle/>
          <a:p>
            <a:r>
              <a:rPr lang="en-US" sz="2400" dirty="0" smtClean="0"/>
              <a:t>It depends on what F is used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604920" y="1719720"/>
              <a:ext cx="2294640" cy="579600"/>
            </p14:xfrm>
          </p:contentPart>
        </mc:Choice>
        <mc:Fallback xmlns="">
          <p:pic>
            <p:nvPicPr>
              <p:cNvPr id="2" name="Ink 1"/>
              <p:cNvPicPr/>
              <p:nvPr/>
            </p:nvPicPr>
            <p:blipFill>
              <a:blip r:embed="rId3"/>
              <a:stretch>
                <a:fillRect/>
              </a:stretch>
            </p:blipFill>
            <p:spPr>
              <a:xfrm>
                <a:off x="6598080" y="1709640"/>
                <a:ext cx="2314080" cy="600480"/>
              </a:xfrm>
              <a:prstGeom prst="rect">
                <a:avLst/>
              </a:prstGeom>
            </p:spPr>
          </p:pic>
        </mc:Fallback>
      </mc:AlternateContent>
    </p:spTree>
    <p:extLst>
      <p:ext uri="{BB962C8B-B14F-4D97-AF65-F5344CB8AC3E}">
        <p14:creationId xmlns:p14="http://schemas.microsoft.com/office/powerpoint/2010/main" val="4169244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4308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38150"/>
            <a:ext cx="3153410" cy="3638550"/>
          </a:xfrm>
          <a:prstGeom prst="rect">
            <a:avLst/>
          </a:prstGeom>
        </p:spPr>
      </p:pic>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Modes of operation:</a:t>
            </a:r>
            <a:br>
              <a:rPr lang="en-US" sz="4000" dirty="0" smtClean="0">
                <a:solidFill>
                  <a:schemeClr val="tx1">
                    <a:lumMod val="75000"/>
                    <a:lumOff val="25000"/>
                  </a:schemeClr>
                </a:solidFill>
              </a:rPr>
            </a:br>
            <a:r>
              <a:rPr lang="en-US" sz="4000" dirty="0" smtClean="0">
                <a:solidFill>
                  <a:schemeClr val="tx1">
                    <a:lumMod val="75000"/>
                    <a:lumOff val="25000"/>
                  </a:schemeClr>
                </a:solidFill>
              </a:rPr>
              <a:t>many time key (CBC)</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sp>
        <p:nvSpPr>
          <p:cNvPr id="10" name="Rectangle 3"/>
          <p:cNvSpPr>
            <a:spLocks noGrp="1" noChangeArrowheads="1"/>
          </p:cNvSpPr>
          <p:nvPr>
            <p:ph type="subTitle" idx="1"/>
          </p:nvPr>
        </p:nvSpPr>
        <p:spPr>
          <a:xfrm>
            <a:off x="152400" y="3867150"/>
            <a:ext cx="8534400" cy="1314450"/>
          </a:xfrm>
        </p:spPr>
        <p:txBody>
          <a:bodyPr>
            <a:normAutofit fontScale="92500" lnSpcReduction="20000"/>
          </a:bodyPr>
          <a:lstStyle/>
          <a:p>
            <a:pPr algn="l">
              <a:spcBef>
                <a:spcPct val="50000"/>
              </a:spcBef>
            </a:pPr>
            <a:r>
              <a:rPr lang="en-US" u="sng" dirty="0">
                <a:solidFill>
                  <a:srgbClr val="000090"/>
                </a:solidFill>
              </a:rPr>
              <a:t>Example applications</a:t>
            </a:r>
            <a:r>
              <a:rPr lang="en-US" dirty="0">
                <a:solidFill>
                  <a:srgbClr val="000090"/>
                </a:solidFill>
              </a:rPr>
              <a:t>:    </a:t>
            </a:r>
          </a:p>
          <a:p>
            <a:pPr algn="l">
              <a:spcBef>
                <a:spcPct val="50000"/>
              </a:spcBef>
            </a:pPr>
            <a:r>
              <a:rPr lang="en-US" dirty="0">
                <a:solidFill>
                  <a:srgbClr val="000090"/>
                </a:solidFill>
              </a:rPr>
              <a:t>1.  File systems:    Same AES key used to encrypt many files.</a:t>
            </a:r>
          </a:p>
          <a:p>
            <a:pPr algn="l">
              <a:spcBef>
                <a:spcPct val="50000"/>
              </a:spcBef>
            </a:pPr>
            <a:r>
              <a:rPr lang="en-US" dirty="0">
                <a:solidFill>
                  <a:srgbClr val="000090"/>
                </a:solidFill>
              </a:rPr>
              <a:t>2.  </a:t>
            </a:r>
            <a:r>
              <a:rPr lang="en-US" dirty="0" err="1">
                <a:solidFill>
                  <a:srgbClr val="000090"/>
                </a:solidFill>
              </a:rPr>
              <a:t>IPsec</a:t>
            </a:r>
            <a:r>
              <a:rPr lang="en-US" dirty="0">
                <a:solidFill>
                  <a:srgbClr val="000090"/>
                </a:solidFill>
              </a:rPr>
              <a:t>:   Same AES key used to encrypt many packets.</a:t>
            </a:r>
          </a:p>
        </p:txBody>
      </p:sp>
    </p:spTree>
    <p:extLst>
      <p:ext uri="{BB962C8B-B14F-4D97-AF65-F5344CB8AC3E}">
        <p14:creationId xmlns:p14="http://schemas.microsoft.com/office/powerpoint/2010/main" val="236237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 name="Rectangle 51"/>
          <p:cNvSpPr>
            <a:spLocks noChangeArrowheads="1"/>
          </p:cNvSpPr>
          <p:nvPr/>
        </p:nvSpPr>
        <p:spPr bwMode="auto">
          <a:xfrm>
            <a:off x="457200" y="3981450"/>
            <a:ext cx="7924800" cy="400050"/>
          </a:xfrm>
          <a:prstGeom prst="rect">
            <a:avLst/>
          </a:prstGeom>
          <a:solidFill>
            <a:schemeClr val="folHlink"/>
          </a:solidFill>
          <a:ln w="9525">
            <a:no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a:xfrm>
            <a:off x="457200" y="57150"/>
            <a:ext cx="8229600" cy="628650"/>
          </a:xfrm>
        </p:spPr>
        <p:txBody>
          <a:bodyPr/>
          <a:lstStyle/>
          <a:p>
            <a:r>
              <a:rPr lang="en-US" sz="3200" dirty="0"/>
              <a:t>Construction 1:   </a:t>
            </a:r>
            <a:r>
              <a:rPr lang="en-US" sz="3200" dirty="0" smtClean="0"/>
              <a:t>CBC with random IV</a:t>
            </a:r>
            <a:endParaRPr lang="en-US" sz="3200" dirty="0"/>
          </a:p>
        </p:txBody>
      </p:sp>
      <p:sp>
        <p:nvSpPr>
          <p:cNvPr id="16387" name="Rectangle 3"/>
          <p:cNvSpPr>
            <a:spLocks noGrp="1" noChangeArrowheads="1"/>
          </p:cNvSpPr>
          <p:nvPr>
            <p:ph type="body" idx="1"/>
          </p:nvPr>
        </p:nvSpPr>
        <p:spPr>
          <a:xfrm>
            <a:off x="228600" y="857250"/>
            <a:ext cx="8915400" cy="4229100"/>
          </a:xfrm>
        </p:spPr>
        <p:txBody>
          <a:bodyPr/>
          <a:lstStyle/>
          <a:p>
            <a:pPr marL="0" indent="0">
              <a:buNone/>
            </a:pPr>
            <a:r>
              <a:rPr lang="en-US" dirty="0" smtClean="0"/>
              <a:t>Let (E,D) be a PRP.          E</a:t>
            </a:r>
            <a:r>
              <a:rPr lang="en-US" baseline="-25000" dirty="0" smtClean="0"/>
              <a:t>CBC</a:t>
            </a:r>
            <a:r>
              <a:rPr lang="en-US" dirty="0" smtClean="0"/>
              <a:t>(</a:t>
            </a:r>
            <a:r>
              <a:rPr lang="en-US" dirty="0" err="1" smtClean="0"/>
              <a:t>k,m</a:t>
            </a:r>
            <a:r>
              <a:rPr lang="en-US" dirty="0" smtClean="0"/>
              <a:t>):    choose </a:t>
            </a:r>
            <a:r>
              <a:rPr lang="en-US" b="1" u="sng" dirty="0" smtClean="0"/>
              <a:t>random</a:t>
            </a:r>
            <a:r>
              <a:rPr lang="en-US" dirty="0" smtClean="0"/>
              <a:t> IV∈X and do:</a:t>
            </a:r>
            <a:endParaRPr lang="en-US" sz="2000" dirty="0"/>
          </a:p>
          <a:p>
            <a:pPr lvl="1">
              <a:buFontTx/>
              <a:buNone/>
            </a:pPr>
            <a:r>
              <a:rPr lang="en-US" dirty="0"/>
              <a:t> </a:t>
            </a:r>
          </a:p>
        </p:txBody>
      </p:sp>
      <p:sp>
        <p:nvSpPr>
          <p:cNvPr id="16389" name="Rectangle 5"/>
          <p:cNvSpPr>
            <a:spLocks noChangeArrowheads="1"/>
          </p:cNvSpPr>
          <p:nvPr/>
        </p:nvSpPr>
        <p:spPr bwMode="auto">
          <a:xfrm>
            <a:off x="2133600" y="29527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0" name="Rectangle 6"/>
          <p:cNvSpPr>
            <a:spLocks noChangeArrowheads="1"/>
          </p:cNvSpPr>
          <p:nvPr/>
        </p:nvSpPr>
        <p:spPr bwMode="auto">
          <a:xfrm>
            <a:off x="3810000" y="29527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2" name="Rectangle 8"/>
          <p:cNvSpPr>
            <a:spLocks noChangeArrowheads="1"/>
          </p:cNvSpPr>
          <p:nvPr/>
        </p:nvSpPr>
        <p:spPr bwMode="auto">
          <a:xfrm>
            <a:off x="7010400" y="29527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4" name="Rectangle 10"/>
          <p:cNvSpPr>
            <a:spLocks noChangeArrowheads="1"/>
          </p:cNvSpPr>
          <p:nvPr/>
        </p:nvSpPr>
        <p:spPr bwMode="auto">
          <a:xfrm>
            <a:off x="1828800" y="18669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16395" name="Rectangle 11"/>
          <p:cNvSpPr>
            <a:spLocks noChangeArrowheads="1"/>
          </p:cNvSpPr>
          <p:nvPr/>
        </p:nvSpPr>
        <p:spPr bwMode="auto">
          <a:xfrm>
            <a:off x="3352800" y="1866900"/>
            <a:ext cx="16764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6396" name="Rectangle 12"/>
          <p:cNvSpPr>
            <a:spLocks noChangeArrowheads="1"/>
          </p:cNvSpPr>
          <p:nvPr/>
        </p:nvSpPr>
        <p:spPr bwMode="auto">
          <a:xfrm>
            <a:off x="5029200" y="1866900"/>
            <a:ext cx="16002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[2]</a:t>
            </a:r>
            <a:endParaRPr lang="en-US" dirty="0"/>
          </a:p>
        </p:txBody>
      </p:sp>
      <p:sp>
        <p:nvSpPr>
          <p:cNvPr id="16397" name="Rectangle 13"/>
          <p:cNvSpPr>
            <a:spLocks noChangeArrowheads="1"/>
          </p:cNvSpPr>
          <p:nvPr/>
        </p:nvSpPr>
        <p:spPr bwMode="auto">
          <a:xfrm>
            <a:off x="6629400" y="18669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[3]</a:t>
            </a:r>
            <a:endParaRPr lang="en-US" dirty="0"/>
          </a:p>
        </p:txBody>
      </p:sp>
      <p:sp>
        <p:nvSpPr>
          <p:cNvPr id="16398" name="Rectangle 14"/>
          <p:cNvSpPr>
            <a:spLocks noChangeArrowheads="1"/>
          </p:cNvSpPr>
          <p:nvPr/>
        </p:nvSpPr>
        <p:spPr bwMode="auto">
          <a:xfrm>
            <a:off x="685800" y="18669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399" name="Text Box 15"/>
          <p:cNvSpPr txBox="1">
            <a:spLocks noChangeArrowheads="1"/>
          </p:cNvSpPr>
          <p:nvPr/>
        </p:nvSpPr>
        <p:spPr bwMode="auto">
          <a:xfrm>
            <a:off x="2322514" y="225367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0" name="Text Box 16"/>
          <p:cNvSpPr txBox="1">
            <a:spLocks noChangeArrowheads="1"/>
          </p:cNvSpPr>
          <p:nvPr/>
        </p:nvSpPr>
        <p:spPr bwMode="auto">
          <a:xfrm>
            <a:off x="7239000" y="225367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1" name="Text Box 17"/>
          <p:cNvSpPr txBox="1">
            <a:spLocks noChangeArrowheads="1"/>
          </p:cNvSpPr>
          <p:nvPr/>
        </p:nvSpPr>
        <p:spPr bwMode="auto">
          <a:xfrm>
            <a:off x="4038600" y="225367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3" name="Line 19"/>
          <p:cNvSpPr>
            <a:spLocks noChangeShapeType="1"/>
          </p:cNvSpPr>
          <p:nvPr/>
        </p:nvSpPr>
        <p:spPr bwMode="auto">
          <a:xfrm>
            <a:off x="2559050" y="2152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a:off x="4267200" y="2176463"/>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7467600" y="2152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6" name="Line 22"/>
          <p:cNvSpPr>
            <a:spLocks noChangeShapeType="1"/>
          </p:cNvSpPr>
          <p:nvPr/>
        </p:nvSpPr>
        <p:spPr bwMode="auto">
          <a:xfrm>
            <a:off x="4267200" y="26670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7" name="Line 23"/>
          <p:cNvSpPr>
            <a:spLocks noChangeShapeType="1"/>
          </p:cNvSpPr>
          <p:nvPr/>
        </p:nvSpPr>
        <p:spPr bwMode="auto">
          <a:xfrm>
            <a:off x="7467600" y="26670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8" name="Line 24"/>
          <p:cNvSpPr>
            <a:spLocks noChangeShapeType="1"/>
          </p:cNvSpPr>
          <p:nvPr/>
        </p:nvSpPr>
        <p:spPr bwMode="auto">
          <a:xfrm>
            <a:off x="2514600" y="26670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10" name="Freeform 26"/>
          <p:cNvSpPr>
            <a:spLocks/>
          </p:cNvSpPr>
          <p:nvPr/>
        </p:nvSpPr>
        <p:spPr bwMode="auto">
          <a:xfrm>
            <a:off x="1066800" y="2152650"/>
            <a:ext cx="1371600" cy="40005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16411" name="Line 27"/>
          <p:cNvSpPr>
            <a:spLocks noChangeShapeType="1"/>
          </p:cNvSpPr>
          <p:nvPr/>
        </p:nvSpPr>
        <p:spPr bwMode="auto">
          <a:xfrm>
            <a:off x="2514600" y="358140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12" name="Freeform 28"/>
          <p:cNvSpPr>
            <a:spLocks/>
          </p:cNvSpPr>
          <p:nvPr/>
        </p:nvSpPr>
        <p:spPr bwMode="auto">
          <a:xfrm>
            <a:off x="2514600" y="255270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13" name="Line 29"/>
          <p:cNvSpPr>
            <a:spLocks noChangeShapeType="1"/>
          </p:cNvSpPr>
          <p:nvPr/>
        </p:nvSpPr>
        <p:spPr bwMode="auto">
          <a:xfrm>
            <a:off x="4267200" y="358140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20" name="Rectangle 36"/>
          <p:cNvSpPr>
            <a:spLocks noChangeArrowheads="1"/>
          </p:cNvSpPr>
          <p:nvPr/>
        </p:nvSpPr>
        <p:spPr bwMode="auto">
          <a:xfrm>
            <a:off x="5486400" y="29527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421" name="Freeform 37"/>
          <p:cNvSpPr>
            <a:spLocks/>
          </p:cNvSpPr>
          <p:nvPr/>
        </p:nvSpPr>
        <p:spPr bwMode="auto">
          <a:xfrm>
            <a:off x="4267200" y="255270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2" name="Freeform 38"/>
          <p:cNvSpPr>
            <a:spLocks/>
          </p:cNvSpPr>
          <p:nvPr/>
        </p:nvSpPr>
        <p:spPr bwMode="auto">
          <a:xfrm>
            <a:off x="5943600" y="2552700"/>
            <a:ext cx="13716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3" name="Text Box 39"/>
          <p:cNvSpPr txBox="1">
            <a:spLocks noChangeArrowheads="1"/>
          </p:cNvSpPr>
          <p:nvPr/>
        </p:nvSpPr>
        <p:spPr bwMode="auto">
          <a:xfrm>
            <a:off x="5751514" y="225367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24" name="Line 40"/>
          <p:cNvSpPr>
            <a:spLocks noChangeShapeType="1"/>
          </p:cNvSpPr>
          <p:nvPr/>
        </p:nvSpPr>
        <p:spPr bwMode="auto">
          <a:xfrm>
            <a:off x="5980113" y="2176463"/>
            <a:ext cx="0" cy="285750"/>
          </a:xfrm>
          <a:prstGeom prst="line">
            <a:avLst/>
          </a:prstGeom>
          <a:noFill/>
          <a:ln w="9525">
            <a:solidFill>
              <a:schemeClr val="tx1"/>
            </a:solidFill>
            <a:round/>
            <a:headEnd/>
            <a:tailEnd type="triangle" w="med" len="med"/>
          </a:ln>
          <a:effectLst/>
        </p:spPr>
        <p:txBody>
          <a:bodyPr/>
          <a:lstStyle/>
          <a:p>
            <a:endParaRPr lang="en-US"/>
          </a:p>
        </p:txBody>
      </p:sp>
      <p:sp>
        <p:nvSpPr>
          <p:cNvPr id="16425" name="Line 41"/>
          <p:cNvSpPr>
            <a:spLocks noChangeShapeType="1"/>
          </p:cNvSpPr>
          <p:nvPr/>
        </p:nvSpPr>
        <p:spPr bwMode="auto">
          <a:xfrm>
            <a:off x="5980113" y="26670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26" name="Line 42"/>
          <p:cNvSpPr>
            <a:spLocks noChangeShapeType="1"/>
          </p:cNvSpPr>
          <p:nvPr/>
        </p:nvSpPr>
        <p:spPr bwMode="auto">
          <a:xfrm>
            <a:off x="5943600" y="358140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27" name="Line 43"/>
          <p:cNvSpPr>
            <a:spLocks noChangeShapeType="1"/>
          </p:cNvSpPr>
          <p:nvPr/>
        </p:nvSpPr>
        <p:spPr bwMode="auto">
          <a:xfrm>
            <a:off x="7466014" y="3581400"/>
            <a:ext cx="1587" cy="457200"/>
          </a:xfrm>
          <a:prstGeom prst="line">
            <a:avLst/>
          </a:prstGeom>
          <a:noFill/>
          <a:ln w="9525">
            <a:solidFill>
              <a:schemeClr val="tx1"/>
            </a:solidFill>
            <a:round/>
            <a:headEnd/>
            <a:tailEnd type="triangle" w="med" len="med"/>
          </a:ln>
          <a:effectLst/>
        </p:spPr>
        <p:txBody>
          <a:bodyPr/>
          <a:lstStyle/>
          <a:p>
            <a:endParaRPr lang="en-US"/>
          </a:p>
        </p:txBody>
      </p:sp>
      <p:sp>
        <p:nvSpPr>
          <p:cNvPr id="16428" name="Rectangle 44"/>
          <p:cNvSpPr>
            <a:spLocks noChangeArrowheads="1"/>
          </p:cNvSpPr>
          <p:nvPr/>
        </p:nvSpPr>
        <p:spPr bwMode="auto">
          <a:xfrm>
            <a:off x="1828800" y="40386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6429" name="Rectangle 45"/>
          <p:cNvSpPr>
            <a:spLocks noChangeArrowheads="1"/>
          </p:cNvSpPr>
          <p:nvPr/>
        </p:nvSpPr>
        <p:spPr bwMode="auto">
          <a:xfrm>
            <a:off x="3352800" y="4038600"/>
            <a:ext cx="16764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6430" name="Rectangle 46"/>
          <p:cNvSpPr>
            <a:spLocks noChangeArrowheads="1"/>
          </p:cNvSpPr>
          <p:nvPr/>
        </p:nvSpPr>
        <p:spPr bwMode="auto">
          <a:xfrm>
            <a:off x="5029200" y="4038600"/>
            <a:ext cx="1600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[2]</a:t>
            </a:r>
            <a:endParaRPr lang="en-US" dirty="0"/>
          </a:p>
        </p:txBody>
      </p:sp>
      <p:sp>
        <p:nvSpPr>
          <p:cNvPr id="16431" name="Rectangle 47"/>
          <p:cNvSpPr>
            <a:spLocks noChangeArrowheads="1"/>
          </p:cNvSpPr>
          <p:nvPr/>
        </p:nvSpPr>
        <p:spPr bwMode="auto">
          <a:xfrm>
            <a:off x="6629400" y="40386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[3]</a:t>
            </a:r>
            <a:endParaRPr lang="en-US" dirty="0"/>
          </a:p>
        </p:txBody>
      </p:sp>
      <p:sp>
        <p:nvSpPr>
          <p:cNvPr id="16432" name="Rectangle 48"/>
          <p:cNvSpPr>
            <a:spLocks noChangeArrowheads="1"/>
          </p:cNvSpPr>
          <p:nvPr/>
        </p:nvSpPr>
        <p:spPr bwMode="auto">
          <a:xfrm>
            <a:off x="685800" y="40386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433" name="AutoShape 49"/>
          <p:cNvSpPr>
            <a:spLocks/>
          </p:cNvSpPr>
          <p:nvPr/>
        </p:nvSpPr>
        <p:spPr bwMode="auto">
          <a:xfrm rot="16200000" flipV="1">
            <a:off x="4305300" y="704850"/>
            <a:ext cx="228600" cy="7467600"/>
          </a:xfrm>
          <a:prstGeom prst="leftBrace">
            <a:avLst>
              <a:gd name="adj1" fmla="val 204167"/>
              <a:gd name="adj2" fmla="val 50000"/>
            </a:avLst>
          </a:prstGeom>
          <a:noFill/>
          <a:ln w="9525">
            <a:solidFill>
              <a:schemeClr val="tx1"/>
            </a:solidFill>
            <a:round/>
            <a:headEnd/>
            <a:tailEnd/>
          </a:ln>
          <a:effectLst/>
        </p:spPr>
        <p:txBody>
          <a:bodyPr wrap="none" anchor="ctr"/>
          <a:lstStyle/>
          <a:p>
            <a:endParaRPr lang="en-US"/>
          </a:p>
        </p:txBody>
      </p:sp>
      <p:sp>
        <p:nvSpPr>
          <p:cNvPr id="16434" name="Text Box 50"/>
          <p:cNvSpPr txBox="1">
            <a:spLocks noChangeArrowheads="1"/>
          </p:cNvSpPr>
          <p:nvPr/>
        </p:nvSpPr>
        <p:spPr bwMode="auto">
          <a:xfrm>
            <a:off x="3778250" y="4463756"/>
            <a:ext cx="1146468" cy="369332"/>
          </a:xfrm>
          <a:prstGeom prst="rect">
            <a:avLst/>
          </a:prstGeom>
          <a:noFill/>
          <a:ln w="9525">
            <a:noFill/>
            <a:miter lim="800000"/>
            <a:headEnd/>
            <a:tailEnd/>
          </a:ln>
          <a:effectLst/>
        </p:spPr>
        <p:txBody>
          <a:bodyPr wrap="none">
            <a:spAutoFit/>
          </a:bodyPr>
          <a:lstStyle/>
          <a:p>
            <a:r>
              <a:rPr lang="en-US" dirty="0" err="1"/>
              <a:t>ciphertext</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15360" y="1312200"/>
              <a:ext cx="7962480" cy="336600"/>
            </p14:xfrm>
          </p:contentPart>
        </mc:Choice>
        <mc:Fallback xmlns="">
          <p:pic>
            <p:nvPicPr>
              <p:cNvPr id="2" name="Ink 1"/>
              <p:cNvPicPr/>
              <p:nvPr/>
            </p:nvPicPr>
            <p:blipFill>
              <a:blip r:embed="rId4"/>
              <a:stretch>
                <a:fillRect/>
              </a:stretch>
            </p:blipFill>
            <p:spPr>
              <a:xfrm>
                <a:off x="303480" y="1300680"/>
                <a:ext cx="7982640" cy="359640"/>
              </a:xfrm>
              <a:prstGeom prst="rect">
                <a:avLst/>
              </a:prstGeom>
            </p:spPr>
          </p:pic>
        </mc:Fallback>
      </mc:AlternateContent>
    </p:spTree>
    <p:extLst>
      <p:ext uri="{BB962C8B-B14F-4D97-AF65-F5344CB8AC3E}">
        <p14:creationId xmlns:p14="http://schemas.microsoft.com/office/powerpoint/2010/main" val="315005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 circuit</a:t>
            </a:r>
            <a:endParaRPr lang="en-US" dirty="0"/>
          </a:p>
        </p:txBody>
      </p:sp>
      <p:grpSp>
        <p:nvGrpSpPr>
          <p:cNvPr id="40" name="Group 39"/>
          <p:cNvGrpSpPr/>
          <p:nvPr/>
        </p:nvGrpSpPr>
        <p:grpSpPr>
          <a:xfrm>
            <a:off x="304800" y="2114550"/>
            <a:ext cx="7924800" cy="2514600"/>
            <a:chOff x="304800" y="2114550"/>
            <a:chExt cx="7924800" cy="2514600"/>
          </a:xfrm>
        </p:grpSpPr>
        <p:sp>
          <p:nvSpPr>
            <p:cNvPr id="4" name="Rectangle 51"/>
            <p:cNvSpPr>
              <a:spLocks noChangeArrowheads="1"/>
            </p:cNvSpPr>
            <p:nvPr/>
          </p:nvSpPr>
          <p:spPr bwMode="auto">
            <a:xfrm flipV="1">
              <a:off x="304800" y="2114550"/>
              <a:ext cx="7924800" cy="400050"/>
            </a:xfrm>
            <a:prstGeom prst="rect">
              <a:avLst/>
            </a:prstGeom>
            <a:solidFill>
              <a:schemeClr val="folHlink"/>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812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6" name="Rectangle 6"/>
            <p:cNvSpPr>
              <a:spLocks noChangeArrowheads="1"/>
            </p:cNvSpPr>
            <p:nvPr/>
          </p:nvSpPr>
          <p:spPr bwMode="auto">
            <a:xfrm>
              <a:off x="36576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7" name="Rectangle 8"/>
            <p:cNvSpPr>
              <a:spLocks noChangeArrowheads="1"/>
            </p:cNvSpPr>
            <p:nvPr/>
          </p:nvSpPr>
          <p:spPr bwMode="auto">
            <a:xfrm>
              <a:off x="6858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8" name="Rectangle 10"/>
            <p:cNvSpPr>
              <a:spLocks noChangeArrowheads="1"/>
            </p:cNvSpPr>
            <p:nvPr/>
          </p:nvSpPr>
          <p:spPr bwMode="auto">
            <a:xfrm>
              <a:off x="16764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9" name="Rectangle 11"/>
            <p:cNvSpPr>
              <a:spLocks noChangeArrowheads="1"/>
            </p:cNvSpPr>
            <p:nvPr/>
          </p:nvSpPr>
          <p:spPr bwMode="auto">
            <a:xfrm>
              <a:off x="3200400" y="4343400"/>
              <a:ext cx="16764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0" name="Rectangle 12"/>
            <p:cNvSpPr>
              <a:spLocks noChangeArrowheads="1"/>
            </p:cNvSpPr>
            <p:nvPr/>
          </p:nvSpPr>
          <p:spPr bwMode="auto">
            <a:xfrm>
              <a:off x="4876800" y="4343400"/>
              <a:ext cx="16002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[2]</a:t>
              </a:r>
              <a:endParaRPr lang="en-US" dirty="0"/>
            </a:p>
          </p:txBody>
        </p:sp>
        <p:sp>
          <p:nvSpPr>
            <p:cNvPr id="11" name="Rectangle 13"/>
            <p:cNvSpPr>
              <a:spLocks noChangeArrowheads="1"/>
            </p:cNvSpPr>
            <p:nvPr/>
          </p:nvSpPr>
          <p:spPr bwMode="auto">
            <a:xfrm>
              <a:off x="64770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[3]</a:t>
              </a:r>
              <a:endParaRPr lang="en-US" dirty="0"/>
            </a:p>
          </p:txBody>
        </p:sp>
        <p:sp>
          <p:nvSpPr>
            <p:cNvPr id="13" name="Text Box 15"/>
            <p:cNvSpPr txBox="1">
              <a:spLocks noChangeArrowheads="1"/>
            </p:cNvSpPr>
            <p:nvPr/>
          </p:nvSpPr>
          <p:spPr bwMode="auto">
            <a:xfrm flipV="1">
              <a:off x="2170114"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4" name="Text Box 16"/>
            <p:cNvSpPr txBox="1">
              <a:spLocks noChangeArrowheads="1"/>
            </p:cNvSpPr>
            <p:nvPr/>
          </p:nvSpPr>
          <p:spPr bwMode="auto">
            <a:xfrm flipV="1">
              <a:off x="7086600"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5" name="Text Box 17"/>
            <p:cNvSpPr txBox="1">
              <a:spLocks noChangeArrowheads="1"/>
            </p:cNvSpPr>
            <p:nvPr/>
          </p:nvSpPr>
          <p:spPr bwMode="auto">
            <a:xfrm flipV="1">
              <a:off x="3886200"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 name="Line 19"/>
            <p:cNvSpPr>
              <a:spLocks noChangeShapeType="1"/>
            </p:cNvSpPr>
            <p:nvPr/>
          </p:nvSpPr>
          <p:spPr bwMode="auto">
            <a:xfrm>
              <a:off x="240665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7" name="Line 20"/>
            <p:cNvSpPr>
              <a:spLocks noChangeShapeType="1"/>
            </p:cNvSpPr>
            <p:nvPr/>
          </p:nvSpPr>
          <p:spPr bwMode="auto">
            <a:xfrm>
              <a:off x="4114800"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18" name="Line 21"/>
            <p:cNvSpPr>
              <a:spLocks noChangeShapeType="1"/>
            </p:cNvSpPr>
            <p:nvPr/>
          </p:nvSpPr>
          <p:spPr bwMode="auto">
            <a:xfrm>
              <a:off x="731520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9" name="Line 22"/>
            <p:cNvSpPr>
              <a:spLocks noChangeShapeType="1"/>
            </p:cNvSpPr>
            <p:nvPr/>
          </p:nvSpPr>
          <p:spPr bwMode="auto">
            <a:xfrm>
              <a:off x="41148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0" name="Line 23"/>
            <p:cNvSpPr>
              <a:spLocks noChangeShapeType="1"/>
            </p:cNvSpPr>
            <p:nvPr/>
          </p:nvSpPr>
          <p:spPr bwMode="auto">
            <a:xfrm>
              <a:off x="7315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1" name="Line 24"/>
            <p:cNvSpPr>
              <a:spLocks noChangeShapeType="1"/>
            </p:cNvSpPr>
            <p:nvPr/>
          </p:nvSpPr>
          <p:spPr bwMode="auto">
            <a:xfrm>
              <a:off x="2362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2" name="Freeform 26"/>
            <p:cNvSpPr>
              <a:spLocks/>
            </p:cNvSpPr>
            <p:nvPr/>
          </p:nvSpPr>
          <p:spPr bwMode="auto">
            <a:xfrm>
              <a:off x="914400" y="2438400"/>
              <a:ext cx="1371600" cy="146685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23" name="Line 27"/>
            <p:cNvSpPr>
              <a:spLocks noChangeShapeType="1"/>
            </p:cNvSpPr>
            <p:nvPr/>
          </p:nvSpPr>
          <p:spPr bwMode="auto">
            <a:xfrm>
              <a:off x="2362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4" name="Freeform 28"/>
            <p:cNvSpPr>
              <a:spLocks/>
            </p:cNvSpPr>
            <p:nvPr/>
          </p:nvSpPr>
          <p:spPr bwMode="auto">
            <a:xfrm flipV="1">
              <a:off x="23622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5" name="Line 29"/>
            <p:cNvSpPr>
              <a:spLocks noChangeShapeType="1"/>
            </p:cNvSpPr>
            <p:nvPr/>
          </p:nvSpPr>
          <p:spPr bwMode="auto">
            <a:xfrm>
              <a:off x="41148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6" name="Rectangle 36"/>
            <p:cNvSpPr>
              <a:spLocks noChangeArrowheads="1"/>
            </p:cNvSpPr>
            <p:nvPr/>
          </p:nvSpPr>
          <p:spPr bwMode="auto">
            <a:xfrm>
              <a:off x="5334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27" name="Freeform 37"/>
            <p:cNvSpPr>
              <a:spLocks/>
            </p:cNvSpPr>
            <p:nvPr/>
          </p:nvSpPr>
          <p:spPr bwMode="auto">
            <a:xfrm flipV="1">
              <a:off x="41148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8" name="Freeform 38"/>
            <p:cNvSpPr>
              <a:spLocks/>
            </p:cNvSpPr>
            <p:nvPr/>
          </p:nvSpPr>
          <p:spPr bwMode="auto">
            <a:xfrm flipV="1">
              <a:off x="5791200" y="2686050"/>
              <a:ext cx="13716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9" name="Text Box 39"/>
            <p:cNvSpPr txBox="1">
              <a:spLocks noChangeArrowheads="1"/>
            </p:cNvSpPr>
            <p:nvPr/>
          </p:nvSpPr>
          <p:spPr bwMode="auto">
            <a:xfrm flipV="1">
              <a:off x="5599114"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30" name="Line 40"/>
            <p:cNvSpPr>
              <a:spLocks noChangeShapeType="1"/>
            </p:cNvSpPr>
            <p:nvPr/>
          </p:nvSpPr>
          <p:spPr bwMode="auto">
            <a:xfrm>
              <a:off x="5827713"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31" name="Line 41"/>
            <p:cNvSpPr>
              <a:spLocks noChangeShapeType="1"/>
            </p:cNvSpPr>
            <p:nvPr/>
          </p:nvSpPr>
          <p:spPr bwMode="auto">
            <a:xfrm>
              <a:off x="5827713"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32" name="Line 42"/>
            <p:cNvSpPr>
              <a:spLocks noChangeShapeType="1"/>
            </p:cNvSpPr>
            <p:nvPr/>
          </p:nvSpPr>
          <p:spPr bwMode="auto">
            <a:xfrm>
              <a:off x="5791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33" name="Line 43"/>
            <p:cNvSpPr>
              <a:spLocks noChangeShapeType="1"/>
            </p:cNvSpPr>
            <p:nvPr/>
          </p:nvSpPr>
          <p:spPr bwMode="auto">
            <a:xfrm>
              <a:off x="7313614" y="2457450"/>
              <a:ext cx="1587" cy="457200"/>
            </a:xfrm>
            <a:prstGeom prst="line">
              <a:avLst/>
            </a:prstGeom>
            <a:noFill/>
            <a:ln w="9525">
              <a:solidFill>
                <a:schemeClr val="tx1"/>
              </a:solidFill>
              <a:round/>
              <a:headEnd/>
              <a:tailEnd type="triangle" w="med" len="med"/>
            </a:ln>
            <a:effectLst/>
          </p:spPr>
          <p:txBody>
            <a:bodyPr/>
            <a:lstStyle/>
            <a:p>
              <a:endParaRPr lang="en-US"/>
            </a:p>
          </p:txBody>
        </p:sp>
        <p:sp>
          <p:nvSpPr>
            <p:cNvPr id="34" name="Rectangle 44"/>
            <p:cNvSpPr>
              <a:spLocks noChangeArrowheads="1"/>
            </p:cNvSpPr>
            <p:nvPr/>
          </p:nvSpPr>
          <p:spPr bwMode="auto">
            <a:xfrm>
              <a:off x="16764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35" name="Rectangle 45"/>
            <p:cNvSpPr>
              <a:spLocks noChangeArrowheads="1"/>
            </p:cNvSpPr>
            <p:nvPr/>
          </p:nvSpPr>
          <p:spPr bwMode="auto">
            <a:xfrm>
              <a:off x="3200400" y="2171700"/>
              <a:ext cx="16764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36" name="Rectangle 46"/>
            <p:cNvSpPr>
              <a:spLocks noChangeArrowheads="1"/>
            </p:cNvSpPr>
            <p:nvPr/>
          </p:nvSpPr>
          <p:spPr bwMode="auto">
            <a:xfrm>
              <a:off x="4876800" y="2171700"/>
              <a:ext cx="1600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[2]</a:t>
              </a:r>
              <a:endParaRPr lang="en-US" dirty="0"/>
            </a:p>
          </p:txBody>
        </p:sp>
        <p:sp>
          <p:nvSpPr>
            <p:cNvPr id="37" name="Rectangle 47"/>
            <p:cNvSpPr>
              <a:spLocks noChangeArrowheads="1"/>
            </p:cNvSpPr>
            <p:nvPr/>
          </p:nvSpPr>
          <p:spPr bwMode="auto">
            <a:xfrm>
              <a:off x="64770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[3]</a:t>
              </a:r>
              <a:endParaRPr lang="en-US" dirty="0"/>
            </a:p>
          </p:txBody>
        </p:sp>
        <p:sp>
          <p:nvSpPr>
            <p:cNvPr id="38" name="Rectangle 48"/>
            <p:cNvSpPr>
              <a:spLocks noChangeArrowheads="1"/>
            </p:cNvSpPr>
            <p:nvPr/>
          </p:nvSpPr>
          <p:spPr bwMode="auto">
            <a:xfrm>
              <a:off x="533400" y="21717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IV</a:t>
              </a:r>
            </a:p>
          </p:txBody>
        </p:sp>
      </p:grpSp>
      <p:sp>
        <p:nvSpPr>
          <p:cNvPr id="3" name="TextBox 2"/>
          <p:cNvSpPr txBox="1"/>
          <p:nvPr/>
        </p:nvSpPr>
        <p:spPr>
          <a:xfrm>
            <a:off x="228600" y="1047750"/>
            <a:ext cx="8379217" cy="584776"/>
          </a:xfrm>
          <a:prstGeom prst="rect">
            <a:avLst/>
          </a:prstGeom>
          <a:noFill/>
        </p:spPr>
        <p:txBody>
          <a:bodyPr wrap="none" rtlCol="0">
            <a:spAutoFit/>
          </a:bodyPr>
          <a:lstStyle/>
          <a:p>
            <a:r>
              <a:rPr lang="en-US" sz="2400" dirty="0" smtClean="0"/>
              <a:t>In symbols:    c[0] = E</a:t>
            </a:r>
            <a:r>
              <a:rPr lang="en-US" sz="3200" dirty="0" smtClean="0"/>
              <a:t>(</a:t>
            </a:r>
            <a:r>
              <a:rPr lang="en-US" sz="2400" dirty="0" smtClean="0"/>
              <a:t>k, </a:t>
            </a:r>
            <a:r>
              <a:rPr lang="en-US" sz="2400" dirty="0" err="1" smtClean="0"/>
              <a:t>IV⨁m</a:t>
            </a:r>
            <a:r>
              <a:rPr lang="en-US" sz="2400" dirty="0" smtClean="0"/>
              <a:t>[0] </a:t>
            </a:r>
            <a:r>
              <a:rPr lang="en-US" sz="3200" dirty="0" smtClean="0"/>
              <a:t>)</a:t>
            </a:r>
            <a:r>
              <a:rPr lang="en-US" sz="2800" dirty="0" smtClean="0"/>
              <a:t> </a:t>
            </a:r>
            <a:r>
              <a:rPr lang="en-US" sz="2400" dirty="0" smtClean="0"/>
              <a:t>    ⇒       m[0] = D</a:t>
            </a:r>
            <a:r>
              <a:rPr lang="en-US" sz="3200" dirty="0" smtClean="0"/>
              <a:t>(</a:t>
            </a:r>
            <a:r>
              <a:rPr lang="en-US" sz="2400" dirty="0" smtClean="0"/>
              <a:t>k, c[0]</a:t>
            </a:r>
            <a:r>
              <a:rPr lang="en-US" sz="3200" dirty="0" smtClean="0"/>
              <a:t>)</a:t>
            </a:r>
            <a:r>
              <a:rPr lang="en-US" sz="2400" dirty="0" smtClean="0"/>
              <a:t> ⨁ IV</a:t>
            </a:r>
            <a:endParaRPr lang="en-US" sz="2400" dirty="0"/>
          </a:p>
        </p:txBody>
      </p:sp>
      <p:sp>
        <p:nvSpPr>
          <p:cNvPr id="41" name="Rectangle 40"/>
          <p:cNvSpPr/>
          <p:nvPr/>
        </p:nvSpPr>
        <p:spPr>
          <a:xfrm>
            <a:off x="6553200" y="1047750"/>
            <a:ext cx="2057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6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1752600" y="3562350"/>
            <a:ext cx="7010400" cy="5715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530" name="Rectangle 2"/>
          <p:cNvSpPr>
            <a:spLocks noGrp="1" noChangeArrowheads="1"/>
          </p:cNvSpPr>
          <p:nvPr>
            <p:ph type="title"/>
          </p:nvPr>
        </p:nvSpPr>
        <p:spPr>
          <a:xfrm>
            <a:off x="457200" y="-190500"/>
            <a:ext cx="8229600" cy="857250"/>
          </a:xfrm>
        </p:spPr>
        <p:txBody>
          <a:bodyPr/>
          <a:lstStyle/>
          <a:p>
            <a:r>
              <a:rPr lang="en-US" dirty="0"/>
              <a:t>CBC:    CPA Analysis</a:t>
            </a:r>
          </a:p>
        </p:txBody>
      </p:sp>
      <p:sp>
        <p:nvSpPr>
          <p:cNvPr id="22531" name="Rectangle 3"/>
          <p:cNvSpPr>
            <a:spLocks noGrp="1" noChangeArrowheads="1"/>
          </p:cNvSpPr>
          <p:nvPr>
            <p:ph type="body" idx="1"/>
          </p:nvPr>
        </p:nvSpPr>
        <p:spPr>
          <a:xfrm>
            <a:off x="228600" y="742950"/>
            <a:ext cx="8686800" cy="4400550"/>
          </a:xfrm>
        </p:spPr>
        <p:txBody>
          <a:bodyPr>
            <a:normAutofit/>
          </a:bodyPr>
          <a:lstStyle/>
          <a:p>
            <a:pPr marL="0" indent="0">
              <a:lnSpc>
                <a:spcPct val="130000"/>
              </a:lnSpc>
              <a:spcBef>
                <a:spcPct val="100000"/>
              </a:spcBef>
              <a:buNone/>
              <a:tabLst>
                <a:tab pos="685800" algn="l"/>
              </a:tabLst>
            </a:pPr>
            <a:r>
              <a:rPr lang="en-US" u="sng" dirty="0"/>
              <a:t>CBC Theorem</a:t>
            </a:r>
            <a:r>
              <a:rPr lang="en-US" dirty="0"/>
              <a:t>:     For any L&gt;0,</a:t>
            </a:r>
            <a:br>
              <a:rPr lang="en-US" dirty="0"/>
            </a:br>
            <a:r>
              <a:rPr lang="en-US" dirty="0"/>
              <a:t>	If E is a secure PRP over (K,X) then </a:t>
            </a:r>
            <a:br>
              <a:rPr lang="en-US" dirty="0"/>
            </a:br>
            <a:r>
              <a:rPr lang="en-US" dirty="0"/>
              <a:t>	E</a:t>
            </a:r>
            <a:r>
              <a:rPr lang="en-US" baseline="-25000" dirty="0"/>
              <a:t>CBC</a:t>
            </a:r>
            <a:r>
              <a:rPr lang="en-US" dirty="0"/>
              <a:t> is a sem. sec. under CPA over (K, X</a:t>
            </a:r>
            <a:r>
              <a:rPr lang="en-US" baseline="30000" dirty="0"/>
              <a:t>L</a:t>
            </a:r>
            <a:r>
              <a:rPr lang="en-US" dirty="0"/>
              <a:t>, X</a:t>
            </a:r>
            <a:r>
              <a:rPr lang="en-US" baseline="30000" dirty="0"/>
              <a:t>L+1</a:t>
            </a:r>
            <a:r>
              <a:rPr lang="en-US" dirty="0"/>
              <a:t>).</a:t>
            </a:r>
          </a:p>
          <a:p>
            <a:pPr>
              <a:lnSpc>
                <a:spcPct val="130000"/>
              </a:lnSpc>
              <a:spcBef>
                <a:spcPts val="1800"/>
              </a:spcBef>
              <a:buFontTx/>
              <a:buNone/>
              <a:tabLst>
                <a:tab pos="685800" algn="l"/>
              </a:tabLst>
            </a:pPr>
            <a:r>
              <a:rPr lang="en-US" dirty="0"/>
              <a:t>		In particular,  for a q-query adversary A attacking E</a:t>
            </a:r>
            <a:r>
              <a:rPr lang="en-US" baseline="-25000" dirty="0"/>
              <a:t>CBC</a:t>
            </a:r>
            <a:br>
              <a:rPr lang="en-US" baseline="-25000" dirty="0"/>
            </a:br>
            <a:r>
              <a:rPr lang="en-US" baseline="-25000" dirty="0"/>
              <a:t>	</a:t>
            </a:r>
            <a:r>
              <a:rPr lang="en-US" dirty="0"/>
              <a:t>there exists a PRP adversary B  </a:t>
            </a:r>
            <a:r>
              <a:rPr lang="en-US" dirty="0" err="1"/>
              <a:t>s.t</a:t>
            </a:r>
            <a:r>
              <a:rPr lang="en-US" dirty="0"/>
              <a:t>.:</a:t>
            </a:r>
          </a:p>
          <a:p>
            <a:pPr>
              <a:lnSpc>
                <a:spcPct val="150000"/>
              </a:lnSpc>
              <a:buFontTx/>
              <a:buNone/>
              <a:tabLst>
                <a:tab pos="685800" algn="l"/>
              </a:tabLst>
            </a:pPr>
            <a:r>
              <a:rPr lang="en-US" dirty="0"/>
              <a:t>		   </a:t>
            </a:r>
            <a:r>
              <a:rPr lang="en-US" dirty="0" smtClean="0"/>
              <a:t>		</a:t>
            </a:r>
            <a:r>
              <a:rPr lang="en-US" dirty="0" err="1" smtClean="0"/>
              <a:t>Adv</a:t>
            </a:r>
            <a:r>
              <a:rPr lang="en-US" baseline="-25000" dirty="0" err="1" smtClean="0"/>
              <a:t>CPA</a:t>
            </a:r>
            <a:r>
              <a:rPr lang="en-US" dirty="0" smtClean="0"/>
              <a:t> [</a:t>
            </a:r>
            <a:r>
              <a:rPr lang="en-US" dirty="0"/>
              <a:t>A, E</a:t>
            </a:r>
            <a:r>
              <a:rPr lang="en-US" baseline="-25000" dirty="0"/>
              <a:t>CBC</a:t>
            </a:r>
            <a:r>
              <a:rPr lang="en-US" dirty="0"/>
              <a:t>] </a:t>
            </a:r>
            <a:r>
              <a:rPr lang="en-US" dirty="0">
                <a:sym typeface="Symbol" pitchFamily="18" charset="2"/>
              </a:rPr>
              <a:t></a:t>
            </a:r>
            <a:r>
              <a:rPr lang="en-US" dirty="0"/>
              <a:t>  2</a:t>
            </a:r>
            <a:r>
              <a:rPr lang="en-US" dirty="0" smtClean="0">
                <a:sym typeface="Symbol" pitchFamily="18" charset="2"/>
              </a:rPr>
              <a:t></a:t>
            </a:r>
            <a:r>
              <a:rPr lang="en-US" dirty="0" smtClean="0"/>
              <a:t>Adv</a:t>
            </a:r>
            <a:r>
              <a:rPr lang="en-US" baseline="-25000" dirty="0" smtClean="0"/>
              <a:t>PRP</a:t>
            </a:r>
            <a:r>
              <a:rPr lang="en-US" dirty="0" smtClean="0"/>
              <a:t>[</a:t>
            </a:r>
            <a:r>
              <a:rPr lang="en-US" dirty="0"/>
              <a:t>B, E]  +  </a:t>
            </a:r>
            <a:r>
              <a:rPr lang="en-US" b="1" dirty="0">
                <a:solidFill>
                  <a:srgbClr val="FF0000"/>
                </a:solidFill>
              </a:rPr>
              <a:t>2 q</a:t>
            </a:r>
            <a:r>
              <a:rPr lang="en-US" b="1" baseline="30000" dirty="0">
                <a:solidFill>
                  <a:srgbClr val="FF0000"/>
                </a:solidFill>
              </a:rPr>
              <a:t>2</a:t>
            </a:r>
            <a:r>
              <a:rPr lang="en-US" b="1" dirty="0">
                <a:solidFill>
                  <a:srgbClr val="FF0000"/>
                </a:solidFill>
              </a:rPr>
              <a:t> L</a:t>
            </a:r>
            <a:r>
              <a:rPr lang="en-US" b="1" baseline="30000" dirty="0">
                <a:solidFill>
                  <a:srgbClr val="FF0000"/>
                </a:solidFill>
              </a:rPr>
              <a:t>2</a:t>
            </a:r>
            <a:r>
              <a:rPr lang="en-US" b="1" dirty="0">
                <a:solidFill>
                  <a:srgbClr val="FF0000"/>
                </a:solidFill>
              </a:rPr>
              <a:t> / |X|</a:t>
            </a:r>
          </a:p>
          <a:p>
            <a:pPr marL="0" indent="0">
              <a:lnSpc>
                <a:spcPct val="150000"/>
              </a:lnSpc>
              <a:spcBef>
                <a:spcPts val="3480"/>
              </a:spcBef>
              <a:buNone/>
              <a:tabLst>
                <a:tab pos="685800" algn="l"/>
              </a:tabLst>
            </a:pPr>
            <a:r>
              <a:rPr lang="en-US" dirty="0"/>
              <a:t>Note:    CBC is only secure as long as   </a:t>
            </a:r>
            <a:r>
              <a:rPr lang="en-US" b="1" dirty="0"/>
              <a:t>q</a:t>
            </a:r>
            <a:r>
              <a:rPr lang="en-US" b="1" baseline="30000" dirty="0"/>
              <a:t>2</a:t>
            </a:r>
            <a:r>
              <a:rPr lang="en-US" b="1" dirty="0"/>
              <a:t>L</a:t>
            </a:r>
            <a:r>
              <a:rPr lang="en-US" b="1" baseline="30000" dirty="0"/>
              <a:t>2</a:t>
            </a:r>
            <a:r>
              <a:rPr lang="en-US" b="1" dirty="0"/>
              <a:t>  &lt;&lt;  |X|</a:t>
            </a:r>
            <a:endParaRPr lang="en-US" b="1" baseline="30000" dirty="0"/>
          </a:p>
        </p:txBody>
      </p:sp>
      <p:cxnSp>
        <p:nvCxnSpPr>
          <p:cNvPr id="6" name="Straight Connector 5"/>
          <p:cNvCxnSpPr/>
          <p:nvPr/>
        </p:nvCxnSpPr>
        <p:spPr bwMode="auto">
          <a:xfrm>
            <a:off x="0" y="4552950"/>
            <a:ext cx="9144000" cy="11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8190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28650"/>
          </a:xfrm>
        </p:spPr>
        <p:txBody>
          <a:bodyPr>
            <a:normAutofit fontScale="90000"/>
          </a:bodyPr>
          <a:lstStyle/>
          <a:p>
            <a:r>
              <a:rPr lang="en-US"/>
              <a:t>Secure PRFs</a:t>
            </a:r>
          </a:p>
        </p:txBody>
      </p:sp>
      <p:sp>
        <p:nvSpPr>
          <p:cNvPr id="25603" name="Rectangle 3"/>
          <p:cNvSpPr>
            <a:spLocks noGrp="1" noChangeArrowheads="1"/>
          </p:cNvSpPr>
          <p:nvPr>
            <p:ph type="body" idx="1"/>
          </p:nvPr>
        </p:nvSpPr>
        <p:spPr>
          <a:xfrm>
            <a:off x="228600" y="685800"/>
            <a:ext cx="8686800" cy="4457700"/>
          </a:xfrm>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ts val="2232"/>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grpSp>
        <p:nvGrpSpPr>
          <p:cNvPr id="2" name="Group 1"/>
          <p:cNvGrpSpPr/>
          <p:nvPr/>
        </p:nvGrpSpPr>
        <p:grpSpPr>
          <a:xfrm>
            <a:off x="1066800" y="3790950"/>
            <a:ext cx="2174939" cy="1226046"/>
            <a:chOff x="6396038" y="3714750"/>
            <a:chExt cx="2174939" cy="1226046"/>
          </a:xfrm>
        </p:grpSpPr>
        <p:sp>
          <p:nvSpPr>
            <p:cNvPr id="25605" name="Oval 5"/>
            <p:cNvSpPr>
              <a:spLocks noChangeAspect="1" noChangeArrowheads="1"/>
            </p:cNvSpPr>
            <p:nvPr/>
          </p:nvSpPr>
          <p:spPr bwMode="auto">
            <a:xfrm>
              <a:off x="6396038" y="3714750"/>
              <a:ext cx="684212" cy="513160"/>
            </a:xfrm>
            <a:prstGeom prst="ellipse">
              <a:avLst/>
            </a:prstGeom>
            <a:solidFill>
              <a:schemeClr val="accent1"/>
            </a:solidFill>
            <a:ln w="9525">
              <a:solidFill>
                <a:schemeClr val="tx1"/>
              </a:solidFill>
              <a:round/>
              <a:headEnd/>
              <a:tailEnd/>
            </a:ln>
            <a:effectLst/>
          </p:spPr>
          <p:txBody>
            <a:bodyPr wrap="none" anchor="ctr"/>
            <a:lstStyle/>
            <a:p>
              <a:pPr algn="ctr"/>
              <a:endParaRPr lang="en-US" sz="2400"/>
            </a:p>
          </p:txBody>
        </p:sp>
        <p:sp>
          <p:nvSpPr>
            <p:cNvPr id="25606" name="Text Box 6"/>
            <p:cNvSpPr txBox="1">
              <a:spLocks noChangeArrowheads="1"/>
            </p:cNvSpPr>
            <p:nvPr/>
          </p:nvSpPr>
          <p:spPr bwMode="auto">
            <a:xfrm>
              <a:off x="6477001" y="3714750"/>
              <a:ext cx="420357" cy="461665"/>
            </a:xfrm>
            <a:prstGeom prst="rect">
              <a:avLst/>
            </a:prstGeom>
            <a:noFill/>
            <a:ln w="9525">
              <a:noFill/>
              <a:miter lim="800000"/>
              <a:headEnd/>
              <a:tailEnd/>
            </a:ln>
            <a:effectLst/>
          </p:spPr>
          <p:txBody>
            <a:bodyPr wrap="none">
              <a:spAutoFit/>
            </a:bodyPr>
            <a:lstStyle/>
            <a:p>
              <a:r>
                <a:rPr lang="en-US" sz="2400"/>
                <a:t>S</a:t>
              </a:r>
              <a:r>
                <a:rPr lang="en-US" sz="2400" baseline="-25000"/>
                <a:t>F</a:t>
              </a:r>
              <a:endParaRPr lang="en-US" sz="2400">
                <a:sym typeface="Symbol" pitchFamily="18" charset="2"/>
              </a:endParaRPr>
            </a:p>
          </p:txBody>
        </p:sp>
        <p:sp>
          <p:nvSpPr>
            <p:cNvPr id="25608" name="Line 8"/>
            <p:cNvSpPr>
              <a:spLocks noChangeShapeType="1"/>
            </p:cNvSpPr>
            <p:nvPr/>
          </p:nvSpPr>
          <p:spPr bwMode="auto">
            <a:xfrm flipH="1" flipV="1">
              <a:off x="6853238" y="405765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25609" name="Text Box 9"/>
            <p:cNvSpPr txBox="1">
              <a:spLocks noChangeArrowheads="1"/>
            </p:cNvSpPr>
            <p:nvPr/>
          </p:nvSpPr>
          <p:spPr bwMode="auto">
            <a:xfrm>
              <a:off x="7386638" y="4479131"/>
              <a:ext cx="1184339" cy="461665"/>
            </a:xfrm>
            <a:prstGeom prst="rect">
              <a:avLst/>
            </a:prstGeom>
            <a:noFill/>
            <a:ln w="9525">
              <a:noFill/>
              <a:miter lim="800000"/>
              <a:headEnd/>
              <a:tailEnd/>
            </a:ln>
            <a:effectLst/>
          </p:spPr>
          <p:txBody>
            <a:bodyPr wrap="none">
              <a:spAutoFit/>
            </a:bodyPr>
            <a:lstStyle/>
            <a:p>
              <a:r>
                <a:rPr lang="en-US" sz="2400"/>
                <a:t>Size |K|</a:t>
              </a:r>
            </a:p>
          </p:txBody>
        </p:sp>
      </p:grpSp>
      <p:grpSp>
        <p:nvGrpSpPr>
          <p:cNvPr id="25615" name="Group 15"/>
          <p:cNvGrpSpPr>
            <a:grpSpLocks/>
          </p:cNvGrpSpPr>
          <p:nvPr/>
        </p:nvGrpSpPr>
        <p:grpSpPr bwMode="auto">
          <a:xfrm>
            <a:off x="4343400" y="3333749"/>
            <a:ext cx="4213225" cy="1771650"/>
            <a:chOff x="1200" y="2688"/>
            <a:chExt cx="2654" cy="1488"/>
          </a:xfrm>
        </p:grpSpPr>
        <p:sp>
          <p:nvSpPr>
            <p:cNvPr id="25604" name="Oval 4"/>
            <p:cNvSpPr>
              <a:spLocks noChangeAspect="1" noChangeArrowheads="1"/>
            </p:cNvSpPr>
            <p:nvPr/>
          </p:nvSpPr>
          <p:spPr bwMode="auto">
            <a:xfrm>
              <a:off x="1200" y="2688"/>
              <a:ext cx="1487" cy="1488"/>
            </a:xfrm>
            <a:prstGeom prst="ellipse">
              <a:avLst/>
            </a:prstGeom>
            <a:solidFill>
              <a:schemeClr val="accent1"/>
            </a:solidFill>
            <a:ln w="9525">
              <a:solidFill>
                <a:schemeClr val="tx1"/>
              </a:solidFill>
              <a:round/>
              <a:headEnd/>
              <a:tailEnd/>
            </a:ln>
            <a:effectLst/>
          </p:spPr>
          <p:txBody>
            <a:bodyPr wrap="none" anchor="ctr"/>
            <a:lstStyle/>
            <a:p>
              <a:pPr algn="ctr"/>
              <a:r>
                <a:rPr lang="en-US" sz="2400"/>
                <a:t>Funs[X,Y]</a:t>
              </a:r>
            </a:p>
          </p:txBody>
        </p:sp>
        <p:sp>
          <p:nvSpPr>
            <p:cNvPr id="25611" name="Line 11"/>
            <p:cNvSpPr>
              <a:spLocks noChangeShapeType="1"/>
            </p:cNvSpPr>
            <p:nvPr/>
          </p:nvSpPr>
          <p:spPr bwMode="auto">
            <a:xfrm flipH="1" flipV="1">
              <a:off x="2448" y="3630"/>
              <a:ext cx="480" cy="21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2928" y="3584"/>
              <a:ext cx="926" cy="388"/>
            </a:xfrm>
            <a:prstGeom prst="rect">
              <a:avLst/>
            </a:prstGeom>
            <a:noFill/>
            <a:ln w="9525">
              <a:noFill/>
              <a:miter lim="800000"/>
              <a:headEnd/>
              <a:tailEnd/>
            </a:ln>
            <a:effectLst/>
          </p:spPr>
          <p:txBody>
            <a:bodyPr wrap="none">
              <a:spAutoFit/>
            </a:bodyPr>
            <a:lstStyle/>
            <a:p>
              <a:r>
                <a:rPr lang="en-US" sz="2400" dirty="0"/>
                <a:t>Size |Y|</a:t>
              </a:r>
              <a:r>
                <a:rPr lang="en-US" sz="2400" baseline="60000" dirty="0"/>
                <a:t>|X|</a:t>
              </a:r>
            </a:p>
          </p:txBody>
        </p:sp>
      </p:grpSp>
      <p:sp>
        <p:nvSpPr>
          <p:cNvPr id="25613" name="AutoShape 13"/>
          <p:cNvSpPr>
            <a:spLocks/>
          </p:cNvSpPr>
          <p:nvPr/>
        </p:nvSpPr>
        <p:spPr bwMode="auto">
          <a:xfrm>
            <a:off x="990600" y="1276350"/>
            <a:ext cx="228600" cy="10668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249555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991492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304800" y="1600200"/>
            <a:ext cx="8839200" cy="3543300"/>
          </a:xfrm>
        </p:spPr>
        <p:txBody>
          <a:bodyPr>
            <a:normAutofit/>
          </a:bodyPr>
          <a:lstStyle/>
          <a:p>
            <a:pPr marL="0" indent="0">
              <a:buNone/>
            </a:pPr>
            <a:r>
              <a:rPr lang="en-US" dirty="0"/>
              <a:t>q</a:t>
            </a:r>
            <a:r>
              <a:rPr lang="en-US" dirty="0" smtClean="0"/>
              <a:t> = # messages encrypted with k  ,    L = length of max message</a:t>
            </a:r>
            <a:endParaRPr lang="en-US" dirty="0"/>
          </a:p>
          <a:p>
            <a:pPr marL="0" indent="0">
              <a:spcBef>
                <a:spcPts val="4176"/>
              </a:spcBef>
              <a:buNone/>
            </a:pPr>
            <a:r>
              <a:rPr lang="en-US" dirty="0" smtClean="0"/>
              <a:t>Suppose we want   </a:t>
            </a:r>
            <a:r>
              <a:rPr lang="en-US" dirty="0" err="1" smtClean="0"/>
              <a:t>Adv</a:t>
            </a:r>
            <a:r>
              <a:rPr lang="en-US" baseline="-25000" dirty="0" err="1" smtClean="0"/>
              <a:t>CPA</a:t>
            </a:r>
            <a:r>
              <a:rPr lang="en-US" dirty="0" smtClean="0"/>
              <a:t> </a:t>
            </a:r>
            <a:r>
              <a:rPr lang="en-US" dirty="0"/>
              <a:t>[A, E</a:t>
            </a:r>
            <a:r>
              <a:rPr lang="en-US" baseline="-25000" dirty="0"/>
              <a:t>CBC</a:t>
            </a:r>
            <a:r>
              <a:rPr lang="en-US" dirty="0"/>
              <a:t>] </a:t>
            </a:r>
            <a:r>
              <a:rPr lang="en-US" dirty="0" smtClean="0"/>
              <a:t>≤  1/2</a:t>
            </a:r>
            <a:r>
              <a:rPr lang="en-US" baseline="30000" dirty="0" smtClean="0"/>
              <a:t>32 </a:t>
            </a:r>
            <a:r>
              <a:rPr lang="en-US" dirty="0"/>
              <a:t> </a:t>
            </a:r>
            <a:r>
              <a:rPr lang="en-US" dirty="0" smtClean="0"/>
              <a:t>  </a:t>
            </a:r>
            <a:r>
              <a:rPr lang="en-US" baseline="30000" dirty="0" smtClean="0"/>
              <a:t>  </a:t>
            </a:r>
            <a:r>
              <a:rPr lang="en-US" dirty="0" smtClean="0"/>
              <a:t>    ⇐    q</a:t>
            </a:r>
            <a:r>
              <a:rPr lang="en-US" baseline="30000" dirty="0" smtClean="0"/>
              <a:t>2</a:t>
            </a:r>
            <a:r>
              <a:rPr lang="en-US" dirty="0" smtClean="0"/>
              <a:t> L</a:t>
            </a:r>
            <a:r>
              <a:rPr lang="en-US" baseline="30000" dirty="0" smtClean="0"/>
              <a:t>2</a:t>
            </a:r>
            <a:r>
              <a:rPr lang="en-US" dirty="0" smtClean="0"/>
              <a:t> /|X| &lt; 1/ 2</a:t>
            </a:r>
            <a:r>
              <a:rPr lang="en-US" baseline="30000" dirty="0" smtClean="0"/>
              <a:t>32</a:t>
            </a:r>
            <a:r>
              <a:rPr lang="en-US" dirty="0" smtClean="0"/>
              <a:t> </a:t>
            </a:r>
            <a:endParaRPr lang="en-US" baseline="30000" dirty="0" smtClean="0"/>
          </a:p>
          <a:p>
            <a:pPr>
              <a:spcBef>
                <a:spcPts val="1776"/>
              </a:spcBef>
            </a:pPr>
            <a:r>
              <a:rPr lang="en-US" dirty="0" smtClean="0"/>
              <a:t>AES:     |X| = 2</a:t>
            </a:r>
            <a:r>
              <a:rPr lang="en-US" baseline="30000" dirty="0" smtClean="0"/>
              <a:t>128</a:t>
            </a:r>
            <a:r>
              <a:rPr lang="en-US" dirty="0" smtClean="0"/>
              <a:t>    ⇒   q L &lt; 2</a:t>
            </a:r>
            <a:r>
              <a:rPr lang="en-US" baseline="30000" dirty="0" smtClean="0"/>
              <a:t>48</a:t>
            </a:r>
          </a:p>
          <a:p>
            <a:pPr marL="0" indent="0">
              <a:spcBef>
                <a:spcPts val="1776"/>
              </a:spcBef>
              <a:buNone/>
            </a:pPr>
            <a:r>
              <a:rPr lang="en-US" baseline="30000" dirty="0"/>
              <a:t>	</a:t>
            </a:r>
            <a:r>
              <a:rPr lang="en-US" dirty="0" smtClean="0"/>
              <a:t>So, after  2</a:t>
            </a:r>
            <a:r>
              <a:rPr lang="en-US" baseline="30000" dirty="0" smtClean="0"/>
              <a:t>48</a:t>
            </a:r>
            <a:r>
              <a:rPr lang="en-US" dirty="0" smtClean="0"/>
              <a:t>  AES blocks, must change key</a:t>
            </a:r>
            <a:endParaRPr lang="en-US" dirty="0"/>
          </a:p>
          <a:p>
            <a:endParaRPr lang="en-US" dirty="0" smtClean="0"/>
          </a:p>
          <a:p>
            <a:r>
              <a:rPr lang="en-US" dirty="0" smtClean="0"/>
              <a:t>3DES</a:t>
            </a:r>
            <a:r>
              <a:rPr lang="en-US" dirty="0"/>
              <a:t>:  </a:t>
            </a:r>
            <a:r>
              <a:rPr lang="en-US" dirty="0" smtClean="0"/>
              <a:t>  |</a:t>
            </a:r>
            <a:r>
              <a:rPr lang="en-US" dirty="0"/>
              <a:t>X| = </a:t>
            </a:r>
            <a:r>
              <a:rPr lang="en-US" dirty="0" smtClean="0"/>
              <a:t>2</a:t>
            </a:r>
            <a:r>
              <a:rPr lang="en-US" baseline="30000" dirty="0" smtClean="0"/>
              <a:t>64</a:t>
            </a:r>
            <a:r>
              <a:rPr lang="en-US" dirty="0" smtClean="0"/>
              <a:t>    </a:t>
            </a:r>
            <a:r>
              <a:rPr lang="en-US" dirty="0"/>
              <a:t>⇒   q L &lt; </a:t>
            </a:r>
            <a:r>
              <a:rPr lang="en-US" dirty="0" smtClean="0"/>
              <a:t>2</a:t>
            </a:r>
            <a:r>
              <a:rPr lang="en-US" baseline="30000" dirty="0" smtClean="0"/>
              <a:t>16</a:t>
            </a:r>
            <a:endParaRPr lang="en-US" baseline="30000" dirty="0"/>
          </a:p>
          <a:p>
            <a:endParaRPr lang="en-US" dirty="0"/>
          </a:p>
        </p:txBody>
      </p:sp>
      <p:sp>
        <p:nvSpPr>
          <p:cNvPr id="4" name="TextBox 3"/>
          <p:cNvSpPr txBox="1"/>
          <p:nvPr/>
        </p:nvSpPr>
        <p:spPr>
          <a:xfrm>
            <a:off x="1600200" y="971550"/>
            <a:ext cx="6321412" cy="461665"/>
          </a:xfrm>
          <a:prstGeom prst="rect">
            <a:avLst/>
          </a:prstGeom>
          <a:noFill/>
        </p:spPr>
        <p:txBody>
          <a:bodyPr wrap="none" rtlCol="0">
            <a:spAutoFit/>
          </a:bodyPr>
          <a:lstStyle/>
          <a:p>
            <a:r>
              <a:rPr lang="en-US" sz="2400" dirty="0" err="1"/>
              <a:t>Adv</a:t>
            </a:r>
            <a:r>
              <a:rPr lang="en-US" sz="2400" baseline="-25000" dirty="0" err="1"/>
              <a:t>CPA</a:t>
            </a:r>
            <a:r>
              <a:rPr lang="en-US" sz="2400" dirty="0"/>
              <a:t> [A, E</a:t>
            </a:r>
            <a:r>
              <a:rPr lang="en-US" sz="2400" baseline="-25000" dirty="0"/>
              <a:t>CBC</a:t>
            </a:r>
            <a:r>
              <a:rPr lang="en-US" sz="2400" dirty="0"/>
              <a:t>] </a:t>
            </a:r>
            <a:r>
              <a:rPr lang="en-US" sz="2400" dirty="0">
                <a:sym typeface="Symbol" pitchFamily="18" charset="2"/>
              </a:rPr>
              <a:t></a:t>
            </a:r>
            <a:r>
              <a:rPr lang="en-US" sz="2400" dirty="0"/>
              <a:t>  2</a:t>
            </a:r>
            <a:r>
              <a:rPr lang="en-US" sz="2400" dirty="0">
                <a:sym typeface="Symbol" pitchFamily="18" charset="2"/>
              </a:rPr>
              <a:t></a:t>
            </a:r>
            <a:r>
              <a:rPr lang="en-US" sz="2400" dirty="0"/>
              <a:t>PRP </a:t>
            </a:r>
            <a:r>
              <a:rPr lang="en-US" sz="2400" dirty="0" err="1"/>
              <a:t>Adv</a:t>
            </a:r>
            <a:r>
              <a:rPr lang="en-US" sz="2400" dirty="0"/>
              <a:t>[B, E]  +  </a:t>
            </a:r>
            <a:r>
              <a:rPr lang="en-US" sz="2400" b="1" dirty="0">
                <a:solidFill>
                  <a:srgbClr val="FF0000"/>
                </a:solidFill>
              </a:rPr>
              <a:t>2 q</a:t>
            </a:r>
            <a:r>
              <a:rPr lang="en-US" sz="2400" b="1" baseline="30000" dirty="0">
                <a:solidFill>
                  <a:srgbClr val="FF0000"/>
                </a:solidFill>
              </a:rPr>
              <a:t>2</a:t>
            </a:r>
            <a:r>
              <a:rPr lang="en-US" sz="2400" b="1" dirty="0">
                <a:solidFill>
                  <a:srgbClr val="FF0000"/>
                </a:solidFill>
              </a:rPr>
              <a:t> L</a:t>
            </a:r>
            <a:r>
              <a:rPr lang="en-US" sz="2400" b="1" baseline="30000" dirty="0">
                <a:solidFill>
                  <a:srgbClr val="FF0000"/>
                </a:solidFill>
              </a:rPr>
              <a:t>2</a:t>
            </a:r>
            <a:r>
              <a:rPr lang="en-US" sz="2400" b="1" dirty="0">
                <a:solidFill>
                  <a:srgbClr val="FF0000"/>
                </a:solidFill>
              </a:rPr>
              <a:t> / |X</a:t>
            </a:r>
            <a:r>
              <a:rPr lang="en-US" sz="2400" b="1" dirty="0" smtClean="0">
                <a:solidFill>
                  <a:srgbClr val="FF0000"/>
                </a:solidFill>
              </a:rPr>
              <a:t>|</a:t>
            </a:r>
            <a:endParaRPr lang="en-US" sz="2400" b="1" dirty="0">
              <a:solidFill>
                <a:srgbClr val="FF0000"/>
              </a:solidFill>
            </a:endParaRPr>
          </a:p>
        </p:txBody>
      </p:sp>
      <p:sp>
        <p:nvSpPr>
          <p:cNvPr id="5" name="Rounded Rectangle 4"/>
          <p:cNvSpPr/>
          <p:nvPr/>
        </p:nvSpPr>
        <p:spPr>
          <a:xfrm>
            <a:off x="1447800" y="895350"/>
            <a:ext cx="6553200" cy="6096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24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
            <a:ext cx="8839200" cy="857250"/>
          </a:xfrm>
        </p:spPr>
        <p:txBody>
          <a:bodyPr>
            <a:normAutofit fontScale="90000"/>
          </a:bodyPr>
          <a:lstStyle/>
          <a:p>
            <a:r>
              <a:rPr lang="en-US" dirty="0" smtClean="0"/>
              <a:t>Warning:   an attack on CBC with rand. IV</a:t>
            </a:r>
            <a:endParaRPr lang="en-US" dirty="0"/>
          </a:p>
        </p:txBody>
      </p:sp>
      <p:sp>
        <p:nvSpPr>
          <p:cNvPr id="3" name="Content Placeholder 2"/>
          <p:cNvSpPr>
            <a:spLocks noGrp="1"/>
          </p:cNvSpPr>
          <p:nvPr>
            <p:ph idx="1"/>
          </p:nvPr>
        </p:nvSpPr>
        <p:spPr>
          <a:xfrm>
            <a:off x="457200" y="1047750"/>
            <a:ext cx="8229600" cy="1600200"/>
          </a:xfrm>
        </p:spPr>
        <p:txBody>
          <a:bodyPr>
            <a:normAutofit/>
          </a:bodyPr>
          <a:lstStyle/>
          <a:p>
            <a:pPr marL="0" indent="0">
              <a:buNone/>
            </a:pPr>
            <a:r>
              <a:rPr lang="en-US" dirty="0" smtClean="0"/>
              <a:t>CBC </a:t>
            </a:r>
            <a:r>
              <a:rPr lang="en-US" dirty="0"/>
              <a:t>where attacker can </a:t>
            </a:r>
            <a:r>
              <a:rPr lang="en-US" u="sng" dirty="0"/>
              <a:t>predict</a:t>
            </a:r>
            <a:r>
              <a:rPr lang="en-US" dirty="0"/>
              <a:t> the IV is not CPA-</a:t>
            </a:r>
            <a:r>
              <a:rPr lang="en-US" dirty="0" smtClean="0"/>
              <a:t>secure</a:t>
            </a:r>
            <a:r>
              <a:rPr lang="en-US" dirty="0"/>
              <a:t> </a:t>
            </a:r>
            <a:r>
              <a:rPr lang="en-US" dirty="0" smtClean="0"/>
              <a:t>!!</a:t>
            </a:r>
          </a:p>
          <a:p>
            <a:pPr marL="0" indent="0">
              <a:buNone/>
            </a:pPr>
            <a:endParaRPr lang="en-US" dirty="0"/>
          </a:p>
          <a:p>
            <a:pPr marL="0" indent="0">
              <a:buNone/>
            </a:pPr>
            <a:r>
              <a:rPr lang="en-US" dirty="0" smtClean="0"/>
              <a:t>Suppose  given  c ⟵ E</a:t>
            </a:r>
            <a:r>
              <a:rPr lang="en-US" baseline="-25000" dirty="0" smtClean="0"/>
              <a:t>CBC</a:t>
            </a:r>
            <a:r>
              <a:rPr lang="en-US" dirty="0" smtClean="0"/>
              <a:t>(</a:t>
            </a:r>
            <a:r>
              <a:rPr lang="en-US" dirty="0" err="1" smtClean="0"/>
              <a:t>k,m</a:t>
            </a:r>
            <a:r>
              <a:rPr lang="en-US" dirty="0" smtClean="0"/>
              <a:t>)   can predict IV for next message</a:t>
            </a:r>
          </a:p>
        </p:txBody>
      </p:sp>
      <p:sp>
        <p:nvSpPr>
          <p:cNvPr id="4" name="Rectangle 3"/>
          <p:cNvSpPr>
            <a:spLocks noChangeArrowheads="1"/>
          </p:cNvSpPr>
          <p:nvPr/>
        </p:nvSpPr>
        <p:spPr bwMode="auto">
          <a:xfrm>
            <a:off x="838200" y="2655668"/>
            <a:ext cx="1295400" cy="1592482"/>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5" name="Rectangle 4"/>
          <p:cNvSpPr>
            <a:spLocks noChangeArrowheads="1"/>
          </p:cNvSpPr>
          <p:nvPr/>
        </p:nvSpPr>
        <p:spPr bwMode="auto">
          <a:xfrm>
            <a:off x="6019800" y="2655668"/>
            <a:ext cx="1295400" cy="1592482"/>
          </a:xfrm>
          <a:prstGeom prst="rect">
            <a:avLst/>
          </a:prstGeom>
          <a:solidFill>
            <a:schemeClr val="accent1"/>
          </a:solidFill>
          <a:ln w="9525">
            <a:solidFill>
              <a:schemeClr val="tx1"/>
            </a:solidFill>
            <a:miter lim="800000"/>
            <a:headEnd/>
            <a:tailEnd/>
          </a:ln>
          <a:effectLst/>
        </p:spPr>
        <p:txBody>
          <a:bodyPr wrap="none"/>
          <a:lstStyle/>
          <a:p>
            <a:pPr algn="ctr"/>
            <a:r>
              <a:rPr lang="en-US" dirty="0"/>
              <a:t>Adv.</a:t>
            </a:r>
          </a:p>
        </p:txBody>
      </p:sp>
      <p:sp>
        <p:nvSpPr>
          <p:cNvPr id="6" name="Text Box 8"/>
          <p:cNvSpPr txBox="1">
            <a:spLocks noChangeArrowheads="1"/>
          </p:cNvSpPr>
          <p:nvPr/>
        </p:nvSpPr>
        <p:spPr bwMode="auto">
          <a:xfrm>
            <a:off x="1143001" y="3040618"/>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7" name="Line 9"/>
          <p:cNvSpPr>
            <a:spLocks noChangeShapeType="1"/>
          </p:cNvSpPr>
          <p:nvPr/>
        </p:nvSpPr>
        <p:spPr bwMode="auto">
          <a:xfrm flipH="1">
            <a:off x="2209800" y="3615312"/>
            <a:ext cx="3810000" cy="0"/>
          </a:xfrm>
          <a:prstGeom prst="line">
            <a:avLst/>
          </a:prstGeom>
          <a:noFill/>
          <a:ln w="9525">
            <a:solidFill>
              <a:schemeClr val="tx1"/>
            </a:solidFill>
            <a:round/>
            <a:headEnd/>
            <a:tailEnd type="triangle" w="med" len="med"/>
          </a:ln>
          <a:effectLst/>
        </p:spPr>
        <p:txBody>
          <a:bodyPr/>
          <a:lstStyle/>
          <a:p>
            <a:endParaRPr lang="en-US"/>
          </a:p>
        </p:txBody>
      </p:sp>
      <p:sp>
        <p:nvSpPr>
          <p:cNvPr id="8" name="Text Box 10"/>
          <p:cNvSpPr txBox="1">
            <a:spLocks noChangeArrowheads="1"/>
          </p:cNvSpPr>
          <p:nvPr/>
        </p:nvSpPr>
        <p:spPr bwMode="auto">
          <a:xfrm>
            <a:off x="3121970" y="3288287"/>
            <a:ext cx="2507517" cy="400110"/>
          </a:xfrm>
          <a:prstGeom prst="rect">
            <a:avLst/>
          </a:prstGeom>
          <a:noFill/>
          <a:ln w="9525">
            <a:noFill/>
            <a:miter lim="800000"/>
            <a:headEnd/>
            <a:tailEnd/>
          </a:ln>
          <a:effectLst/>
        </p:spPr>
        <p:txBody>
          <a:bodyPr wrap="none">
            <a:spAutoFit/>
          </a:bodyPr>
          <a:lstStyle/>
          <a:p>
            <a:r>
              <a:rPr lang="en-US" sz="2000" dirty="0"/>
              <a:t>m</a:t>
            </a:r>
            <a:r>
              <a:rPr lang="en-US" sz="2000" baseline="-25000" dirty="0" smtClean="0"/>
              <a:t>0</a:t>
            </a:r>
            <a:r>
              <a:rPr lang="en-US" sz="2000" dirty="0" smtClean="0"/>
              <a:t>=IV</a:t>
            </a:r>
            <a:r>
              <a:rPr lang="en-US" sz="2000" dirty="0">
                <a:sym typeface="Symbol"/>
              </a:rPr>
              <a:t>⨁</a:t>
            </a:r>
            <a:r>
              <a:rPr lang="en-US" sz="2000" dirty="0" smtClean="0">
                <a:sym typeface="Symbol"/>
              </a:rPr>
              <a:t>IV</a:t>
            </a:r>
            <a:r>
              <a:rPr lang="en-US" sz="2000" baseline="-25000" dirty="0" smtClean="0">
                <a:sym typeface="Symbol"/>
              </a:rPr>
              <a:t>1</a:t>
            </a:r>
            <a:r>
              <a:rPr lang="en-US" sz="2000" dirty="0" smtClean="0"/>
              <a:t> </a:t>
            </a:r>
            <a:r>
              <a:rPr lang="en-US" sz="2000" dirty="0"/>
              <a:t>, </a:t>
            </a:r>
            <a:r>
              <a:rPr lang="en-US" sz="2000" dirty="0" smtClean="0"/>
              <a:t>  m</a:t>
            </a:r>
            <a:r>
              <a:rPr lang="en-US" sz="2000" baseline="-25000" dirty="0" smtClean="0"/>
              <a:t>1</a:t>
            </a:r>
            <a:r>
              <a:rPr lang="en-US" sz="2000" dirty="0" smtClean="0">
                <a:sym typeface="Symbol" pitchFamily="18" charset="2"/>
              </a:rPr>
              <a:t> ≠ </a:t>
            </a:r>
            <a:r>
              <a:rPr lang="en-US" sz="2000" dirty="0"/>
              <a:t>m</a:t>
            </a:r>
            <a:r>
              <a:rPr lang="en-US" sz="2000" baseline="-25000" dirty="0"/>
              <a:t>0</a:t>
            </a:r>
            <a:endParaRPr lang="en-US" sz="2000" dirty="0">
              <a:sym typeface="Symbol" pitchFamily="18" charset="2"/>
            </a:endParaRPr>
          </a:p>
        </p:txBody>
      </p:sp>
      <p:grpSp>
        <p:nvGrpSpPr>
          <p:cNvPr id="25" name="Group 24"/>
          <p:cNvGrpSpPr/>
          <p:nvPr/>
        </p:nvGrpSpPr>
        <p:grpSpPr>
          <a:xfrm>
            <a:off x="2209800" y="3645692"/>
            <a:ext cx="3733800" cy="461665"/>
            <a:chOff x="2209800" y="3645692"/>
            <a:chExt cx="3733800" cy="461665"/>
          </a:xfrm>
        </p:grpSpPr>
        <p:sp>
          <p:nvSpPr>
            <p:cNvPr id="10" name="Line 12"/>
            <p:cNvSpPr>
              <a:spLocks noChangeShapeType="1"/>
            </p:cNvSpPr>
            <p:nvPr/>
          </p:nvSpPr>
          <p:spPr bwMode="auto">
            <a:xfrm>
              <a:off x="2209800" y="4077890"/>
              <a:ext cx="37338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3"/>
            <p:cNvSpPr txBox="1">
              <a:spLocks noChangeArrowheads="1"/>
            </p:cNvSpPr>
            <p:nvPr/>
          </p:nvSpPr>
          <p:spPr bwMode="auto">
            <a:xfrm>
              <a:off x="2971800" y="3645692"/>
              <a:ext cx="2686202" cy="461665"/>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a:sym typeface="Symbol" pitchFamily="18" charset="2"/>
                </a:rPr>
                <a:t> </a:t>
              </a:r>
              <a:r>
                <a:rPr lang="en-US" sz="2400" dirty="0">
                  <a:sym typeface="Symbol"/>
                </a:rPr>
                <a:t>[</a:t>
              </a:r>
              <a:r>
                <a:rPr lang="en-US" sz="2000" dirty="0">
                  <a:sym typeface="Symbol"/>
                </a:rPr>
                <a:t> </a:t>
              </a:r>
              <a:r>
                <a:rPr lang="en-US" sz="2000" b="1" dirty="0" smtClean="0">
                  <a:solidFill>
                    <a:srgbClr val="FF0000"/>
                  </a:solidFill>
                  <a:sym typeface="Symbol"/>
                </a:rPr>
                <a:t>IV,  </a:t>
              </a:r>
              <a:r>
                <a:rPr lang="en-US" sz="2000" b="1" dirty="0">
                  <a:solidFill>
                    <a:srgbClr val="FF0000"/>
                  </a:solidFill>
                  <a:sym typeface="Symbol"/>
                </a:rPr>
                <a:t>E(k, </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 </a:t>
              </a:r>
              <a:r>
                <a:rPr lang="en-US" sz="2400" dirty="0" smtClean="0">
                  <a:sym typeface="Symbol"/>
                </a:rPr>
                <a:t>]   or</a:t>
              </a:r>
              <a:endParaRPr lang="en-US" sz="2000" dirty="0"/>
            </a:p>
          </p:txBody>
        </p:sp>
      </p:grpSp>
      <p:grpSp>
        <p:nvGrpSpPr>
          <p:cNvPr id="12" name="Group 11"/>
          <p:cNvGrpSpPr>
            <a:grpSpLocks/>
          </p:cNvGrpSpPr>
          <p:nvPr/>
        </p:nvGrpSpPr>
        <p:grpSpPr bwMode="auto">
          <a:xfrm>
            <a:off x="2209800" y="2419349"/>
            <a:ext cx="3810000" cy="400049"/>
            <a:chOff x="1776" y="2014"/>
            <a:chExt cx="2400" cy="336"/>
          </a:xfrm>
        </p:grpSpPr>
        <p:sp>
          <p:nvSpPr>
            <p:cNvPr id="13"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sz="2000"/>
            </a:p>
          </p:txBody>
        </p:sp>
        <p:sp>
          <p:nvSpPr>
            <p:cNvPr id="14" name="Text Box 19"/>
            <p:cNvSpPr txBox="1">
              <a:spLocks noChangeArrowheads="1"/>
            </p:cNvSpPr>
            <p:nvPr/>
          </p:nvSpPr>
          <p:spPr bwMode="auto">
            <a:xfrm>
              <a:off x="2688" y="2014"/>
              <a:ext cx="470" cy="336"/>
            </a:xfrm>
            <a:prstGeom prst="rect">
              <a:avLst/>
            </a:prstGeom>
            <a:noFill/>
            <a:ln w="9525">
              <a:noFill/>
              <a:miter lim="800000"/>
              <a:headEnd/>
              <a:tailEnd/>
            </a:ln>
            <a:effectLst/>
          </p:spPr>
          <p:txBody>
            <a:bodyPr wrap="none">
              <a:spAutoFit/>
            </a:bodyPr>
            <a:lstStyle/>
            <a:p>
              <a:r>
                <a:rPr lang="en-US" sz="2000" b="1" dirty="0"/>
                <a:t>0</a:t>
              </a:r>
              <a:r>
                <a:rPr lang="en-US" sz="2000" dirty="0" smtClean="0"/>
                <a:t> </a:t>
              </a:r>
              <a:r>
                <a:rPr lang="en-US" sz="2000" dirty="0">
                  <a:sym typeface="Symbol" pitchFamily="18" charset="2"/>
                </a:rPr>
                <a:t> </a:t>
              </a:r>
              <a:r>
                <a:rPr lang="en-US" sz="2000" dirty="0" smtClean="0">
                  <a:sym typeface="Symbol" pitchFamily="18" charset="2"/>
                </a:rPr>
                <a:t>X</a:t>
              </a:r>
              <a:endParaRPr lang="en-US" sz="2000" dirty="0">
                <a:sym typeface="Symbol" pitchFamily="18" charset="2"/>
              </a:endParaRPr>
            </a:p>
          </p:txBody>
        </p:sp>
      </p:grpSp>
      <p:grpSp>
        <p:nvGrpSpPr>
          <p:cNvPr id="15" name="Group 14"/>
          <p:cNvGrpSpPr>
            <a:grpSpLocks/>
          </p:cNvGrpSpPr>
          <p:nvPr/>
        </p:nvGrpSpPr>
        <p:grpSpPr bwMode="auto">
          <a:xfrm>
            <a:off x="2133600" y="2697961"/>
            <a:ext cx="3733800" cy="461963"/>
            <a:chOff x="1776" y="2352"/>
            <a:chExt cx="2352" cy="388"/>
          </a:xfrm>
        </p:grpSpPr>
        <p:sp>
          <p:nvSpPr>
            <p:cNvPr id="16" name="Line 21"/>
            <p:cNvSpPr>
              <a:spLocks noChangeShapeType="1"/>
            </p:cNvSpPr>
            <p:nvPr/>
          </p:nvSpPr>
          <p:spPr bwMode="auto">
            <a:xfrm>
              <a:off x="1776" y="2728"/>
              <a:ext cx="2352" cy="0"/>
            </a:xfrm>
            <a:prstGeom prst="line">
              <a:avLst/>
            </a:prstGeom>
            <a:noFill/>
            <a:ln w="9525">
              <a:solidFill>
                <a:schemeClr val="tx1"/>
              </a:solidFill>
              <a:round/>
              <a:headEnd/>
              <a:tailEnd type="triangle" w="med" len="med"/>
            </a:ln>
            <a:effectLst/>
          </p:spPr>
          <p:txBody>
            <a:bodyPr/>
            <a:lstStyle/>
            <a:p>
              <a:endParaRPr lang="en-US" sz="2000"/>
            </a:p>
          </p:txBody>
        </p:sp>
        <p:sp>
          <p:nvSpPr>
            <p:cNvPr id="17" name="Text Box 22"/>
            <p:cNvSpPr txBox="1">
              <a:spLocks noChangeArrowheads="1"/>
            </p:cNvSpPr>
            <p:nvPr/>
          </p:nvSpPr>
          <p:spPr bwMode="auto">
            <a:xfrm>
              <a:off x="2323" y="2352"/>
              <a:ext cx="1782" cy="388"/>
            </a:xfrm>
            <a:prstGeom prst="rect">
              <a:avLst/>
            </a:prstGeom>
            <a:noFill/>
            <a:ln w="9525">
              <a:noFill/>
              <a:miter lim="800000"/>
              <a:headEnd/>
              <a:tailEnd/>
            </a:ln>
            <a:effectLst/>
          </p:spPr>
          <p:txBody>
            <a:bodyPr wrap="none">
              <a:spAutoFit/>
            </a:bodyPr>
            <a:lstStyle/>
            <a:p>
              <a:r>
                <a:rPr lang="en-US" sz="2000" dirty="0" smtClean="0"/>
                <a:t>c</a:t>
              </a:r>
              <a:r>
                <a:rPr lang="en-US" sz="2000" baseline="-25000" dirty="0"/>
                <a:t>1</a:t>
              </a:r>
              <a:r>
                <a:rPr lang="en-US" sz="2000" dirty="0" smtClean="0"/>
                <a:t> </a:t>
              </a:r>
              <a:r>
                <a:rPr lang="en-US" sz="2000" dirty="0" smtClean="0">
                  <a:sym typeface="Symbol"/>
                </a:rPr>
                <a:t></a:t>
              </a:r>
              <a:r>
                <a:rPr lang="en-US" sz="2000" dirty="0">
                  <a:sym typeface="Symbol"/>
                </a:rPr>
                <a:t> </a:t>
              </a:r>
              <a:r>
                <a:rPr lang="en-US" sz="2400" dirty="0" smtClean="0">
                  <a:sym typeface="Symbol"/>
                </a:rPr>
                <a:t>[</a:t>
              </a:r>
              <a:r>
                <a:rPr lang="en-US" sz="2000" dirty="0" smtClean="0">
                  <a:sym typeface="Symbol"/>
                </a:rPr>
                <a:t> </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  E(k, </a:t>
              </a:r>
              <a:r>
                <a:rPr lang="en-US" sz="2000" b="1" dirty="0">
                  <a:solidFill>
                    <a:srgbClr val="FF0000"/>
                  </a:solidFill>
                  <a:sym typeface="Symbol"/>
                </a:rPr>
                <a:t>0</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a:t>
              </a:r>
              <a:r>
                <a:rPr lang="en-US" sz="2000" dirty="0" smtClean="0">
                  <a:sym typeface="Symbol"/>
                </a:rPr>
                <a:t> </a:t>
              </a:r>
              <a:r>
                <a:rPr lang="en-US" sz="2400" dirty="0" smtClean="0">
                  <a:sym typeface="Symbol"/>
                </a:rPr>
                <a:t>]</a:t>
              </a:r>
              <a:endParaRPr lang="en-US" sz="2000" dirty="0"/>
            </a:p>
          </p:txBody>
        </p:sp>
      </p:grpSp>
      <p:sp>
        <p:nvSpPr>
          <p:cNvPr id="18" name="TextBox 17"/>
          <p:cNvSpPr txBox="1"/>
          <p:nvPr/>
        </p:nvSpPr>
        <p:spPr>
          <a:xfrm>
            <a:off x="5990512" y="3601819"/>
            <a:ext cx="136993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c[1] = c</a:t>
            </a:r>
            <a:r>
              <a:rPr lang="en-US" baseline="-25000" dirty="0"/>
              <a:t>1</a:t>
            </a:r>
            <a:r>
              <a:rPr lang="en-US" dirty="0" smtClean="0"/>
              <a:t>[1]</a:t>
            </a:r>
            <a:endParaRPr lang="en-US" dirty="0"/>
          </a:p>
        </p:txBody>
      </p:sp>
      <p:cxnSp>
        <p:nvCxnSpPr>
          <p:cNvPr id="19" name="Straight Arrow Connector 18"/>
          <p:cNvCxnSpPr/>
          <p:nvPr/>
        </p:nvCxnSpPr>
        <p:spPr bwMode="auto">
          <a:xfrm>
            <a:off x="7315200" y="3942159"/>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6058651" y="3028950"/>
            <a:ext cx="1197764" cy="400110"/>
          </a:xfrm>
          <a:prstGeom prst="rect">
            <a:avLst/>
          </a:prstGeom>
          <a:noFill/>
        </p:spPr>
        <p:txBody>
          <a:bodyPr wrap="none" rtlCol="0">
            <a:spAutoFit/>
          </a:bodyPr>
          <a:lstStyle/>
          <a:p>
            <a:r>
              <a:rPr lang="en-US" sz="2000" dirty="0">
                <a:solidFill>
                  <a:schemeClr val="bg1"/>
                </a:solidFill>
              </a:rPr>
              <a:t>p</a:t>
            </a:r>
            <a:r>
              <a:rPr lang="en-US" sz="2000" dirty="0" smtClean="0">
                <a:solidFill>
                  <a:schemeClr val="bg1"/>
                </a:solidFill>
              </a:rPr>
              <a:t>redict IV</a:t>
            </a:r>
            <a:endParaRPr lang="en-US" sz="2000" dirty="0">
              <a:solidFill>
                <a:schemeClr val="bg1"/>
              </a:solidFill>
            </a:endParaRPr>
          </a:p>
        </p:txBody>
      </p:sp>
      <p:sp>
        <p:nvSpPr>
          <p:cNvPr id="21" name="TextBox 20"/>
          <p:cNvSpPr txBox="1"/>
          <p:nvPr/>
        </p:nvSpPr>
        <p:spPr>
          <a:xfrm>
            <a:off x="76200" y="4629150"/>
            <a:ext cx="8439931" cy="461665"/>
          </a:xfrm>
          <a:prstGeom prst="rect">
            <a:avLst/>
          </a:prstGeom>
          <a:noFill/>
        </p:spPr>
        <p:txBody>
          <a:bodyPr wrap="none" rtlCol="0">
            <a:spAutoFit/>
          </a:bodyPr>
          <a:lstStyle/>
          <a:p>
            <a:r>
              <a:rPr lang="en-US" sz="2400" dirty="0"/>
              <a:t>B</a:t>
            </a:r>
            <a:r>
              <a:rPr lang="en-US" sz="2400" dirty="0" smtClean="0"/>
              <a:t>ug in SSL/</a:t>
            </a:r>
            <a:r>
              <a:rPr lang="en-US" sz="2400" smtClean="0"/>
              <a:t>TLS 1.0:  </a:t>
            </a:r>
            <a:r>
              <a:rPr lang="en-US" sz="2400" dirty="0" smtClean="0"/>
              <a:t>IV for record #</a:t>
            </a:r>
            <a:r>
              <a:rPr lang="en-US" sz="2400" dirty="0" err="1" smtClean="0"/>
              <a:t>i</a:t>
            </a:r>
            <a:r>
              <a:rPr lang="en-US" sz="2400" dirty="0" smtClean="0"/>
              <a:t> is last CT block of record #(i-1)</a:t>
            </a:r>
            <a:endParaRPr lang="en-US" sz="2400" dirty="0"/>
          </a:p>
        </p:txBody>
      </p:sp>
      <p:sp>
        <p:nvSpPr>
          <p:cNvPr id="22" name="Text Box 13"/>
          <p:cNvSpPr txBox="1">
            <a:spLocks noChangeArrowheads="1"/>
          </p:cNvSpPr>
          <p:nvPr/>
        </p:nvSpPr>
        <p:spPr bwMode="auto">
          <a:xfrm>
            <a:off x="2971800" y="4041961"/>
            <a:ext cx="2647054" cy="461665"/>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a:sym typeface="Symbol" pitchFamily="18" charset="2"/>
              </a:rPr>
              <a:t> </a:t>
            </a:r>
            <a:r>
              <a:rPr lang="en-US" sz="2400" dirty="0">
                <a:sym typeface="Symbol"/>
              </a:rPr>
              <a:t>[</a:t>
            </a:r>
            <a:r>
              <a:rPr lang="en-US" sz="2000" dirty="0">
                <a:sym typeface="Symbol"/>
              </a:rPr>
              <a:t> </a:t>
            </a:r>
            <a:r>
              <a:rPr lang="en-US" sz="2000" b="1" dirty="0" smtClean="0">
                <a:solidFill>
                  <a:srgbClr val="FF0000"/>
                </a:solidFill>
                <a:sym typeface="Symbol"/>
              </a:rPr>
              <a:t>IV,  </a:t>
            </a:r>
            <a:r>
              <a:rPr lang="en-US" sz="2000" b="1" dirty="0">
                <a:solidFill>
                  <a:srgbClr val="FF0000"/>
                </a:solidFill>
                <a:sym typeface="Symbol"/>
              </a:rPr>
              <a:t>E(k, </a:t>
            </a:r>
            <a:r>
              <a:rPr lang="en-US" sz="2000" b="1" dirty="0" smtClean="0">
                <a:solidFill>
                  <a:srgbClr val="FF0000"/>
                </a:solidFill>
              </a:rPr>
              <a:t>m</a:t>
            </a:r>
            <a:r>
              <a:rPr lang="en-US" sz="2000" b="1" baseline="-25000" dirty="0" smtClean="0">
                <a:solidFill>
                  <a:srgbClr val="FF0000"/>
                </a:solidFill>
              </a:rPr>
              <a:t>1</a:t>
            </a:r>
            <a:r>
              <a:rPr lang="en-US" sz="2000" b="1" dirty="0" smtClean="0">
                <a:solidFill>
                  <a:srgbClr val="FF0000"/>
                </a:solidFill>
                <a:sym typeface="Symbol"/>
              </a:rPr>
              <a:t>⨁IV) </a:t>
            </a:r>
            <a:r>
              <a:rPr lang="en-US" sz="2400" dirty="0" smtClean="0">
                <a:sym typeface="Symbol"/>
              </a:rPr>
              <a:t>]</a:t>
            </a:r>
            <a:endParaRPr lang="en-US" sz="2000" dirty="0"/>
          </a:p>
        </p:txBody>
      </p:sp>
      <p:sp>
        <p:nvSpPr>
          <p:cNvPr id="24" name="Rectangle 23"/>
          <p:cNvSpPr/>
          <p:nvPr/>
        </p:nvSpPr>
        <p:spPr>
          <a:xfrm>
            <a:off x="4495800" y="3714750"/>
            <a:ext cx="1371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1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ppt_x</p:attrName>
                                        </p:attrNameLst>
                                      </p:cBhvr>
                                      <p:tavLst>
                                        <p:tav tm="0">
                                          <p:val>
                                            <p:strVal val="#ppt_x-#ppt_w*1.125000"/>
                                          </p:val>
                                        </p:tav>
                                        <p:tav tm="100000">
                                          <p:val>
                                            <p:strVal val="#ppt_x"/>
                                          </p:val>
                                        </p:tav>
                                      </p:tavLst>
                                    </p:anim>
                                    <p:animEffect transition="in" filter="wipe(right)">
                                      <p:cBhvr>
                                        <p:cTn id="29" dur="500"/>
                                        <p:tgtEl>
                                          <p:spTgt spid="25"/>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8" grpId="0"/>
      <p:bldP spid="20" grpId="0"/>
      <p:bldP spid="21" grpId="0"/>
      <p:bldP spid="22" grpId="0"/>
      <p:bldP spid="24" grpId="0" animBg="1"/>
      <p:bldP spid="24"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57150"/>
            <a:ext cx="8229600" cy="628650"/>
          </a:xfrm>
        </p:spPr>
        <p:txBody>
          <a:bodyPr/>
          <a:lstStyle/>
          <a:p>
            <a:r>
              <a:rPr lang="en-US" sz="3200" dirty="0"/>
              <a:t>Construction </a:t>
            </a:r>
            <a:r>
              <a:rPr lang="en-US" sz="3200" dirty="0" smtClean="0"/>
              <a:t>1’:   nonce-based CBC</a:t>
            </a:r>
            <a:endParaRPr lang="en-US" sz="3200" dirty="0"/>
          </a:p>
        </p:txBody>
      </p:sp>
      <p:sp>
        <p:nvSpPr>
          <p:cNvPr id="16387" name="Rectangle 3"/>
          <p:cNvSpPr>
            <a:spLocks noGrp="1" noChangeArrowheads="1"/>
          </p:cNvSpPr>
          <p:nvPr>
            <p:ph type="body" idx="1"/>
          </p:nvPr>
        </p:nvSpPr>
        <p:spPr>
          <a:xfrm>
            <a:off x="228600" y="857250"/>
            <a:ext cx="8763000" cy="914400"/>
          </a:xfrm>
        </p:spPr>
        <p:txBody>
          <a:bodyPr/>
          <a:lstStyle/>
          <a:p>
            <a:r>
              <a:rPr lang="en-US" dirty="0"/>
              <a:t>Cipher block chaining with </a:t>
            </a:r>
            <a:r>
              <a:rPr lang="en-US" u="sng" dirty="0" smtClean="0"/>
              <a:t>unique</a:t>
            </a:r>
            <a:r>
              <a:rPr lang="en-US" dirty="0" smtClean="0"/>
              <a:t> nonce:   key = (k,k</a:t>
            </a:r>
            <a:r>
              <a:rPr lang="en-US" baseline="-25000" dirty="0" smtClean="0"/>
              <a:t>1</a:t>
            </a:r>
            <a:r>
              <a:rPr lang="en-US" dirty="0" smtClean="0"/>
              <a:t>)</a:t>
            </a:r>
            <a:endParaRPr lang="en-US" dirty="0"/>
          </a:p>
        </p:txBody>
      </p:sp>
      <p:sp>
        <p:nvSpPr>
          <p:cNvPr id="42" name="Rectangle 40"/>
          <p:cNvSpPr>
            <a:spLocks noChangeArrowheads="1"/>
          </p:cNvSpPr>
          <p:nvPr/>
        </p:nvSpPr>
        <p:spPr bwMode="auto">
          <a:xfrm>
            <a:off x="533400" y="3986212"/>
            <a:ext cx="8153400" cy="538163"/>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3" name="Rectangle 4"/>
          <p:cNvSpPr>
            <a:spLocks noChangeArrowheads="1"/>
          </p:cNvSpPr>
          <p:nvPr/>
        </p:nvSpPr>
        <p:spPr bwMode="auto">
          <a:xfrm>
            <a:off x="2362200" y="3026569"/>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4" name="Rectangle 5"/>
          <p:cNvSpPr>
            <a:spLocks noChangeArrowheads="1"/>
          </p:cNvSpPr>
          <p:nvPr/>
        </p:nvSpPr>
        <p:spPr bwMode="auto">
          <a:xfrm>
            <a:off x="4038600" y="3026569"/>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5" name="Rectangle 6"/>
          <p:cNvSpPr>
            <a:spLocks noChangeArrowheads="1"/>
          </p:cNvSpPr>
          <p:nvPr/>
        </p:nvSpPr>
        <p:spPr bwMode="auto">
          <a:xfrm>
            <a:off x="7239000" y="3026569"/>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6" name="Rectangle 7"/>
          <p:cNvSpPr>
            <a:spLocks noChangeArrowheads="1"/>
          </p:cNvSpPr>
          <p:nvPr/>
        </p:nvSpPr>
        <p:spPr bwMode="auto">
          <a:xfrm>
            <a:off x="2057400" y="1940719"/>
            <a:ext cx="1524000" cy="28575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m[0]</a:t>
            </a:r>
          </a:p>
        </p:txBody>
      </p:sp>
      <p:sp>
        <p:nvSpPr>
          <p:cNvPr id="47" name="Rectangle 8"/>
          <p:cNvSpPr>
            <a:spLocks noChangeArrowheads="1"/>
          </p:cNvSpPr>
          <p:nvPr/>
        </p:nvSpPr>
        <p:spPr bwMode="auto">
          <a:xfrm>
            <a:off x="3581400" y="1940719"/>
            <a:ext cx="1676400" cy="28575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m[1]</a:t>
            </a:r>
          </a:p>
        </p:txBody>
      </p:sp>
      <p:sp>
        <p:nvSpPr>
          <p:cNvPr id="48" name="Rectangle 9"/>
          <p:cNvSpPr>
            <a:spLocks noChangeArrowheads="1"/>
          </p:cNvSpPr>
          <p:nvPr/>
        </p:nvSpPr>
        <p:spPr bwMode="auto">
          <a:xfrm>
            <a:off x="5257800" y="1940719"/>
            <a:ext cx="1600200" cy="28575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m[2]</a:t>
            </a:r>
            <a:endParaRPr lang="en-US" sz="1800" dirty="0">
              <a:latin typeface="Arial" charset="0"/>
            </a:endParaRPr>
          </a:p>
        </p:txBody>
      </p:sp>
      <p:sp>
        <p:nvSpPr>
          <p:cNvPr id="49" name="Rectangle 10"/>
          <p:cNvSpPr>
            <a:spLocks noChangeArrowheads="1"/>
          </p:cNvSpPr>
          <p:nvPr/>
        </p:nvSpPr>
        <p:spPr bwMode="auto">
          <a:xfrm>
            <a:off x="6858000" y="1940719"/>
            <a:ext cx="1524000" cy="28575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m[3]</a:t>
            </a:r>
            <a:endParaRPr lang="en-US" sz="1800" dirty="0">
              <a:latin typeface="Arial" charset="0"/>
            </a:endParaRPr>
          </a:p>
        </p:txBody>
      </p:sp>
      <p:sp>
        <p:nvSpPr>
          <p:cNvPr id="50" name="Text Box 12"/>
          <p:cNvSpPr txBox="1">
            <a:spLocks noChangeArrowheads="1"/>
          </p:cNvSpPr>
          <p:nvPr/>
        </p:nvSpPr>
        <p:spPr bwMode="auto">
          <a:xfrm>
            <a:off x="2551114" y="2291774"/>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1" name="Text Box 13"/>
          <p:cNvSpPr txBox="1">
            <a:spLocks noChangeArrowheads="1"/>
          </p:cNvSpPr>
          <p:nvPr/>
        </p:nvSpPr>
        <p:spPr bwMode="auto">
          <a:xfrm>
            <a:off x="7467600" y="2291774"/>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2" name="Text Box 14"/>
          <p:cNvSpPr txBox="1">
            <a:spLocks noChangeArrowheads="1"/>
          </p:cNvSpPr>
          <p:nvPr/>
        </p:nvSpPr>
        <p:spPr bwMode="auto">
          <a:xfrm>
            <a:off x="4267200" y="2291774"/>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3" name="Line 15"/>
          <p:cNvSpPr>
            <a:spLocks noChangeShapeType="1"/>
          </p:cNvSpPr>
          <p:nvPr/>
        </p:nvSpPr>
        <p:spPr bwMode="auto">
          <a:xfrm>
            <a:off x="2787650" y="2226469"/>
            <a:ext cx="0" cy="285750"/>
          </a:xfrm>
          <a:prstGeom prst="line">
            <a:avLst/>
          </a:prstGeom>
          <a:noFill/>
          <a:ln w="9525">
            <a:solidFill>
              <a:schemeClr val="tx1"/>
            </a:solidFill>
            <a:round/>
            <a:headEnd/>
            <a:tailEnd type="triangle" w="med" len="med"/>
          </a:ln>
        </p:spPr>
        <p:txBody>
          <a:bodyPr/>
          <a:lstStyle/>
          <a:p>
            <a:endParaRPr lang="en-US"/>
          </a:p>
        </p:txBody>
      </p:sp>
      <p:sp>
        <p:nvSpPr>
          <p:cNvPr id="54" name="Line 16"/>
          <p:cNvSpPr>
            <a:spLocks noChangeShapeType="1"/>
          </p:cNvSpPr>
          <p:nvPr/>
        </p:nvSpPr>
        <p:spPr bwMode="auto">
          <a:xfrm>
            <a:off x="4495800" y="2250281"/>
            <a:ext cx="0" cy="285750"/>
          </a:xfrm>
          <a:prstGeom prst="line">
            <a:avLst/>
          </a:prstGeom>
          <a:noFill/>
          <a:ln w="9525">
            <a:solidFill>
              <a:schemeClr val="tx1"/>
            </a:solidFill>
            <a:round/>
            <a:headEnd/>
            <a:tailEnd type="triangle" w="med" len="med"/>
          </a:ln>
        </p:spPr>
        <p:txBody>
          <a:bodyPr/>
          <a:lstStyle/>
          <a:p>
            <a:endParaRPr lang="en-US"/>
          </a:p>
        </p:txBody>
      </p:sp>
      <p:sp>
        <p:nvSpPr>
          <p:cNvPr id="55" name="Line 17"/>
          <p:cNvSpPr>
            <a:spLocks noChangeShapeType="1"/>
          </p:cNvSpPr>
          <p:nvPr/>
        </p:nvSpPr>
        <p:spPr bwMode="auto">
          <a:xfrm>
            <a:off x="7696200" y="2226469"/>
            <a:ext cx="0" cy="285750"/>
          </a:xfrm>
          <a:prstGeom prst="line">
            <a:avLst/>
          </a:prstGeom>
          <a:noFill/>
          <a:ln w="9525">
            <a:solidFill>
              <a:schemeClr val="tx1"/>
            </a:solidFill>
            <a:round/>
            <a:headEnd/>
            <a:tailEnd type="triangle" w="med" len="med"/>
          </a:ln>
        </p:spPr>
        <p:txBody>
          <a:bodyPr/>
          <a:lstStyle/>
          <a:p>
            <a:endParaRPr lang="en-US"/>
          </a:p>
        </p:txBody>
      </p:sp>
      <p:sp>
        <p:nvSpPr>
          <p:cNvPr id="56" name="Line 18"/>
          <p:cNvSpPr>
            <a:spLocks noChangeShapeType="1"/>
          </p:cNvSpPr>
          <p:nvPr/>
        </p:nvSpPr>
        <p:spPr bwMode="auto">
          <a:xfrm>
            <a:off x="4495800" y="2740819"/>
            <a:ext cx="0" cy="285750"/>
          </a:xfrm>
          <a:prstGeom prst="line">
            <a:avLst/>
          </a:prstGeom>
          <a:noFill/>
          <a:ln w="9525">
            <a:solidFill>
              <a:schemeClr val="tx1"/>
            </a:solidFill>
            <a:round/>
            <a:headEnd/>
            <a:tailEnd type="triangle" w="med" len="med"/>
          </a:ln>
        </p:spPr>
        <p:txBody>
          <a:bodyPr/>
          <a:lstStyle/>
          <a:p>
            <a:endParaRPr lang="en-US"/>
          </a:p>
        </p:txBody>
      </p:sp>
      <p:sp>
        <p:nvSpPr>
          <p:cNvPr id="57" name="Line 19"/>
          <p:cNvSpPr>
            <a:spLocks noChangeShapeType="1"/>
          </p:cNvSpPr>
          <p:nvPr/>
        </p:nvSpPr>
        <p:spPr bwMode="auto">
          <a:xfrm>
            <a:off x="7696200" y="2740819"/>
            <a:ext cx="0" cy="285750"/>
          </a:xfrm>
          <a:prstGeom prst="line">
            <a:avLst/>
          </a:prstGeom>
          <a:noFill/>
          <a:ln w="9525">
            <a:solidFill>
              <a:schemeClr val="tx1"/>
            </a:solidFill>
            <a:round/>
            <a:headEnd/>
            <a:tailEnd type="triangle" w="med" len="med"/>
          </a:ln>
        </p:spPr>
        <p:txBody>
          <a:bodyPr/>
          <a:lstStyle/>
          <a:p>
            <a:endParaRPr lang="en-US"/>
          </a:p>
        </p:txBody>
      </p:sp>
      <p:sp>
        <p:nvSpPr>
          <p:cNvPr id="58" name="Line 20"/>
          <p:cNvSpPr>
            <a:spLocks noChangeShapeType="1"/>
          </p:cNvSpPr>
          <p:nvPr/>
        </p:nvSpPr>
        <p:spPr bwMode="auto">
          <a:xfrm>
            <a:off x="2743200" y="2740819"/>
            <a:ext cx="0" cy="285750"/>
          </a:xfrm>
          <a:prstGeom prst="line">
            <a:avLst/>
          </a:prstGeom>
          <a:noFill/>
          <a:ln w="9525">
            <a:solidFill>
              <a:schemeClr val="tx1"/>
            </a:solidFill>
            <a:round/>
            <a:headEnd/>
            <a:tailEnd type="triangle" w="med" len="med"/>
          </a:ln>
        </p:spPr>
        <p:txBody>
          <a:bodyPr/>
          <a:lstStyle/>
          <a:p>
            <a:endParaRPr lang="en-US"/>
          </a:p>
        </p:txBody>
      </p:sp>
      <p:sp>
        <p:nvSpPr>
          <p:cNvPr id="59" name="Line 22"/>
          <p:cNvSpPr>
            <a:spLocks noChangeShapeType="1"/>
          </p:cNvSpPr>
          <p:nvPr/>
        </p:nvSpPr>
        <p:spPr bwMode="auto">
          <a:xfrm>
            <a:off x="2743200" y="3655219"/>
            <a:ext cx="1588" cy="457200"/>
          </a:xfrm>
          <a:prstGeom prst="line">
            <a:avLst/>
          </a:prstGeom>
          <a:noFill/>
          <a:ln w="9525">
            <a:solidFill>
              <a:schemeClr val="tx1"/>
            </a:solidFill>
            <a:round/>
            <a:headEnd/>
            <a:tailEnd type="triangle" w="med" len="med"/>
          </a:ln>
        </p:spPr>
        <p:txBody>
          <a:bodyPr/>
          <a:lstStyle/>
          <a:p>
            <a:endParaRPr lang="en-US"/>
          </a:p>
        </p:txBody>
      </p:sp>
      <p:sp>
        <p:nvSpPr>
          <p:cNvPr id="60" name="Freeform 23"/>
          <p:cNvSpPr>
            <a:spLocks/>
          </p:cNvSpPr>
          <p:nvPr/>
        </p:nvSpPr>
        <p:spPr bwMode="auto">
          <a:xfrm>
            <a:off x="2743200" y="2626519"/>
            <a:ext cx="16002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1" name="Line 24"/>
          <p:cNvSpPr>
            <a:spLocks noChangeShapeType="1"/>
          </p:cNvSpPr>
          <p:nvPr/>
        </p:nvSpPr>
        <p:spPr bwMode="auto">
          <a:xfrm>
            <a:off x="4495800" y="3655219"/>
            <a:ext cx="1588" cy="457200"/>
          </a:xfrm>
          <a:prstGeom prst="line">
            <a:avLst/>
          </a:prstGeom>
          <a:noFill/>
          <a:ln w="9525">
            <a:solidFill>
              <a:schemeClr val="tx1"/>
            </a:solidFill>
            <a:round/>
            <a:headEnd/>
            <a:tailEnd type="triangle" w="med" len="med"/>
          </a:ln>
        </p:spPr>
        <p:txBody>
          <a:bodyPr/>
          <a:lstStyle/>
          <a:p>
            <a:endParaRPr lang="en-US"/>
          </a:p>
        </p:txBody>
      </p:sp>
      <p:sp>
        <p:nvSpPr>
          <p:cNvPr id="62" name="Rectangle 25"/>
          <p:cNvSpPr>
            <a:spLocks noChangeArrowheads="1"/>
          </p:cNvSpPr>
          <p:nvPr/>
        </p:nvSpPr>
        <p:spPr bwMode="auto">
          <a:xfrm>
            <a:off x="5715000" y="3026569"/>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63" name="Freeform 26"/>
          <p:cNvSpPr>
            <a:spLocks/>
          </p:cNvSpPr>
          <p:nvPr/>
        </p:nvSpPr>
        <p:spPr bwMode="auto">
          <a:xfrm>
            <a:off x="4495800" y="2626519"/>
            <a:ext cx="16002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4" name="Freeform 27"/>
          <p:cNvSpPr>
            <a:spLocks/>
          </p:cNvSpPr>
          <p:nvPr/>
        </p:nvSpPr>
        <p:spPr bwMode="auto">
          <a:xfrm>
            <a:off x="6172200" y="2626519"/>
            <a:ext cx="13716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5" name="Text Box 28"/>
          <p:cNvSpPr txBox="1">
            <a:spLocks noChangeArrowheads="1"/>
          </p:cNvSpPr>
          <p:nvPr/>
        </p:nvSpPr>
        <p:spPr bwMode="auto">
          <a:xfrm>
            <a:off x="5980114" y="2291774"/>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66" name="Line 29"/>
          <p:cNvSpPr>
            <a:spLocks noChangeShapeType="1"/>
          </p:cNvSpPr>
          <p:nvPr/>
        </p:nvSpPr>
        <p:spPr bwMode="auto">
          <a:xfrm>
            <a:off x="6208713" y="2250281"/>
            <a:ext cx="0" cy="285750"/>
          </a:xfrm>
          <a:prstGeom prst="line">
            <a:avLst/>
          </a:prstGeom>
          <a:noFill/>
          <a:ln w="9525">
            <a:solidFill>
              <a:schemeClr val="tx1"/>
            </a:solidFill>
            <a:round/>
            <a:headEnd/>
            <a:tailEnd type="triangle" w="med" len="med"/>
          </a:ln>
        </p:spPr>
        <p:txBody>
          <a:bodyPr/>
          <a:lstStyle/>
          <a:p>
            <a:endParaRPr lang="en-US"/>
          </a:p>
        </p:txBody>
      </p:sp>
      <p:sp>
        <p:nvSpPr>
          <p:cNvPr id="67" name="Line 30"/>
          <p:cNvSpPr>
            <a:spLocks noChangeShapeType="1"/>
          </p:cNvSpPr>
          <p:nvPr/>
        </p:nvSpPr>
        <p:spPr bwMode="auto">
          <a:xfrm>
            <a:off x="6208713" y="2740819"/>
            <a:ext cx="0" cy="285750"/>
          </a:xfrm>
          <a:prstGeom prst="line">
            <a:avLst/>
          </a:prstGeom>
          <a:noFill/>
          <a:ln w="9525">
            <a:solidFill>
              <a:schemeClr val="tx1"/>
            </a:solidFill>
            <a:round/>
            <a:headEnd/>
            <a:tailEnd type="triangle" w="med" len="med"/>
          </a:ln>
        </p:spPr>
        <p:txBody>
          <a:bodyPr/>
          <a:lstStyle/>
          <a:p>
            <a:endParaRPr lang="en-US"/>
          </a:p>
        </p:txBody>
      </p:sp>
      <p:sp>
        <p:nvSpPr>
          <p:cNvPr id="68" name="Line 31"/>
          <p:cNvSpPr>
            <a:spLocks noChangeShapeType="1"/>
          </p:cNvSpPr>
          <p:nvPr/>
        </p:nvSpPr>
        <p:spPr bwMode="auto">
          <a:xfrm>
            <a:off x="6172200" y="3655219"/>
            <a:ext cx="1588" cy="457200"/>
          </a:xfrm>
          <a:prstGeom prst="line">
            <a:avLst/>
          </a:prstGeom>
          <a:noFill/>
          <a:ln w="9525">
            <a:solidFill>
              <a:schemeClr val="tx1"/>
            </a:solidFill>
            <a:round/>
            <a:headEnd/>
            <a:tailEnd type="triangle" w="med" len="med"/>
          </a:ln>
        </p:spPr>
        <p:txBody>
          <a:bodyPr/>
          <a:lstStyle/>
          <a:p>
            <a:endParaRPr lang="en-US"/>
          </a:p>
        </p:txBody>
      </p:sp>
      <p:sp>
        <p:nvSpPr>
          <p:cNvPr id="69" name="Line 32"/>
          <p:cNvSpPr>
            <a:spLocks noChangeShapeType="1"/>
          </p:cNvSpPr>
          <p:nvPr/>
        </p:nvSpPr>
        <p:spPr bwMode="auto">
          <a:xfrm>
            <a:off x="7694614" y="3655219"/>
            <a:ext cx="1587" cy="457200"/>
          </a:xfrm>
          <a:prstGeom prst="line">
            <a:avLst/>
          </a:prstGeom>
          <a:noFill/>
          <a:ln w="9525">
            <a:solidFill>
              <a:schemeClr val="tx1"/>
            </a:solidFill>
            <a:round/>
            <a:headEnd/>
            <a:tailEnd type="triangle" w="med" len="med"/>
          </a:ln>
        </p:spPr>
        <p:txBody>
          <a:bodyPr/>
          <a:lstStyle/>
          <a:p>
            <a:endParaRPr lang="en-US"/>
          </a:p>
        </p:txBody>
      </p:sp>
      <p:sp>
        <p:nvSpPr>
          <p:cNvPr id="70" name="Rectangle 33"/>
          <p:cNvSpPr>
            <a:spLocks noChangeArrowheads="1"/>
          </p:cNvSpPr>
          <p:nvPr/>
        </p:nvSpPr>
        <p:spPr bwMode="auto">
          <a:xfrm>
            <a:off x="2057400" y="4112419"/>
            <a:ext cx="1524000" cy="28575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c[0]</a:t>
            </a:r>
          </a:p>
        </p:txBody>
      </p:sp>
      <p:sp>
        <p:nvSpPr>
          <p:cNvPr id="71" name="Rectangle 34"/>
          <p:cNvSpPr>
            <a:spLocks noChangeArrowheads="1"/>
          </p:cNvSpPr>
          <p:nvPr/>
        </p:nvSpPr>
        <p:spPr bwMode="auto">
          <a:xfrm>
            <a:off x="3581400" y="4112419"/>
            <a:ext cx="1676400" cy="28575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c[1]</a:t>
            </a:r>
          </a:p>
        </p:txBody>
      </p:sp>
      <p:sp>
        <p:nvSpPr>
          <p:cNvPr id="72" name="Rectangle 35"/>
          <p:cNvSpPr>
            <a:spLocks noChangeArrowheads="1"/>
          </p:cNvSpPr>
          <p:nvPr/>
        </p:nvSpPr>
        <p:spPr bwMode="auto">
          <a:xfrm>
            <a:off x="5257800" y="4112419"/>
            <a:ext cx="16002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c[2]</a:t>
            </a:r>
            <a:endParaRPr lang="en-US" sz="1800" dirty="0">
              <a:latin typeface="Arial" charset="0"/>
            </a:endParaRPr>
          </a:p>
        </p:txBody>
      </p:sp>
      <p:sp>
        <p:nvSpPr>
          <p:cNvPr id="73" name="Rectangle 36"/>
          <p:cNvSpPr>
            <a:spLocks noChangeArrowheads="1"/>
          </p:cNvSpPr>
          <p:nvPr/>
        </p:nvSpPr>
        <p:spPr bwMode="auto">
          <a:xfrm>
            <a:off x="6858000" y="4112419"/>
            <a:ext cx="15240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c[3]</a:t>
            </a:r>
            <a:endParaRPr lang="en-US" sz="1800" dirty="0">
              <a:latin typeface="Arial" charset="0"/>
            </a:endParaRPr>
          </a:p>
        </p:txBody>
      </p:sp>
      <p:sp>
        <p:nvSpPr>
          <p:cNvPr id="74" name="Rectangle 37"/>
          <p:cNvSpPr>
            <a:spLocks noChangeArrowheads="1"/>
          </p:cNvSpPr>
          <p:nvPr/>
        </p:nvSpPr>
        <p:spPr bwMode="auto">
          <a:xfrm>
            <a:off x="914400" y="4112419"/>
            <a:ext cx="8382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nonce</a:t>
            </a:r>
            <a:endParaRPr lang="en-US" sz="1800" dirty="0">
              <a:latin typeface="Arial" charset="0"/>
            </a:endParaRPr>
          </a:p>
        </p:txBody>
      </p:sp>
      <p:sp>
        <p:nvSpPr>
          <p:cNvPr id="75" name="Text Box 39"/>
          <p:cNvSpPr txBox="1">
            <a:spLocks noChangeArrowheads="1"/>
          </p:cNvSpPr>
          <p:nvPr/>
        </p:nvSpPr>
        <p:spPr bwMode="auto">
          <a:xfrm>
            <a:off x="6951662" y="4514850"/>
            <a:ext cx="1185428" cy="369332"/>
          </a:xfrm>
          <a:prstGeom prst="rect">
            <a:avLst/>
          </a:prstGeom>
          <a:noFill/>
          <a:ln w="9525">
            <a:noFill/>
            <a:miter lim="800000"/>
            <a:headEnd/>
            <a:tailEnd/>
          </a:ln>
        </p:spPr>
        <p:txBody>
          <a:bodyPr wrap="none">
            <a:spAutoFit/>
          </a:bodyPr>
          <a:lstStyle/>
          <a:p>
            <a:r>
              <a:rPr lang="en-US" dirty="0" err="1">
                <a:latin typeface="Arial" charset="0"/>
              </a:rPr>
              <a:t>ciphertext</a:t>
            </a:r>
            <a:endParaRPr lang="en-US" dirty="0">
              <a:latin typeface="Arial" charset="0"/>
            </a:endParaRPr>
          </a:p>
        </p:txBody>
      </p:sp>
      <p:sp>
        <p:nvSpPr>
          <p:cNvPr id="77" name="Rectangle 11"/>
          <p:cNvSpPr>
            <a:spLocks noChangeArrowheads="1"/>
          </p:cNvSpPr>
          <p:nvPr/>
        </p:nvSpPr>
        <p:spPr bwMode="auto">
          <a:xfrm>
            <a:off x="914712" y="1940719"/>
            <a:ext cx="838044"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nonce</a:t>
            </a:r>
            <a:endParaRPr lang="en-US" sz="1800" dirty="0">
              <a:latin typeface="Arial" charset="0"/>
            </a:endParaRPr>
          </a:p>
        </p:txBody>
      </p:sp>
      <p:cxnSp>
        <p:nvCxnSpPr>
          <p:cNvPr id="81" name="Straight Connector 47"/>
          <p:cNvCxnSpPr>
            <a:cxnSpLocks noChangeShapeType="1"/>
          </p:cNvCxnSpPr>
          <p:nvPr/>
        </p:nvCxnSpPr>
        <p:spPr bwMode="auto">
          <a:xfrm rot="5400000">
            <a:off x="1180985" y="3768685"/>
            <a:ext cx="232172" cy="2858"/>
          </a:xfrm>
          <a:prstGeom prst="line">
            <a:avLst/>
          </a:prstGeom>
          <a:noFill/>
          <a:ln w="9525" algn="ctr">
            <a:solidFill>
              <a:schemeClr val="tx1"/>
            </a:solidFill>
            <a:round/>
            <a:headEnd/>
            <a:tailEnd/>
          </a:ln>
        </p:spPr>
      </p:cxnSp>
      <p:grpSp>
        <p:nvGrpSpPr>
          <p:cNvPr id="84" name="Group 83"/>
          <p:cNvGrpSpPr/>
          <p:nvPr/>
        </p:nvGrpSpPr>
        <p:grpSpPr>
          <a:xfrm>
            <a:off x="884238" y="2226469"/>
            <a:ext cx="1706562" cy="1659731"/>
            <a:chOff x="884238" y="2968624"/>
            <a:chExt cx="1706562" cy="2212975"/>
          </a:xfrm>
        </p:grpSpPr>
        <p:sp>
          <p:nvSpPr>
            <p:cNvPr id="78" name="Rectangle 4"/>
            <p:cNvSpPr>
              <a:spLocks noChangeArrowheads="1"/>
            </p:cNvSpPr>
            <p:nvPr/>
          </p:nvSpPr>
          <p:spPr bwMode="auto">
            <a:xfrm>
              <a:off x="884238" y="4038599"/>
              <a:ext cx="914230" cy="838200"/>
            </a:xfrm>
            <a:prstGeom prst="rect">
              <a:avLst/>
            </a:prstGeom>
            <a:solidFill>
              <a:schemeClr val="accent1"/>
            </a:solidFill>
            <a:ln w="9525">
              <a:solidFill>
                <a:schemeClr val="tx1"/>
              </a:solidFill>
              <a:miter lim="800000"/>
              <a:headEnd/>
              <a:tailEnd/>
            </a:ln>
          </p:spPr>
          <p:txBody>
            <a:bodyPr wrap="none" anchor="ctr"/>
            <a:lstStyle/>
            <a:p>
              <a:pPr algn="ctr"/>
              <a:r>
                <a:rPr lang="en-US" dirty="0">
                  <a:latin typeface="Arial" charset="0"/>
                </a:rPr>
                <a:t>E(</a:t>
              </a:r>
              <a:r>
                <a:rPr lang="en-US" dirty="0" smtClean="0">
                  <a:latin typeface="Arial" charset="0"/>
                </a:rPr>
                <a:t>k</a:t>
              </a:r>
              <a:r>
                <a:rPr lang="en-US" baseline="-25000" dirty="0" smtClean="0">
                  <a:latin typeface="Arial" charset="0"/>
                </a:rPr>
                <a:t>1</a:t>
              </a:r>
              <a:r>
                <a:rPr lang="en-US" dirty="0" smtClean="0">
                  <a:latin typeface="Arial" charset="0"/>
                </a:rPr>
                <a:t>,</a:t>
              </a:r>
              <a:r>
                <a:rPr lang="en-US" dirty="0">
                  <a:latin typeface="Arial" charset="0"/>
                  <a:sym typeface="Symbol" pitchFamily="18" charset="2"/>
                </a:rPr>
                <a:t>)</a:t>
              </a:r>
            </a:p>
          </p:txBody>
        </p:sp>
        <p:sp>
          <p:nvSpPr>
            <p:cNvPr id="79" name="Freeform 23"/>
            <p:cNvSpPr>
              <a:spLocks/>
            </p:cNvSpPr>
            <p:nvPr/>
          </p:nvSpPr>
          <p:spPr bwMode="auto">
            <a:xfrm>
              <a:off x="1295641" y="3505200"/>
              <a:ext cx="1295159" cy="1676399"/>
            </a:xfrm>
            <a:custGeom>
              <a:avLst/>
              <a:gdLst>
                <a:gd name="T0" fmla="*/ 0 w 912"/>
                <a:gd name="T1" fmla="*/ 2147483647 h 1056"/>
                <a:gd name="T2" fmla="*/ 2147483647 w 912"/>
                <a:gd name="T3" fmla="*/ 2147483647 h 1056"/>
                <a:gd name="T4" fmla="*/ 2147483647 w 912"/>
                <a:gd name="T5" fmla="*/ 0 h 1056"/>
                <a:gd name="T6" fmla="*/ 2147483647 w 912"/>
                <a:gd name="T7" fmla="*/ 0 h 1056"/>
                <a:gd name="T8" fmla="*/ 0 60000 65536"/>
                <a:gd name="T9" fmla="*/ 0 60000 65536"/>
                <a:gd name="T10" fmla="*/ 0 60000 65536"/>
                <a:gd name="T11" fmla="*/ 0 60000 65536"/>
                <a:gd name="T12" fmla="*/ 0 w 912"/>
                <a:gd name="T13" fmla="*/ 0 h 1056"/>
                <a:gd name="T14" fmla="*/ 912 w 912"/>
                <a:gd name="T15" fmla="*/ 1056 h 1056"/>
              </a:gdLst>
              <a:ahLst/>
              <a:cxnLst>
                <a:cxn ang="T8">
                  <a:pos x="T0" y="T1"/>
                </a:cxn>
                <a:cxn ang="T9">
                  <a:pos x="T2" y="T3"/>
                </a:cxn>
                <a:cxn ang="T10">
                  <a:pos x="T4" y="T5"/>
                </a:cxn>
                <a:cxn ang="T11">
                  <a:pos x="T6" y="T7"/>
                </a:cxn>
              </a:cxnLst>
              <a:rect l="T12" t="T13" r="T14" b="T15"/>
              <a:pathLst>
                <a:path w="912" h="1056">
                  <a:moveTo>
                    <a:pt x="0" y="1056"/>
                  </a:moveTo>
                  <a:lnTo>
                    <a:pt x="480" y="1056"/>
                  </a:lnTo>
                  <a:lnTo>
                    <a:pt x="480" y="0"/>
                  </a:lnTo>
                  <a:lnTo>
                    <a:pt x="912" y="0"/>
                  </a:lnTo>
                </a:path>
              </a:pathLst>
            </a:custGeom>
            <a:noFill/>
            <a:ln w="9525">
              <a:solidFill>
                <a:schemeClr val="tx1"/>
              </a:solidFill>
              <a:round/>
              <a:headEnd/>
              <a:tailEnd type="triangle" w="med" len="med"/>
            </a:ln>
          </p:spPr>
          <p:txBody>
            <a:bodyPr/>
            <a:lstStyle/>
            <a:p>
              <a:endParaRPr lang="en-US"/>
            </a:p>
          </p:txBody>
        </p:sp>
        <p:cxnSp>
          <p:nvCxnSpPr>
            <p:cNvPr id="80" name="Straight Arrow Connector 45"/>
            <p:cNvCxnSpPr>
              <a:cxnSpLocks noChangeShapeType="1"/>
              <a:stCxn id="77" idx="2"/>
              <a:endCxn id="78" idx="0"/>
            </p:cNvCxnSpPr>
            <p:nvPr/>
          </p:nvCxnSpPr>
          <p:spPr bwMode="auto">
            <a:xfrm rot="16200000" flipH="1">
              <a:off x="802557" y="3499802"/>
              <a:ext cx="1069975" cy="7619"/>
            </a:xfrm>
            <a:prstGeom prst="straightConnector1">
              <a:avLst/>
            </a:prstGeom>
            <a:noFill/>
            <a:ln w="9525" algn="ctr">
              <a:solidFill>
                <a:schemeClr val="tx1"/>
              </a:solidFill>
              <a:round/>
              <a:headEnd/>
              <a:tailEnd type="arrow" w="med" len="med"/>
            </a:ln>
          </p:spPr>
        </p:cxnSp>
        <p:sp>
          <p:nvSpPr>
            <p:cNvPr id="82" name="TextBox 81"/>
            <p:cNvSpPr txBox="1"/>
            <p:nvPr/>
          </p:nvSpPr>
          <p:spPr bwMode="auto">
            <a:xfrm>
              <a:off x="2011363" y="3022599"/>
              <a:ext cx="377026" cy="492443"/>
            </a:xfrm>
            <a:prstGeom prst="rect">
              <a:avLst/>
            </a:prstGeom>
            <a:noFill/>
          </p:spPr>
          <p:txBody>
            <a:bodyPr wrap="none">
              <a:spAutoFit/>
            </a:bodyPr>
            <a:lstStyle/>
            <a:p>
              <a:pPr>
                <a:defRPr/>
              </a:pPr>
              <a:r>
                <a:rPr lang="en-US" sz="1800" dirty="0" smtClean="0">
                  <a:latin typeface="+mn-lt"/>
                </a:rPr>
                <a:t>IV</a:t>
              </a:r>
              <a:endParaRPr lang="en-US" sz="2390" b="1" dirty="0">
                <a:latin typeface="+mn-lt"/>
              </a:endParaRPr>
            </a:p>
          </p:txBody>
        </p:sp>
      </p:grpSp>
      <p:sp>
        <p:nvSpPr>
          <p:cNvPr id="83" name="TextBox 82"/>
          <p:cNvSpPr txBox="1"/>
          <p:nvPr/>
        </p:nvSpPr>
        <p:spPr>
          <a:xfrm>
            <a:off x="1905000" y="1257300"/>
            <a:ext cx="6890728" cy="400110"/>
          </a:xfrm>
          <a:prstGeom prst="rect">
            <a:avLst/>
          </a:prstGeom>
          <a:noFill/>
        </p:spPr>
        <p:txBody>
          <a:bodyPr wrap="none" rtlCol="0">
            <a:spAutoFit/>
          </a:bodyPr>
          <a:lstStyle/>
          <a:p>
            <a:r>
              <a:rPr lang="en-US" sz="2000" dirty="0"/>
              <a:t>u</a:t>
            </a:r>
            <a:r>
              <a:rPr lang="en-US" sz="2000" dirty="0" smtClean="0">
                <a:latin typeface="+mn-lt"/>
              </a:rPr>
              <a:t>nique </a:t>
            </a:r>
            <a:r>
              <a:rPr lang="en-US" sz="2000" dirty="0" smtClean="0"/>
              <a:t>nonce</a:t>
            </a:r>
            <a:r>
              <a:rPr lang="en-US" sz="2000" dirty="0" smtClean="0">
                <a:latin typeface="+mn-lt"/>
              </a:rPr>
              <a:t> means:   (key, </a:t>
            </a:r>
            <a:r>
              <a:rPr lang="en-US" sz="2000" dirty="0" smtClean="0"/>
              <a:t>n</a:t>
            </a:r>
            <a:r>
              <a:rPr lang="en-US" sz="2000" dirty="0" smtClean="0">
                <a:latin typeface="+mn-lt"/>
              </a:rPr>
              <a:t>)  pair is used for only one message</a:t>
            </a:r>
          </a:p>
        </p:txBody>
      </p:sp>
      <p:grpSp>
        <p:nvGrpSpPr>
          <p:cNvPr id="87" name="Group 86"/>
          <p:cNvGrpSpPr/>
          <p:nvPr/>
        </p:nvGrpSpPr>
        <p:grpSpPr>
          <a:xfrm>
            <a:off x="1295401" y="4411979"/>
            <a:ext cx="4553937" cy="774398"/>
            <a:chOff x="1295400" y="5882640"/>
            <a:chExt cx="4553937" cy="1032531"/>
          </a:xfrm>
        </p:grpSpPr>
        <p:sp>
          <p:nvSpPr>
            <p:cNvPr id="85" name="TextBox 84"/>
            <p:cNvSpPr txBox="1"/>
            <p:nvPr/>
          </p:nvSpPr>
          <p:spPr>
            <a:xfrm>
              <a:off x="1676400" y="6381691"/>
              <a:ext cx="4172937" cy="533480"/>
            </a:xfrm>
            <a:prstGeom prst="rect">
              <a:avLst/>
            </a:prstGeom>
            <a:noFill/>
            <a:ln>
              <a:solidFill>
                <a:srgbClr val="92D050"/>
              </a:solidFill>
            </a:ln>
          </p:spPr>
          <p:txBody>
            <a:bodyPr wrap="none" rtlCol="0">
              <a:spAutoFit/>
            </a:bodyPr>
            <a:lstStyle/>
            <a:p>
              <a:r>
                <a:rPr lang="en-US" sz="2000" dirty="0" smtClean="0"/>
                <a:t>included only if unknown to </a:t>
              </a:r>
              <a:r>
                <a:rPr lang="en-US" sz="2000" dirty="0" err="1" smtClean="0"/>
                <a:t>decryptor</a:t>
              </a:r>
              <a:endParaRPr lang="en-US" sz="2000" dirty="0"/>
            </a:p>
          </p:txBody>
        </p:sp>
        <p:sp>
          <p:nvSpPr>
            <p:cNvPr id="86" name="Freeform 85"/>
            <p:cNvSpPr/>
            <p:nvPr/>
          </p:nvSpPr>
          <p:spPr bwMode="auto">
            <a:xfrm>
              <a:off x="1295400" y="5882640"/>
              <a:ext cx="396240" cy="716280"/>
            </a:xfrm>
            <a:custGeom>
              <a:avLst/>
              <a:gdLst>
                <a:gd name="connsiteX0" fmla="*/ 396240 w 396240"/>
                <a:gd name="connsiteY0" fmla="*/ 716280 h 716280"/>
                <a:gd name="connsiteX1" fmla="*/ 137160 w 396240"/>
                <a:gd name="connsiteY1" fmla="*/ 563880 h 716280"/>
                <a:gd name="connsiteX2" fmla="*/ 0 w 396240"/>
                <a:gd name="connsiteY2" fmla="*/ 0 h 716280"/>
              </a:gdLst>
              <a:ahLst/>
              <a:cxnLst>
                <a:cxn ang="0">
                  <a:pos x="connsiteX0" y="connsiteY0"/>
                </a:cxn>
                <a:cxn ang="0">
                  <a:pos x="connsiteX1" y="connsiteY1"/>
                </a:cxn>
                <a:cxn ang="0">
                  <a:pos x="connsiteX2" y="connsiteY2"/>
                </a:cxn>
              </a:cxnLst>
              <a:rect l="l" t="t" r="r" b="b"/>
              <a:pathLst>
                <a:path w="396240" h="716280">
                  <a:moveTo>
                    <a:pt x="396240" y="716280"/>
                  </a:moveTo>
                  <a:cubicBezTo>
                    <a:pt x="299720" y="699770"/>
                    <a:pt x="203200" y="683260"/>
                    <a:pt x="137160" y="563880"/>
                  </a:cubicBezTo>
                  <a:cubicBezTo>
                    <a:pt x="71120" y="444500"/>
                    <a:pt x="35560" y="222250"/>
                    <a:pt x="0"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144314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Crypto API    (</a:t>
            </a:r>
            <a:r>
              <a:rPr lang="en-US" dirty="0" err="1" smtClean="0"/>
              <a:t>OpenSSL</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void </a:t>
            </a:r>
            <a:r>
              <a:rPr lang="en-US" dirty="0" err="1"/>
              <a:t>AES_cbc_encrypt</a:t>
            </a:r>
            <a:r>
              <a:rPr lang="en-US" dirty="0" smtClean="0"/>
              <a:t>(</a:t>
            </a:r>
          </a:p>
          <a:p>
            <a:pPr marL="0" indent="0">
              <a:buNone/>
            </a:pPr>
            <a:r>
              <a:rPr lang="en-US" dirty="0"/>
              <a:t>	</a:t>
            </a:r>
            <a:r>
              <a:rPr lang="en-US" dirty="0" err="1" smtClean="0"/>
              <a:t>const</a:t>
            </a:r>
            <a:r>
              <a:rPr lang="en-US" dirty="0" smtClean="0"/>
              <a:t> </a:t>
            </a:r>
            <a:r>
              <a:rPr lang="en-US" dirty="0"/>
              <a:t>unsigned char *in, </a:t>
            </a:r>
            <a:endParaRPr lang="en-US" dirty="0" smtClean="0"/>
          </a:p>
          <a:p>
            <a:pPr marL="0" indent="0">
              <a:buNone/>
            </a:pPr>
            <a:r>
              <a:rPr lang="en-US" dirty="0"/>
              <a:t>	</a:t>
            </a:r>
            <a:r>
              <a:rPr lang="en-US" dirty="0" smtClean="0"/>
              <a:t>unsigned </a:t>
            </a:r>
            <a:r>
              <a:rPr lang="en-US" dirty="0"/>
              <a:t>char *out</a:t>
            </a:r>
            <a:r>
              <a:rPr lang="en-US" dirty="0" smtClean="0"/>
              <a:t>,</a:t>
            </a:r>
          </a:p>
          <a:p>
            <a:pPr marL="0" indent="0">
              <a:buNone/>
            </a:pPr>
            <a:r>
              <a:rPr lang="en-US" dirty="0"/>
              <a:t>	</a:t>
            </a:r>
            <a:r>
              <a:rPr lang="en-US" dirty="0" err="1" smtClean="0"/>
              <a:t>size_t</a:t>
            </a:r>
            <a:r>
              <a:rPr lang="en-US" dirty="0" smtClean="0"/>
              <a:t> </a:t>
            </a:r>
            <a:r>
              <a:rPr lang="en-US" dirty="0"/>
              <a:t>length</a:t>
            </a:r>
            <a:r>
              <a:rPr lang="en-US" dirty="0" smtClean="0"/>
              <a:t>,</a:t>
            </a:r>
          </a:p>
          <a:p>
            <a:pPr marL="0" indent="0">
              <a:buNone/>
            </a:pPr>
            <a:r>
              <a:rPr lang="en-US" dirty="0"/>
              <a:t>	</a:t>
            </a:r>
            <a:r>
              <a:rPr lang="en-US" dirty="0" err="1" smtClean="0"/>
              <a:t>const</a:t>
            </a:r>
            <a:r>
              <a:rPr lang="en-US" dirty="0" smtClean="0"/>
              <a:t> </a:t>
            </a:r>
            <a:r>
              <a:rPr lang="en-US" dirty="0"/>
              <a:t>AES_KEY *key</a:t>
            </a:r>
            <a:r>
              <a:rPr lang="en-US" dirty="0" smtClean="0"/>
              <a:t>,</a:t>
            </a:r>
          </a:p>
          <a:p>
            <a:pPr marL="0" indent="0">
              <a:buNone/>
            </a:pPr>
            <a:r>
              <a:rPr lang="en-US" dirty="0"/>
              <a:t>	</a:t>
            </a:r>
            <a:r>
              <a:rPr lang="en-US" b="1" dirty="0" smtClean="0">
                <a:solidFill>
                  <a:srgbClr val="FF0000"/>
                </a:solidFill>
              </a:rPr>
              <a:t>unsigned </a:t>
            </a:r>
            <a:r>
              <a:rPr lang="en-US" b="1" dirty="0">
                <a:solidFill>
                  <a:srgbClr val="FF0000"/>
                </a:solidFill>
              </a:rPr>
              <a:t>char *</a:t>
            </a:r>
            <a:r>
              <a:rPr lang="en-US" b="1" dirty="0" err="1">
                <a:solidFill>
                  <a:srgbClr val="FF0000"/>
                </a:solidFill>
              </a:rPr>
              <a:t>ivec</a:t>
            </a:r>
            <a:r>
              <a:rPr lang="en-US" b="1" dirty="0" smtClean="0">
                <a:solidFill>
                  <a:srgbClr val="FF0000"/>
                </a:solidFill>
              </a:rPr>
              <a:t>,		⟵   user supplies IV</a:t>
            </a:r>
          </a:p>
          <a:p>
            <a:pPr marL="0" indent="0">
              <a:buNone/>
            </a:pPr>
            <a:r>
              <a:rPr lang="en-US" dirty="0"/>
              <a:t>	</a:t>
            </a:r>
            <a:r>
              <a:rPr lang="en-US" dirty="0" smtClean="0"/>
              <a:t>AES_ENCRYPT or AES_DECRYPT)</a:t>
            </a:r>
            <a:r>
              <a:rPr lang="en-US" dirty="0"/>
              <a:t>;</a:t>
            </a:r>
          </a:p>
        </p:txBody>
      </p:sp>
      <p:sp>
        <p:nvSpPr>
          <p:cNvPr id="4" name="TextBox 3"/>
          <p:cNvSpPr txBox="1"/>
          <p:nvPr/>
        </p:nvSpPr>
        <p:spPr>
          <a:xfrm>
            <a:off x="533400" y="4548485"/>
            <a:ext cx="7285167" cy="461665"/>
          </a:xfrm>
          <a:prstGeom prst="rect">
            <a:avLst/>
          </a:prstGeom>
          <a:noFill/>
        </p:spPr>
        <p:txBody>
          <a:bodyPr wrap="none" rtlCol="0">
            <a:spAutoFit/>
          </a:bodyPr>
          <a:lstStyle/>
          <a:p>
            <a:r>
              <a:rPr lang="en-US" sz="2400" dirty="0" smtClean="0"/>
              <a:t>When nonce is non random need to encrypt it before use</a:t>
            </a:r>
            <a:endParaRPr lang="en-US" sz="24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869520" y="1183680"/>
              <a:ext cx="1987560" cy="3402720"/>
            </p14:xfrm>
          </p:contentPart>
        </mc:Choice>
        <mc:Fallback xmlns="">
          <p:pic>
            <p:nvPicPr>
              <p:cNvPr id="5" name="Ink 4"/>
              <p:cNvPicPr/>
              <p:nvPr/>
            </p:nvPicPr>
            <p:blipFill>
              <a:blip r:embed="rId3"/>
              <a:stretch>
                <a:fillRect/>
              </a:stretch>
            </p:blipFill>
            <p:spPr>
              <a:xfrm>
                <a:off x="6858360" y="1175400"/>
                <a:ext cx="2008440" cy="3422520"/>
              </a:xfrm>
              <a:prstGeom prst="rect">
                <a:avLst/>
              </a:prstGeom>
            </p:spPr>
          </p:pic>
        </mc:Fallback>
      </mc:AlternateContent>
    </p:spTree>
    <p:extLst>
      <p:ext uri="{BB962C8B-B14F-4D97-AF65-F5344CB8AC3E}">
        <p14:creationId xmlns:p14="http://schemas.microsoft.com/office/powerpoint/2010/main" val="329166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CBC technicality:  padding</a:t>
            </a:r>
            <a:endParaRPr lang="en-US" dirty="0"/>
          </a:p>
        </p:txBody>
      </p:sp>
      <p:sp>
        <p:nvSpPr>
          <p:cNvPr id="4" name="Rectangle 40"/>
          <p:cNvSpPr>
            <a:spLocks noChangeArrowheads="1"/>
          </p:cNvSpPr>
          <p:nvPr/>
        </p:nvSpPr>
        <p:spPr bwMode="auto">
          <a:xfrm>
            <a:off x="304800" y="3245643"/>
            <a:ext cx="8153400" cy="538163"/>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5" name="Rectangle 4"/>
          <p:cNvSpPr>
            <a:spLocks noChangeArrowheads="1"/>
          </p:cNvSpPr>
          <p:nvPr/>
        </p:nvSpPr>
        <p:spPr bwMode="auto">
          <a:xfrm>
            <a:off x="2133600" y="2286000"/>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6" name="Rectangle 5"/>
          <p:cNvSpPr>
            <a:spLocks noChangeArrowheads="1"/>
          </p:cNvSpPr>
          <p:nvPr/>
        </p:nvSpPr>
        <p:spPr bwMode="auto">
          <a:xfrm>
            <a:off x="3810000" y="2286000"/>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7" name="Rectangle 6"/>
          <p:cNvSpPr>
            <a:spLocks noChangeArrowheads="1"/>
          </p:cNvSpPr>
          <p:nvPr/>
        </p:nvSpPr>
        <p:spPr bwMode="auto">
          <a:xfrm>
            <a:off x="7010400" y="2286000"/>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8" name="Rectangle 7"/>
          <p:cNvSpPr>
            <a:spLocks noChangeArrowheads="1"/>
          </p:cNvSpPr>
          <p:nvPr/>
        </p:nvSpPr>
        <p:spPr bwMode="auto">
          <a:xfrm>
            <a:off x="1828800" y="1200150"/>
            <a:ext cx="1524000" cy="28575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m[0]</a:t>
            </a:r>
          </a:p>
        </p:txBody>
      </p:sp>
      <p:sp>
        <p:nvSpPr>
          <p:cNvPr id="9" name="Rectangle 8"/>
          <p:cNvSpPr>
            <a:spLocks noChangeArrowheads="1"/>
          </p:cNvSpPr>
          <p:nvPr/>
        </p:nvSpPr>
        <p:spPr bwMode="auto">
          <a:xfrm>
            <a:off x="3352800" y="1200150"/>
            <a:ext cx="1676400" cy="28575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m[1]</a:t>
            </a:r>
          </a:p>
        </p:txBody>
      </p:sp>
      <p:sp>
        <p:nvSpPr>
          <p:cNvPr id="10" name="Rectangle 9"/>
          <p:cNvSpPr>
            <a:spLocks noChangeArrowheads="1"/>
          </p:cNvSpPr>
          <p:nvPr/>
        </p:nvSpPr>
        <p:spPr bwMode="auto">
          <a:xfrm>
            <a:off x="5029200" y="1200150"/>
            <a:ext cx="1600200" cy="28575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m[2]</a:t>
            </a:r>
            <a:endParaRPr lang="en-US" sz="1800" dirty="0">
              <a:latin typeface="Arial" charset="0"/>
            </a:endParaRPr>
          </a:p>
        </p:txBody>
      </p:sp>
      <p:sp>
        <p:nvSpPr>
          <p:cNvPr id="11" name="Rectangle 10"/>
          <p:cNvSpPr>
            <a:spLocks noChangeArrowheads="1"/>
          </p:cNvSpPr>
          <p:nvPr/>
        </p:nvSpPr>
        <p:spPr bwMode="auto">
          <a:xfrm>
            <a:off x="6629400" y="1200150"/>
            <a:ext cx="1524000" cy="28575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m[3]  </a:t>
            </a:r>
            <a:r>
              <a:rPr lang="en-US" sz="1800" dirty="0" err="1" smtClean="0">
                <a:latin typeface="Arial" charset="0"/>
              </a:rPr>
              <a:t>ll</a:t>
            </a:r>
            <a:r>
              <a:rPr lang="en-US" sz="1800" dirty="0" smtClean="0">
                <a:latin typeface="Arial" charset="0"/>
              </a:rPr>
              <a:t>  </a:t>
            </a:r>
            <a:r>
              <a:rPr lang="en-US" sz="2000" b="1" dirty="0" smtClean="0">
                <a:solidFill>
                  <a:srgbClr val="FF0000"/>
                </a:solidFill>
                <a:latin typeface="Arial" charset="0"/>
              </a:rPr>
              <a:t>pad</a:t>
            </a:r>
            <a:endParaRPr lang="en-US" sz="1800" b="1" dirty="0">
              <a:solidFill>
                <a:srgbClr val="FF0000"/>
              </a:solidFill>
              <a:latin typeface="Arial" charset="0"/>
            </a:endParaRPr>
          </a:p>
        </p:txBody>
      </p:sp>
      <p:sp>
        <p:nvSpPr>
          <p:cNvPr id="12" name="Text Box 12"/>
          <p:cNvSpPr txBox="1">
            <a:spLocks noChangeArrowheads="1"/>
          </p:cNvSpPr>
          <p:nvPr/>
        </p:nvSpPr>
        <p:spPr bwMode="auto">
          <a:xfrm>
            <a:off x="2322514" y="1551205"/>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3" name="Text Box 13"/>
          <p:cNvSpPr txBox="1">
            <a:spLocks noChangeArrowheads="1"/>
          </p:cNvSpPr>
          <p:nvPr/>
        </p:nvSpPr>
        <p:spPr bwMode="auto">
          <a:xfrm>
            <a:off x="7239000" y="1551205"/>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4" name="Text Box 14"/>
          <p:cNvSpPr txBox="1">
            <a:spLocks noChangeArrowheads="1"/>
          </p:cNvSpPr>
          <p:nvPr/>
        </p:nvSpPr>
        <p:spPr bwMode="auto">
          <a:xfrm>
            <a:off x="4038600" y="1551205"/>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5" name="Line 15"/>
          <p:cNvSpPr>
            <a:spLocks noChangeShapeType="1"/>
          </p:cNvSpPr>
          <p:nvPr/>
        </p:nvSpPr>
        <p:spPr bwMode="auto">
          <a:xfrm>
            <a:off x="2559050" y="1485900"/>
            <a:ext cx="0" cy="285750"/>
          </a:xfrm>
          <a:prstGeom prst="line">
            <a:avLst/>
          </a:prstGeom>
          <a:noFill/>
          <a:ln w="9525">
            <a:solidFill>
              <a:schemeClr val="tx1"/>
            </a:solidFill>
            <a:round/>
            <a:headEnd/>
            <a:tailEnd type="triangle" w="med" len="med"/>
          </a:ln>
        </p:spPr>
        <p:txBody>
          <a:bodyPr/>
          <a:lstStyle/>
          <a:p>
            <a:endParaRPr lang="en-US"/>
          </a:p>
        </p:txBody>
      </p:sp>
      <p:sp>
        <p:nvSpPr>
          <p:cNvPr id="16" name="Line 16"/>
          <p:cNvSpPr>
            <a:spLocks noChangeShapeType="1"/>
          </p:cNvSpPr>
          <p:nvPr/>
        </p:nvSpPr>
        <p:spPr bwMode="auto">
          <a:xfrm>
            <a:off x="4267200" y="1509712"/>
            <a:ext cx="0" cy="285750"/>
          </a:xfrm>
          <a:prstGeom prst="line">
            <a:avLst/>
          </a:prstGeom>
          <a:noFill/>
          <a:ln w="9525">
            <a:solidFill>
              <a:schemeClr val="tx1"/>
            </a:solidFill>
            <a:round/>
            <a:headEnd/>
            <a:tailEnd type="triangle" w="med" len="med"/>
          </a:ln>
        </p:spPr>
        <p:txBody>
          <a:bodyPr/>
          <a:lstStyle/>
          <a:p>
            <a:endParaRPr lang="en-US"/>
          </a:p>
        </p:txBody>
      </p:sp>
      <p:sp>
        <p:nvSpPr>
          <p:cNvPr id="17" name="Line 17"/>
          <p:cNvSpPr>
            <a:spLocks noChangeShapeType="1"/>
          </p:cNvSpPr>
          <p:nvPr/>
        </p:nvSpPr>
        <p:spPr bwMode="auto">
          <a:xfrm>
            <a:off x="7467600" y="1485900"/>
            <a:ext cx="0" cy="285750"/>
          </a:xfrm>
          <a:prstGeom prst="line">
            <a:avLst/>
          </a:prstGeom>
          <a:noFill/>
          <a:ln w="9525">
            <a:solidFill>
              <a:schemeClr val="tx1"/>
            </a:solidFill>
            <a:round/>
            <a:headEnd/>
            <a:tailEnd type="triangle" w="med" len="med"/>
          </a:ln>
        </p:spPr>
        <p:txBody>
          <a:bodyPr/>
          <a:lstStyle/>
          <a:p>
            <a:endParaRPr lang="en-US"/>
          </a:p>
        </p:txBody>
      </p:sp>
      <p:sp>
        <p:nvSpPr>
          <p:cNvPr id="18" name="Line 18"/>
          <p:cNvSpPr>
            <a:spLocks noChangeShapeType="1"/>
          </p:cNvSpPr>
          <p:nvPr/>
        </p:nvSpPr>
        <p:spPr bwMode="auto">
          <a:xfrm>
            <a:off x="4267200" y="2000250"/>
            <a:ext cx="0" cy="285750"/>
          </a:xfrm>
          <a:prstGeom prst="line">
            <a:avLst/>
          </a:prstGeom>
          <a:noFill/>
          <a:ln w="9525">
            <a:solidFill>
              <a:schemeClr val="tx1"/>
            </a:solidFill>
            <a:round/>
            <a:headEnd/>
            <a:tailEnd type="triangle" w="med" len="med"/>
          </a:ln>
        </p:spPr>
        <p:txBody>
          <a:bodyPr/>
          <a:lstStyle/>
          <a:p>
            <a:endParaRPr lang="en-US"/>
          </a:p>
        </p:txBody>
      </p:sp>
      <p:sp>
        <p:nvSpPr>
          <p:cNvPr id="19" name="Line 19"/>
          <p:cNvSpPr>
            <a:spLocks noChangeShapeType="1"/>
          </p:cNvSpPr>
          <p:nvPr/>
        </p:nvSpPr>
        <p:spPr bwMode="auto">
          <a:xfrm>
            <a:off x="7467600" y="2000250"/>
            <a:ext cx="0" cy="285750"/>
          </a:xfrm>
          <a:prstGeom prst="line">
            <a:avLst/>
          </a:prstGeom>
          <a:noFill/>
          <a:ln w="9525">
            <a:solidFill>
              <a:schemeClr val="tx1"/>
            </a:solidFill>
            <a:round/>
            <a:headEnd/>
            <a:tailEnd type="triangle" w="med" len="med"/>
          </a:ln>
        </p:spPr>
        <p:txBody>
          <a:bodyPr/>
          <a:lstStyle/>
          <a:p>
            <a:endParaRPr lang="en-US"/>
          </a:p>
        </p:txBody>
      </p:sp>
      <p:sp>
        <p:nvSpPr>
          <p:cNvPr id="20" name="Line 20"/>
          <p:cNvSpPr>
            <a:spLocks noChangeShapeType="1"/>
          </p:cNvSpPr>
          <p:nvPr/>
        </p:nvSpPr>
        <p:spPr bwMode="auto">
          <a:xfrm>
            <a:off x="2514600" y="2000250"/>
            <a:ext cx="0" cy="285750"/>
          </a:xfrm>
          <a:prstGeom prst="line">
            <a:avLst/>
          </a:prstGeom>
          <a:noFill/>
          <a:ln w="9525">
            <a:solidFill>
              <a:schemeClr val="tx1"/>
            </a:solidFill>
            <a:round/>
            <a:headEnd/>
            <a:tailEnd type="triangle" w="med" len="med"/>
          </a:ln>
        </p:spPr>
        <p:txBody>
          <a:bodyPr/>
          <a:lstStyle/>
          <a:p>
            <a:endParaRPr lang="en-US"/>
          </a:p>
        </p:txBody>
      </p:sp>
      <p:sp>
        <p:nvSpPr>
          <p:cNvPr id="21" name="Line 22"/>
          <p:cNvSpPr>
            <a:spLocks noChangeShapeType="1"/>
          </p:cNvSpPr>
          <p:nvPr/>
        </p:nvSpPr>
        <p:spPr bwMode="auto">
          <a:xfrm>
            <a:off x="2514600" y="2914650"/>
            <a:ext cx="1588" cy="457200"/>
          </a:xfrm>
          <a:prstGeom prst="line">
            <a:avLst/>
          </a:prstGeom>
          <a:noFill/>
          <a:ln w="9525">
            <a:solidFill>
              <a:schemeClr val="tx1"/>
            </a:solidFill>
            <a:round/>
            <a:headEnd/>
            <a:tailEnd type="triangle" w="med" len="med"/>
          </a:ln>
        </p:spPr>
        <p:txBody>
          <a:bodyPr/>
          <a:lstStyle/>
          <a:p>
            <a:endParaRPr lang="en-US"/>
          </a:p>
        </p:txBody>
      </p:sp>
      <p:sp>
        <p:nvSpPr>
          <p:cNvPr id="22" name="Freeform 23"/>
          <p:cNvSpPr>
            <a:spLocks/>
          </p:cNvSpPr>
          <p:nvPr/>
        </p:nvSpPr>
        <p:spPr bwMode="auto">
          <a:xfrm>
            <a:off x="2514600" y="1885950"/>
            <a:ext cx="16002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3" name="Line 24"/>
          <p:cNvSpPr>
            <a:spLocks noChangeShapeType="1"/>
          </p:cNvSpPr>
          <p:nvPr/>
        </p:nvSpPr>
        <p:spPr bwMode="auto">
          <a:xfrm>
            <a:off x="4267200" y="2914650"/>
            <a:ext cx="1588" cy="457200"/>
          </a:xfrm>
          <a:prstGeom prst="line">
            <a:avLst/>
          </a:prstGeom>
          <a:noFill/>
          <a:ln w="9525">
            <a:solidFill>
              <a:schemeClr val="tx1"/>
            </a:solidFill>
            <a:round/>
            <a:headEnd/>
            <a:tailEnd type="triangle" w="med" len="med"/>
          </a:ln>
        </p:spPr>
        <p:txBody>
          <a:bodyPr/>
          <a:lstStyle/>
          <a:p>
            <a:endParaRPr lang="en-US"/>
          </a:p>
        </p:txBody>
      </p:sp>
      <p:sp>
        <p:nvSpPr>
          <p:cNvPr id="24" name="Rectangle 25"/>
          <p:cNvSpPr>
            <a:spLocks noChangeArrowheads="1"/>
          </p:cNvSpPr>
          <p:nvPr/>
        </p:nvSpPr>
        <p:spPr bwMode="auto">
          <a:xfrm>
            <a:off x="5486400" y="2286000"/>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25" name="Freeform 26"/>
          <p:cNvSpPr>
            <a:spLocks/>
          </p:cNvSpPr>
          <p:nvPr/>
        </p:nvSpPr>
        <p:spPr bwMode="auto">
          <a:xfrm>
            <a:off x="4267200" y="1885950"/>
            <a:ext cx="16002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6" name="Freeform 27"/>
          <p:cNvSpPr>
            <a:spLocks/>
          </p:cNvSpPr>
          <p:nvPr/>
        </p:nvSpPr>
        <p:spPr bwMode="auto">
          <a:xfrm>
            <a:off x="5943600" y="1885950"/>
            <a:ext cx="1371600" cy="12573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7" name="Text Box 28"/>
          <p:cNvSpPr txBox="1">
            <a:spLocks noChangeArrowheads="1"/>
          </p:cNvSpPr>
          <p:nvPr/>
        </p:nvSpPr>
        <p:spPr bwMode="auto">
          <a:xfrm>
            <a:off x="5751514" y="1551205"/>
            <a:ext cx="499856" cy="584776"/>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28" name="Line 29"/>
          <p:cNvSpPr>
            <a:spLocks noChangeShapeType="1"/>
          </p:cNvSpPr>
          <p:nvPr/>
        </p:nvSpPr>
        <p:spPr bwMode="auto">
          <a:xfrm>
            <a:off x="5980113" y="1509712"/>
            <a:ext cx="0" cy="285750"/>
          </a:xfrm>
          <a:prstGeom prst="line">
            <a:avLst/>
          </a:prstGeom>
          <a:noFill/>
          <a:ln w="9525">
            <a:solidFill>
              <a:schemeClr val="tx1"/>
            </a:solidFill>
            <a:round/>
            <a:headEnd/>
            <a:tailEnd type="triangle" w="med" len="med"/>
          </a:ln>
        </p:spPr>
        <p:txBody>
          <a:bodyPr/>
          <a:lstStyle/>
          <a:p>
            <a:endParaRPr lang="en-US"/>
          </a:p>
        </p:txBody>
      </p:sp>
      <p:sp>
        <p:nvSpPr>
          <p:cNvPr id="29" name="Line 30"/>
          <p:cNvSpPr>
            <a:spLocks noChangeShapeType="1"/>
          </p:cNvSpPr>
          <p:nvPr/>
        </p:nvSpPr>
        <p:spPr bwMode="auto">
          <a:xfrm>
            <a:off x="5980113" y="2000250"/>
            <a:ext cx="0" cy="285750"/>
          </a:xfrm>
          <a:prstGeom prst="line">
            <a:avLst/>
          </a:prstGeom>
          <a:noFill/>
          <a:ln w="9525">
            <a:solidFill>
              <a:schemeClr val="tx1"/>
            </a:solidFill>
            <a:round/>
            <a:headEnd/>
            <a:tailEnd type="triangle" w="med" len="med"/>
          </a:ln>
        </p:spPr>
        <p:txBody>
          <a:bodyPr/>
          <a:lstStyle/>
          <a:p>
            <a:endParaRPr lang="en-US"/>
          </a:p>
        </p:txBody>
      </p:sp>
      <p:sp>
        <p:nvSpPr>
          <p:cNvPr id="30" name="Line 31"/>
          <p:cNvSpPr>
            <a:spLocks noChangeShapeType="1"/>
          </p:cNvSpPr>
          <p:nvPr/>
        </p:nvSpPr>
        <p:spPr bwMode="auto">
          <a:xfrm>
            <a:off x="5943600" y="2914650"/>
            <a:ext cx="1588" cy="457200"/>
          </a:xfrm>
          <a:prstGeom prst="line">
            <a:avLst/>
          </a:prstGeom>
          <a:noFill/>
          <a:ln w="9525">
            <a:solidFill>
              <a:schemeClr val="tx1"/>
            </a:solidFill>
            <a:round/>
            <a:headEnd/>
            <a:tailEnd type="triangle" w="med" len="med"/>
          </a:ln>
        </p:spPr>
        <p:txBody>
          <a:bodyPr/>
          <a:lstStyle/>
          <a:p>
            <a:endParaRPr lang="en-US"/>
          </a:p>
        </p:txBody>
      </p:sp>
      <p:sp>
        <p:nvSpPr>
          <p:cNvPr id="31" name="Line 32"/>
          <p:cNvSpPr>
            <a:spLocks noChangeShapeType="1"/>
          </p:cNvSpPr>
          <p:nvPr/>
        </p:nvSpPr>
        <p:spPr bwMode="auto">
          <a:xfrm>
            <a:off x="7466014" y="2914650"/>
            <a:ext cx="1587" cy="457200"/>
          </a:xfrm>
          <a:prstGeom prst="line">
            <a:avLst/>
          </a:prstGeom>
          <a:noFill/>
          <a:ln w="9525">
            <a:solidFill>
              <a:schemeClr val="tx1"/>
            </a:solidFill>
            <a:round/>
            <a:headEnd/>
            <a:tailEnd type="triangle" w="med" len="med"/>
          </a:ln>
        </p:spPr>
        <p:txBody>
          <a:bodyPr/>
          <a:lstStyle/>
          <a:p>
            <a:endParaRPr lang="en-US"/>
          </a:p>
        </p:txBody>
      </p:sp>
      <p:sp>
        <p:nvSpPr>
          <p:cNvPr id="32" name="Rectangle 33"/>
          <p:cNvSpPr>
            <a:spLocks noChangeArrowheads="1"/>
          </p:cNvSpPr>
          <p:nvPr/>
        </p:nvSpPr>
        <p:spPr bwMode="auto">
          <a:xfrm>
            <a:off x="1828800" y="3371850"/>
            <a:ext cx="1524000" cy="28575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c[0]</a:t>
            </a:r>
          </a:p>
        </p:txBody>
      </p:sp>
      <p:sp>
        <p:nvSpPr>
          <p:cNvPr id="33" name="Rectangle 34"/>
          <p:cNvSpPr>
            <a:spLocks noChangeArrowheads="1"/>
          </p:cNvSpPr>
          <p:nvPr/>
        </p:nvSpPr>
        <p:spPr bwMode="auto">
          <a:xfrm>
            <a:off x="3352800" y="3371850"/>
            <a:ext cx="1676400" cy="28575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c[1]</a:t>
            </a:r>
          </a:p>
        </p:txBody>
      </p:sp>
      <p:sp>
        <p:nvSpPr>
          <p:cNvPr id="34" name="Rectangle 35"/>
          <p:cNvSpPr>
            <a:spLocks noChangeArrowheads="1"/>
          </p:cNvSpPr>
          <p:nvPr/>
        </p:nvSpPr>
        <p:spPr bwMode="auto">
          <a:xfrm>
            <a:off x="5029200" y="3371850"/>
            <a:ext cx="16002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c[2]</a:t>
            </a:r>
            <a:endParaRPr lang="en-US" sz="1800" dirty="0">
              <a:latin typeface="Arial" charset="0"/>
            </a:endParaRPr>
          </a:p>
        </p:txBody>
      </p:sp>
      <p:sp>
        <p:nvSpPr>
          <p:cNvPr id="35" name="Rectangle 36"/>
          <p:cNvSpPr>
            <a:spLocks noChangeArrowheads="1"/>
          </p:cNvSpPr>
          <p:nvPr/>
        </p:nvSpPr>
        <p:spPr bwMode="auto">
          <a:xfrm>
            <a:off x="6629400" y="3371850"/>
            <a:ext cx="15240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c[3]</a:t>
            </a:r>
            <a:endParaRPr lang="en-US" sz="1800" dirty="0">
              <a:latin typeface="Arial" charset="0"/>
            </a:endParaRPr>
          </a:p>
        </p:txBody>
      </p:sp>
      <p:sp>
        <p:nvSpPr>
          <p:cNvPr id="36" name="Rectangle 37"/>
          <p:cNvSpPr>
            <a:spLocks noChangeArrowheads="1"/>
          </p:cNvSpPr>
          <p:nvPr/>
        </p:nvSpPr>
        <p:spPr bwMode="auto">
          <a:xfrm>
            <a:off x="685800" y="3371850"/>
            <a:ext cx="838200" cy="28575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IV</a:t>
            </a:r>
            <a:endParaRPr lang="en-US" sz="1800" dirty="0">
              <a:latin typeface="Arial" charset="0"/>
            </a:endParaRPr>
          </a:p>
        </p:txBody>
      </p:sp>
      <p:sp>
        <p:nvSpPr>
          <p:cNvPr id="37" name="Rectangle 11"/>
          <p:cNvSpPr>
            <a:spLocks noChangeArrowheads="1"/>
          </p:cNvSpPr>
          <p:nvPr/>
        </p:nvSpPr>
        <p:spPr bwMode="auto">
          <a:xfrm>
            <a:off x="686112" y="1200150"/>
            <a:ext cx="838044" cy="28575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IV</a:t>
            </a:r>
          </a:p>
        </p:txBody>
      </p:sp>
      <p:cxnSp>
        <p:nvCxnSpPr>
          <p:cNvPr id="38" name="Straight Connector 47"/>
          <p:cNvCxnSpPr>
            <a:cxnSpLocks noChangeShapeType="1"/>
          </p:cNvCxnSpPr>
          <p:nvPr/>
        </p:nvCxnSpPr>
        <p:spPr bwMode="auto">
          <a:xfrm rot="5400000">
            <a:off x="952385" y="3028116"/>
            <a:ext cx="232172" cy="2858"/>
          </a:xfrm>
          <a:prstGeom prst="line">
            <a:avLst/>
          </a:prstGeom>
          <a:noFill/>
          <a:ln w="9525" algn="ctr">
            <a:solidFill>
              <a:schemeClr val="tx1"/>
            </a:solidFill>
            <a:round/>
            <a:headEnd/>
            <a:tailEnd/>
          </a:ln>
        </p:spPr>
      </p:cxnSp>
      <p:grpSp>
        <p:nvGrpSpPr>
          <p:cNvPr id="39" name="Group 38"/>
          <p:cNvGrpSpPr/>
          <p:nvPr/>
        </p:nvGrpSpPr>
        <p:grpSpPr>
          <a:xfrm>
            <a:off x="655638" y="1409700"/>
            <a:ext cx="1706562" cy="1735932"/>
            <a:chOff x="884238" y="2867023"/>
            <a:chExt cx="1706562" cy="2314576"/>
          </a:xfrm>
        </p:grpSpPr>
        <p:sp>
          <p:nvSpPr>
            <p:cNvPr id="40" name="Rectangle 4"/>
            <p:cNvSpPr>
              <a:spLocks noChangeArrowheads="1"/>
            </p:cNvSpPr>
            <p:nvPr/>
          </p:nvSpPr>
          <p:spPr bwMode="auto">
            <a:xfrm>
              <a:off x="884238" y="4038599"/>
              <a:ext cx="914230" cy="838200"/>
            </a:xfrm>
            <a:prstGeom prst="rect">
              <a:avLst/>
            </a:prstGeom>
            <a:solidFill>
              <a:schemeClr val="accent1"/>
            </a:solidFill>
            <a:ln w="9525">
              <a:solidFill>
                <a:schemeClr val="tx1"/>
              </a:solidFill>
              <a:miter lim="800000"/>
              <a:headEnd/>
              <a:tailEnd/>
            </a:ln>
          </p:spPr>
          <p:txBody>
            <a:bodyPr wrap="none" anchor="ctr"/>
            <a:lstStyle/>
            <a:p>
              <a:pPr algn="ctr"/>
              <a:r>
                <a:rPr lang="en-US" dirty="0">
                  <a:latin typeface="Arial" charset="0"/>
                </a:rPr>
                <a:t>E(</a:t>
              </a:r>
              <a:r>
                <a:rPr lang="en-US" dirty="0" smtClean="0">
                  <a:latin typeface="Arial" charset="0"/>
                </a:rPr>
                <a:t>k</a:t>
              </a:r>
              <a:r>
                <a:rPr lang="en-US" baseline="-25000" dirty="0" smtClean="0">
                  <a:latin typeface="Arial" charset="0"/>
                </a:rPr>
                <a:t>1</a:t>
              </a:r>
              <a:r>
                <a:rPr lang="en-US" dirty="0" smtClean="0">
                  <a:latin typeface="Arial" charset="0"/>
                </a:rPr>
                <a:t>,</a:t>
              </a:r>
              <a:r>
                <a:rPr lang="en-US" dirty="0">
                  <a:latin typeface="Arial" charset="0"/>
                  <a:sym typeface="Symbol" pitchFamily="18" charset="2"/>
                </a:rPr>
                <a:t>)</a:t>
              </a:r>
            </a:p>
          </p:txBody>
        </p:sp>
        <p:sp>
          <p:nvSpPr>
            <p:cNvPr id="41" name="Freeform 23"/>
            <p:cNvSpPr>
              <a:spLocks/>
            </p:cNvSpPr>
            <p:nvPr/>
          </p:nvSpPr>
          <p:spPr bwMode="auto">
            <a:xfrm>
              <a:off x="1295641" y="3505200"/>
              <a:ext cx="1295159" cy="1676399"/>
            </a:xfrm>
            <a:custGeom>
              <a:avLst/>
              <a:gdLst>
                <a:gd name="T0" fmla="*/ 0 w 912"/>
                <a:gd name="T1" fmla="*/ 2147483647 h 1056"/>
                <a:gd name="T2" fmla="*/ 2147483647 w 912"/>
                <a:gd name="T3" fmla="*/ 2147483647 h 1056"/>
                <a:gd name="T4" fmla="*/ 2147483647 w 912"/>
                <a:gd name="T5" fmla="*/ 0 h 1056"/>
                <a:gd name="T6" fmla="*/ 2147483647 w 912"/>
                <a:gd name="T7" fmla="*/ 0 h 1056"/>
                <a:gd name="T8" fmla="*/ 0 60000 65536"/>
                <a:gd name="T9" fmla="*/ 0 60000 65536"/>
                <a:gd name="T10" fmla="*/ 0 60000 65536"/>
                <a:gd name="T11" fmla="*/ 0 60000 65536"/>
                <a:gd name="T12" fmla="*/ 0 w 912"/>
                <a:gd name="T13" fmla="*/ 0 h 1056"/>
                <a:gd name="T14" fmla="*/ 912 w 912"/>
                <a:gd name="T15" fmla="*/ 1056 h 1056"/>
              </a:gdLst>
              <a:ahLst/>
              <a:cxnLst>
                <a:cxn ang="T8">
                  <a:pos x="T0" y="T1"/>
                </a:cxn>
                <a:cxn ang="T9">
                  <a:pos x="T2" y="T3"/>
                </a:cxn>
                <a:cxn ang="T10">
                  <a:pos x="T4" y="T5"/>
                </a:cxn>
                <a:cxn ang="T11">
                  <a:pos x="T6" y="T7"/>
                </a:cxn>
              </a:cxnLst>
              <a:rect l="T12" t="T13" r="T14" b="T15"/>
              <a:pathLst>
                <a:path w="912" h="1056">
                  <a:moveTo>
                    <a:pt x="0" y="1056"/>
                  </a:moveTo>
                  <a:lnTo>
                    <a:pt x="480" y="1056"/>
                  </a:lnTo>
                  <a:lnTo>
                    <a:pt x="480" y="0"/>
                  </a:lnTo>
                  <a:lnTo>
                    <a:pt x="912" y="0"/>
                  </a:lnTo>
                </a:path>
              </a:pathLst>
            </a:custGeom>
            <a:noFill/>
            <a:ln w="9525">
              <a:solidFill>
                <a:schemeClr val="tx1"/>
              </a:solidFill>
              <a:round/>
              <a:headEnd/>
              <a:tailEnd type="triangle" w="med" len="med"/>
            </a:ln>
          </p:spPr>
          <p:txBody>
            <a:bodyPr/>
            <a:lstStyle/>
            <a:p>
              <a:endParaRPr lang="en-US"/>
            </a:p>
          </p:txBody>
        </p:sp>
        <p:cxnSp>
          <p:nvCxnSpPr>
            <p:cNvPr id="42" name="Straight Arrow Connector 45"/>
            <p:cNvCxnSpPr>
              <a:cxnSpLocks noChangeShapeType="1"/>
              <a:stCxn id="37" idx="2"/>
              <a:endCxn id="40" idx="0"/>
            </p:cNvCxnSpPr>
            <p:nvPr/>
          </p:nvCxnSpPr>
          <p:spPr bwMode="auto">
            <a:xfrm>
              <a:off x="1333734" y="2867023"/>
              <a:ext cx="7619" cy="1171576"/>
            </a:xfrm>
            <a:prstGeom prst="straightConnector1">
              <a:avLst/>
            </a:prstGeom>
            <a:noFill/>
            <a:ln w="9525" algn="ctr">
              <a:solidFill>
                <a:schemeClr val="tx1"/>
              </a:solidFill>
              <a:round/>
              <a:headEnd/>
              <a:tailEnd type="arrow" w="med" len="med"/>
            </a:ln>
          </p:spPr>
        </p:cxnSp>
        <p:sp>
          <p:nvSpPr>
            <p:cNvPr id="43" name="TextBox 42"/>
            <p:cNvSpPr txBox="1"/>
            <p:nvPr/>
          </p:nvSpPr>
          <p:spPr bwMode="auto">
            <a:xfrm>
              <a:off x="2011363" y="3022599"/>
              <a:ext cx="441146" cy="613501"/>
            </a:xfrm>
            <a:prstGeom prst="rect">
              <a:avLst/>
            </a:prstGeom>
            <a:noFill/>
          </p:spPr>
          <p:txBody>
            <a:bodyPr wrap="none">
              <a:spAutoFit/>
            </a:bodyPr>
            <a:lstStyle/>
            <a:p>
              <a:pPr>
                <a:defRPr/>
              </a:pPr>
              <a:r>
                <a:rPr lang="en-US" sz="1800" dirty="0">
                  <a:latin typeface="+mn-lt"/>
                </a:rPr>
                <a:t>IV</a:t>
              </a:r>
              <a:r>
                <a:rPr lang="en-US" sz="2390" b="1" dirty="0">
                  <a:latin typeface="+mn-lt"/>
                </a:rPr>
                <a:t>′</a:t>
              </a:r>
            </a:p>
          </p:txBody>
        </p:sp>
      </p:grpSp>
      <p:sp>
        <p:nvSpPr>
          <p:cNvPr id="45" name="TextBox 44"/>
          <p:cNvSpPr txBox="1"/>
          <p:nvPr/>
        </p:nvSpPr>
        <p:spPr>
          <a:xfrm>
            <a:off x="304800" y="4095750"/>
            <a:ext cx="5709320" cy="984885"/>
          </a:xfrm>
          <a:prstGeom prst="rect">
            <a:avLst/>
          </a:prstGeom>
          <a:noFill/>
        </p:spPr>
        <p:txBody>
          <a:bodyPr wrap="none" rtlCol="0">
            <a:spAutoFit/>
          </a:bodyPr>
          <a:lstStyle/>
          <a:p>
            <a:r>
              <a:rPr lang="en-US" sz="2400" dirty="0" smtClean="0"/>
              <a:t>TLS:    for n&gt;0,   n byte pad is</a:t>
            </a:r>
          </a:p>
          <a:p>
            <a:pPr>
              <a:spcBef>
                <a:spcPts val="1200"/>
              </a:spcBef>
            </a:pPr>
            <a:r>
              <a:rPr lang="en-US" sz="2400" dirty="0" smtClean="0"/>
              <a:t>            if no pad needed, add a dummy block</a:t>
            </a:r>
            <a:endParaRPr lang="en-US" sz="2400" dirty="0"/>
          </a:p>
        </p:txBody>
      </p:sp>
      <p:grpSp>
        <p:nvGrpSpPr>
          <p:cNvPr id="51" name="Group 50"/>
          <p:cNvGrpSpPr/>
          <p:nvPr/>
        </p:nvGrpSpPr>
        <p:grpSpPr>
          <a:xfrm>
            <a:off x="4191000" y="4171950"/>
            <a:ext cx="1524000" cy="304800"/>
            <a:chOff x="4267200" y="4286250"/>
            <a:chExt cx="1524000" cy="304800"/>
          </a:xfrm>
        </p:grpSpPr>
        <p:sp>
          <p:nvSpPr>
            <p:cNvPr id="46" name="Rectangle 45"/>
            <p:cNvSpPr>
              <a:spLocks noChangeArrowheads="1"/>
            </p:cNvSpPr>
            <p:nvPr/>
          </p:nvSpPr>
          <p:spPr bwMode="auto">
            <a:xfrm>
              <a:off x="42672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47" name="Rectangle 46"/>
            <p:cNvSpPr>
              <a:spLocks noChangeArrowheads="1"/>
            </p:cNvSpPr>
            <p:nvPr/>
          </p:nvSpPr>
          <p:spPr bwMode="auto">
            <a:xfrm>
              <a:off x="45720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48" name="Rectangle 47"/>
            <p:cNvSpPr>
              <a:spLocks noChangeArrowheads="1"/>
            </p:cNvSpPr>
            <p:nvPr/>
          </p:nvSpPr>
          <p:spPr bwMode="auto">
            <a:xfrm>
              <a:off x="51816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sz="2400" b="1" dirty="0" smtClean="0">
                  <a:latin typeface="Arial" charset="0"/>
                </a:rPr>
                <a:t>⋯</a:t>
              </a:r>
              <a:endParaRPr lang="en-US" sz="1800" b="1" dirty="0">
                <a:latin typeface="Arial" charset="0"/>
              </a:endParaRPr>
            </a:p>
          </p:txBody>
        </p:sp>
        <p:sp>
          <p:nvSpPr>
            <p:cNvPr id="49" name="Rectangle 48"/>
            <p:cNvSpPr>
              <a:spLocks noChangeArrowheads="1"/>
            </p:cNvSpPr>
            <p:nvPr/>
          </p:nvSpPr>
          <p:spPr bwMode="auto">
            <a:xfrm>
              <a:off x="48768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50" name="Rectangle 49"/>
            <p:cNvSpPr>
              <a:spLocks noChangeArrowheads="1"/>
            </p:cNvSpPr>
            <p:nvPr/>
          </p:nvSpPr>
          <p:spPr bwMode="auto">
            <a:xfrm>
              <a:off x="54864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grpSp>
      <p:cxnSp>
        <p:nvCxnSpPr>
          <p:cNvPr id="53" name="Curved Connector 52"/>
          <p:cNvCxnSpPr/>
          <p:nvPr/>
        </p:nvCxnSpPr>
        <p:spPr>
          <a:xfrm rot="16200000" flipV="1">
            <a:off x="7200903" y="2381252"/>
            <a:ext cx="2590798" cy="533397"/>
          </a:xfrm>
          <a:prstGeom prst="curvedConnector3">
            <a:avLst>
              <a:gd name="adj1" fmla="val 10441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7719152" y="3943350"/>
            <a:ext cx="1196248" cy="923330"/>
          </a:xfrm>
          <a:prstGeom prst="rect">
            <a:avLst/>
          </a:prstGeom>
          <a:noFill/>
          <a:ln>
            <a:solidFill>
              <a:srgbClr val="4F81BD"/>
            </a:solidFill>
          </a:ln>
        </p:spPr>
        <p:txBody>
          <a:bodyPr wrap="none" rtlCol="0">
            <a:spAutoFit/>
          </a:bodyPr>
          <a:lstStyle/>
          <a:p>
            <a:r>
              <a:rPr lang="en-US" dirty="0"/>
              <a:t>r</a:t>
            </a:r>
            <a:r>
              <a:rPr lang="en-US" dirty="0" smtClean="0"/>
              <a:t>emoved</a:t>
            </a:r>
          </a:p>
          <a:p>
            <a:r>
              <a:rPr lang="en-US" dirty="0"/>
              <a:t>d</a:t>
            </a:r>
            <a:r>
              <a:rPr lang="en-US" dirty="0" smtClean="0"/>
              <a:t>uring</a:t>
            </a:r>
          </a:p>
          <a:p>
            <a:r>
              <a:rPr lang="en-US" dirty="0" smtClean="0"/>
              <a:t>decryption</a:t>
            </a:r>
            <a:endParaRPr lang="en-US" dirty="0"/>
          </a:p>
        </p:txBody>
      </p:sp>
    </p:spTree>
    <p:extLst>
      <p:ext uri="{BB962C8B-B14F-4D97-AF65-F5344CB8AC3E}">
        <p14:creationId xmlns:p14="http://schemas.microsoft.com/office/powerpoint/2010/main" val="30540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6041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38150"/>
            <a:ext cx="3153410" cy="3638550"/>
          </a:xfrm>
          <a:prstGeom prst="rect">
            <a:avLst/>
          </a:prstGeom>
        </p:spPr>
      </p:pic>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Modes of operation:</a:t>
            </a:r>
            <a:br>
              <a:rPr lang="en-US" sz="4000" dirty="0" smtClean="0">
                <a:solidFill>
                  <a:schemeClr val="tx1">
                    <a:lumMod val="75000"/>
                    <a:lumOff val="25000"/>
                  </a:schemeClr>
                </a:solidFill>
              </a:rPr>
            </a:br>
            <a:r>
              <a:rPr lang="en-US" sz="4000" dirty="0" smtClean="0">
                <a:solidFill>
                  <a:schemeClr val="tx1">
                    <a:lumMod val="75000"/>
                    <a:lumOff val="25000"/>
                  </a:schemeClr>
                </a:solidFill>
              </a:rPr>
              <a:t>many time key (CTR)</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sp>
        <p:nvSpPr>
          <p:cNvPr id="10" name="Rectangle 3"/>
          <p:cNvSpPr>
            <a:spLocks noGrp="1" noChangeArrowheads="1"/>
          </p:cNvSpPr>
          <p:nvPr>
            <p:ph type="subTitle" idx="1"/>
          </p:nvPr>
        </p:nvSpPr>
        <p:spPr>
          <a:xfrm>
            <a:off x="152400" y="3867150"/>
            <a:ext cx="8534400" cy="1314450"/>
          </a:xfrm>
        </p:spPr>
        <p:txBody>
          <a:bodyPr>
            <a:normAutofit fontScale="92500" lnSpcReduction="20000"/>
          </a:bodyPr>
          <a:lstStyle/>
          <a:p>
            <a:pPr algn="l">
              <a:spcBef>
                <a:spcPct val="50000"/>
              </a:spcBef>
            </a:pPr>
            <a:r>
              <a:rPr lang="en-US" u="sng" dirty="0">
                <a:solidFill>
                  <a:srgbClr val="000090"/>
                </a:solidFill>
              </a:rPr>
              <a:t>Example applications</a:t>
            </a:r>
            <a:r>
              <a:rPr lang="en-US" dirty="0">
                <a:solidFill>
                  <a:srgbClr val="000090"/>
                </a:solidFill>
              </a:rPr>
              <a:t>:    </a:t>
            </a:r>
          </a:p>
          <a:p>
            <a:pPr algn="l">
              <a:spcBef>
                <a:spcPct val="50000"/>
              </a:spcBef>
            </a:pPr>
            <a:r>
              <a:rPr lang="en-US" dirty="0">
                <a:solidFill>
                  <a:srgbClr val="000090"/>
                </a:solidFill>
              </a:rPr>
              <a:t>1.  File systems:    Same AES key used to encrypt many files.</a:t>
            </a:r>
          </a:p>
          <a:p>
            <a:pPr algn="l">
              <a:spcBef>
                <a:spcPct val="50000"/>
              </a:spcBef>
            </a:pPr>
            <a:r>
              <a:rPr lang="en-US" dirty="0">
                <a:solidFill>
                  <a:srgbClr val="000090"/>
                </a:solidFill>
              </a:rPr>
              <a:t>2.  </a:t>
            </a:r>
            <a:r>
              <a:rPr lang="en-US" dirty="0" err="1">
                <a:solidFill>
                  <a:srgbClr val="000090"/>
                </a:solidFill>
              </a:rPr>
              <a:t>IPsec</a:t>
            </a:r>
            <a:r>
              <a:rPr lang="en-US" dirty="0">
                <a:solidFill>
                  <a:srgbClr val="000090"/>
                </a:solidFill>
              </a:rPr>
              <a:t>:   Same AES key used to encrypt many packets.</a:t>
            </a:r>
          </a:p>
        </p:txBody>
      </p:sp>
    </p:spTree>
    <p:extLst>
      <p:ext uri="{BB962C8B-B14F-4D97-AF65-F5344CB8AC3E}">
        <p14:creationId xmlns:p14="http://schemas.microsoft.com/office/powerpoint/2010/main" val="20906832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4" name="Rectangle 28"/>
          <p:cNvSpPr>
            <a:spLocks noChangeArrowheads="1"/>
          </p:cNvSpPr>
          <p:nvPr/>
        </p:nvSpPr>
        <p:spPr bwMode="auto">
          <a:xfrm>
            <a:off x="1295400" y="3543300"/>
            <a:ext cx="5867400" cy="400050"/>
          </a:xfrm>
          <a:prstGeom prst="rect">
            <a:avLst/>
          </a:prstGeom>
          <a:solidFill>
            <a:schemeClr val="folHlink"/>
          </a:solidFill>
          <a:ln w="9525">
            <a:noFill/>
            <a:miter lim="800000"/>
            <a:headEnd/>
            <a:tailEnd/>
          </a:ln>
          <a:effectLst/>
        </p:spPr>
        <p:txBody>
          <a:bodyPr wrap="none" anchor="ctr"/>
          <a:lstStyle/>
          <a:p>
            <a:endParaRPr lang="en-US"/>
          </a:p>
        </p:txBody>
      </p:sp>
      <p:sp>
        <p:nvSpPr>
          <p:cNvPr id="19458" name="Rectangle 2"/>
          <p:cNvSpPr>
            <a:spLocks noGrp="1" noChangeArrowheads="1"/>
          </p:cNvSpPr>
          <p:nvPr>
            <p:ph type="title"/>
          </p:nvPr>
        </p:nvSpPr>
        <p:spPr>
          <a:xfrm>
            <a:off x="457200" y="-171450"/>
            <a:ext cx="8229600" cy="857250"/>
          </a:xfrm>
        </p:spPr>
        <p:txBody>
          <a:bodyPr/>
          <a:lstStyle/>
          <a:p>
            <a:r>
              <a:rPr lang="en-US" dirty="0"/>
              <a:t>Construction 2:  rand </a:t>
            </a:r>
            <a:r>
              <a:rPr lang="en-US" dirty="0" err="1"/>
              <a:t>ctr</a:t>
            </a:r>
            <a:r>
              <a:rPr lang="en-US" dirty="0"/>
              <a:t>-mode</a:t>
            </a:r>
          </a:p>
        </p:txBody>
      </p:sp>
      <p:sp>
        <p:nvSpPr>
          <p:cNvPr id="19461" name="Rectangle 5"/>
          <p:cNvSpPr>
            <a:spLocks noChangeArrowheads="1"/>
          </p:cNvSpPr>
          <p:nvPr/>
        </p:nvSpPr>
        <p:spPr bwMode="auto">
          <a:xfrm>
            <a:off x="2667000" y="2400300"/>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m[0]</a:t>
            </a:r>
          </a:p>
        </p:txBody>
      </p:sp>
      <p:sp>
        <p:nvSpPr>
          <p:cNvPr id="19462" name="Rectangle 6"/>
          <p:cNvSpPr>
            <a:spLocks noChangeArrowheads="1"/>
          </p:cNvSpPr>
          <p:nvPr/>
        </p:nvSpPr>
        <p:spPr bwMode="auto">
          <a:xfrm>
            <a:off x="3733800" y="2400300"/>
            <a:ext cx="9906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m[1]</a:t>
            </a:r>
          </a:p>
        </p:txBody>
      </p:sp>
      <p:sp>
        <p:nvSpPr>
          <p:cNvPr id="19463" name="Rectangle 7"/>
          <p:cNvSpPr>
            <a:spLocks noChangeArrowheads="1"/>
          </p:cNvSpPr>
          <p:nvPr/>
        </p:nvSpPr>
        <p:spPr bwMode="auto">
          <a:xfrm>
            <a:off x="4724400" y="2400300"/>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a:t>
            </a:r>
          </a:p>
        </p:txBody>
      </p:sp>
      <p:sp>
        <p:nvSpPr>
          <p:cNvPr id="19464" name="Rectangle 8"/>
          <p:cNvSpPr>
            <a:spLocks noChangeArrowheads="1"/>
          </p:cNvSpPr>
          <p:nvPr/>
        </p:nvSpPr>
        <p:spPr bwMode="auto">
          <a:xfrm>
            <a:off x="2667000" y="2971800"/>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a:t>
            </a:r>
          </a:p>
        </p:txBody>
      </p:sp>
      <p:sp>
        <p:nvSpPr>
          <p:cNvPr id="19465" name="Rectangle 9"/>
          <p:cNvSpPr>
            <a:spLocks noChangeArrowheads="1"/>
          </p:cNvSpPr>
          <p:nvPr/>
        </p:nvSpPr>
        <p:spPr bwMode="auto">
          <a:xfrm>
            <a:off x="3733800" y="2971800"/>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F(k,IV+1)</a:t>
            </a:r>
          </a:p>
        </p:txBody>
      </p:sp>
      <p:sp>
        <p:nvSpPr>
          <p:cNvPr id="19466" name="Rectangle 10"/>
          <p:cNvSpPr>
            <a:spLocks noChangeArrowheads="1"/>
          </p:cNvSpPr>
          <p:nvPr/>
        </p:nvSpPr>
        <p:spPr bwMode="auto">
          <a:xfrm>
            <a:off x="4724400" y="2971800"/>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67" name="Rectangle 11"/>
          <p:cNvSpPr>
            <a:spLocks noChangeArrowheads="1"/>
          </p:cNvSpPr>
          <p:nvPr/>
        </p:nvSpPr>
        <p:spPr bwMode="auto">
          <a:xfrm>
            <a:off x="5791200" y="2400300"/>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m[L]</a:t>
            </a:r>
          </a:p>
        </p:txBody>
      </p:sp>
      <p:sp>
        <p:nvSpPr>
          <p:cNvPr id="19468" name="Rectangle 12"/>
          <p:cNvSpPr>
            <a:spLocks noChangeArrowheads="1"/>
          </p:cNvSpPr>
          <p:nvPr/>
        </p:nvSpPr>
        <p:spPr bwMode="auto">
          <a:xfrm>
            <a:off x="5715000" y="2971800"/>
            <a:ext cx="1143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F(k,IV+L)</a:t>
            </a:r>
          </a:p>
        </p:txBody>
      </p:sp>
      <p:sp>
        <p:nvSpPr>
          <p:cNvPr id="19469" name="Text Box 13"/>
          <p:cNvSpPr txBox="1">
            <a:spLocks noChangeArrowheads="1"/>
          </p:cNvSpPr>
          <p:nvPr/>
        </p:nvSpPr>
        <p:spPr bwMode="auto">
          <a:xfrm>
            <a:off x="7086600" y="2594373"/>
            <a:ext cx="499856" cy="584776"/>
          </a:xfrm>
          <a:prstGeom prst="rect">
            <a:avLst/>
          </a:prstGeom>
          <a:noFill/>
          <a:ln w="9525">
            <a:noFill/>
            <a:miter lim="800000"/>
            <a:headEnd/>
            <a:tailEnd/>
          </a:ln>
          <a:effectLst/>
        </p:spPr>
        <p:txBody>
          <a:bodyPr wrap="none">
            <a:spAutoFit/>
          </a:bodyPr>
          <a:lstStyle/>
          <a:p>
            <a:r>
              <a:rPr lang="en-US" sz="3200">
                <a:sym typeface="Symbol" pitchFamily="18" charset="2"/>
              </a:rPr>
              <a:t></a:t>
            </a:r>
          </a:p>
        </p:txBody>
      </p:sp>
      <p:sp>
        <p:nvSpPr>
          <p:cNvPr id="19470" name="Line 14"/>
          <p:cNvSpPr>
            <a:spLocks noChangeShapeType="1"/>
          </p:cNvSpPr>
          <p:nvPr/>
        </p:nvSpPr>
        <p:spPr bwMode="auto">
          <a:xfrm>
            <a:off x="838200" y="3429000"/>
            <a:ext cx="7162800" cy="0"/>
          </a:xfrm>
          <a:prstGeom prst="line">
            <a:avLst/>
          </a:prstGeom>
          <a:noFill/>
          <a:ln w="9525">
            <a:solidFill>
              <a:schemeClr val="tx1"/>
            </a:solidFill>
            <a:round/>
            <a:headEnd/>
            <a:tailEnd/>
          </a:ln>
          <a:effectLst/>
        </p:spPr>
        <p:txBody>
          <a:bodyPr/>
          <a:lstStyle/>
          <a:p>
            <a:endParaRPr lang="en-US"/>
          </a:p>
        </p:txBody>
      </p:sp>
      <p:sp>
        <p:nvSpPr>
          <p:cNvPr id="19471" name="Rectangle 15"/>
          <p:cNvSpPr>
            <a:spLocks noChangeArrowheads="1"/>
          </p:cNvSpPr>
          <p:nvPr/>
        </p:nvSpPr>
        <p:spPr bwMode="auto">
          <a:xfrm>
            <a:off x="2667000" y="3600450"/>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9472" name="Rectangle 16"/>
          <p:cNvSpPr>
            <a:spLocks noChangeArrowheads="1"/>
          </p:cNvSpPr>
          <p:nvPr/>
        </p:nvSpPr>
        <p:spPr bwMode="auto">
          <a:xfrm>
            <a:off x="3733800" y="3600450"/>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9473" name="Rectangle 17"/>
          <p:cNvSpPr>
            <a:spLocks noChangeArrowheads="1"/>
          </p:cNvSpPr>
          <p:nvPr/>
        </p:nvSpPr>
        <p:spPr bwMode="auto">
          <a:xfrm>
            <a:off x="4724400" y="3600450"/>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74" name="Rectangle 18"/>
          <p:cNvSpPr>
            <a:spLocks noChangeArrowheads="1"/>
          </p:cNvSpPr>
          <p:nvPr/>
        </p:nvSpPr>
        <p:spPr bwMode="auto">
          <a:xfrm>
            <a:off x="5791200" y="3600450"/>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c[L]</a:t>
            </a:r>
          </a:p>
        </p:txBody>
      </p:sp>
      <p:sp>
        <p:nvSpPr>
          <p:cNvPr id="19475" name="Rectangle 19"/>
          <p:cNvSpPr>
            <a:spLocks noChangeArrowheads="1"/>
          </p:cNvSpPr>
          <p:nvPr/>
        </p:nvSpPr>
        <p:spPr bwMode="auto">
          <a:xfrm>
            <a:off x="1600200" y="24003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6" name="Rectangle 20"/>
          <p:cNvSpPr>
            <a:spLocks noChangeArrowheads="1"/>
          </p:cNvSpPr>
          <p:nvPr/>
        </p:nvSpPr>
        <p:spPr bwMode="auto">
          <a:xfrm>
            <a:off x="1600200" y="360045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7" name="Text Box 21"/>
          <p:cNvSpPr txBox="1">
            <a:spLocks noChangeArrowheads="1"/>
          </p:cNvSpPr>
          <p:nvPr/>
        </p:nvSpPr>
        <p:spPr bwMode="auto">
          <a:xfrm>
            <a:off x="2165282" y="4476750"/>
            <a:ext cx="4191532" cy="461665"/>
          </a:xfrm>
          <a:prstGeom prst="rect">
            <a:avLst/>
          </a:prstGeom>
          <a:noFill/>
          <a:ln w="9525">
            <a:noFill/>
            <a:miter lim="800000"/>
            <a:headEnd/>
            <a:tailEnd/>
          </a:ln>
          <a:effectLst/>
        </p:spPr>
        <p:txBody>
          <a:bodyPr wrap="none">
            <a:spAutoFit/>
          </a:bodyPr>
          <a:lstStyle/>
          <a:p>
            <a:pPr algn="ctr"/>
            <a:r>
              <a:rPr lang="en-US" sz="2400" dirty="0" smtClean="0"/>
              <a:t>note:  parallelizable (unlike CBC)</a:t>
            </a:r>
            <a:endParaRPr lang="en-US" sz="2400" dirty="0"/>
          </a:p>
        </p:txBody>
      </p:sp>
      <p:sp>
        <p:nvSpPr>
          <p:cNvPr id="19486" name="Text Box 30"/>
          <p:cNvSpPr txBox="1">
            <a:spLocks noChangeArrowheads="1"/>
          </p:cNvSpPr>
          <p:nvPr/>
        </p:nvSpPr>
        <p:spPr bwMode="auto">
          <a:xfrm>
            <a:off x="4267200" y="2050018"/>
            <a:ext cx="567997" cy="369332"/>
          </a:xfrm>
          <a:prstGeom prst="rect">
            <a:avLst/>
          </a:prstGeom>
          <a:noFill/>
          <a:ln w="9525">
            <a:noFill/>
            <a:miter lim="800000"/>
            <a:headEnd/>
            <a:tailEnd/>
          </a:ln>
          <a:effectLst/>
        </p:spPr>
        <p:txBody>
          <a:bodyPr wrap="none">
            <a:spAutoFit/>
          </a:bodyPr>
          <a:lstStyle/>
          <a:p>
            <a:r>
              <a:rPr lang="en-US" dirty="0" err="1"/>
              <a:t>msg</a:t>
            </a:r>
            <a:endParaRPr lang="en-US" dirty="0"/>
          </a:p>
        </p:txBody>
      </p:sp>
      <p:sp>
        <p:nvSpPr>
          <p:cNvPr id="19487" name="Text Box 31"/>
          <p:cNvSpPr txBox="1">
            <a:spLocks noChangeArrowheads="1"/>
          </p:cNvSpPr>
          <p:nvPr/>
        </p:nvSpPr>
        <p:spPr bwMode="auto">
          <a:xfrm>
            <a:off x="4038600" y="3878818"/>
            <a:ext cx="1146468" cy="369332"/>
          </a:xfrm>
          <a:prstGeom prst="rect">
            <a:avLst/>
          </a:prstGeom>
          <a:noFill/>
          <a:ln w="9525">
            <a:noFill/>
            <a:miter lim="800000"/>
            <a:headEnd/>
            <a:tailEnd/>
          </a:ln>
          <a:effectLst/>
        </p:spPr>
        <p:txBody>
          <a:bodyPr wrap="none">
            <a:spAutoFit/>
          </a:bodyPr>
          <a:lstStyle/>
          <a:p>
            <a:r>
              <a:rPr lang="en-US" dirty="0" err="1"/>
              <a:t>ciphertext</a:t>
            </a:r>
            <a:endParaRPr lang="en-US" dirty="0"/>
          </a:p>
        </p:txBody>
      </p:sp>
      <p:sp>
        <p:nvSpPr>
          <p:cNvPr id="3" name="TextBox 2"/>
          <p:cNvSpPr txBox="1"/>
          <p:nvPr/>
        </p:nvSpPr>
        <p:spPr>
          <a:xfrm>
            <a:off x="609600" y="819150"/>
            <a:ext cx="6061403" cy="984885"/>
          </a:xfrm>
          <a:prstGeom prst="rect">
            <a:avLst/>
          </a:prstGeom>
          <a:noFill/>
        </p:spPr>
        <p:txBody>
          <a:bodyPr wrap="none" rtlCol="0">
            <a:spAutoFit/>
          </a:bodyPr>
          <a:lstStyle/>
          <a:p>
            <a:r>
              <a:rPr lang="en-US" sz="2400" dirty="0" smtClean="0"/>
              <a:t>Let F: K </a:t>
            </a:r>
            <a:r>
              <a:rPr lang="en-US" sz="2400" dirty="0"/>
              <a:t>× </a:t>
            </a:r>
            <a:r>
              <a:rPr lang="en-US" sz="2400" dirty="0" smtClean="0"/>
              <a:t>{0,1}</a:t>
            </a:r>
            <a:r>
              <a:rPr lang="en-US" sz="2400" baseline="30000" dirty="0" smtClean="0"/>
              <a:t>n</a:t>
            </a:r>
            <a:r>
              <a:rPr lang="en-US" sz="2400" dirty="0" smtClean="0"/>
              <a:t> </a:t>
            </a:r>
            <a:r>
              <a:rPr lang="en-US" sz="2400" dirty="0"/>
              <a:t>⟶ </a:t>
            </a:r>
            <a:r>
              <a:rPr lang="en-US" sz="2400" dirty="0" smtClean="0"/>
              <a:t>{0,1}</a:t>
            </a:r>
            <a:r>
              <a:rPr lang="en-US" sz="2400" baseline="30000" dirty="0" smtClean="0"/>
              <a:t>n</a:t>
            </a:r>
            <a:r>
              <a:rPr lang="en-US" sz="2400" dirty="0" smtClean="0"/>
              <a:t>  </a:t>
            </a:r>
            <a:r>
              <a:rPr lang="en-US" sz="2400" dirty="0"/>
              <a:t>be a secure PRF</a:t>
            </a:r>
            <a:r>
              <a:rPr lang="en-US" sz="2400" dirty="0" smtClean="0"/>
              <a:t>.</a:t>
            </a:r>
          </a:p>
          <a:p>
            <a:pPr>
              <a:spcBef>
                <a:spcPts val="1200"/>
              </a:spcBef>
            </a:pPr>
            <a:r>
              <a:rPr lang="en-US" sz="2400" dirty="0" smtClean="0"/>
              <a:t>E(</a:t>
            </a:r>
            <a:r>
              <a:rPr lang="en-US" sz="2400" dirty="0" err="1" smtClean="0"/>
              <a:t>k,m</a:t>
            </a:r>
            <a:r>
              <a:rPr lang="en-US" sz="2400" smtClean="0"/>
              <a:t>):   </a:t>
            </a:r>
            <a:r>
              <a:rPr lang="en-US" sz="2400" dirty="0" smtClean="0"/>
              <a:t>choose </a:t>
            </a:r>
            <a:r>
              <a:rPr lang="en-US" sz="2400" smtClean="0"/>
              <a:t>a random  </a:t>
            </a:r>
            <a:r>
              <a:rPr lang="en-US" sz="2400" dirty="0" smtClean="0"/>
              <a:t>IV </a:t>
            </a:r>
            <a:r>
              <a:rPr lang="en-US" sz="2400" dirty="0" smtClean="0">
                <a:sym typeface="Symbol" pitchFamily="18" charset="2"/>
              </a:rPr>
              <a:t></a:t>
            </a:r>
            <a:r>
              <a:rPr lang="en-US" sz="2400" dirty="0"/>
              <a:t> {</a:t>
            </a:r>
            <a:r>
              <a:rPr lang="en-US" sz="2400" dirty="0" smtClean="0"/>
              <a:t>0,1}</a:t>
            </a:r>
            <a:r>
              <a:rPr lang="en-US" sz="2400" baseline="30000" dirty="0" smtClean="0"/>
              <a:t>n    </a:t>
            </a:r>
            <a:r>
              <a:rPr lang="en-US" sz="2400" dirty="0" smtClean="0"/>
              <a:t>and do:</a:t>
            </a:r>
            <a:r>
              <a:rPr lang="en-US" sz="2400" dirty="0" smtClean="0">
                <a:sym typeface="Symbol" pitchFamily="18" charset="2"/>
              </a:rPr>
              <a:t> </a:t>
            </a:r>
            <a:endParaRPr lang="en-US" sz="2400" dirty="0"/>
          </a:p>
        </p:txBody>
      </p:sp>
    </p:spTree>
    <p:extLst>
      <p:ext uri="{BB962C8B-B14F-4D97-AF65-F5344CB8AC3E}">
        <p14:creationId xmlns:p14="http://schemas.microsoft.com/office/powerpoint/2010/main" val="1284581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4" name="Rectangle 28"/>
          <p:cNvSpPr>
            <a:spLocks noChangeArrowheads="1"/>
          </p:cNvSpPr>
          <p:nvPr/>
        </p:nvSpPr>
        <p:spPr bwMode="auto">
          <a:xfrm>
            <a:off x="1524000" y="2639615"/>
            <a:ext cx="5867400" cy="400050"/>
          </a:xfrm>
          <a:prstGeom prst="rect">
            <a:avLst/>
          </a:prstGeom>
          <a:solidFill>
            <a:schemeClr val="folHlink"/>
          </a:solidFill>
          <a:ln w="9525">
            <a:noFill/>
            <a:miter lim="800000"/>
            <a:headEnd/>
            <a:tailEnd/>
          </a:ln>
          <a:effectLst/>
        </p:spPr>
        <p:txBody>
          <a:bodyPr wrap="none" anchor="ctr"/>
          <a:lstStyle/>
          <a:p>
            <a:endParaRPr lang="en-US"/>
          </a:p>
        </p:txBody>
      </p:sp>
      <p:sp>
        <p:nvSpPr>
          <p:cNvPr id="19458" name="Rectangle 2"/>
          <p:cNvSpPr>
            <a:spLocks noGrp="1" noChangeArrowheads="1"/>
          </p:cNvSpPr>
          <p:nvPr>
            <p:ph type="title"/>
          </p:nvPr>
        </p:nvSpPr>
        <p:spPr>
          <a:xfrm>
            <a:off x="228600" y="171450"/>
            <a:ext cx="8686800" cy="628650"/>
          </a:xfrm>
        </p:spPr>
        <p:txBody>
          <a:bodyPr>
            <a:normAutofit fontScale="90000"/>
          </a:bodyPr>
          <a:lstStyle/>
          <a:p>
            <a:r>
              <a:rPr lang="en-US" dirty="0"/>
              <a:t>Construction </a:t>
            </a:r>
            <a:r>
              <a:rPr lang="en-US" dirty="0" smtClean="0"/>
              <a:t>2’:  nonce </a:t>
            </a:r>
            <a:r>
              <a:rPr lang="en-US" dirty="0" err="1"/>
              <a:t>ctr</a:t>
            </a:r>
            <a:r>
              <a:rPr lang="en-US" dirty="0"/>
              <a:t>-mode</a:t>
            </a:r>
          </a:p>
        </p:txBody>
      </p:sp>
      <p:sp>
        <p:nvSpPr>
          <p:cNvPr id="19461" name="Rectangle 5"/>
          <p:cNvSpPr>
            <a:spLocks noChangeArrowheads="1"/>
          </p:cNvSpPr>
          <p:nvPr/>
        </p:nvSpPr>
        <p:spPr bwMode="auto">
          <a:xfrm>
            <a:off x="2895600" y="1496615"/>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19462" name="Rectangle 6"/>
          <p:cNvSpPr>
            <a:spLocks noChangeArrowheads="1"/>
          </p:cNvSpPr>
          <p:nvPr/>
        </p:nvSpPr>
        <p:spPr bwMode="auto">
          <a:xfrm>
            <a:off x="3962400" y="1496615"/>
            <a:ext cx="9906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m[1]</a:t>
            </a:r>
          </a:p>
        </p:txBody>
      </p:sp>
      <p:sp>
        <p:nvSpPr>
          <p:cNvPr id="19463" name="Rectangle 7"/>
          <p:cNvSpPr>
            <a:spLocks noChangeArrowheads="1"/>
          </p:cNvSpPr>
          <p:nvPr/>
        </p:nvSpPr>
        <p:spPr bwMode="auto">
          <a:xfrm>
            <a:off x="4953000" y="1496615"/>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a:t>
            </a:r>
          </a:p>
        </p:txBody>
      </p:sp>
      <p:sp>
        <p:nvSpPr>
          <p:cNvPr id="19464" name="Rectangle 8"/>
          <p:cNvSpPr>
            <a:spLocks noChangeArrowheads="1"/>
          </p:cNvSpPr>
          <p:nvPr/>
        </p:nvSpPr>
        <p:spPr bwMode="auto">
          <a:xfrm>
            <a:off x="2895600" y="2068115"/>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a:t>
            </a:r>
          </a:p>
        </p:txBody>
      </p:sp>
      <p:sp>
        <p:nvSpPr>
          <p:cNvPr id="19465" name="Rectangle 9"/>
          <p:cNvSpPr>
            <a:spLocks noChangeArrowheads="1"/>
          </p:cNvSpPr>
          <p:nvPr/>
        </p:nvSpPr>
        <p:spPr bwMode="auto">
          <a:xfrm>
            <a:off x="3962400" y="2068115"/>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F(k,IV+1)</a:t>
            </a:r>
          </a:p>
        </p:txBody>
      </p:sp>
      <p:sp>
        <p:nvSpPr>
          <p:cNvPr id="19466" name="Rectangle 10"/>
          <p:cNvSpPr>
            <a:spLocks noChangeArrowheads="1"/>
          </p:cNvSpPr>
          <p:nvPr/>
        </p:nvSpPr>
        <p:spPr bwMode="auto">
          <a:xfrm>
            <a:off x="4953000" y="2068115"/>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67" name="Rectangle 11"/>
          <p:cNvSpPr>
            <a:spLocks noChangeArrowheads="1"/>
          </p:cNvSpPr>
          <p:nvPr/>
        </p:nvSpPr>
        <p:spPr bwMode="auto">
          <a:xfrm>
            <a:off x="6019800" y="1496615"/>
            <a:ext cx="10668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m[L]</a:t>
            </a:r>
          </a:p>
        </p:txBody>
      </p:sp>
      <p:sp>
        <p:nvSpPr>
          <p:cNvPr id="19468" name="Rectangle 12"/>
          <p:cNvSpPr>
            <a:spLocks noChangeArrowheads="1"/>
          </p:cNvSpPr>
          <p:nvPr/>
        </p:nvSpPr>
        <p:spPr bwMode="auto">
          <a:xfrm>
            <a:off x="5943600" y="2068115"/>
            <a:ext cx="1143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F(k,IV+L)</a:t>
            </a:r>
          </a:p>
        </p:txBody>
      </p:sp>
      <p:sp>
        <p:nvSpPr>
          <p:cNvPr id="19469" name="Text Box 13"/>
          <p:cNvSpPr txBox="1">
            <a:spLocks noChangeArrowheads="1"/>
          </p:cNvSpPr>
          <p:nvPr/>
        </p:nvSpPr>
        <p:spPr bwMode="auto">
          <a:xfrm>
            <a:off x="7315200" y="1690688"/>
            <a:ext cx="499856" cy="584776"/>
          </a:xfrm>
          <a:prstGeom prst="rect">
            <a:avLst/>
          </a:prstGeom>
          <a:noFill/>
          <a:ln w="9525">
            <a:noFill/>
            <a:miter lim="800000"/>
            <a:headEnd/>
            <a:tailEnd/>
          </a:ln>
          <a:effectLst/>
        </p:spPr>
        <p:txBody>
          <a:bodyPr wrap="none">
            <a:spAutoFit/>
          </a:bodyPr>
          <a:lstStyle/>
          <a:p>
            <a:r>
              <a:rPr lang="en-US" sz="3200">
                <a:sym typeface="Symbol" pitchFamily="18" charset="2"/>
              </a:rPr>
              <a:t></a:t>
            </a:r>
          </a:p>
        </p:txBody>
      </p:sp>
      <p:sp>
        <p:nvSpPr>
          <p:cNvPr id="19470" name="Line 14"/>
          <p:cNvSpPr>
            <a:spLocks noChangeShapeType="1"/>
          </p:cNvSpPr>
          <p:nvPr/>
        </p:nvSpPr>
        <p:spPr bwMode="auto">
          <a:xfrm>
            <a:off x="1066800" y="2525315"/>
            <a:ext cx="7162800" cy="0"/>
          </a:xfrm>
          <a:prstGeom prst="line">
            <a:avLst/>
          </a:prstGeom>
          <a:noFill/>
          <a:ln w="9525">
            <a:solidFill>
              <a:schemeClr val="tx1"/>
            </a:solidFill>
            <a:round/>
            <a:headEnd/>
            <a:tailEnd/>
          </a:ln>
          <a:effectLst/>
        </p:spPr>
        <p:txBody>
          <a:bodyPr/>
          <a:lstStyle/>
          <a:p>
            <a:endParaRPr lang="en-US"/>
          </a:p>
        </p:txBody>
      </p:sp>
      <p:sp>
        <p:nvSpPr>
          <p:cNvPr id="19471" name="Rectangle 15"/>
          <p:cNvSpPr>
            <a:spLocks noChangeArrowheads="1"/>
          </p:cNvSpPr>
          <p:nvPr/>
        </p:nvSpPr>
        <p:spPr bwMode="auto">
          <a:xfrm>
            <a:off x="2895600" y="2696765"/>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9472" name="Rectangle 16"/>
          <p:cNvSpPr>
            <a:spLocks noChangeArrowheads="1"/>
          </p:cNvSpPr>
          <p:nvPr/>
        </p:nvSpPr>
        <p:spPr bwMode="auto">
          <a:xfrm>
            <a:off x="3962400" y="2696765"/>
            <a:ext cx="9906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9473" name="Rectangle 17"/>
          <p:cNvSpPr>
            <a:spLocks noChangeArrowheads="1"/>
          </p:cNvSpPr>
          <p:nvPr/>
        </p:nvSpPr>
        <p:spPr bwMode="auto">
          <a:xfrm>
            <a:off x="4953000" y="2696765"/>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74" name="Rectangle 18"/>
          <p:cNvSpPr>
            <a:spLocks noChangeArrowheads="1"/>
          </p:cNvSpPr>
          <p:nvPr/>
        </p:nvSpPr>
        <p:spPr bwMode="auto">
          <a:xfrm>
            <a:off x="6019800" y="2696765"/>
            <a:ext cx="10668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c[L]</a:t>
            </a:r>
          </a:p>
        </p:txBody>
      </p:sp>
      <p:sp>
        <p:nvSpPr>
          <p:cNvPr id="19475" name="Rectangle 19"/>
          <p:cNvSpPr>
            <a:spLocks noChangeArrowheads="1"/>
          </p:cNvSpPr>
          <p:nvPr/>
        </p:nvSpPr>
        <p:spPr bwMode="auto">
          <a:xfrm>
            <a:off x="1828800" y="1496615"/>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6" name="Rectangle 20"/>
          <p:cNvSpPr>
            <a:spLocks noChangeArrowheads="1"/>
          </p:cNvSpPr>
          <p:nvPr/>
        </p:nvSpPr>
        <p:spPr bwMode="auto">
          <a:xfrm>
            <a:off x="1828800" y="2696765"/>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86" name="Text Box 30"/>
          <p:cNvSpPr txBox="1">
            <a:spLocks noChangeArrowheads="1"/>
          </p:cNvSpPr>
          <p:nvPr/>
        </p:nvSpPr>
        <p:spPr bwMode="auto">
          <a:xfrm>
            <a:off x="4343400" y="1096566"/>
            <a:ext cx="567997" cy="369332"/>
          </a:xfrm>
          <a:prstGeom prst="rect">
            <a:avLst/>
          </a:prstGeom>
          <a:noFill/>
          <a:ln w="9525">
            <a:noFill/>
            <a:miter lim="800000"/>
            <a:headEnd/>
            <a:tailEnd/>
          </a:ln>
          <a:effectLst/>
        </p:spPr>
        <p:txBody>
          <a:bodyPr wrap="none">
            <a:spAutoFit/>
          </a:bodyPr>
          <a:lstStyle/>
          <a:p>
            <a:r>
              <a:rPr lang="en-US"/>
              <a:t>msg</a:t>
            </a:r>
          </a:p>
        </p:txBody>
      </p:sp>
      <p:sp>
        <p:nvSpPr>
          <p:cNvPr id="19487" name="Text Box 31"/>
          <p:cNvSpPr txBox="1">
            <a:spLocks noChangeArrowheads="1"/>
          </p:cNvSpPr>
          <p:nvPr/>
        </p:nvSpPr>
        <p:spPr bwMode="auto">
          <a:xfrm>
            <a:off x="4413250" y="3039666"/>
            <a:ext cx="1146468" cy="369332"/>
          </a:xfrm>
          <a:prstGeom prst="rect">
            <a:avLst/>
          </a:prstGeom>
          <a:noFill/>
          <a:ln w="9525">
            <a:noFill/>
            <a:miter lim="800000"/>
            <a:headEnd/>
            <a:tailEnd/>
          </a:ln>
          <a:effectLst/>
        </p:spPr>
        <p:txBody>
          <a:bodyPr wrap="none">
            <a:spAutoFit/>
          </a:bodyPr>
          <a:lstStyle/>
          <a:p>
            <a:r>
              <a:rPr lang="en-US"/>
              <a:t>ciphertext</a:t>
            </a:r>
          </a:p>
        </p:txBody>
      </p:sp>
      <p:grpSp>
        <p:nvGrpSpPr>
          <p:cNvPr id="30" name="Group 29"/>
          <p:cNvGrpSpPr/>
          <p:nvPr/>
        </p:nvGrpSpPr>
        <p:grpSpPr>
          <a:xfrm>
            <a:off x="3276599" y="4044947"/>
            <a:ext cx="2209800" cy="710289"/>
            <a:chOff x="3581400" y="5031790"/>
            <a:chExt cx="2209800" cy="947052"/>
          </a:xfrm>
        </p:grpSpPr>
        <p:sp>
          <p:nvSpPr>
            <p:cNvPr id="25" name="Rectangle 24"/>
            <p:cNvSpPr/>
            <p:nvPr/>
          </p:nvSpPr>
          <p:spPr bwMode="auto">
            <a:xfrm>
              <a:off x="3581400" y="5486400"/>
              <a:ext cx="22098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nonce</a:t>
              </a:r>
            </a:p>
          </p:txBody>
        </p:sp>
        <p:sp>
          <p:nvSpPr>
            <p:cNvPr id="26" name="TextBox 25"/>
            <p:cNvSpPr txBox="1"/>
            <p:nvPr/>
          </p:nvSpPr>
          <p:spPr>
            <a:xfrm>
              <a:off x="4191000" y="5031790"/>
              <a:ext cx="929687" cy="492442"/>
            </a:xfrm>
            <a:prstGeom prst="rect">
              <a:avLst/>
            </a:prstGeom>
            <a:noFill/>
          </p:spPr>
          <p:txBody>
            <a:bodyPr wrap="none" rtlCol="0">
              <a:spAutoFit/>
            </a:bodyPr>
            <a:lstStyle/>
            <a:p>
              <a:r>
                <a:rPr lang="en-US" dirty="0" smtClean="0"/>
                <a:t>128 bits</a:t>
              </a:r>
              <a:endParaRPr lang="en-US" dirty="0"/>
            </a:p>
          </p:txBody>
        </p:sp>
        <p:cxnSp>
          <p:nvCxnSpPr>
            <p:cNvPr id="28" name="Straight Connector 27"/>
            <p:cNvCxnSpPr/>
            <p:nvPr/>
          </p:nvCxnSpPr>
          <p:spPr bwMode="auto">
            <a:xfrm rot="16200000" flipH="1">
              <a:off x="4420394" y="5715000"/>
              <a:ext cx="457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4724400" y="5486400"/>
              <a:ext cx="919204" cy="492442"/>
            </a:xfrm>
            <a:prstGeom prst="rect">
              <a:avLst/>
            </a:prstGeom>
            <a:noFill/>
          </p:spPr>
          <p:txBody>
            <a:bodyPr wrap="none" rtlCol="0">
              <a:spAutoFit/>
            </a:bodyPr>
            <a:lstStyle/>
            <a:p>
              <a:r>
                <a:rPr lang="en-US" dirty="0" smtClean="0"/>
                <a:t>counter</a:t>
              </a:r>
              <a:endParaRPr lang="en-US" dirty="0"/>
            </a:p>
          </p:txBody>
        </p:sp>
      </p:grpSp>
      <p:sp>
        <p:nvSpPr>
          <p:cNvPr id="31" name="TextBox 30"/>
          <p:cNvSpPr txBox="1"/>
          <p:nvPr/>
        </p:nvSpPr>
        <p:spPr>
          <a:xfrm>
            <a:off x="2300207" y="4248150"/>
            <a:ext cx="519193" cy="461665"/>
          </a:xfrm>
          <a:prstGeom prst="rect">
            <a:avLst/>
          </a:prstGeom>
          <a:noFill/>
        </p:spPr>
        <p:txBody>
          <a:bodyPr wrap="none" rtlCol="0">
            <a:spAutoFit/>
          </a:bodyPr>
          <a:lstStyle/>
          <a:p>
            <a:r>
              <a:rPr lang="en-US" sz="2400" dirty="0" smtClean="0"/>
              <a:t>IV:</a:t>
            </a:r>
            <a:endParaRPr lang="en-US" sz="2400" dirty="0"/>
          </a:p>
        </p:txBody>
      </p:sp>
      <p:sp>
        <p:nvSpPr>
          <p:cNvPr id="32" name="TextBox 31"/>
          <p:cNvSpPr txBox="1"/>
          <p:nvPr/>
        </p:nvSpPr>
        <p:spPr>
          <a:xfrm>
            <a:off x="3276599" y="4728807"/>
            <a:ext cx="742912" cy="338554"/>
          </a:xfrm>
          <a:prstGeom prst="rect">
            <a:avLst/>
          </a:prstGeom>
          <a:noFill/>
        </p:spPr>
        <p:txBody>
          <a:bodyPr wrap="none" rtlCol="0">
            <a:spAutoFit/>
          </a:bodyPr>
          <a:lstStyle/>
          <a:p>
            <a:r>
              <a:rPr lang="en-US" sz="1600" dirty="0" smtClean="0"/>
              <a:t>64 bits</a:t>
            </a:r>
            <a:endParaRPr lang="en-US" sz="1600" dirty="0"/>
          </a:p>
        </p:txBody>
      </p:sp>
      <p:sp>
        <p:nvSpPr>
          <p:cNvPr id="33" name="TextBox 32"/>
          <p:cNvSpPr txBox="1"/>
          <p:nvPr/>
        </p:nvSpPr>
        <p:spPr>
          <a:xfrm>
            <a:off x="4724399" y="4728807"/>
            <a:ext cx="742912" cy="338554"/>
          </a:xfrm>
          <a:prstGeom prst="rect">
            <a:avLst/>
          </a:prstGeom>
          <a:noFill/>
        </p:spPr>
        <p:txBody>
          <a:bodyPr wrap="none" rtlCol="0">
            <a:spAutoFit/>
          </a:bodyPr>
          <a:lstStyle/>
          <a:p>
            <a:r>
              <a:rPr lang="en-US" sz="1600" dirty="0" smtClean="0"/>
              <a:t>64 bits</a:t>
            </a:r>
            <a:endParaRPr lang="en-US" sz="1600" dirty="0"/>
          </a:p>
        </p:txBody>
      </p:sp>
      <p:sp>
        <p:nvSpPr>
          <p:cNvPr id="35" name="TextBox 34"/>
          <p:cNvSpPr txBox="1"/>
          <p:nvPr/>
        </p:nvSpPr>
        <p:spPr>
          <a:xfrm>
            <a:off x="228600" y="3557885"/>
            <a:ext cx="7858041" cy="461665"/>
          </a:xfrm>
          <a:prstGeom prst="rect">
            <a:avLst/>
          </a:prstGeom>
          <a:noFill/>
        </p:spPr>
        <p:txBody>
          <a:bodyPr wrap="none" rtlCol="0">
            <a:spAutoFit/>
          </a:bodyPr>
          <a:lstStyle/>
          <a:p>
            <a:r>
              <a:rPr lang="en-US" sz="2400" dirty="0" smtClean="0"/>
              <a:t>To ensure  F(</a:t>
            </a:r>
            <a:r>
              <a:rPr lang="en-US" sz="2400" dirty="0" err="1" smtClean="0"/>
              <a:t>k,x</a:t>
            </a:r>
            <a:r>
              <a:rPr lang="en-US" sz="2400" dirty="0" smtClean="0"/>
              <a:t>)  is never used more than once, choose IV as: </a:t>
            </a:r>
            <a:endParaRPr lang="en-US" sz="2400" dirty="0"/>
          </a:p>
        </p:txBody>
      </p:sp>
      <p:sp>
        <p:nvSpPr>
          <p:cNvPr id="34" name="Freeform 33"/>
          <p:cNvSpPr/>
          <p:nvPr/>
        </p:nvSpPr>
        <p:spPr bwMode="auto">
          <a:xfrm>
            <a:off x="5181600" y="4095750"/>
            <a:ext cx="1637731" cy="421517"/>
          </a:xfrm>
          <a:custGeom>
            <a:avLst/>
            <a:gdLst>
              <a:gd name="connsiteX0" fmla="*/ 1637731 w 1637731"/>
              <a:gd name="connsiteY0" fmla="*/ 477672 h 477672"/>
              <a:gd name="connsiteX1" fmla="*/ 1173707 w 1637731"/>
              <a:gd name="connsiteY1" fmla="*/ 191069 h 477672"/>
              <a:gd name="connsiteX2" fmla="*/ 518615 w 1637731"/>
              <a:gd name="connsiteY2" fmla="*/ 13648 h 477672"/>
              <a:gd name="connsiteX3" fmla="*/ 0 w 1637731"/>
              <a:gd name="connsiteY3" fmla="*/ 272956 h 477672"/>
              <a:gd name="connsiteX0" fmla="*/ 1637731 w 1637731"/>
              <a:gd name="connsiteY0" fmla="*/ 569794 h 569794"/>
              <a:gd name="connsiteX1" fmla="*/ 1173707 w 1637731"/>
              <a:gd name="connsiteY1" fmla="*/ 283191 h 569794"/>
              <a:gd name="connsiteX2" fmla="*/ 304800 w 1637731"/>
              <a:gd name="connsiteY2" fmla="*/ 13648 h 569794"/>
              <a:gd name="connsiteX3" fmla="*/ 0 w 1637731"/>
              <a:gd name="connsiteY3" fmla="*/ 365078 h 569794"/>
              <a:gd name="connsiteX0" fmla="*/ 1713931 w 1713931"/>
              <a:gd name="connsiteY0" fmla="*/ 562022 h 562022"/>
              <a:gd name="connsiteX1" fmla="*/ 1249907 w 1713931"/>
              <a:gd name="connsiteY1" fmla="*/ 275419 h 562022"/>
              <a:gd name="connsiteX2" fmla="*/ 381000 w 1713931"/>
              <a:gd name="connsiteY2" fmla="*/ 5876 h 562022"/>
              <a:gd name="connsiteX3" fmla="*/ 0 w 1713931"/>
              <a:gd name="connsiteY3" fmla="*/ 310676 h 562022"/>
              <a:gd name="connsiteX0" fmla="*/ 1713931 w 1713931"/>
              <a:gd name="connsiteY0" fmla="*/ 562022 h 562022"/>
              <a:gd name="connsiteX1" fmla="*/ 1249907 w 1713931"/>
              <a:gd name="connsiteY1" fmla="*/ 275419 h 562022"/>
              <a:gd name="connsiteX2" fmla="*/ 381000 w 1713931"/>
              <a:gd name="connsiteY2" fmla="*/ 5876 h 562022"/>
              <a:gd name="connsiteX3" fmla="*/ 0 w 1713931"/>
              <a:gd name="connsiteY3" fmla="*/ 310676 h 562022"/>
              <a:gd name="connsiteX0" fmla="*/ 1637731 w 1637731"/>
              <a:gd name="connsiteY0" fmla="*/ 562022 h 562022"/>
              <a:gd name="connsiteX1" fmla="*/ 1173707 w 1637731"/>
              <a:gd name="connsiteY1" fmla="*/ 275419 h 562022"/>
              <a:gd name="connsiteX2" fmla="*/ 304800 w 1637731"/>
              <a:gd name="connsiteY2" fmla="*/ 5876 h 562022"/>
              <a:gd name="connsiteX3" fmla="*/ 0 w 1637731"/>
              <a:gd name="connsiteY3" fmla="*/ 310676 h 562022"/>
            </a:gdLst>
            <a:ahLst/>
            <a:cxnLst>
              <a:cxn ang="0">
                <a:pos x="connsiteX0" y="connsiteY0"/>
              </a:cxn>
              <a:cxn ang="0">
                <a:pos x="connsiteX1" y="connsiteY1"/>
              </a:cxn>
              <a:cxn ang="0">
                <a:pos x="connsiteX2" y="connsiteY2"/>
              </a:cxn>
              <a:cxn ang="0">
                <a:pos x="connsiteX3" y="connsiteY3"/>
              </a:cxn>
            </a:cxnLst>
            <a:rect l="l" t="t" r="r" b="b"/>
            <a:pathLst>
              <a:path w="1637731" h="562022">
                <a:moveTo>
                  <a:pt x="1637731" y="562022"/>
                </a:moveTo>
                <a:cubicBezTo>
                  <a:pt x="1498978" y="457389"/>
                  <a:pt x="1395862" y="368110"/>
                  <a:pt x="1173707" y="275419"/>
                </a:cubicBezTo>
                <a:cubicBezTo>
                  <a:pt x="951552" y="182728"/>
                  <a:pt x="500418" y="0"/>
                  <a:pt x="304800" y="5876"/>
                </a:cubicBezTo>
                <a:cubicBezTo>
                  <a:pt x="109182" y="11752"/>
                  <a:pt x="17059" y="141216"/>
                  <a:pt x="0" y="310676"/>
                </a:cubicBezTo>
              </a:path>
            </a:pathLst>
          </a:custGeom>
          <a:no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TextBox 35"/>
          <p:cNvSpPr txBox="1"/>
          <p:nvPr/>
        </p:nvSpPr>
        <p:spPr>
          <a:xfrm>
            <a:off x="6476999" y="4500208"/>
            <a:ext cx="1463937" cy="646331"/>
          </a:xfrm>
          <a:prstGeom prst="rect">
            <a:avLst/>
          </a:prstGeom>
          <a:noFill/>
        </p:spPr>
        <p:txBody>
          <a:bodyPr wrap="none" rtlCol="0">
            <a:spAutoFit/>
          </a:bodyPr>
          <a:lstStyle/>
          <a:p>
            <a:r>
              <a:rPr lang="en-US" dirty="0" smtClean="0"/>
              <a:t>starts at 0</a:t>
            </a:r>
            <a:br>
              <a:rPr lang="en-US" dirty="0" smtClean="0"/>
            </a:br>
            <a:r>
              <a:rPr lang="en-US" dirty="0" smtClean="0"/>
              <a:t>for every </a:t>
            </a:r>
            <a:r>
              <a:rPr lang="en-US" dirty="0" err="1" smtClean="0"/>
              <a:t>msg</a:t>
            </a:r>
            <a:endParaRPr lang="en-US" dirty="0"/>
          </a:p>
        </p:txBody>
      </p:sp>
    </p:spTree>
    <p:extLst>
      <p:ext uri="{BB962C8B-B14F-4D97-AF65-F5344CB8AC3E}">
        <p14:creationId xmlns:p14="http://schemas.microsoft.com/office/powerpoint/2010/main" val="39791630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676400" y="3486150"/>
            <a:ext cx="7239000" cy="571500"/>
          </a:xfrm>
          <a:prstGeom prst="rect">
            <a:avLst/>
          </a:prstGeom>
          <a:solidFill>
            <a:srgbClr val="BFBFBF"/>
          </a:solidFill>
          <a:ln w="9525">
            <a:noFill/>
            <a:miter lim="800000"/>
            <a:headEnd/>
            <a:tailEnd/>
          </a:ln>
          <a:effectLst/>
        </p:spPr>
        <p:txBody>
          <a:bodyPr wrap="none" anchor="ctr"/>
          <a:lstStyle/>
          <a:p>
            <a:endParaRPr lang="en-US"/>
          </a:p>
        </p:txBody>
      </p:sp>
      <p:sp>
        <p:nvSpPr>
          <p:cNvPr id="17411" name="Rectangle 3"/>
          <p:cNvSpPr>
            <a:spLocks noGrp="1" noChangeArrowheads="1"/>
          </p:cNvSpPr>
          <p:nvPr>
            <p:ph type="title"/>
          </p:nvPr>
        </p:nvSpPr>
        <p:spPr>
          <a:xfrm>
            <a:off x="457200" y="57150"/>
            <a:ext cx="8229600" cy="628650"/>
          </a:xfrm>
        </p:spPr>
        <p:txBody>
          <a:bodyPr>
            <a:normAutofit fontScale="90000"/>
          </a:bodyPr>
          <a:lstStyle/>
          <a:p>
            <a:r>
              <a:rPr lang="en-US" dirty="0"/>
              <a:t>rand </a:t>
            </a:r>
            <a:r>
              <a:rPr lang="en-US" dirty="0" err="1"/>
              <a:t>ctr</a:t>
            </a:r>
            <a:r>
              <a:rPr lang="en-US" dirty="0"/>
              <a:t>-</a:t>
            </a:r>
            <a:r>
              <a:rPr lang="en-US" dirty="0" smtClean="0"/>
              <a:t>mode </a:t>
            </a:r>
            <a:r>
              <a:rPr lang="en-US" sz="4000" dirty="0" smtClean="0"/>
              <a:t>(rand. IV)</a:t>
            </a:r>
            <a:r>
              <a:rPr lang="en-US" dirty="0" smtClean="0"/>
              <a:t>:   </a:t>
            </a:r>
            <a:r>
              <a:rPr lang="en-US" dirty="0"/>
              <a:t>CPA analysis</a:t>
            </a:r>
          </a:p>
        </p:txBody>
      </p:sp>
      <p:sp>
        <p:nvSpPr>
          <p:cNvPr id="17412" name="Rectangle 4"/>
          <p:cNvSpPr>
            <a:spLocks noGrp="1" noChangeArrowheads="1"/>
          </p:cNvSpPr>
          <p:nvPr>
            <p:ph type="body" idx="1"/>
          </p:nvPr>
        </p:nvSpPr>
        <p:spPr>
          <a:xfrm>
            <a:off x="228600" y="800100"/>
            <a:ext cx="8915400" cy="4343400"/>
          </a:xfrm>
        </p:spPr>
        <p:txBody>
          <a:bodyPr>
            <a:normAutofit/>
          </a:bodyPr>
          <a:lstStyle/>
          <a:p>
            <a:pPr>
              <a:lnSpc>
                <a:spcPct val="130000"/>
              </a:lnSpc>
              <a:spcBef>
                <a:spcPct val="100000"/>
              </a:spcBef>
            </a:pPr>
            <a:r>
              <a:rPr lang="en-US" u="sng" dirty="0" smtClean="0"/>
              <a:t>Counter</a:t>
            </a:r>
            <a:r>
              <a:rPr lang="en-US" u="sng" dirty="0"/>
              <a:t>-mode Theorem</a:t>
            </a:r>
            <a:r>
              <a:rPr lang="en-US" dirty="0"/>
              <a:t>:     For any L&gt;0,</a:t>
            </a:r>
            <a:br>
              <a:rPr lang="en-US" dirty="0"/>
            </a:br>
            <a:r>
              <a:rPr lang="en-US" dirty="0"/>
              <a:t>	If F is a secure PRF over (K,X,X) then </a:t>
            </a:r>
            <a:br>
              <a:rPr lang="en-US" dirty="0"/>
            </a:br>
            <a:r>
              <a:rPr lang="en-US" dirty="0"/>
              <a:t>	E</a:t>
            </a:r>
            <a:r>
              <a:rPr lang="en-US" baseline="-25000" dirty="0"/>
              <a:t>CTR</a:t>
            </a:r>
            <a:r>
              <a:rPr lang="en-US" dirty="0"/>
              <a:t> is a sem. sec. under CPA over (K,X</a:t>
            </a:r>
            <a:r>
              <a:rPr lang="en-US" baseline="30000" dirty="0"/>
              <a:t>L</a:t>
            </a:r>
            <a:r>
              <a:rPr lang="en-US" dirty="0"/>
              <a:t>,X</a:t>
            </a:r>
            <a:r>
              <a:rPr lang="en-US" baseline="30000" dirty="0"/>
              <a:t>L+1</a:t>
            </a:r>
            <a:r>
              <a:rPr lang="en-US" dirty="0"/>
              <a:t>).</a:t>
            </a:r>
          </a:p>
          <a:p>
            <a:pPr>
              <a:lnSpc>
                <a:spcPct val="130000"/>
              </a:lnSpc>
              <a:spcBef>
                <a:spcPts val="1680"/>
              </a:spcBef>
              <a:buFontTx/>
              <a:buNone/>
            </a:pPr>
            <a:r>
              <a:rPr lang="en-US" dirty="0"/>
              <a:t>		In particular,  for a q-query adversary A attacking E</a:t>
            </a:r>
            <a:r>
              <a:rPr lang="en-US" baseline="-25000" dirty="0"/>
              <a:t>CTR</a:t>
            </a:r>
            <a:br>
              <a:rPr lang="en-US" baseline="-25000" dirty="0"/>
            </a:br>
            <a:r>
              <a:rPr lang="en-US" baseline="-25000" dirty="0"/>
              <a:t>	</a:t>
            </a:r>
            <a:r>
              <a:rPr lang="en-US" dirty="0"/>
              <a:t>there exists a PRF adversary B  </a:t>
            </a:r>
            <a:r>
              <a:rPr lang="en-US" dirty="0" err="1"/>
              <a:t>s.t.</a:t>
            </a:r>
            <a:r>
              <a:rPr lang="en-US" dirty="0"/>
              <a:t>:</a:t>
            </a:r>
          </a:p>
          <a:p>
            <a:pPr>
              <a:lnSpc>
                <a:spcPct val="150000"/>
              </a:lnSpc>
              <a:spcBef>
                <a:spcPts val="0"/>
              </a:spcBef>
              <a:buFontTx/>
              <a:buNone/>
            </a:pPr>
            <a:r>
              <a:rPr lang="en-US" dirty="0"/>
              <a:t>		   </a:t>
            </a:r>
            <a:r>
              <a:rPr lang="en-US" dirty="0" smtClean="0"/>
              <a:t>	</a:t>
            </a:r>
            <a:r>
              <a:rPr lang="en-US" dirty="0" err="1" smtClean="0"/>
              <a:t>Adv</a:t>
            </a:r>
            <a:r>
              <a:rPr lang="en-US" baseline="-25000" dirty="0" err="1" smtClean="0"/>
              <a:t>CPA</a:t>
            </a:r>
            <a:r>
              <a:rPr lang="en-US" dirty="0" smtClean="0"/>
              <a:t>[</a:t>
            </a:r>
            <a:r>
              <a:rPr lang="en-US" dirty="0"/>
              <a:t>A, E</a:t>
            </a:r>
            <a:r>
              <a:rPr lang="en-US" baseline="-25000" dirty="0"/>
              <a:t>CTR</a:t>
            </a:r>
            <a:r>
              <a:rPr lang="en-US" dirty="0"/>
              <a:t>] </a:t>
            </a:r>
            <a:r>
              <a:rPr lang="en-US" dirty="0">
                <a:sym typeface="Symbol" pitchFamily="18" charset="2"/>
              </a:rPr>
              <a:t></a:t>
            </a:r>
            <a:r>
              <a:rPr lang="en-US" dirty="0"/>
              <a:t>  2</a:t>
            </a:r>
            <a:r>
              <a:rPr lang="en-US" dirty="0" smtClean="0">
                <a:sym typeface="Symbol" pitchFamily="18" charset="2"/>
              </a:rPr>
              <a:t></a:t>
            </a:r>
            <a:r>
              <a:rPr lang="en-US" dirty="0" smtClean="0"/>
              <a:t>Adv</a:t>
            </a:r>
            <a:r>
              <a:rPr lang="en-US" baseline="-25000" dirty="0" smtClean="0"/>
              <a:t>PRF</a:t>
            </a:r>
            <a:r>
              <a:rPr lang="en-US" dirty="0" smtClean="0"/>
              <a:t>[</a:t>
            </a:r>
            <a:r>
              <a:rPr lang="en-US" dirty="0"/>
              <a:t>B, F]  +  </a:t>
            </a:r>
            <a:r>
              <a:rPr lang="en-US" b="1" dirty="0">
                <a:solidFill>
                  <a:srgbClr val="FF0000"/>
                </a:solidFill>
              </a:rPr>
              <a:t>2 q</a:t>
            </a:r>
            <a:r>
              <a:rPr lang="en-US" b="1" baseline="30000" dirty="0">
                <a:solidFill>
                  <a:srgbClr val="FF0000"/>
                </a:solidFill>
              </a:rPr>
              <a:t>2</a:t>
            </a:r>
            <a:r>
              <a:rPr lang="en-US" b="1" dirty="0">
                <a:solidFill>
                  <a:srgbClr val="FF0000"/>
                </a:solidFill>
              </a:rPr>
              <a:t> L / |X|</a:t>
            </a:r>
          </a:p>
          <a:p>
            <a:pPr marL="0" indent="0">
              <a:spcBef>
                <a:spcPts val="4680"/>
              </a:spcBef>
              <a:buNone/>
            </a:pPr>
            <a:r>
              <a:rPr lang="en-US" u="sng" dirty="0" smtClean="0"/>
              <a:t>Note</a:t>
            </a:r>
            <a:r>
              <a:rPr lang="en-US" dirty="0" smtClean="0"/>
              <a:t>:  </a:t>
            </a:r>
            <a:r>
              <a:rPr lang="en-US" dirty="0" err="1" smtClean="0"/>
              <a:t>ctr</a:t>
            </a:r>
            <a:r>
              <a:rPr lang="en-US" dirty="0"/>
              <a:t>-mode only secure as long </a:t>
            </a:r>
            <a:r>
              <a:rPr lang="en-US" dirty="0" smtClean="0"/>
              <a:t>as </a:t>
            </a:r>
            <a:r>
              <a:rPr lang="en-US" dirty="0">
                <a:solidFill>
                  <a:srgbClr val="FF0000"/>
                </a:solidFill>
              </a:rPr>
              <a:t>q</a:t>
            </a:r>
            <a:r>
              <a:rPr lang="en-US" baseline="30000" dirty="0">
                <a:solidFill>
                  <a:srgbClr val="FF0000"/>
                </a:solidFill>
              </a:rPr>
              <a:t>2</a:t>
            </a:r>
            <a:r>
              <a:rPr lang="en-US" dirty="0">
                <a:solidFill>
                  <a:srgbClr val="FF0000"/>
                </a:solidFill>
              </a:rPr>
              <a:t>L </a:t>
            </a:r>
            <a:r>
              <a:rPr lang="en-US" dirty="0" smtClean="0">
                <a:solidFill>
                  <a:srgbClr val="FF0000"/>
                </a:solidFill>
              </a:rPr>
              <a:t>&lt;</a:t>
            </a:r>
            <a:r>
              <a:rPr lang="en-US" dirty="0">
                <a:solidFill>
                  <a:srgbClr val="FF0000"/>
                </a:solidFill>
              </a:rPr>
              <a:t>&lt; </a:t>
            </a:r>
            <a:r>
              <a:rPr lang="en-US" dirty="0" smtClean="0">
                <a:solidFill>
                  <a:srgbClr val="FF0000"/>
                </a:solidFill>
              </a:rPr>
              <a:t>|</a:t>
            </a:r>
            <a:r>
              <a:rPr lang="en-US" dirty="0">
                <a:solidFill>
                  <a:srgbClr val="FF0000"/>
                </a:solidFill>
              </a:rPr>
              <a:t>X</a:t>
            </a:r>
            <a:r>
              <a:rPr lang="en-US" dirty="0" smtClean="0">
                <a:solidFill>
                  <a:srgbClr val="FF0000"/>
                </a:solidFill>
              </a:rPr>
              <a:t>| </a:t>
            </a:r>
            <a:r>
              <a:rPr lang="en-US" dirty="0" smtClean="0"/>
              <a:t>.    </a:t>
            </a:r>
            <a:r>
              <a:rPr lang="en-US" smtClean="0"/>
              <a:t>Better than </a:t>
            </a:r>
            <a:r>
              <a:rPr lang="en-US" dirty="0"/>
              <a:t>CBC !    </a:t>
            </a:r>
          </a:p>
        </p:txBody>
      </p:sp>
    </p:spTree>
    <p:extLst>
      <p:ext uri="{BB962C8B-B14F-4D97-AF65-F5344CB8AC3E}">
        <p14:creationId xmlns:p14="http://schemas.microsoft.com/office/powerpoint/2010/main" val="361822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Secure PRF:  </a:t>
            </a:r>
            <a:r>
              <a:rPr lang="en-US" dirty="0" smtClean="0"/>
              <a:t>definition</a:t>
            </a:r>
            <a:endParaRPr lang="en-US" dirty="0"/>
          </a:p>
        </p:txBody>
      </p:sp>
      <p:sp>
        <p:nvSpPr>
          <p:cNvPr id="6147" name="Rectangle 3"/>
          <p:cNvSpPr>
            <a:spLocks noGrp="1" noChangeArrowheads="1"/>
          </p:cNvSpPr>
          <p:nvPr>
            <p:ph type="body" idx="1"/>
          </p:nvPr>
        </p:nvSpPr>
        <p:spPr>
          <a:xfrm>
            <a:off x="228600" y="914400"/>
            <a:ext cx="8915400" cy="4229100"/>
          </a:xfrm>
        </p:spPr>
        <p:txBody>
          <a:bodyPr>
            <a:normAutofit fontScale="92500" lnSpcReduction="10000"/>
          </a:bodyPr>
          <a:lstStyle/>
          <a:p>
            <a:r>
              <a:rPr lang="en-US" dirty="0"/>
              <a:t>For   b=0,1   define experiment   EXP(b)  as:</a:t>
            </a:r>
          </a:p>
          <a:p>
            <a:endParaRPr lang="en-US" dirty="0"/>
          </a:p>
          <a:p>
            <a:endParaRPr lang="en-US" dirty="0"/>
          </a:p>
          <a:p>
            <a:endParaRPr lang="en-US" dirty="0"/>
          </a:p>
          <a:p>
            <a:endParaRPr lang="en-US" dirty="0"/>
          </a:p>
          <a:p>
            <a:endParaRPr lang="en-US" dirty="0"/>
          </a:p>
          <a:p>
            <a:endParaRPr lang="en-US" dirty="0"/>
          </a:p>
          <a:p>
            <a:endParaRPr lang="en-US" dirty="0"/>
          </a:p>
          <a:p>
            <a:pPr>
              <a:spcBef>
                <a:spcPts val="0"/>
              </a:spcBef>
            </a:pPr>
            <a:r>
              <a:rPr lang="en-US" dirty="0" err="1"/>
              <a:t>Def</a:t>
            </a:r>
            <a:r>
              <a:rPr lang="en-US" dirty="0"/>
              <a:t>:  F is a secure PRF if for all “efficient”  A:</a:t>
            </a:r>
            <a:br>
              <a:rPr lang="en-US" dirty="0"/>
            </a:br>
            <a:r>
              <a:rPr lang="en-US" dirty="0"/>
              <a:t>	         </a:t>
            </a:r>
            <a:r>
              <a:rPr lang="en-US" dirty="0" err="1" smtClean="0">
                <a:solidFill>
                  <a:schemeClr val="accent2"/>
                </a:solidFill>
              </a:rPr>
              <a:t>Adv</a:t>
            </a:r>
            <a:r>
              <a:rPr lang="en-US" baseline="-25000" dirty="0" err="1" smtClean="0">
                <a:solidFill>
                  <a:schemeClr val="accent2"/>
                </a:solidFill>
              </a:rPr>
              <a:t>PRF</a:t>
            </a:r>
            <a:r>
              <a:rPr lang="en-US" dirty="0" smtClean="0">
                <a:solidFill>
                  <a:schemeClr val="accent2"/>
                </a:solidFill>
              </a:rPr>
              <a:t>[</a:t>
            </a:r>
            <a:r>
              <a:rPr lang="en-US" dirty="0">
                <a:solidFill>
                  <a:schemeClr val="accent2"/>
                </a:solidFill>
              </a:rPr>
              <a:t>A,F]  </a:t>
            </a:r>
            <a:r>
              <a:rPr lang="en-US" dirty="0" smtClean="0">
                <a:solidFill>
                  <a:schemeClr val="accent2"/>
                </a:solidFill>
              </a:rPr>
              <a:t>:=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a:solidFill>
                  <a:schemeClr val="accent2"/>
                </a:solidFill>
              </a:rPr>
              <a:t>|</a:t>
            </a:r>
          </a:p>
          <a:p>
            <a:pPr>
              <a:lnSpc>
                <a:spcPct val="120000"/>
              </a:lnSpc>
              <a:buFontTx/>
              <a:buNone/>
            </a:pPr>
            <a:r>
              <a:rPr lang="en-US" dirty="0"/>
              <a:t>		is “negligible.”</a:t>
            </a:r>
          </a:p>
        </p:txBody>
      </p:sp>
      <p:sp>
        <p:nvSpPr>
          <p:cNvPr id="6148" name="Rectangle 4"/>
          <p:cNvSpPr>
            <a:spLocks noChangeArrowheads="1"/>
          </p:cNvSpPr>
          <p:nvPr/>
        </p:nvSpPr>
        <p:spPr bwMode="auto">
          <a:xfrm>
            <a:off x="1066800" y="1897856"/>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6149" name="Line 5"/>
          <p:cNvSpPr>
            <a:spLocks noChangeShapeType="1"/>
          </p:cNvSpPr>
          <p:nvPr/>
        </p:nvSpPr>
        <p:spPr bwMode="auto">
          <a:xfrm>
            <a:off x="1676400" y="1383506"/>
            <a:ext cx="0" cy="514350"/>
          </a:xfrm>
          <a:prstGeom prst="line">
            <a:avLst/>
          </a:prstGeom>
          <a:noFill/>
          <a:ln w="9525">
            <a:solidFill>
              <a:schemeClr val="tx1"/>
            </a:solidFill>
            <a:round/>
            <a:headEnd/>
            <a:tailEnd type="triangle" w="med" len="med"/>
          </a:ln>
          <a:effectLst/>
        </p:spPr>
        <p:txBody>
          <a:bodyPr/>
          <a:lstStyle/>
          <a:p>
            <a:endParaRPr lang="en-US"/>
          </a:p>
        </p:txBody>
      </p:sp>
      <p:sp>
        <p:nvSpPr>
          <p:cNvPr id="6150" name="Text Box 6"/>
          <p:cNvSpPr txBox="1">
            <a:spLocks noChangeArrowheads="1"/>
          </p:cNvSpPr>
          <p:nvPr/>
        </p:nvSpPr>
        <p:spPr bwMode="auto">
          <a:xfrm>
            <a:off x="2028826" y="1200150"/>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6151" name="Rectangle 7"/>
          <p:cNvSpPr>
            <a:spLocks noChangeArrowheads="1"/>
          </p:cNvSpPr>
          <p:nvPr/>
        </p:nvSpPr>
        <p:spPr bwMode="auto">
          <a:xfrm>
            <a:off x="7080250" y="1897856"/>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6152" name="Text Box 8"/>
          <p:cNvSpPr txBox="1">
            <a:spLocks noChangeArrowheads="1"/>
          </p:cNvSpPr>
          <p:nvPr/>
        </p:nvSpPr>
        <p:spPr bwMode="auto">
          <a:xfrm>
            <a:off x="2362200" y="1840706"/>
            <a:ext cx="2410085" cy="810478"/>
          </a:xfrm>
          <a:prstGeom prst="rect">
            <a:avLst/>
          </a:prstGeom>
          <a:noFill/>
          <a:ln w="9525">
            <a:noFill/>
            <a:miter lim="800000"/>
            <a:headEnd/>
            <a:tailEnd/>
          </a:ln>
          <a:effectLst/>
        </p:spPr>
        <p:txBody>
          <a:bodyPr wrap="none">
            <a:spAutoFit/>
          </a:bodyPr>
          <a:lstStyle/>
          <a:p>
            <a:r>
              <a:rPr lang="en-US" sz="2000" dirty="0"/>
              <a:t>b=0:   </a:t>
            </a:r>
            <a:r>
              <a:rPr lang="en-US" sz="2000" dirty="0" err="1"/>
              <a:t>k</a:t>
            </a:r>
            <a:r>
              <a:rPr lang="en-US" sz="2000" dirty="0" err="1">
                <a:sym typeface="Symbol" pitchFamily="18" charset="2"/>
              </a:rPr>
              <a:t>K</a:t>
            </a:r>
            <a:r>
              <a:rPr lang="en-US" sz="2000" dirty="0">
                <a:sym typeface="Symbol" pitchFamily="18" charset="2"/>
              </a:rPr>
              <a:t>,  f F(k,)</a:t>
            </a:r>
          </a:p>
          <a:p>
            <a:pPr>
              <a:lnSpc>
                <a:spcPct val="140000"/>
              </a:lnSpc>
            </a:pPr>
            <a:r>
              <a:rPr lang="en-US" sz="2000" dirty="0">
                <a:sym typeface="Symbol" pitchFamily="18" charset="2"/>
              </a:rPr>
              <a:t>b=1:   </a:t>
            </a:r>
            <a:r>
              <a:rPr lang="en-US" sz="2000" dirty="0" err="1">
                <a:sym typeface="Symbol" pitchFamily="18" charset="2"/>
              </a:rPr>
              <a:t>f</a:t>
            </a:r>
            <a:r>
              <a:rPr lang="en-US" sz="2000" dirty="0" err="1">
                <a:cs typeface="Arial" charset="0"/>
                <a:sym typeface="Symbol" pitchFamily="18" charset="2"/>
              </a:rPr>
              <a:t></a:t>
            </a:r>
            <a:r>
              <a:rPr lang="en-US" sz="2000" b="1" dirty="0" err="1">
                <a:cs typeface="Arial" charset="0"/>
                <a:sym typeface="Symbol" pitchFamily="18" charset="2"/>
              </a:rPr>
              <a:t>Funs</a:t>
            </a:r>
            <a:r>
              <a:rPr lang="en-US" sz="2000" b="1" dirty="0">
                <a:cs typeface="Arial" charset="0"/>
                <a:sym typeface="Symbol" pitchFamily="18" charset="2"/>
              </a:rPr>
              <a:t>[X,Y]</a:t>
            </a:r>
          </a:p>
        </p:txBody>
      </p:sp>
      <p:grpSp>
        <p:nvGrpSpPr>
          <p:cNvPr id="6158" name="Group 14"/>
          <p:cNvGrpSpPr>
            <a:grpSpLocks/>
          </p:cNvGrpSpPr>
          <p:nvPr/>
        </p:nvGrpSpPr>
        <p:grpSpPr bwMode="auto">
          <a:xfrm>
            <a:off x="2362200" y="2343148"/>
            <a:ext cx="4724400" cy="369093"/>
            <a:chOff x="1776" y="1997"/>
            <a:chExt cx="2400" cy="310"/>
          </a:xfrm>
        </p:grpSpPr>
        <p:sp>
          <p:nvSpPr>
            <p:cNvPr id="6153" name="Line 9"/>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6154" name="Text Box 10"/>
            <p:cNvSpPr txBox="1">
              <a:spLocks noChangeArrowheads="1"/>
            </p:cNvSpPr>
            <p:nvPr/>
          </p:nvSpPr>
          <p:spPr bwMode="auto">
            <a:xfrm>
              <a:off x="3006" y="1997"/>
              <a:ext cx="473" cy="310"/>
            </a:xfrm>
            <a:prstGeom prst="rect">
              <a:avLst/>
            </a:prstGeom>
            <a:noFill/>
            <a:ln w="9525">
              <a:noFill/>
              <a:miter lim="800000"/>
              <a:headEnd/>
              <a:tailEnd/>
            </a:ln>
            <a:effectLst/>
          </p:spPr>
          <p:txBody>
            <a:bodyPr wrap="none">
              <a:spAutoFit/>
            </a:bodyPr>
            <a:lstStyle/>
            <a:p>
              <a:r>
                <a:rPr lang="en-US" dirty="0" smtClean="0"/>
                <a:t>x</a:t>
              </a:r>
              <a:r>
                <a:rPr lang="en-US" baseline="-25000" dirty="0"/>
                <a:t>1</a:t>
              </a:r>
              <a:r>
                <a:rPr lang="en-US" dirty="0" smtClean="0"/>
                <a:t> </a:t>
              </a:r>
              <a:r>
                <a:rPr lang="en-US" dirty="0">
                  <a:sym typeface="Symbol" pitchFamily="18" charset="2"/>
                </a:rPr>
                <a:t> X</a:t>
              </a:r>
            </a:p>
          </p:txBody>
        </p:sp>
      </p:grpSp>
      <p:grpSp>
        <p:nvGrpSpPr>
          <p:cNvPr id="6157" name="Group 13"/>
          <p:cNvGrpSpPr>
            <a:grpSpLocks/>
          </p:cNvGrpSpPr>
          <p:nvPr/>
        </p:nvGrpSpPr>
        <p:grpSpPr bwMode="auto">
          <a:xfrm>
            <a:off x="2362200" y="2952751"/>
            <a:ext cx="4724400" cy="400051"/>
            <a:chOff x="1872" y="2643"/>
            <a:chExt cx="2352" cy="336"/>
          </a:xfrm>
        </p:grpSpPr>
        <p:sp>
          <p:nvSpPr>
            <p:cNvPr id="6155" name="Line 11"/>
            <p:cNvSpPr>
              <a:spLocks noChangeShapeType="1"/>
            </p:cNvSpPr>
            <p:nvPr/>
          </p:nvSpPr>
          <p:spPr bwMode="auto">
            <a:xfrm>
              <a:off x="1872" y="2688"/>
              <a:ext cx="2352" cy="0"/>
            </a:xfrm>
            <a:prstGeom prst="line">
              <a:avLst/>
            </a:prstGeom>
            <a:noFill/>
            <a:ln w="9525">
              <a:solidFill>
                <a:schemeClr val="tx1"/>
              </a:solidFill>
              <a:round/>
              <a:headEnd/>
              <a:tailEnd type="triangle" w="med" len="med"/>
            </a:ln>
            <a:effectLst/>
          </p:spPr>
          <p:txBody>
            <a:bodyPr/>
            <a:lstStyle/>
            <a:p>
              <a:endParaRPr lang="en-US" sz="2000"/>
            </a:p>
          </p:txBody>
        </p:sp>
        <p:sp>
          <p:nvSpPr>
            <p:cNvPr id="6156" name="Text Box 12"/>
            <p:cNvSpPr txBox="1">
              <a:spLocks noChangeArrowheads="1"/>
            </p:cNvSpPr>
            <p:nvPr/>
          </p:nvSpPr>
          <p:spPr bwMode="auto">
            <a:xfrm>
              <a:off x="3124" y="2643"/>
              <a:ext cx="388" cy="336"/>
            </a:xfrm>
            <a:prstGeom prst="rect">
              <a:avLst/>
            </a:prstGeom>
            <a:noFill/>
            <a:ln w="9525">
              <a:noFill/>
              <a:miter lim="800000"/>
              <a:headEnd/>
              <a:tailEnd/>
            </a:ln>
            <a:effectLst/>
          </p:spPr>
          <p:txBody>
            <a:bodyPr wrap="none">
              <a:spAutoFit/>
            </a:bodyPr>
            <a:lstStyle/>
            <a:p>
              <a:r>
                <a:rPr lang="en-US" sz="2000" dirty="0"/>
                <a:t>f(</a:t>
              </a:r>
              <a:r>
                <a:rPr lang="en-US" sz="2000" dirty="0" smtClean="0"/>
                <a:t>x</a:t>
              </a:r>
              <a:r>
                <a:rPr lang="en-US" sz="2000" baseline="-25000" dirty="0"/>
                <a:t>1</a:t>
              </a:r>
              <a:r>
                <a:rPr lang="en-US" sz="2000" dirty="0" smtClean="0"/>
                <a:t>)</a:t>
              </a:r>
              <a:endParaRPr lang="en-US" sz="2000" dirty="0"/>
            </a:p>
          </p:txBody>
        </p:sp>
      </p:grpSp>
      <p:grpSp>
        <p:nvGrpSpPr>
          <p:cNvPr id="6163" name="Group 19"/>
          <p:cNvGrpSpPr>
            <a:grpSpLocks/>
          </p:cNvGrpSpPr>
          <p:nvPr/>
        </p:nvGrpSpPr>
        <p:grpSpPr bwMode="auto">
          <a:xfrm>
            <a:off x="7689850" y="3326612"/>
            <a:ext cx="1377950" cy="616745"/>
            <a:chOff x="4560" y="2794"/>
            <a:chExt cx="868" cy="518"/>
          </a:xfrm>
        </p:grpSpPr>
        <p:sp>
          <p:nvSpPr>
            <p:cNvPr id="6160" name="Line 16"/>
            <p:cNvSpPr>
              <a:spLocks noChangeShapeType="1"/>
            </p:cNvSpPr>
            <p:nvPr/>
          </p:nvSpPr>
          <p:spPr bwMode="auto">
            <a:xfrm>
              <a:off x="4560" y="2794"/>
              <a:ext cx="0" cy="480"/>
            </a:xfrm>
            <a:prstGeom prst="line">
              <a:avLst/>
            </a:prstGeom>
            <a:noFill/>
            <a:ln w="9525">
              <a:solidFill>
                <a:schemeClr val="tx1"/>
              </a:solidFill>
              <a:round/>
              <a:headEnd/>
              <a:tailEnd type="triangle" w="med" len="med"/>
            </a:ln>
            <a:effectLst/>
          </p:spPr>
          <p:txBody>
            <a:bodyPr/>
            <a:lstStyle/>
            <a:p>
              <a:endParaRPr lang="en-US"/>
            </a:p>
          </p:txBody>
        </p:sp>
        <p:sp>
          <p:nvSpPr>
            <p:cNvPr id="6161" name="Text Box 17"/>
            <p:cNvSpPr txBox="1">
              <a:spLocks noChangeArrowheads="1"/>
            </p:cNvSpPr>
            <p:nvPr/>
          </p:nvSpPr>
          <p:spPr bwMode="auto">
            <a:xfrm>
              <a:off x="4568" y="2924"/>
              <a:ext cx="860"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p>
          </p:txBody>
        </p:sp>
      </p:grpSp>
      <p:sp>
        <p:nvSpPr>
          <p:cNvPr id="6162" name="Rectangle 18"/>
          <p:cNvSpPr>
            <a:spLocks noChangeArrowheads="1"/>
          </p:cNvSpPr>
          <p:nvPr/>
        </p:nvSpPr>
        <p:spPr bwMode="auto">
          <a:xfrm>
            <a:off x="762000" y="1669256"/>
            <a:ext cx="7924800" cy="1828800"/>
          </a:xfrm>
          <a:prstGeom prst="rect">
            <a:avLst/>
          </a:prstGeom>
          <a:noFill/>
          <a:ln w="38100">
            <a:solidFill>
              <a:schemeClr val="folHlink"/>
            </a:solidFill>
            <a:miter lim="800000"/>
            <a:headEnd/>
            <a:tailEnd/>
          </a:ln>
          <a:effectLst/>
        </p:spPr>
        <p:txBody>
          <a:bodyPr wrap="none" anchor="ctr"/>
          <a:lstStyle/>
          <a:p>
            <a:endParaRPr lang="en-US"/>
          </a:p>
        </p:txBody>
      </p:sp>
      <p:pic>
        <p:nvPicPr>
          <p:cNvPr id="21"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7308850" y="2400300"/>
            <a:ext cx="848398" cy="503634"/>
          </a:xfrm>
          <a:prstGeom prst="rect">
            <a:avLst/>
          </a:prstGeom>
          <a:noFill/>
          <a:ln w="9525">
            <a:noFill/>
            <a:miter lim="800000"/>
            <a:headEnd/>
            <a:tailEnd/>
          </a:ln>
        </p:spPr>
      </p:pic>
      <p:sp>
        <p:nvSpPr>
          <p:cNvPr id="2" name="TextBox 1"/>
          <p:cNvSpPr txBox="1"/>
          <p:nvPr/>
        </p:nvSpPr>
        <p:spPr>
          <a:xfrm>
            <a:off x="1600200" y="2495550"/>
            <a:ext cx="300082" cy="523220"/>
          </a:xfrm>
          <a:prstGeom prst="rect">
            <a:avLst/>
          </a:prstGeom>
          <a:noFill/>
        </p:spPr>
        <p:txBody>
          <a:bodyPr wrap="none" rtlCol="0">
            <a:spAutoFit/>
          </a:bodyPr>
          <a:lstStyle/>
          <a:p>
            <a:r>
              <a:rPr lang="en-US" sz="2800" dirty="0" smtClean="0"/>
              <a:t>f</a:t>
            </a:r>
            <a:endParaRPr lang="en-US" sz="2800" dirty="0"/>
          </a:p>
        </p:txBody>
      </p:sp>
      <p:sp>
        <p:nvSpPr>
          <p:cNvPr id="3" name="TextBox 2"/>
          <p:cNvSpPr txBox="1"/>
          <p:nvPr/>
        </p:nvSpPr>
        <p:spPr>
          <a:xfrm>
            <a:off x="5975177" y="2305050"/>
            <a:ext cx="806623" cy="400110"/>
          </a:xfrm>
          <a:prstGeom prst="rect">
            <a:avLst/>
          </a:prstGeom>
          <a:noFill/>
        </p:spPr>
        <p:txBody>
          <a:bodyPr wrap="none" rtlCol="0">
            <a:spAutoFit/>
          </a:bodyPr>
          <a:lstStyle/>
          <a:p>
            <a:r>
              <a:rPr lang="en-US" sz="2000" dirty="0" smtClean="0"/>
              <a:t>, …, </a:t>
            </a:r>
            <a:r>
              <a:rPr lang="en-US" sz="2000" dirty="0" err="1" smtClean="0"/>
              <a:t>x</a:t>
            </a:r>
            <a:r>
              <a:rPr lang="en-US" sz="2000" baseline="-25000" dirty="0" err="1" smtClean="0"/>
              <a:t>q</a:t>
            </a:r>
            <a:endParaRPr lang="en-US" sz="2000" baseline="-25000" dirty="0"/>
          </a:p>
        </p:txBody>
      </p:sp>
      <p:sp>
        <p:nvSpPr>
          <p:cNvPr id="23" name="TextBox 22"/>
          <p:cNvSpPr txBox="1"/>
          <p:nvPr/>
        </p:nvSpPr>
        <p:spPr>
          <a:xfrm>
            <a:off x="6008064" y="2940050"/>
            <a:ext cx="1040436" cy="400110"/>
          </a:xfrm>
          <a:prstGeom prst="rect">
            <a:avLst/>
          </a:prstGeom>
          <a:noFill/>
        </p:spPr>
        <p:txBody>
          <a:bodyPr wrap="none" rtlCol="0">
            <a:spAutoFit/>
          </a:bodyPr>
          <a:lstStyle/>
          <a:p>
            <a:r>
              <a:rPr lang="en-US" sz="2000" dirty="0" smtClean="0"/>
              <a:t>, …, f(</a:t>
            </a:r>
            <a:r>
              <a:rPr lang="en-US" sz="2000" dirty="0" err="1" smtClean="0"/>
              <a:t>x</a:t>
            </a:r>
            <a:r>
              <a:rPr lang="en-US" sz="2000" baseline="-25000" dirty="0" err="1" smtClean="0"/>
              <a:t>q</a:t>
            </a:r>
            <a:r>
              <a:rPr lang="en-US" sz="2000" dirty="0" smtClean="0"/>
              <a:t>)</a:t>
            </a:r>
            <a:endParaRPr lang="en-US" sz="2000" dirty="0"/>
          </a:p>
        </p:txBody>
      </p:sp>
      <p:sp>
        <p:nvSpPr>
          <p:cNvPr id="24" name="Text Box 10"/>
          <p:cNvSpPr txBox="1">
            <a:spLocks noChangeArrowheads="1"/>
          </p:cNvSpPr>
          <p:nvPr/>
        </p:nvSpPr>
        <p:spPr bwMode="auto">
          <a:xfrm>
            <a:off x="5562600" y="2305050"/>
            <a:ext cx="504390" cy="400110"/>
          </a:xfrm>
          <a:prstGeom prst="rect">
            <a:avLst/>
          </a:prstGeom>
          <a:noFill/>
          <a:ln w="9525">
            <a:noFill/>
            <a:miter lim="800000"/>
            <a:headEnd/>
            <a:tailEnd/>
          </a:ln>
          <a:effectLst/>
        </p:spPr>
        <p:txBody>
          <a:bodyPr wrap="none">
            <a:spAutoFit/>
          </a:bodyPr>
          <a:lstStyle/>
          <a:p>
            <a:r>
              <a:rPr lang="en-US" sz="2000" dirty="0" smtClean="0"/>
              <a:t>, x</a:t>
            </a:r>
            <a:r>
              <a:rPr lang="en-US" sz="2000" baseline="-25000" dirty="0" smtClean="0"/>
              <a:t>2</a:t>
            </a:r>
            <a:r>
              <a:rPr lang="en-US" sz="2000" dirty="0" smtClean="0"/>
              <a:t> </a:t>
            </a:r>
            <a:endParaRPr lang="en-US" sz="2000" dirty="0">
              <a:sym typeface="Symbol" pitchFamily="18" charset="2"/>
            </a:endParaRPr>
          </a:p>
        </p:txBody>
      </p:sp>
      <p:sp>
        <p:nvSpPr>
          <p:cNvPr id="25" name="Text Box 10"/>
          <p:cNvSpPr txBox="1">
            <a:spLocks noChangeArrowheads="1"/>
          </p:cNvSpPr>
          <p:nvPr/>
        </p:nvSpPr>
        <p:spPr bwMode="auto">
          <a:xfrm>
            <a:off x="5461000" y="2959040"/>
            <a:ext cx="738203" cy="400110"/>
          </a:xfrm>
          <a:prstGeom prst="rect">
            <a:avLst/>
          </a:prstGeom>
          <a:noFill/>
          <a:ln w="9525">
            <a:noFill/>
            <a:miter lim="800000"/>
            <a:headEnd/>
            <a:tailEnd/>
          </a:ln>
          <a:effectLst/>
        </p:spPr>
        <p:txBody>
          <a:bodyPr wrap="none">
            <a:spAutoFit/>
          </a:bodyPr>
          <a:lstStyle/>
          <a:p>
            <a:r>
              <a:rPr lang="en-US" sz="2000" dirty="0" smtClean="0"/>
              <a:t>, f(x</a:t>
            </a:r>
            <a:r>
              <a:rPr lang="en-US" sz="2000" baseline="-25000" dirty="0" smtClean="0"/>
              <a:t>2</a:t>
            </a:r>
            <a:r>
              <a:rPr lang="en-US" sz="2000" dirty="0" smtClean="0"/>
              <a:t>) </a:t>
            </a:r>
            <a:endParaRPr lang="en-US" sz="2000" dirty="0">
              <a:sym typeface="Symbol" pitchFamily="18" charset="2"/>
            </a:endParaRPr>
          </a:p>
        </p:txBody>
      </p:sp>
      <p:sp>
        <p:nvSpPr>
          <p:cNvPr id="4" name="TextBox 3"/>
          <p:cNvSpPr txBox="1"/>
          <p:nvPr/>
        </p:nvSpPr>
        <p:spPr>
          <a:xfrm>
            <a:off x="7354783" y="3837562"/>
            <a:ext cx="798617" cy="369332"/>
          </a:xfrm>
          <a:prstGeom prst="rect">
            <a:avLst/>
          </a:prstGeom>
          <a:noFill/>
        </p:spPr>
        <p:txBody>
          <a:bodyPr wrap="none" rtlCol="0">
            <a:spAutoFit/>
          </a:bodyPr>
          <a:lstStyle/>
          <a:p>
            <a:r>
              <a:rPr lang="en-US" dirty="0" smtClean="0"/>
              <a:t>EXP(b)</a:t>
            </a:r>
            <a:endParaRPr lang="en-US" dirty="0"/>
          </a:p>
        </p:txBody>
      </p:sp>
    </p:spTree>
    <p:extLst>
      <p:ext uri="{BB962C8B-B14F-4D97-AF65-F5344CB8AC3E}">
        <p14:creationId xmlns:p14="http://schemas.microsoft.com/office/powerpoint/2010/main" val="121714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p:tgtEl>
                                          <p:spTgt spid="6158"/>
                                        </p:tgtEl>
                                        <p:attrNameLst>
                                          <p:attrName>ppt_x</p:attrName>
                                        </p:attrNameLst>
                                      </p:cBhvr>
                                      <p:tavLst>
                                        <p:tav tm="0">
                                          <p:val>
                                            <p:strVal val="#ppt_x+#ppt_w*1.125000"/>
                                          </p:val>
                                        </p:tav>
                                        <p:tav tm="100000">
                                          <p:val>
                                            <p:strVal val="#ppt_x"/>
                                          </p:val>
                                        </p:tav>
                                      </p:tavLst>
                                    </p:anim>
                                    <p:animEffect transition="in" filter="wipe(left)">
                                      <p:cBhvr>
                                        <p:cTn id="8" dur="500"/>
                                        <p:tgtEl>
                                          <p:spTgt spid="615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6157"/>
                                        </p:tgtEl>
                                        <p:attrNameLst>
                                          <p:attrName>style.visibility</p:attrName>
                                        </p:attrNameLst>
                                      </p:cBhvr>
                                      <p:to>
                                        <p:strVal val="visible"/>
                                      </p:to>
                                    </p:set>
                                    <p:anim calcmode="lin" valueType="num">
                                      <p:cBhvr additive="base">
                                        <p:cTn id="13" dur="500"/>
                                        <p:tgtEl>
                                          <p:spTgt spid="6157"/>
                                        </p:tgtEl>
                                        <p:attrNameLst>
                                          <p:attrName>ppt_x</p:attrName>
                                        </p:attrNameLst>
                                      </p:cBhvr>
                                      <p:tavLst>
                                        <p:tav tm="0">
                                          <p:val>
                                            <p:strVal val="#ppt_x-#ppt_w*1.125000"/>
                                          </p:val>
                                        </p:tav>
                                        <p:tav tm="100000">
                                          <p:val>
                                            <p:strVal val="#ppt_x"/>
                                          </p:val>
                                        </p:tav>
                                      </p:tavLst>
                                    </p:anim>
                                    <p:animEffect transition="in" filter="wipe(right)">
                                      <p:cBhvr>
                                        <p:cTn id="14" dur="500"/>
                                        <p:tgtEl>
                                          <p:spTgt spid="615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p:bldP spid="25"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304800" y="1600200"/>
            <a:ext cx="8839200" cy="3543300"/>
          </a:xfrm>
        </p:spPr>
        <p:txBody>
          <a:bodyPr>
            <a:normAutofit/>
          </a:bodyPr>
          <a:lstStyle/>
          <a:p>
            <a:pPr marL="0" indent="0">
              <a:buNone/>
            </a:pPr>
            <a:r>
              <a:rPr lang="en-US" dirty="0"/>
              <a:t>q</a:t>
            </a:r>
            <a:r>
              <a:rPr lang="en-US" dirty="0" smtClean="0"/>
              <a:t> = # messages encrypted with k  ,    L = length of max message</a:t>
            </a:r>
            <a:endParaRPr lang="en-US" dirty="0"/>
          </a:p>
          <a:p>
            <a:pPr marL="0" indent="0">
              <a:spcBef>
                <a:spcPts val="4176"/>
              </a:spcBef>
              <a:buNone/>
            </a:pPr>
            <a:r>
              <a:rPr lang="en-US" dirty="0" smtClean="0"/>
              <a:t>Suppose we want   </a:t>
            </a:r>
            <a:r>
              <a:rPr lang="en-US" dirty="0" err="1" smtClean="0"/>
              <a:t>Adv</a:t>
            </a:r>
            <a:r>
              <a:rPr lang="en-US" baseline="-25000" dirty="0" err="1" smtClean="0"/>
              <a:t>CPA</a:t>
            </a:r>
            <a:r>
              <a:rPr lang="en-US" dirty="0" smtClean="0"/>
              <a:t> </a:t>
            </a:r>
            <a:r>
              <a:rPr lang="en-US" dirty="0"/>
              <a:t>[A, </a:t>
            </a:r>
            <a:r>
              <a:rPr lang="en-US" dirty="0" smtClean="0"/>
              <a:t>E</a:t>
            </a:r>
            <a:r>
              <a:rPr lang="en-US" baseline="-25000" dirty="0" smtClean="0"/>
              <a:t>CTR</a:t>
            </a:r>
            <a:r>
              <a:rPr lang="en-US" dirty="0" smtClean="0"/>
              <a:t>] ≤  1/2</a:t>
            </a:r>
            <a:r>
              <a:rPr lang="en-US" baseline="30000" dirty="0" smtClean="0"/>
              <a:t>32 </a:t>
            </a:r>
            <a:r>
              <a:rPr lang="en-US" dirty="0"/>
              <a:t> </a:t>
            </a:r>
            <a:r>
              <a:rPr lang="en-US" dirty="0" smtClean="0"/>
              <a:t>  </a:t>
            </a:r>
            <a:r>
              <a:rPr lang="en-US" baseline="30000" dirty="0" smtClean="0"/>
              <a:t>  </a:t>
            </a:r>
            <a:r>
              <a:rPr lang="en-US" dirty="0" smtClean="0"/>
              <a:t>    ⇐    q</a:t>
            </a:r>
            <a:r>
              <a:rPr lang="en-US" baseline="30000" dirty="0" smtClean="0"/>
              <a:t>2</a:t>
            </a:r>
            <a:r>
              <a:rPr lang="en-US" dirty="0" smtClean="0"/>
              <a:t> L /|X| &lt; 1/ 2</a:t>
            </a:r>
            <a:r>
              <a:rPr lang="en-US" baseline="30000" dirty="0" smtClean="0"/>
              <a:t>32</a:t>
            </a:r>
            <a:r>
              <a:rPr lang="en-US" dirty="0" smtClean="0"/>
              <a:t> </a:t>
            </a:r>
            <a:endParaRPr lang="en-US" baseline="30000" dirty="0" smtClean="0"/>
          </a:p>
          <a:p>
            <a:pPr>
              <a:spcBef>
                <a:spcPts val="3576"/>
              </a:spcBef>
            </a:pPr>
            <a:r>
              <a:rPr lang="en-US" dirty="0" smtClean="0"/>
              <a:t>AES:     |X| = 2</a:t>
            </a:r>
            <a:r>
              <a:rPr lang="en-US" baseline="30000" dirty="0" smtClean="0"/>
              <a:t>128</a:t>
            </a:r>
            <a:r>
              <a:rPr lang="en-US" dirty="0" smtClean="0"/>
              <a:t>    ⇒   q L</a:t>
            </a:r>
            <a:r>
              <a:rPr lang="en-US" baseline="30000" dirty="0" smtClean="0"/>
              <a:t>1/2</a:t>
            </a:r>
            <a:r>
              <a:rPr lang="en-US" dirty="0" smtClean="0"/>
              <a:t> &lt; 2</a:t>
            </a:r>
            <a:r>
              <a:rPr lang="en-US" baseline="30000" dirty="0" smtClean="0"/>
              <a:t>48</a:t>
            </a:r>
          </a:p>
          <a:p>
            <a:pPr marL="0" indent="0">
              <a:spcBef>
                <a:spcPts val="1776"/>
              </a:spcBef>
              <a:buNone/>
            </a:pPr>
            <a:r>
              <a:rPr lang="en-US" baseline="30000" dirty="0"/>
              <a:t>	</a:t>
            </a:r>
            <a:r>
              <a:rPr lang="en-US" dirty="0" smtClean="0"/>
              <a:t>So, after  2</a:t>
            </a:r>
            <a:r>
              <a:rPr lang="en-US" baseline="30000" dirty="0" smtClean="0"/>
              <a:t>32</a:t>
            </a:r>
            <a:r>
              <a:rPr lang="en-US" dirty="0" smtClean="0"/>
              <a:t>  CTs each of </a:t>
            </a:r>
            <a:r>
              <a:rPr lang="en-US" dirty="0" err="1" smtClean="0"/>
              <a:t>len</a:t>
            </a:r>
            <a:r>
              <a:rPr lang="en-US" dirty="0" smtClean="0"/>
              <a:t>  2</a:t>
            </a:r>
            <a:r>
              <a:rPr lang="en-US" baseline="30000" dirty="0" smtClean="0"/>
              <a:t>32 </a:t>
            </a:r>
            <a:r>
              <a:rPr lang="en-US" dirty="0" smtClean="0"/>
              <a:t>, must change key</a:t>
            </a:r>
          </a:p>
          <a:p>
            <a:pPr marL="0" indent="0">
              <a:spcBef>
                <a:spcPts val="1776"/>
              </a:spcBef>
              <a:buNone/>
            </a:pPr>
            <a:r>
              <a:rPr lang="en-US" dirty="0" smtClean="0"/>
              <a:t>			(total of 2</a:t>
            </a:r>
            <a:r>
              <a:rPr lang="en-US" baseline="30000" dirty="0" smtClean="0"/>
              <a:t>64</a:t>
            </a:r>
            <a:r>
              <a:rPr lang="en-US" dirty="0" smtClean="0"/>
              <a:t> AES blocks)</a:t>
            </a:r>
            <a:endParaRPr lang="en-US" dirty="0"/>
          </a:p>
          <a:p>
            <a:endParaRPr lang="en-US" dirty="0" smtClean="0"/>
          </a:p>
        </p:txBody>
      </p:sp>
      <p:sp>
        <p:nvSpPr>
          <p:cNvPr id="4" name="TextBox 3"/>
          <p:cNvSpPr txBox="1"/>
          <p:nvPr/>
        </p:nvSpPr>
        <p:spPr>
          <a:xfrm>
            <a:off x="1600200" y="971550"/>
            <a:ext cx="5974412" cy="461665"/>
          </a:xfrm>
          <a:prstGeom prst="rect">
            <a:avLst/>
          </a:prstGeom>
          <a:noFill/>
        </p:spPr>
        <p:txBody>
          <a:bodyPr wrap="none" rtlCol="0">
            <a:spAutoFit/>
          </a:bodyPr>
          <a:lstStyle/>
          <a:p>
            <a:r>
              <a:rPr lang="en-US" sz="2400" dirty="0" err="1"/>
              <a:t>Adv</a:t>
            </a:r>
            <a:r>
              <a:rPr lang="en-US" sz="2400" baseline="-25000" dirty="0" err="1"/>
              <a:t>CPA</a:t>
            </a:r>
            <a:r>
              <a:rPr lang="en-US" sz="2400" dirty="0"/>
              <a:t> [A, </a:t>
            </a:r>
            <a:r>
              <a:rPr lang="en-US" sz="2400" dirty="0" smtClean="0"/>
              <a:t>E</a:t>
            </a:r>
            <a:r>
              <a:rPr lang="en-US" sz="2400" baseline="-25000" dirty="0" smtClean="0"/>
              <a:t>CTR</a:t>
            </a:r>
            <a:r>
              <a:rPr lang="en-US" sz="2400" dirty="0" smtClean="0"/>
              <a:t>] </a:t>
            </a:r>
            <a:r>
              <a:rPr lang="en-US" sz="2400" dirty="0">
                <a:sym typeface="Symbol" pitchFamily="18" charset="2"/>
              </a:rPr>
              <a:t></a:t>
            </a:r>
            <a:r>
              <a:rPr lang="en-US" sz="2400" dirty="0"/>
              <a:t>  2</a:t>
            </a:r>
            <a:r>
              <a:rPr lang="en-US" sz="2400" dirty="0" smtClean="0">
                <a:sym typeface="Symbol" pitchFamily="18" charset="2"/>
              </a:rPr>
              <a:t></a:t>
            </a:r>
            <a:r>
              <a:rPr lang="en-US" sz="2400" dirty="0" smtClean="0"/>
              <a:t>Adv</a:t>
            </a:r>
            <a:r>
              <a:rPr lang="en-US" sz="2400" baseline="-25000" dirty="0" smtClean="0"/>
              <a:t>PRF</a:t>
            </a:r>
            <a:r>
              <a:rPr lang="en-US" sz="2400" dirty="0" smtClean="0"/>
              <a:t>[</a:t>
            </a:r>
            <a:r>
              <a:rPr lang="en-US" sz="2400" dirty="0"/>
              <a:t>B, E]  +  </a:t>
            </a:r>
            <a:r>
              <a:rPr lang="en-US" sz="2400" b="1" dirty="0">
                <a:solidFill>
                  <a:srgbClr val="FF0000"/>
                </a:solidFill>
              </a:rPr>
              <a:t>2 q</a:t>
            </a:r>
            <a:r>
              <a:rPr lang="en-US" sz="2400" b="1" baseline="30000" dirty="0">
                <a:solidFill>
                  <a:srgbClr val="FF0000"/>
                </a:solidFill>
              </a:rPr>
              <a:t>2</a:t>
            </a:r>
            <a:r>
              <a:rPr lang="en-US" sz="2400" b="1" dirty="0">
                <a:solidFill>
                  <a:srgbClr val="FF0000"/>
                </a:solidFill>
              </a:rPr>
              <a:t> </a:t>
            </a:r>
            <a:r>
              <a:rPr lang="en-US" sz="2400" b="1" dirty="0" smtClean="0">
                <a:solidFill>
                  <a:srgbClr val="FF0000"/>
                </a:solidFill>
              </a:rPr>
              <a:t>L </a:t>
            </a:r>
            <a:r>
              <a:rPr lang="en-US" sz="2400" b="1" dirty="0">
                <a:solidFill>
                  <a:srgbClr val="FF0000"/>
                </a:solidFill>
              </a:rPr>
              <a:t>/ |X</a:t>
            </a:r>
            <a:r>
              <a:rPr lang="en-US" sz="2400" b="1" dirty="0" smtClean="0">
                <a:solidFill>
                  <a:srgbClr val="FF0000"/>
                </a:solidFill>
              </a:rPr>
              <a:t>|</a:t>
            </a:r>
            <a:endParaRPr lang="en-US" sz="2400" b="1" dirty="0">
              <a:solidFill>
                <a:srgbClr val="FF0000"/>
              </a:solidFill>
            </a:endParaRPr>
          </a:p>
        </p:txBody>
      </p:sp>
      <p:sp>
        <p:nvSpPr>
          <p:cNvPr id="5" name="Rounded Rectangle 4"/>
          <p:cNvSpPr/>
          <p:nvPr/>
        </p:nvSpPr>
        <p:spPr>
          <a:xfrm>
            <a:off x="1447800" y="895350"/>
            <a:ext cx="6553200" cy="6096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00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t>
            </a:r>
            <a:r>
              <a:rPr lang="en-US" dirty="0" err="1" smtClean="0"/>
              <a:t>ctr</a:t>
            </a:r>
            <a:r>
              <a:rPr lang="en-US" dirty="0" smtClean="0"/>
              <a:t> vs. CBC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89913931"/>
              </p:ext>
            </p:extLst>
          </p:nvPr>
        </p:nvGraphicFramePr>
        <p:xfrm>
          <a:off x="609600" y="1200150"/>
          <a:ext cx="7772400" cy="2743200"/>
        </p:xfrm>
        <a:graphic>
          <a:graphicData uri="http://schemas.openxmlformats.org/drawingml/2006/table">
            <a:tbl>
              <a:tblPr firstRow="1" bandRow="1">
                <a:tableStyleId>{5C22544A-7EE6-4342-B048-85BDC9FD1C3A}</a:tableStyleId>
              </a:tblPr>
              <a:tblGrid>
                <a:gridCol w="3011805"/>
                <a:gridCol w="2169795"/>
                <a:gridCol w="2590800"/>
              </a:tblGrid>
              <a:tr h="419100">
                <a:tc>
                  <a:txBody>
                    <a:bodyPr/>
                    <a:lstStyle/>
                    <a:p>
                      <a:pPr algn="l"/>
                      <a:endParaRPr lang="en-US" sz="2400" dirty="0"/>
                    </a:p>
                  </a:txBody>
                  <a:tcPr/>
                </a:tc>
                <a:tc>
                  <a:txBody>
                    <a:bodyPr/>
                    <a:lstStyle/>
                    <a:p>
                      <a:pPr algn="ctr"/>
                      <a:r>
                        <a:rPr lang="en-US" sz="2400" dirty="0" smtClean="0"/>
                        <a:t>CBC</a:t>
                      </a:r>
                      <a:endParaRPr lang="en-US" sz="2400" dirty="0"/>
                    </a:p>
                  </a:txBody>
                  <a:tcPr/>
                </a:tc>
                <a:tc>
                  <a:txBody>
                    <a:bodyPr/>
                    <a:lstStyle/>
                    <a:p>
                      <a:pPr algn="ctr"/>
                      <a:r>
                        <a:rPr lang="en-US" sz="2400" dirty="0" err="1" smtClean="0"/>
                        <a:t>ctr</a:t>
                      </a:r>
                      <a:r>
                        <a:rPr lang="en-US" sz="2400" dirty="0" smtClean="0"/>
                        <a:t> mode</a:t>
                      </a:r>
                      <a:endParaRPr lang="en-US" sz="2400" dirty="0"/>
                    </a:p>
                  </a:txBody>
                  <a:tcPr/>
                </a:tc>
              </a:tr>
              <a:tr h="419100">
                <a:tc>
                  <a:txBody>
                    <a:bodyPr/>
                    <a:lstStyle/>
                    <a:p>
                      <a:pPr algn="l"/>
                      <a:r>
                        <a:rPr lang="en-US" sz="2200" dirty="0" smtClean="0"/>
                        <a:t>uses</a:t>
                      </a:r>
                      <a:endParaRPr lang="en-US" sz="2200" dirty="0"/>
                    </a:p>
                  </a:txBody>
                  <a:tcPr/>
                </a:tc>
                <a:tc>
                  <a:txBody>
                    <a:bodyPr/>
                    <a:lstStyle/>
                    <a:p>
                      <a:pPr algn="ctr"/>
                      <a:r>
                        <a:rPr lang="en-US" sz="2400" dirty="0" smtClean="0"/>
                        <a:t>PRP</a:t>
                      </a:r>
                      <a:endParaRPr lang="en-US" sz="2400" dirty="0"/>
                    </a:p>
                  </a:txBody>
                  <a:tcPr/>
                </a:tc>
                <a:tc>
                  <a:txBody>
                    <a:bodyPr/>
                    <a:lstStyle/>
                    <a:p>
                      <a:pPr algn="ctr"/>
                      <a:r>
                        <a:rPr lang="en-US" sz="2400" dirty="0" smtClean="0"/>
                        <a:t>PRF</a:t>
                      </a:r>
                      <a:endParaRPr lang="en-US" sz="2400" dirty="0"/>
                    </a:p>
                  </a:txBody>
                  <a:tcPr/>
                </a:tc>
              </a:tr>
              <a:tr h="419100">
                <a:tc>
                  <a:txBody>
                    <a:bodyPr/>
                    <a:lstStyle/>
                    <a:p>
                      <a:pPr algn="l"/>
                      <a:r>
                        <a:rPr lang="en-US" sz="2200" dirty="0" smtClean="0"/>
                        <a:t>parallel processing</a:t>
                      </a:r>
                      <a:endParaRPr lang="en-US" sz="2200" dirty="0"/>
                    </a:p>
                  </a:txBody>
                  <a:tcPr/>
                </a:tc>
                <a:tc>
                  <a:txBody>
                    <a:bodyPr/>
                    <a:lstStyle/>
                    <a:p>
                      <a:pPr algn="ctr"/>
                      <a:r>
                        <a:rPr lang="en-US" sz="2400" dirty="0" smtClean="0"/>
                        <a:t>No</a:t>
                      </a:r>
                      <a:endParaRPr lang="en-US" sz="2400" dirty="0"/>
                    </a:p>
                  </a:txBody>
                  <a:tcPr/>
                </a:tc>
                <a:tc>
                  <a:txBody>
                    <a:bodyPr/>
                    <a:lstStyle/>
                    <a:p>
                      <a:pPr algn="ctr"/>
                      <a:r>
                        <a:rPr lang="en-US" sz="2400" dirty="0" smtClean="0"/>
                        <a:t>Yes</a:t>
                      </a:r>
                      <a:endParaRPr lang="en-US" sz="2400" dirty="0"/>
                    </a:p>
                  </a:txBody>
                  <a:tcPr/>
                </a:tc>
              </a:tr>
              <a:tr h="304800">
                <a:tc>
                  <a:txBody>
                    <a:bodyPr/>
                    <a:lstStyle/>
                    <a:p>
                      <a:pPr algn="l"/>
                      <a:r>
                        <a:rPr lang="en-US" sz="2200" dirty="0" smtClean="0"/>
                        <a:t>Security of rand. enc.</a:t>
                      </a:r>
                      <a:endParaRPr lang="en-US" sz="2200" dirty="0"/>
                    </a:p>
                  </a:txBody>
                  <a:tcPr/>
                </a:tc>
                <a:tc>
                  <a:txBody>
                    <a:bodyPr/>
                    <a:lstStyle/>
                    <a:p>
                      <a:pPr algn="ctr"/>
                      <a:r>
                        <a:rPr lang="en-US" sz="2400" dirty="0" smtClean="0"/>
                        <a:t>q^2 L^2  &lt;&lt;</a:t>
                      </a:r>
                      <a:r>
                        <a:rPr lang="en-US" sz="2400" baseline="0" dirty="0" smtClean="0"/>
                        <a:t> |X|</a:t>
                      </a:r>
                      <a:endParaRPr lang="en-US" sz="24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q^2 L  &lt;&lt;</a:t>
                      </a:r>
                      <a:r>
                        <a:rPr lang="en-US" sz="2400" baseline="0" dirty="0" smtClean="0"/>
                        <a:t> |X|</a:t>
                      </a:r>
                      <a:endParaRPr lang="en-US" sz="2400" baseline="30000" dirty="0" smtClean="0"/>
                    </a:p>
                  </a:txBody>
                  <a:tcPr/>
                </a:tc>
              </a:tr>
              <a:tr h="419100">
                <a:tc>
                  <a:txBody>
                    <a:bodyPr/>
                    <a:lstStyle/>
                    <a:p>
                      <a:pPr algn="l"/>
                      <a:r>
                        <a:rPr lang="en-US" sz="2200" dirty="0" smtClean="0"/>
                        <a:t>dummy padding block</a:t>
                      </a:r>
                      <a:endParaRPr lang="en-US" sz="2200" dirty="0"/>
                    </a:p>
                  </a:txBody>
                  <a:tcPr/>
                </a:tc>
                <a:tc>
                  <a:txBody>
                    <a:bodyPr/>
                    <a:lstStyle/>
                    <a:p>
                      <a:pPr algn="ctr"/>
                      <a:r>
                        <a:rPr lang="en-US" sz="2400" dirty="0" smtClean="0"/>
                        <a:t>Yes</a:t>
                      </a:r>
                      <a:endParaRPr lang="en-US" sz="2400" dirty="0"/>
                    </a:p>
                  </a:txBody>
                  <a:tcPr/>
                </a:tc>
                <a:tc>
                  <a:txBody>
                    <a:bodyPr/>
                    <a:lstStyle/>
                    <a:p>
                      <a:pPr algn="ctr"/>
                      <a:r>
                        <a:rPr lang="en-US" sz="2400" dirty="0" smtClean="0"/>
                        <a:t>No</a:t>
                      </a:r>
                      <a:endParaRPr lang="en-US" sz="2400" dirty="0"/>
                    </a:p>
                  </a:txBody>
                  <a:tcPr/>
                </a:tc>
              </a:tr>
              <a:tr h="419100">
                <a:tc>
                  <a:txBody>
                    <a:bodyPr/>
                    <a:lstStyle/>
                    <a:p>
                      <a:pPr algn="l"/>
                      <a:r>
                        <a:rPr lang="en-US" sz="2200" dirty="0" smtClean="0"/>
                        <a:t>1 byte </a:t>
                      </a:r>
                      <a:r>
                        <a:rPr lang="en-US" sz="2200" dirty="0" err="1" smtClean="0"/>
                        <a:t>msgs</a:t>
                      </a:r>
                      <a:r>
                        <a:rPr lang="en-US" sz="2200" dirty="0" smtClean="0"/>
                        <a:t>  </a:t>
                      </a:r>
                      <a:r>
                        <a:rPr lang="en-US" sz="1800" dirty="0" smtClean="0"/>
                        <a:t>(nonce-based)</a:t>
                      </a:r>
                      <a:endParaRPr lang="en-US" sz="2200" dirty="0"/>
                    </a:p>
                  </a:txBody>
                  <a:tcPr/>
                </a:tc>
                <a:tc>
                  <a:txBody>
                    <a:bodyPr/>
                    <a:lstStyle/>
                    <a:p>
                      <a:pPr algn="ctr"/>
                      <a:r>
                        <a:rPr lang="en-US" sz="2400" dirty="0" smtClean="0"/>
                        <a:t>16x expansion</a:t>
                      </a:r>
                      <a:endParaRPr lang="en-US" sz="2400" dirty="0"/>
                    </a:p>
                  </a:txBody>
                  <a:tcPr/>
                </a:tc>
                <a:tc>
                  <a:txBody>
                    <a:bodyPr/>
                    <a:lstStyle/>
                    <a:p>
                      <a:pPr algn="ctr"/>
                      <a:r>
                        <a:rPr lang="en-US" sz="2400" dirty="0" smtClean="0"/>
                        <a:t>no expansion</a:t>
                      </a:r>
                      <a:endParaRPr lang="en-US" sz="2400" dirty="0"/>
                    </a:p>
                  </a:txBody>
                  <a:tcPr/>
                </a:tc>
              </a:tr>
            </a:tbl>
          </a:graphicData>
        </a:graphic>
      </p:graphicFrame>
      <p:sp>
        <p:nvSpPr>
          <p:cNvPr id="6" name="TextBox 5"/>
          <p:cNvSpPr txBox="1"/>
          <p:nvPr/>
        </p:nvSpPr>
        <p:spPr>
          <a:xfrm>
            <a:off x="1104604" y="4552950"/>
            <a:ext cx="6820196" cy="369332"/>
          </a:xfrm>
          <a:prstGeom prst="rect">
            <a:avLst/>
          </a:prstGeom>
          <a:noFill/>
        </p:spPr>
        <p:txBody>
          <a:bodyPr wrap="none" rtlCol="0">
            <a:spAutoFit/>
          </a:bodyPr>
          <a:lstStyle/>
          <a:p>
            <a:r>
              <a:rPr lang="en-US" dirty="0" smtClean="0"/>
              <a:t>(for CBC, dummy padding block can be solved using </a:t>
            </a:r>
            <a:r>
              <a:rPr lang="en-US" dirty="0" err="1" smtClean="0"/>
              <a:t>ciphertext</a:t>
            </a:r>
            <a:r>
              <a:rPr lang="en-US" dirty="0" smtClean="0"/>
              <a:t> stealing)</a:t>
            </a:r>
            <a:endParaRPr lang="en-US" dirty="0"/>
          </a:p>
        </p:txBody>
      </p:sp>
    </p:spTree>
    <p:extLst>
      <p:ext uri="{BB962C8B-B14F-4D97-AF65-F5344CB8AC3E}">
        <p14:creationId xmlns:p14="http://schemas.microsoft.com/office/powerpoint/2010/main" val="2984845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47650"/>
            <a:ext cx="8229600" cy="857250"/>
          </a:xfrm>
        </p:spPr>
        <p:txBody>
          <a:bodyPr/>
          <a:lstStyle/>
          <a:p>
            <a:r>
              <a:rPr lang="en-US" dirty="0"/>
              <a:t>Summary</a:t>
            </a:r>
          </a:p>
        </p:txBody>
      </p:sp>
      <p:sp>
        <p:nvSpPr>
          <p:cNvPr id="30723" name="Rectangle 3"/>
          <p:cNvSpPr>
            <a:spLocks noGrp="1" noChangeArrowheads="1"/>
          </p:cNvSpPr>
          <p:nvPr>
            <p:ph type="body" idx="1"/>
          </p:nvPr>
        </p:nvSpPr>
        <p:spPr>
          <a:xfrm>
            <a:off x="152400" y="666750"/>
            <a:ext cx="8686800" cy="3829050"/>
          </a:xfrm>
        </p:spPr>
        <p:txBody>
          <a:bodyPr/>
          <a:lstStyle/>
          <a:p>
            <a:pPr marL="288925" indent="-288925"/>
            <a:r>
              <a:rPr lang="en-US" dirty="0"/>
              <a:t>PRPs and PRFs:   a useful abstraction of block ciphers.</a:t>
            </a:r>
          </a:p>
          <a:p>
            <a:pPr marL="288925" indent="-288925">
              <a:spcBef>
                <a:spcPct val="80000"/>
              </a:spcBef>
            </a:pPr>
            <a:r>
              <a:rPr lang="en-US" dirty="0"/>
              <a:t>We examined two security notions:    </a:t>
            </a:r>
            <a:r>
              <a:rPr lang="en-US" dirty="0" smtClean="0"/>
              <a:t> </a:t>
            </a:r>
            <a:r>
              <a:rPr lang="en-US" sz="2000" dirty="0" smtClean="0"/>
              <a:t>(security against eavesdropping) </a:t>
            </a:r>
            <a:endParaRPr lang="en-US" sz="2000" dirty="0"/>
          </a:p>
          <a:p>
            <a:pPr marL="914400" lvl="1" indent="-342900">
              <a:buFontTx/>
              <a:buAutoNum type="arabicPeriod"/>
            </a:pPr>
            <a:r>
              <a:rPr lang="en-US" dirty="0">
                <a:solidFill>
                  <a:schemeClr val="accent2"/>
                </a:solidFill>
              </a:rPr>
              <a:t>Semantic security against one-time CPA.</a:t>
            </a:r>
          </a:p>
          <a:p>
            <a:pPr marL="914400" lvl="1" indent="-342900">
              <a:buFontTx/>
              <a:buAutoNum type="arabicPeriod"/>
            </a:pPr>
            <a:r>
              <a:rPr lang="en-US" dirty="0">
                <a:solidFill>
                  <a:schemeClr val="accent2"/>
                </a:solidFill>
              </a:rPr>
              <a:t>Semantic security against many-time CPA</a:t>
            </a:r>
            <a:r>
              <a:rPr lang="en-US" dirty="0"/>
              <a:t>.</a:t>
            </a:r>
          </a:p>
          <a:p>
            <a:pPr marL="914400" lvl="1" indent="-342900">
              <a:buFontTx/>
              <a:buNone/>
            </a:pPr>
            <a:r>
              <a:rPr lang="en-US" dirty="0"/>
              <a:t>Note:   neither mode ensures data integrity.</a:t>
            </a:r>
          </a:p>
          <a:p>
            <a:pPr marL="288925" indent="-288925">
              <a:spcBef>
                <a:spcPct val="80000"/>
              </a:spcBef>
            </a:pPr>
            <a:r>
              <a:rPr lang="en-US" dirty="0"/>
              <a:t>Stated security results summarized in the following table:</a:t>
            </a:r>
          </a:p>
          <a:p>
            <a:pPr marL="288925" indent="-288925"/>
            <a:endParaRPr lang="en-US" dirty="0"/>
          </a:p>
        </p:txBody>
      </p:sp>
      <p:graphicFrame>
        <p:nvGraphicFramePr>
          <p:cNvPr id="30746" name="Group 26"/>
          <p:cNvGraphicFramePr>
            <a:graphicFrameLocks noGrp="1"/>
          </p:cNvGraphicFramePr>
          <p:nvPr>
            <p:extLst>
              <p:ext uri="{D42A27DB-BD31-4B8C-83A1-F6EECF244321}">
                <p14:modId xmlns:p14="http://schemas.microsoft.com/office/powerpoint/2010/main" val="853404100"/>
              </p:ext>
            </p:extLst>
          </p:nvPr>
        </p:nvGraphicFramePr>
        <p:xfrm>
          <a:off x="609600" y="3828335"/>
          <a:ext cx="7696200" cy="1258015"/>
        </p:xfrm>
        <a:graphic>
          <a:graphicData uri="http://schemas.openxmlformats.org/drawingml/2006/table">
            <a:tbl>
              <a:tblPr/>
              <a:tblGrid>
                <a:gridCol w="1666875"/>
                <a:gridCol w="2062163"/>
                <a:gridCol w="2290762"/>
                <a:gridCol w="1676400"/>
              </a:tblGrid>
              <a:tr h="525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Arial" charset="0"/>
                        </a:rPr>
                        <a:t>one-time key</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Arial" charset="0"/>
                        </a:rPr>
                        <a:t>Many-time key (CPA)</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charset="0"/>
                        </a:rPr>
                        <a:t>CPA   and</a:t>
                      </a:r>
                      <a:br>
                        <a:rPr kumimoji="0" lang="en-US" sz="1500" b="1" i="0" u="none" strike="noStrike" cap="none" normalizeH="0" baseline="0" dirty="0" smtClean="0">
                          <a:ln>
                            <a:noFill/>
                          </a:ln>
                          <a:solidFill>
                            <a:schemeClr val="tx1"/>
                          </a:solidFill>
                          <a:effectLst/>
                          <a:latin typeface="Arial" charset="0"/>
                        </a:rPr>
                      </a:br>
                      <a:r>
                        <a:rPr kumimoji="0" lang="en-US" sz="1500" b="1" i="0" u="none" strike="noStrike" cap="none" normalizeH="0" baseline="0" dirty="0" smtClean="0">
                          <a:ln>
                            <a:noFill/>
                          </a:ln>
                          <a:solidFill>
                            <a:schemeClr val="tx1"/>
                          </a:solidFill>
                          <a:effectLst/>
                          <a:latin typeface="Arial" charset="0"/>
                        </a:rPr>
                        <a:t>integrity</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22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Arial" charset="0"/>
                        </a:rPr>
                        <a:t>Sem. Sec.</a:t>
                      </a:r>
                      <a:r>
                        <a:rPr kumimoji="0" lang="en-US" sz="1500" b="0" i="0" u="none" strike="noStrike" cap="none" normalizeH="0" baseline="0" smtClean="0">
                          <a:ln>
                            <a:noFill/>
                          </a:ln>
                          <a:solidFill>
                            <a:schemeClr val="tx1"/>
                          </a:solidFill>
                          <a:effectLst/>
                          <a:latin typeface="Arial" charset="0"/>
                        </a:rPr>
                        <a:t> </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steam-ciphers</a:t>
                      </a:r>
                      <a:br>
                        <a:rPr kumimoji="0" lang="en-US" sz="1500" b="0" i="0" u="none" strike="noStrike" cap="none" normalizeH="0" baseline="0" dirty="0" smtClean="0">
                          <a:ln>
                            <a:noFill/>
                          </a:ln>
                          <a:solidFill>
                            <a:schemeClr val="tx1"/>
                          </a:solidFill>
                          <a:effectLst/>
                          <a:latin typeface="Arial" charset="0"/>
                        </a:rPr>
                      </a:br>
                      <a:r>
                        <a:rPr kumimoji="0" lang="en-US" sz="1500" b="0" i="0" u="none" strike="noStrike" cap="none" normalizeH="0" baseline="0" dirty="0" smtClean="0">
                          <a:ln>
                            <a:noFill/>
                          </a:ln>
                          <a:solidFill>
                            <a:schemeClr val="tx1"/>
                          </a:solidFill>
                          <a:effectLst/>
                          <a:latin typeface="Arial" charset="0"/>
                        </a:rPr>
                        <a:t>det. </a:t>
                      </a:r>
                      <a:r>
                        <a:rPr kumimoji="0" lang="en-US" sz="1500" b="0" i="0" u="none" strike="noStrike" cap="none" normalizeH="0" baseline="0" dirty="0" err="1" smtClean="0">
                          <a:ln>
                            <a:noFill/>
                          </a:ln>
                          <a:solidFill>
                            <a:schemeClr val="tx1"/>
                          </a:solidFill>
                          <a:effectLst/>
                          <a:latin typeface="Arial" charset="0"/>
                        </a:rPr>
                        <a:t>ctr</a:t>
                      </a:r>
                      <a:r>
                        <a:rPr kumimoji="0" lang="en-US" sz="1500" b="0" i="0" u="none" strike="noStrike" cap="none" normalizeH="0" baseline="0" dirty="0" smtClean="0">
                          <a:ln>
                            <a:noFill/>
                          </a:ln>
                          <a:solidFill>
                            <a:schemeClr val="tx1"/>
                          </a:solidFill>
                          <a:effectLst/>
                          <a:latin typeface="Arial" charset="0"/>
                        </a:rPr>
                        <a:t>-mode</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rand CBC</a:t>
                      </a:r>
                      <a:br>
                        <a:rPr kumimoji="0" lang="en-US" sz="1500" b="0" i="0" u="none" strike="noStrike" cap="none" normalizeH="0" baseline="0" smtClean="0">
                          <a:ln>
                            <a:noFill/>
                          </a:ln>
                          <a:solidFill>
                            <a:schemeClr val="tx1"/>
                          </a:solidFill>
                          <a:effectLst/>
                          <a:latin typeface="Arial" charset="0"/>
                        </a:rPr>
                      </a:br>
                      <a:r>
                        <a:rPr kumimoji="0" lang="en-US" sz="1500" b="0" i="0" u="none" strike="noStrike" cap="none" normalizeH="0" baseline="0" smtClean="0">
                          <a:ln>
                            <a:noFill/>
                          </a:ln>
                          <a:solidFill>
                            <a:schemeClr val="tx1"/>
                          </a:solidFill>
                          <a:effectLst/>
                          <a:latin typeface="Arial" charset="0"/>
                        </a:rPr>
                        <a:t>rand ctr-mode</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later</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1" name="Line 21"/>
          <p:cNvSpPr>
            <a:spLocks noChangeShapeType="1"/>
          </p:cNvSpPr>
          <p:nvPr/>
        </p:nvSpPr>
        <p:spPr bwMode="auto">
          <a:xfrm>
            <a:off x="609600" y="3828335"/>
            <a:ext cx="1676400" cy="514350"/>
          </a:xfrm>
          <a:prstGeom prst="line">
            <a:avLst/>
          </a:prstGeom>
          <a:noFill/>
          <a:ln w="9525">
            <a:solidFill>
              <a:schemeClr val="tx1"/>
            </a:solidFill>
            <a:round/>
            <a:headEnd/>
            <a:tailEnd/>
          </a:ln>
          <a:effectLst/>
        </p:spPr>
        <p:txBody>
          <a:bodyPr/>
          <a:lstStyle/>
          <a:p>
            <a:endParaRPr lang="en-US"/>
          </a:p>
        </p:txBody>
      </p:sp>
      <p:sp>
        <p:nvSpPr>
          <p:cNvPr id="30742" name="Text Box 22"/>
          <p:cNvSpPr txBox="1">
            <a:spLocks noChangeArrowheads="1"/>
          </p:cNvSpPr>
          <p:nvPr/>
        </p:nvSpPr>
        <p:spPr bwMode="auto">
          <a:xfrm>
            <a:off x="685800" y="4056935"/>
            <a:ext cx="615561" cy="369332"/>
          </a:xfrm>
          <a:prstGeom prst="rect">
            <a:avLst/>
          </a:prstGeom>
          <a:noFill/>
          <a:ln w="9525">
            <a:noFill/>
            <a:miter lim="800000"/>
            <a:headEnd/>
            <a:tailEnd/>
          </a:ln>
          <a:effectLst/>
        </p:spPr>
        <p:txBody>
          <a:bodyPr wrap="none">
            <a:spAutoFit/>
          </a:bodyPr>
          <a:lstStyle/>
          <a:p>
            <a:r>
              <a:rPr lang="en-US" dirty="0"/>
              <a:t>Goal</a:t>
            </a:r>
          </a:p>
        </p:txBody>
      </p:sp>
      <p:sp>
        <p:nvSpPr>
          <p:cNvPr id="30743" name="Text Box 23"/>
          <p:cNvSpPr txBox="1">
            <a:spLocks noChangeArrowheads="1"/>
          </p:cNvSpPr>
          <p:nvPr/>
        </p:nvSpPr>
        <p:spPr bwMode="auto">
          <a:xfrm>
            <a:off x="1447800" y="3828335"/>
            <a:ext cx="787395" cy="369332"/>
          </a:xfrm>
          <a:prstGeom prst="rect">
            <a:avLst/>
          </a:prstGeom>
          <a:noFill/>
          <a:ln w="9525">
            <a:noFill/>
            <a:miter lim="800000"/>
            <a:headEnd/>
            <a:tailEnd/>
          </a:ln>
          <a:effectLst/>
        </p:spPr>
        <p:txBody>
          <a:bodyPr wrap="none">
            <a:spAutoFit/>
          </a:bodyPr>
          <a:lstStyle/>
          <a:p>
            <a:r>
              <a:rPr lang="en-US" dirty="0"/>
              <a:t>Power</a:t>
            </a:r>
          </a:p>
        </p:txBody>
      </p:sp>
    </p:spTree>
    <p:extLst>
      <p:ext uri="{BB962C8B-B14F-4D97-AF65-F5344CB8AC3E}">
        <p14:creationId xmlns:p14="http://schemas.microsoft.com/office/powerpoint/2010/main" val="33607386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a:t>A concrete security </a:t>
            </a:r>
            <a:r>
              <a:rPr lang="en-US" dirty="0" smtClean="0"/>
              <a:t>treatment of </a:t>
            </a:r>
            <a:r>
              <a:rPr lang="en-US" dirty="0"/>
              <a:t>symmetric encryption: Analysis of the DES modes of operation,</a:t>
            </a:r>
            <a:br>
              <a:rPr lang="en-US" dirty="0"/>
            </a:br>
            <a:r>
              <a:rPr lang="en-US" dirty="0"/>
              <a:t>M. </a:t>
            </a:r>
            <a:r>
              <a:rPr lang="en-US" dirty="0" err="1"/>
              <a:t>Bellare</a:t>
            </a:r>
            <a:r>
              <a:rPr lang="en-US" dirty="0"/>
              <a:t>, A. Desai, E. </a:t>
            </a:r>
            <a:r>
              <a:rPr lang="en-US" dirty="0" err="1"/>
              <a:t>Jokipii</a:t>
            </a:r>
            <a:r>
              <a:rPr lang="en-US" dirty="0"/>
              <a:t> and P. </a:t>
            </a:r>
            <a:r>
              <a:rPr lang="en-US" dirty="0" err="1" smtClean="0"/>
              <a:t>Rogaway</a:t>
            </a:r>
            <a:r>
              <a:rPr lang="en-US" dirty="0" smtClean="0"/>
              <a:t>,  FOCS 1997</a:t>
            </a:r>
            <a:endParaRPr lang="en-US" dirty="0"/>
          </a:p>
          <a:p>
            <a:endParaRPr lang="en-US" dirty="0" smtClean="0"/>
          </a:p>
          <a:p>
            <a:r>
              <a:rPr lang="en-US" dirty="0" smtClean="0"/>
              <a:t>Nonce</a:t>
            </a:r>
            <a:r>
              <a:rPr lang="en-US" dirty="0"/>
              <a:t>-Based Symmetric Encryption, P. </a:t>
            </a:r>
            <a:r>
              <a:rPr lang="en-US" dirty="0" err="1" smtClean="0"/>
              <a:t>Rogaway</a:t>
            </a:r>
            <a:r>
              <a:rPr lang="en-US" dirty="0" smtClean="0"/>
              <a:t>, FSE 2004</a:t>
            </a:r>
            <a:endParaRPr lang="en-US" dirty="0"/>
          </a:p>
        </p:txBody>
      </p:sp>
    </p:spTree>
    <p:extLst>
      <p:ext uri="{BB962C8B-B14F-4D97-AF65-F5344CB8AC3E}">
        <p14:creationId xmlns:p14="http://schemas.microsoft.com/office/powerpoint/2010/main" val="3222202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133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Secure </a:t>
            </a:r>
            <a:r>
              <a:rPr lang="en-US" dirty="0" smtClean="0"/>
              <a:t>PRP   </a:t>
            </a:r>
            <a:r>
              <a:rPr lang="en-US" sz="2400" dirty="0" smtClean="0"/>
              <a:t>(secure block cipher)</a:t>
            </a:r>
            <a:endParaRPr lang="en-US" sz="2400" dirty="0"/>
          </a:p>
        </p:txBody>
      </p:sp>
      <p:sp>
        <p:nvSpPr>
          <p:cNvPr id="7171" name="Rectangle 3"/>
          <p:cNvSpPr>
            <a:spLocks noGrp="1" noChangeArrowheads="1"/>
          </p:cNvSpPr>
          <p:nvPr>
            <p:ph type="body" idx="1"/>
          </p:nvPr>
        </p:nvSpPr>
        <p:spPr>
          <a:xfrm>
            <a:off x="228600" y="914400"/>
            <a:ext cx="8915400" cy="4229100"/>
          </a:xfrm>
        </p:spPr>
        <p:txBody>
          <a:bodyPr>
            <a:normAutofit fontScale="92500" lnSpcReduction="10000"/>
          </a:bodyPr>
          <a:lstStyle/>
          <a:p>
            <a:r>
              <a:rPr lang="en-US" dirty="0"/>
              <a:t>For   b=0,1   define experiment   EXP(b)  as:</a:t>
            </a:r>
          </a:p>
          <a:p>
            <a:endParaRPr lang="en-US" dirty="0"/>
          </a:p>
          <a:p>
            <a:endParaRPr lang="en-US" dirty="0"/>
          </a:p>
          <a:p>
            <a:endParaRPr lang="en-US" dirty="0"/>
          </a:p>
          <a:p>
            <a:endParaRPr lang="en-US" dirty="0"/>
          </a:p>
          <a:p>
            <a:endParaRPr lang="en-US" dirty="0"/>
          </a:p>
          <a:p>
            <a:endParaRPr lang="en-US" dirty="0"/>
          </a:p>
          <a:p>
            <a:endParaRPr lang="en-US" dirty="0"/>
          </a:p>
          <a:p>
            <a:pPr>
              <a:spcBef>
                <a:spcPts val="0"/>
              </a:spcBef>
            </a:pPr>
            <a:r>
              <a:rPr lang="en-US" dirty="0" err="1"/>
              <a:t>Def</a:t>
            </a:r>
            <a:r>
              <a:rPr lang="en-US" dirty="0"/>
              <a:t>:  E is a secure PRP if for all “efficient”  A:</a:t>
            </a:r>
            <a:br>
              <a:rPr lang="en-US" dirty="0"/>
            </a:br>
            <a:r>
              <a:rPr lang="en-US" dirty="0"/>
              <a:t>	         </a:t>
            </a:r>
            <a:r>
              <a:rPr lang="en-US" dirty="0" err="1" smtClean="0">
                <a:solidFill>
                  <a:schemeClr val="accent2"/>
                </a:solidFill>
              </a:rPr>
              <a:t>Adv</a:t>
            </a:r>
            <a:r>
              <a:rPr lang="en-US" baseline="-25000" dirty="0" err="1" smtClean="0">
                <a:solidFill>
                  <a:schemeClr val="accent2"/>
                </a:solidFill>
              </a:rPr>
              <a:t>PRP</a:t>
            </a:r>
            <a:r>
              <a:rPr lang="en-US" dirty="0" smtClean="0">
                <a:solidFill>
                  <a:schemeClr val="accent2"/>
                </a:solidFill>
              </a:rPr>
              <a:t>[</a:t>
            </a:r>
            <a:r>
              <a:rPr lang="en-US" dirty="0">
                <a:solidFill>
                  <a:schemeClr val="accent2"/>
                </a:solidFill>
              </a:rPr>
              <a:t>A,E]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a:solidFill>
                  <a:schemeClr val="accent2"/>
                </a:solidFill>
              </a:rPr>
              <a:t>|</a:t>
            </a:r>
          </a:p>
          <a:p>
            <a:pPr>
              <a:lnSpc>
                <a:spcPct val="120000"/>
              </a:lnSpc>
              <a:buFontTx/>
              <a:buNone/>
            </a:pPr>
            <a:r>
              <a:rPr lang="en-US" dirty="0"/>
              <a:t>		is “negligible.”</a:t>
            </a:r>
          </a:p>
        </p:txBody>
      </p:sp>
      <p:sp>
        <p:nvSpPr>
          <p:cNvPr id="7172" name="Rectangle 4"/>
          <p:cNvSpPr>
            <a:spLocks noChangeArrowheads="1"/>
          </p:cNvSpPr>
          <p:nvPr/>
        </p:nvSpPr>
        <p:spPr bwMode="auto">
          <a:xfrm>
            <a:off x="1066800" y="1897856"/>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7173" name="Line 5"/>
          <p:cNvSpPr>
            <a:spLocks noChangeShapeType="1"/>
          </p:cNvSpPr>
          <p:nvPr/>
        </p:nvSpPr>
        <p:spPr bwMode="auto">
          <a:xfrm>
            <a:off x="1676400" y="1383506"/>
            <a:ext cx="0" cy="514350"/>
          </a:xfrm>
          <a:prstGeom prst="line">
            <a:avLst/>
          </a:prstGeom>
          <a:noFill/>
          <a:ln w="9525">
            <a:solidFill>
              <a:schemeClr val="tx1"/>
            </a:solidFill>
            <a:round/>
            <a:headEnd/>
            <a:tailEnd type="triangle" w="med" len="med"/>
          </a:ln>
          <a:effectLst/>
        </p:spPr>
        <p:txBody>
          <a:bodyPr/>
          <a:lstStyle/>
          <a:p>
            <a:endParaRPr lang="en-US"/>
          </a:p>
        </p:txBody>
      </p:sp>
      <p:sp>
        <p:nvSpPr>
          <p:cNvPr id="7174" name="Text Box 6"/>
          <p:cNvSpPr txBox="1">
            <a:spLocks noChangeArrowheads="1"/>
          </p:cNvSpPr>
          <p:nvPr/>
        </p:nvSpPr>
        <p:spPr bwMode="auto">
          <a:xfrm>
            <a:off x="1647826" y="1200150"/>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7175" name="Rectangle 7"/>
          <p:cNvSpPr>
            <a:spLocks noChangeArrowheads="1"/>
          </p:cNvSpPr>
          <p:nvPr/>
        </p:nvSpPr>
        <p:spPr bwMode="auto">
          <a:xfrm>
            <a:off x="7081024" y="1897856"/>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7176" name="Text Box 8"/>
          <p:cNvSpPr txBox="1">
            <a:spLocks noChangeArrowheads="1"/>
          </p:cNvSpPr>
          <p:nvPr/>
        </p:nvSpPr>
        <p:spPr bwMode="auto">
          <a:xfrm>
            <a:off x="2362200" y="1840706"/>
            <a:ext cx="2417474" cy="810478"/>
          </a:xfrm>
          <a:prstGeom prst="rect">
            <a:avLst/>
          </a:prstGeom>
          <a:noFill/>
          <a:ln w="9525">
            <a:noFill/>
            <a:miter lim="800000"/>
            <a:headEnd/>
            <a:tailEnd/>
          </a:ln>
          <a:effectLst/>
        </p:spPr>
        <p:txBody>
          <a:bodyPr wrap="none">
            <a:spAutoFit/>
          </a:bodyPr>
          <a:lstStyle/>
          <a:p>
            <a:r>
              <a:rPr lang="en-US" sz="2000" dirty="0"/>
              <a:t>b=0:   </a:t>
            </a:r>
            <a:r>
              <a:rPr lang="en-US" sz="2000" dirty="0" err="1"/>
              <a:t>k</a:t>
            </a:r>
            <a:r>
              <a:rPr lang="en-US" sz="2000" dirty="0" err="1">
                <a:sym typeface="Symbol" pitchFamily="18" charset="2"/>
              </a:rPr>
              <a:t>K</a:t>
            </a:r>
            <a:r>
              <a:rPr lang="en-US" sz="2000" dirty="0">
                <a:sym typeface="Symbol" pitchFamily="18" charset="2"/>
              </a:rPr>
              <a:t>,  f E(k,)</a:t>
            </a:r>
          </a:p>
          <a:p>
            <a:pPr>
              <a:lnSpc>
                <a:spcPct val="140000"/>
              </a:lnSpc>
            </a:pPr>
            <a:r>
              <a:rPr lang="en-US" sz="2000" dirty="0">
                <a:sym typeface="Symbol" pitchFamily="18" charset="2"/>
              </a:rPr>
              <a:t>b=1:   </a:t>
            </a:r>
            <a:r>
              <a:rPr lang="en-US" sz="2000" dirty="0" err="1">
                <a:sym typeface="Symbol" pitchFamily="18" charset="2"/>
              </a:rPr>
              <a:t>f</a:t>
            </a:r>
            <a:r>
              <a:rPr lang="en-US" sz="2000" dirty="0" err="1">
                <a:cs typeface="Arial" charset="0"/>
                <a:sym typeface="Symbol" pitchFamily="18" charset="2"/>
              </a:rPr>
              <a:t></a:t>
            </a:r>
            <a:r>
              <a:rPr lang="en-US" sz="2000" b="1" dirty="0" err="1">
                <a:cs typeface="Arial" charset="0"/>
                <a:sym typeface="Symbol" pitchFamily="18" charset="2"/>
              </a:rPr>
              <a:t>Perms</a:t>
            </a:r>
            <a:r>
              <a:rPr lang="en-US" sz="2000" b="1" dirty="0">
                <a:cs typeface="Arial" charset="0"/>
                <a:sym typeface="Symbol" pitchFamily="18" charset="2"/>
              </a:rPr>
              <a:t>[X]</a:t>
            </a:r>
          </a:p>
        </p:txBody>
      </p:sp>
      <p:grpSp>
        <p:nvGrpSpPr>
          <p:cNvPr id="7177" name="Group 9"/>
          <p:cNvGrpSpPr>
            <a:grpSpLocks/>
          </p:cNvGrpSpPr>
          <p:nvPr/>
        </p:nvGrpSpPr>
        <p:grpSpPr bwMode="auto">
          <a:xfrm>
            <a:off x="2362200" y="2343148"/>
            <a:ext cx="4648200" cy="369093"/>
            <a:chOff x="1776" y="1997"/>
            <a:chExt cx="2400" cy="310"/>
          </a:xfrm>
        </p:grpSpPr>
        <p:sp>
          <p:nvSpPr>
            <p:cNvPr id="7178" name="Line 10"/>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7179" name="Text Box 11"/>
            <p:cNvSpPr txBox="1">
              <a:spLocks noChangeArrowheads="1"/>
            </p:cNvSpPr>
            <p:nvPr/>
          </p:nvSpPr>
          <p:spPr bwMode="auto">
            <a:xfrm>
              <a:off x="3074" y="1997"/>
              <a:ext cx="473" cy="310"/>
            </a:xfrm>
            <a:prstGeom prst="rect">
              <a:avLst/>
            </a:prstGeom>
            <a:noFill/>
            <a:ln w="9525">
              <a:noFill/>
              <a:miter lim="800000"/>
              <a:headEnd/>
              <a:tailEnd/>
            </a:ln>
            <a:effectLst/>
          </p:spPr>
          <p:txBody>
            <a:bodyPr wrap="none">
              <a:spAutoFit/>
            </a:bodyPr>
            <a:lstStyle/>
            <a:p>
              <a:r>
                <a:rPr lang="en-US" dirty="0" smtClean="0"/>
                <a:t>x</a:t>
              </a:r>
              <a:r>
                <a:rPr lang="en-US" baseline="-25000" dirty="0"/>
                <a:t>1</a:t>
              </a:r>
              <a:r>
                <a:rPr lang="en-US" dirty="0" smtClean="0"/>
                <a:t> </a:t>
              </a:r>
              <a:r>
                <a:rPr lang="en-US" dirty="0">
                  <a:sym typeface="Symbol" pitchFamily="18" charset="2"/>
                </a:rPr>
                <a:t> X</a:t>
              </a:r>
            </a:p>
          </p:txBody>
        </p:sp>
      </p:grpSp>
      <p:grpSp>
        <p:nvGrpSpPr>
          <p:cNvPr id="7180" name="Group 12"/>
          <p:cNvGrpSpPr>
            <a:grpSpLocks/>
          </p:cNvGrpSpPr>
          <p:nvPr/>
        </p:nvGrpSpPr>
        <p:grpSpPr bwMode="auto">
          <a:xfrm>
            <a:off x="2362200" y="2925367"/>
            <a:ext cx="4724400" cy="400051"/>
            <a:chOff x="1776" y="2620"/>
            <a:chExt cx="2352" cy="336"/>
          </a:xfrm>
        </p:grpSpPr>
        <p:sp>
          <p:nvSpPr>
            <p:cNvPr id="7181" name="Line 13"/>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7182" name="Text Box 14"/>
            <p:cNvSpPr txBox="1">
              <a:spLocks noChangeArrowheads="1"/>
            </p:cNvSpPr>
            <p:nvPr/>
          </p:nvSpPr>
          <p:spPr bwMode="auto">
            <a:xfrm>
              <a:off x="3066" y="2620"/>
              <a:ext cx="388" cy="336"/>
            </a:xfrm>
            <a:prstGeom prst="rect">
              <a:avLst/>
            </a:prstGeom>
            <a:noFill/>
            <a:ln w="9525">
              <a:noFill/>
              <a:miter lim="800000"/>
              <a:headEnd/>
              <a:tailEnd/>
            </a:ln>
            <a:effectLst/>
          </p:spPr>
          <p:txBody>
            <a:bodyPr wrap="none">
              <a:spAutoFit/>
            </a:bodyPr>
            <a:lstStyle/>
            <a:p>
              <a:r>
                <a:rPr lang="en-US" sz="2000" dirty="0"/>
                <a:t>f(</a:t>
              </a:r>
              <a:r>
                <a:rPr lang="en-US" sz="2000" dirty="0" smtClean="0"/>
                <a:t>x</a:t>
              </a:r>
              <a:r>
                <a:rPr lang="en-US" sz="2000" baseline="-25000" dirty="0"/>
                <a:t>1</a:t>
              </a:r>
              <a:r>
                <a:rPr lang="en-US" sz="2000" dirty="0" smtClean="0"/>
                <a:t>)</a:t>
              </a:r>
              <a:endParaRPr lang="en-US" sz="2000" dirty="0"/>
            </a:p>
          </p:txBody>
        </p:sp>
      </p:grpSp>
      <p:sp>
        <p:nvSpPr>
          <p:cNvPr id="7184" name="Line 16"/>
          <p:cNvSpPr>
            <a:spLocks noChangeShapeType="1"/>
          </p:cNvSpPr>
          <p:nvPr/>
        </p:nvSpPr>
        <p:spPr bwMode="auto">
          <a:xfrm>
            <a:off x="7690624" y="3326606"/>
            <a:ext cx="0" cy="571500"/>
          </a:xfrm>
          <a:prstGeom prst="line">
            <a:avLst/>
          </a:prstGeom>
          <a:noFill/>
          <a:ln w="9525">
            <a:solidFill>
              <a:schemeClr val="tx1"/>
            </a:solidFill>
            <a:round/>
            <a:headEnd/>
            <a:tailEnd type="triangle" w="med" len="med"/>
          </a:ln>
          <a:effectLst/>
        </p:spPr>
        <p:txBody>
          <a:bodyPr/>
          <a:lstStyle/>
          <a:p>
            <a:endParaRPr lang="en-US"/>
          </a:p>
        </p:txBody>
      </p:sp>
      <p:sp>
        <p:nvSpPr>
          <p:cNvPr id="7185" name="Text Box 17"/>
          <p:cNvSpPr txBox="1">
            <a:spLocks noChangeArrowheads="1"/>
          </p:cNvSpPr>
          <p:nvPr/>
        </p:nvSpPr>
        <p:spPr bwMode="auto">
          <a:xfrm>
            <a:off x="7703324" y="3600450"/>
            <a:ext cx="1364476" cy="461665"/>
          </a:xfrm>
          <a:prstGeom prst="rect">
            <a:avLst/>
          </a:prstGeom>
          <a:noFill/>
          <a:ln w="9525">
            <a:noFill/>
            <a:miter lim="800000"/>
            <a:headEnd/>
            <a:tailEnd/>
          </a:ln>
          <a:effectLst/>
        </p:spPr>
        <p:txBody>
          <a:bodyPr wrap="none">
            <a:spAutoFit/>
          </a:bodyPr>
          <a:lstStyle/>
          <a:p>
            <a:r>
              <a:rPr lang="en-US" sz="2400"/>
              <a:t>b’ </a:t>
            </a:r>
            <a:r>
              <a:rPr lang="en-US" sz="2400">
                <a:sym typeface="Symbol" pitchFamily="18" charset="2"/>
              </a:rPr>
              <a:t> {0,1}</a:t>
            </a:r>
            <a:endParaRPr lang="en-US" sz="2400"/>
          </a:p>
        </p:txBody>
      </p:sp>
      <p:sp>
        <p:nvSpPr>
          <p:cNvPr id="7186" name="Rectangle 18"/>
          <p:cNvSpPr>
            <a:spLocks noChangeArrowheads="1"/>
          </p:cNvSpPr>
          <p:nvPr/>
        </p:nvSpPr>
        <p:spPr bwMode="auto">
          <a:xfrm>
            <a:off x="762000" y="1669256"/>
            <a:ext cx="7924800" cy="1828800"/>
          </a:xfrm>
          <a:prstGeom prst="rect">
            <a:avLst/>
          </a:prstGeom>
          <a:noFill/>
          <a:ln w="38100">
            <a:solidFill>
              <a:schemeClr val="folHlink"/>
            </a:solidFill>
            <a:miter lim="800000"/>
            <a:headEnd/>
            <a:tailEnd/>
          </a:ln>
          <a:effectLst/>
        </p:spPr>
        <p:txBody>
          <a:bodyPr wrap="none" anchor="ctr"/>
          <a:lstStyle/>
          <a:p>
            <a:endParaRPr lang="en-US"/>
          </a:p>
        </p:txBody>
      </p:sp>
      <p:sp>
        <p:nvSpPr>
          <p:cNvPr id="19" name="TextBox 18"/>
          <p:cNvSpPr txBox="1"/>
          <p:nvPr/>
        </p:nvSpPr>
        <p:spPr>
          <a:xfrm>
            <a:off x="1600200" y="2495550"/>
            <a:ext cx="300082" cy="523220"/>
          </a:xfrm>
          <a:prstGeom prst="rect">
            <a:avLst/>
          </a:prstGeom>
          <a:noFill/>
        </p:spPr>
        <p:txBody>
          <a:bodyPr wrap="none" rtlCol="0">
            <a:spAutoFit/>
          </a:bodyPr>
          <a:lstStyle/>
          <a:p>
            <a:r>
              <a:rPr lang="en-US" sz="2800" dirty="0" smtClean="0"/>
              <a:t>f</a:t>
            </a:r>
            <a:endParaRPr lang="en-US" sz="2800" dirty="0"/>
          </a:p>
        </p:txBody>
      </p:sp>
      <p:sp>
        <p:nvSpPr>
          <p:cNvPr id="20" name="TextBox 19"/>
          <p:cNvSpPr txBox="1"/>
          <p:nvPr/>
        </p:nvSpPr>
        <p:spPr>
          <a:xfrm>
            <a:off x="5562600" y="2305050"/>
            <a:ext cx="1300297" cy="400110"/>
          </a:xfrm>
          <a:prstGeom prst="rect">
            <a:avLst/>
          </a:prstGeom>
          <a:noFill/>
        </p:spPr>
        <p:txBody>
          <a:bodyPr wrap="none" rtlCol="0">
            <a:spAutoFit/>
          </a:bodyPr>
          <a:lstStyle/>
          <a:p>
            <a:r>
              <a:rPr lang="en-US" sz="2000" dirty="0" smtClean="0"/>
              <a:t>, x</a:t>
            </a:r>
            <a:r>
              <a:rPr lang="en-US" sz="2000" baseline="-25000" dirty="0" smtClean="0"/>
              <a:t>2</a:t>
            </a:r>
            <a:r>
              <a:rPr lang="en-US" sz="2000" dirty="0" smtClean="0"/>
              <a:t>,   …,  </a:t>
            </a:r>
            <a:r>
              <a:rPr lang="en-US" sz="2000" dirty="0" err="1" smtClean="0"/>
              <a:t>x</a:t>
            </a:r>
            <a:r>
              <a:rPr lang="en-US" sz="2000" baseline="-25000" dirty="0" err="1" smtClean="0"/>
              <a:t>q</a:t>
            </a:r>
            <a:endParaRPr lang="en-US" sz="2000" baseline="-25000" dirty="0"/>
          </a:p>
        </p:txBody>
      </p:sp>
      <p:sp>
        <p:nvSpPr>
          <p:cNvPr id="21" name="TextBox 20"/>
          <p:cNvSpPr txBox="1"/>
          <p:nvPr/>
        </p:nvSpPr>
        <p:spPr>
          <a:xfrm>
            <a:off x="5486400" y="2927350"/>
            <a:ext cx="1637304" cy="400110"/>
          </a:xfrm>
          <a:prstGeom prst="rect">
            <a:avLst/>
          </a:prstGeom>
          <a:noFill/>
        </p:spPr>
        <p:txBody>
          <a:bodyPr wrap="none" rtlCol="0">
            <a:spAutoFit/>
          </a:bodyPr>
          <a:lstStyle/>
          <a:p>
            <a:r>
              <a:rPr lang="en-US" sz="2000" dirty="0" smtClean="0"/>
              <a:t>, f(x</a:t>
            </a:r>
            <a:r>
              <a:rPr lang="en-US" sz="2000" baseline="-25000" dirty="0" smtClean="0"/>
              <a:t>2</a:t>
            </a:r>
            <a:r>
              <a:rPr lang="en-US" sz="2000" dirty="0" smtClean="0"/>
              <a:t>), …, f(</a:t>
            </a:r>
            <a:r>
              <a:rPr lang="en-US" sz="2000" dirty="0" err="1" smtClean="0"/>
              <a:t>x</a:t>
            </a:r>
            <a:r>
              <a:rPr lang="en-US" sz="2000" baseline="-25000" dirty="0" err="1" smtClean="0"/>
              <a:t>q</a:t>
            </a:r>
            <a:r>
              <a:rPr lang="en-US" sz="2000" dirty="0" smtClean="0"/>
              <a:t>)</a:t>
            </a:r>
            <a:endParaRPr lang="en-US" sz="2000" dirty="0"/>
          </a:p>
        </p:txBody>
      </p:sp>
    </p:spTree>
    <p:extLst>
      <p:ext uri="{BB962C8B-B14F-4D97-AF65-F5344CB8AC3E}">
        <p14:creationId xmlns:p14="http://schemas.microsoft.com/office/powerpoint/2010/main" val="199089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7150"/>
            <a:ext cx="6218619" cy="2585323"/>
          </a:xfrm>
          <a:prstGeom prst="rect">
            <a:avLst/>
          </a:prstGeom>
          <a:noFill/>
        </p:spPr>
        <p:txBody>
          <a:bodyPr wrap="none" rtlCol="0">
            <a:spAutoFit/>
          </a:bodyPr>
          <a:lstStyle/>
          <a:p>
            <a:r>
              <a:rPr lang="en-US" sz="2400" dirty="0" smtClean="0"/>
              <a:t>Let  X = {0,1}.  </a:t>
            </a:r>
            <a:r>
              <a:rPr lang="en-US" sz="2400" dirty="0"/>
              <a:t> </a:t>
            </a:r>
            <a:r>
              <a:rPr lang="en-US" sz="2400" dirty="0" smtClean="0"/>
              <a:t> Perms[X]  contains two functions </a:t>
            </a:r>
          </a:p>
          <a:p>
            <a:endParaRPr lang="en-US" dirty="0"/>
          </a:p>
          <a:p>
            <a:r>
              <a:rPr lang="en-US" sz="2400" dirty="0" smtClean="0"/>
              <a:t>Consider the following PRP: </a:t>
            </a:r>
            <a:br>
              <a:rPr lang="en-US" sz="2400" dirty="0" smtClean="0"/>
            </a:br>
            <a:r>
              <a:rPr lang="en-US" sz="2400" dirty="0" smtClean="0"/>
              <a:t>     key space K={0,1},   input space X = {0,1},</a:t>
            </a:r>
          </a:p>
          <a:p>
            <a:r>
              <a:rPr lang="en-US" sz="2400" dirty="0" smtClean="0"/>
              <a:t>     PRP defined as:</a:t>
            </a:r>
          </a:p>
          <a:p>
            <a:r>
              <a:rPr lang="en-US" sz="2400" dirty="0"/>
              <a:t>	</a:t>
            </a:r>
            <a:r>
              <a:rPr lang="en-US" sz="2400" dirty="0" smtClean="0"/>
              <a:t>		</a:t>
            </a:r>
          </a:p>
          <a:p>
            <a:r>
              <a:rPr lang="en-US" sz="2400" dirty="0" smtClean="0"/>
              <a:t>Is this a secure PRP?</a:t>
            </a:r>
          </a:p>
        </p:txBody>
      </p:sp>
      <p:sp>
        <p:nvSpPr>
          <p:cNvPr id="5" name="TextBox 4"/>
          <p:cNvSpPr txBox="1"/>
          <p:nvPr/>
        </p:nvSpPr>
        <p:spPr>
          <a:xfrm>
            <a:off x="3886200" y="1657350"/>
            <a:ext cx="1713931" cy="461665"/>
          </a:xfrm>
          <a:prstGeom prst="rect">
            <a:avLst/>
          </a:prstGeom>
          <a:noFill/>
        </p:spPr>
        <p:txBody>
          <a:bodyPr wrap="none" rtlCol="0">
            <a:spAutoFit/>
          </a:bodyPr>
          <a:lstStyle/>
          <a:p>
            <a:r>
              <a:rPr lang="en-US" sz="2400" dirty="0" smtClean="0"/>
              <a:t>E(</a:t>
            </a:r>
            <a:r>
              <a:rPr lang="en-US" sz="2400" dirty="0" err="1" smtClean="0"/>
              <a:t>k,x</a:t>
            </a:r>
            <a:r>
              <a:rPr lang="en-US" sz="2400" dirty="0"/>
              <a:t>) = </a:t>
            </a:r>
            <a:r>
              <a:rPr lang="en-US" sz="2400" dirty="0" err="1"/>
              <a:t>x⨁k</a:t>
            </a:r>
            <a:endParaRPr lang="en-US" sz="2400" dirty="0" smtClean="0"/>
          </a:p>
        </p:txBody>
      </p:sp>
      <p:sp>
        <p:nvSpPr>
          <p:cNvPr id="6" name="TextBox 5"/>
          <p:cNvSpPr txBox="1"/>
          <p:nvPr/>
        </p:nvSpPr>
        <p:spPr>
          <a:xfrm>
            <a:off x="1371600" y="2724150"/>
            <a:ext cx="608159" cy="461665"/>
          </a:xfrm>
          <a:prstGeom prst="rect">
            <a:avLst/>
          </a:prstGeom>
          <a:noFill/>
        </p:spPr>
        <p:txBody>
          <a:bodyPr wrap="none" rtlCol="0">
            <a:spAutoFit/>
          </a:bodyPr>
          <a:lstStyle/>
          <a:p>
            <a:r>
              <a:rPr lang="en-US" sz="2400" dirty="0" smtClean="0"/>
              <a:t>Yes</a:t>
            </a:r>
          </a:p>
        </p:txBody>
      </p:sp>
      <p:sp>
        <p:nvSpPr>
          <p:cNvPr id="7" name="TextBox 6"/>
          <p:cNvSpPr txBox="1"/>
          <p:nvPr/>
        </p:nvSpPr>
        <p:spPr>
          <a:xfrm>
            <a:off x="1371600" y="3176885"/>
            <a:ext cx="545642" cy="461665"/>
          </a:xfrm>
          <a:prstGeom prst="rect">
            <a:avLst/>
          </a:prstGeom>
          <a:noFill/>
        </p:spPr>
        <p:txBody>
          <a:bodyPr wrap="none" rtlCol="0">
            <a:spAutoFit/>
          </a:bodyPr>
          <a:lstStyle/>
          <a:p>
            <a:r>
              <a:rPr lang="en-US" sz="2400" dirty="0" smtClean="0"/>
              <a:t>No</a:t>
            </a:r>
          </a:p>
        </p:txBody>
      </p:sp>
      <p:sp>
        <p:nvSpPr>
          <p:cNvPr id="8" name="TextBox 7"/>
          <p:cNvSpPr txBox="1"/>
          <p:nvPr/>
        </p:nvSpPr>
        <p:spPr>
          <a:xfrm>
            <a:off x="1371600" y="3638550"/>
            <a:ext cx="1508346" cy="461665"/>
          </a:xfrm>
          <a:prstGeom prst="rect">
            <a:avLst/>
          </a:prstGeom>
          <a:noFill/>
        </p:spPr>
        <p:txBody>
          <a:bodyPr wrap="none" rtlCol="0">
            <a:spAutoFit/>
          </a:bodyPr>
          <a:lstStyle/>
          <a:p>
            <a:r>
              <a:rPr lang="en-US" sz="2400" dirty="0" smtClean="0"/>
              <a:t>It depends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29320" y="1183680"/>
              <a:ext cx="8177040" cy="2466360"/>
            </p14:xfrm>
          </p:contentPart>
        </mc:Choice>
        <mc:Fallback xmlns="">
          <p:pic>
            <p:nvPicPr>
              <p:cNvPr id="2" name="Ink 1"/>
              <p:cNvPicPr/>
              <p:nvPr/>
            </p:nvPicPr>
            <p:blipFill>
              <a:blip r:embed="rId4"/>
              <a:stretch>
                <a:fillRect/>
              </a:stretch>
            </p:blipFill>
            <p:spPr>
              <a:xfrm>
                <a:off x="219240" y="1172880"/>
                <a:ext cx="8200800" cy="2489040"/>
              </a:xfrm>
              <a:prstGeom prst="rect">
                <a:avLst/>
              </a:prstGeom>
            </p:spPr>
          </p:pic>
        </mc:Fallback>
      </mc:AlternateContent>
    </p:spTree>
    <p:extLst>
      <p:ext uri="{BB962C8B-B14F-4D97-AF65-F5344CB8AC3E}">
        <p14:creationId xmlns:p14="http://schemas.microsoft.com/office/powerpoint/2010/main" val="52001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Example secure PRPs</a:t>
            </a:r>
          </a:p>
        </p:txBody>
      </p:sp>
      <p:sp>
        <p:nvSpPr>
          <p:cNvPr id="8195" name="Rectangle 3"/>
          <p:cNvSpPr>
            <a:spLocks noGrp="1" noChangeArrowheads="1"/>
          </p:cNvSpPr>
          <p:nvPr>
            <p:ph type="body" idx="1"/>
          </p:nvPr>
        </p:nvSpPr>
        <p:spPr>
          <a:xfrm>
            <a:off x="457200" y="857250"/>
            <a:ext cx="8686800" cy="4000500"/>
          </a:xfrm>
        </p:spPr>
        <p:txBody>
          <a:bodyPr/>
          <a:lstStyle/>
          <a:p>
            <a:pPr>
              <a:lnSpc>
                <a:spcPct val="120000"/>
              </a:lnSpc>
            </a:pPr>
            <a:endParaRPr lang="en-US" u="sng" dirty="0"/>
          </a:p>
          <a:p>
            <a:pPr>
              <a:lnSpc>
                <a:spcPct val="120000"/>
              </a:lnSpc>
            </a:pPr>
            <a:r>
              <a:rPr lang="en-US" u="sng" dirty="0" smtClean="0"/>
              <a:t>PRPs believed to be secure</a:t>
            </a:r>
            <a:r>
              <a:rPr lang="en-US" dirty="0" smtClean="0"/>
              <a:t>:      </a:t>
            </a:r>
            <a:r>
              <a:rPr lang="en-US" dirty="0"/>
              <a:t>3DES,   AES,   …</a:t>
            </a:r>
          </a:p>
          <a:p>
            <a:pPr>
              <a:lnSpc>
                <a:spcPct val="120000"/>
              </a:lnSpc>
              <a:spcBef>
                <a:spcPct val="60000"/>
              </a:spcBef>
              <a:buFontTx/>
              <a:buNone/>
            </a:pPr>
            <a:r>
              <a:rPr lang="en-US" baseline="30000" dirty="0"/>
              <a:t>		 </a:t>
            </a:r>
            <a:r>
              <a:rPr lang="en-US" dirty="0" smtClean="0"/>
              <a:t>AES-128:   </a:t>
            </a:r>
            <a:r>
              <a:rPr lang="en-US" dirty="0"/>
              <a:t>K </a:t>
            </a:r>
            <a:r>
              <a:rPr lang="en-US" dirty="0">
                <a:sym typeface="Symbol" pitchFamily="18" charset="2"/>
              </a:rPr>
              <a:t> X    X</a:t>
            </a:r>
            <a:r>
              <a:rPr lang="en-US" dirty="0"/>
              <a:t>        where      K = X = {0,1}</a:t>
            </a:r>
            <a:r>
              <a:rPr lang="en-US" baseline="30000" dirty="0"/>
              <a:t>128</a:t>
            </a:r>
            <a:r>
              <a:rPr lang="en-US" dirty="0"/>
              <a:t> </a:t>
            </a:r>
            <a:endParaRPr lang="en-US" baseline="30000" dirty="0"/>
          </a:p>
          <a:p>
            <a:pPr>
              <a:lnSpc>
                <a:spcPct val="120000"/>
              </a:lnSpc>
            </a:pPr>
            <a:endParaRPr lang="en-US" dirty="0"/>
          </a:p>
          <a:p>
            <a:pPr>
              <a:lnSpc>
                <a:spcPct val="120000"/>
              </a:lnSpc>
            </a:pPr>
            <a:endParaRPr lang="en-US" dirty="0"/>
          </a:p>
          <a:p>
            <a:pPr>
              <a:lnSpc>
                <a:spcPct val="120000"/>
              </a:lnSpc>
            </a:pPr>
            <a:r>
              <a:rPr lang="en-US" dirty="0" smtClean="0"/>
              <a:t>An example concrete assumption about AES:</a:t>
            </a:r>
            <a:endParaRPr lang="en-US" dirty="0"/>
          </a:p>
          <a:p>
            <a:pPr lvl="1">
              <a:lnSpc>
                <a:spcPct val="120000"/>
              </a:lnSpc>
              <a:spcBef>
                <a:spcPct val="60000"/>
              </a:spcBef>
              <a:buFontTx/>
              <a:buNone/>
            </a:pPr>
            <a:r>
              <a:rPr lang="en-US" dirty="0"/>
              <a:t>    All  </a:t>
            </a:r>
            <a:r>
              <a:rPr lang="en-US" dirty="0" smtClean="0"/>
              <a:t>2</a:t>
            </a:r>
            <a:r>
              <a:rPr lang="en-US" baseline="30000" dirty="0" smtClean="0"/>
              <a:t>80</a:t>
            </a:r>
            <a:r>
              <a:rPr lang="en-US" dirty="0"/>
              <a:t>–time  </a:t>
            </a:r>
            <a:r>
              <a:rPr lang="en-US" dirty="0" err="1" smtClean="0"/>
              <a:t>algs</a:t>
            </a:r>
            <a:r>
              <a:rPr lang="en-US" dirty="0" smtClean="0"/>
              <a:t>. </a:t>
            </a:r>
            <a:r>
              <a:rPr lang="en-US" dirty="0"/>
              <a:t>A have    </a:t>
            </a:r>
            <a:r>
              <a:rPr lang="en-US" dirty="0" err="1" smtClean="0">
                <a:solidFill>
                  <a:schemeClr val="accent2"/>
                </a:solidFill>
              </a:rPr>
              <a:t>Adv</a:t>
            </a:r>
            <a:r>
              <a:rPr lang="en-US" baseline="-25000" dirty="0" err="1" smtClean="0">
                <a:solidFill>
                  <a:schemeClr val="accent2"/>
                </a:solidFill>
              </a:rPr>
              <a:t>PRP</a:t>
            </a:r>
            <a:r>
              <a:rPr lang="en-US" dirty="0" smtClean="0">
                <a:solidFill>
                  <a:schemeClr val="accent2"/>
                </a:solidFill>
              </a:rPr>
              <a:t>[</a:t>
            </a:r>
            <a:r>
              <a:rPr lang="en-US" dirty="0">
                <a:solidFill>
                  <a:schemeClr val="accent2"/>
                </a:solidFill>
              </a:rPr>
              <a:t>A, </a:t>
            </a:r>
            <a:r>
              <a:rPr lang="en-US" b="1" dirty="0">
                <a:solidFill>
                  <a:schemeClr val="accent2"/>
                </a:solidFill>
              </a:rPr>
              <a:t>AES</a:t>
            </a:r>
            <a:r>
              <a:rPr lang="en-US" dirty="0">
                <a:solidFill>
                  <a:schemeClr val="accent2"/>
                </a:solidFill>
              </a:rPr>
              <a:t>] &lt; 2</a:t>
            </a:r>
            <a:r>
              <a:rPr lang="en-US" baseline="50000" dirty="0">
                <a:solidFill>
                  <a:schemeClr val="accent2"/>
                </a:solidFill>
              </a:rPr>
              <a:t>-40</a:t>
            </a:r>
          </a:p>
          <a:p>
            <a:pPr lvl="1">
              <a:lnSpc>
                <a:spcPct val="120000"/>
              </a:lnSpc>
              <a:buFontTx/>
              <a:buNone/>
            </a:pPr>
            <a:endParaRPr lang="en-US" baseline="30000" dirty="0">
              <a:solidFill>
                <a:schemeClr val="accent2"/>
              </a:solidFill>
            </a:endParaRPr>
          </a:p>
        </p:txBody>
      </p:sp>
    </p:spTree>
    <p:extLst>
      <p:ext uri="{BB962C8B-B14F-4D97-AF65-F5344CB8AC3E}">
        <p14:creationId xmlns:p14="http://schemas.microsoft.com/office/powerpoint/2010/main" val="4144728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38150"/>
            <a:ext cx="6539921" cy="1938992"/>
          </a:xfrm>
          <a:prstGeom prst="rect">
            <a:avLst/>
          </a:prstGeom>
          <a:noFill/>
        </p:spPr>
        <p:txBody>
          <a:bodyPr wrap="none" rtlCol="0">
            <a:spAutoFit/>
          </a:bodyPr>
          <a:lstStyle/>
          <a:p>
            <a:r>
              <a:rPr lang="en-US" sz="2400" dirty="0" smtClean="0"/>
              <a:t>Consider the 1-bit PRP from the previous question:</a:t>
            </a:r>
          </a:p>
          <a:p>
            <a:endParaRPr lang="en-US" sz="2400" dirty="0"/>
          </a:p>
          <a:p>
            <a:r>
              <a:rPr lang="en-US" sz="2400" dirty="0" smtClean="0"/>
              <a:t>Is it a secure PRF?</a:t>
            </a:r>
          </a:p>
          <a:p>
            <a:endParaRPr lang="en-US" sz="2400" dirty="0"/>
          </a:p>
          <a:p>
            <a:r>
              <a:rPr lang="en-US" sz="2400" dirty="0" smtClean="0"/>
              <a:t>Note that  Funs[X,X]  </a:t>
            </a:r>
            <a:r>
              <a:rPr lang="en-US" sz="2400" dirty="0"/>
              <a:t>contains </a:t>
            </a:r>
            <a:r>
              <a:rPr lang="en-US" sz="2400" dirty="0" smtClean="0"/>
              <a:t>four functions </a:t>
            </a:r>
          </a:p>
        </p:txBody>
      </p:sp>
      <p:sp>
        <p:nvSpPr>
          <p:cNvPr id="6" name="TextBox 5"/>
          <p:cNvSpPr txBox="1"/>
          <p:nvPr/>
        </p:nvSpPr>
        <p:spPr>
          <a:xfrm>
            <a:off x="6781800" y="514350"/>
            <a:ext cx="1713931" cy="461665"/>
          </a:xfrm>
          <a:prstGeom prst="rect">
            <a:avLst/>
          </a:prstGeom>
          <a:noFill/>
        </p:spPr>
        <p:txBody>
          <a:bodyPr wrap="none" rtlCol="0">
            <a:spAutoFit/>
          </a:bodyPr>
          <a:lstStyle/>
          <a:p>
            <a:r>
              <a:rPr lang="en-US" sz="2400" dirty="0" smtClean="0"/>
              <a:t>E(</a:t>
            </a:r>
            <a:r>
              <a:rPr lang="en-US" sz="2400" dirty="0" err="1" smtClean="0"/>
              <a:t>k,x</a:t>
            </a:r>
            <a:r>
              <a:rPr lang="en-US" sz="2400" dirty="0"/>
              <a:t>) = </a:t>
            </a:r>
            <a:r>
              <a:rPr lang="en-US" sz="2400" dirty="0" err="1"/>
              <a:t>x⨁k</a:t>
            </a:r>
            <a:endParaRPr lang="en-US" sz="2400" dirty="0" smtClean="0"/>
          </a:p>
        </p:txBody>
      </p:sp>
      <p:sp>
        <p:nvSpPr>
          <p:cNvPr id="7" name="TextBox 6"/>
          <p:cNvSpPr txBox="1"/>
          <p:nvPr/>
        </p:nvSpPr>
        <p:spPr>
          <a:xfrm>
            <a:off x="1371600" y="2724150"/>
            <a:ext cx="608159" cy="461665"/>
          </a:xfrm>
          <a:prstGeom prst="rect">
            <a:avLst/>
          </a:prstGeom>
          <a:noFill/>
        </p:spPr>
        <p:txBody>
          <a:bodyPr wrap="none" rtlCol="0">
            <a:spAutoFit/>
          </a:bodyPr>
          <a:lstStyle/>
          <a:p>
            <a:r>
              <a:rPr lang="en-US" sz="2400" dirty="0" smtClean="0"/>
              <a:t>Yes</a:t>
            </a:r>
          </a:p>
        </p:txBody>
      </p:sp>
      <p:sp>
        <p:nvSpPr>
          <p:cNvPr id="8" name="TextBox 7"/>
          <p:cNvSpPr txBox="1"/>
          <p:nvPr/>
        </p:nvSpPr>
        <p:spPr>
          <a:xfrm>
            <a:off x="1371600" y="3176885"/>
            <a:ext cx="545642" cy="461665"/>
          </a:xfrm>
          <a:prstGeom prst="rect">
            <a:avLst/>
          </a:prstGeom>
          <a:noFill/>
        </p:spPr>
        <p:txBody>
          <a:bodyPr wrap="none" rtlCol="0">
            <a:spAutoFit/>
          </a:bodyPr>
          <a:lstStyle/>
          <a:p>
            <a:r>
              <a:rPr lang="en-US" sz="2400" dirty="0" smtClean="0"/>
              <a:t>No</a:t>
            </a:r>
          </a:p>
        </p:txBody>
      </p:sp>
      <p:sp>
        <p:nvSpPr>
          <p:cNvPr id="9" name="TextBox 8"/>
          <p:cNvSpPr txBox="1"/>
          <p:nvPr/>
        </p:nvSpPr>
        <p:spPr>
          <a:xfrm>
            <a:off x="1371600" y="3638550"/>
            <a:ext cx="1508346" cy="461665"/>
          </a:xfrm>
          <a:prstGeom prst="rect">
            <a:avLst/>
          </a:prstGeom>
          <a:noFill/>
        </p:spPr>
        <p:txBody>
          <a:bodyPr wrap="none" rtlCol="0">
            <a:spAutoFit/>
          </a:bodyPr>
          <a:lstStyle/>
          <a:p>
            <a:r>
              <a:rPr lang="en-US" sz="2400" dirty="0" smtClean="0"/>
              <a:t>It depends</a:t>
            </a:r>
          </a:p>
        </p:txBody>
      </p:sp>
      <p:sp>
        <p:nvSpPr>
          <p:cNvPr id="11" name="TextBox 10"/>
          <p:cNvSpPr txBox="1"/>
          <p:nvPr/>
        </p:nvSpPr>
        <p:spPr>
          <a:xfrm>
            <a:off x="4419600" y="3409950"/>
            <a:ext cx="4570482" cy="1569660"/>
          </a:xfrm>
          <a:prstGeom prst="rect">
            <a:avLst/>
          </a:prstGeom>
          <a:solidFill>
            <a:schemeClr val="accent6">
              <a:lumMod val="60000"/>
              <a:lumOff val="40000"/>
            </a:schemeClr>
          </a:solidFill>
          <a:ln>
            <a:solidFill>
              <a:schemeClr val="accent6">
                <a:lumMod val="60000"/>
                <a:lumOff val="40000"/>
              </a:schemeClr>
            </a:solidFill>
          </a:ln>
        </p:spPr>
        <p:txBody>
          <a:bodyPr wrap="none" rtlCol="0">
            <a:spAutoFit/>
          </a:bodyPr>
          <a:lstStyle/>
          <a:p>
            <a:r>
              <a:rPr lang="en-US" sz="2400" dirty="0" smtClean="0"/>
              <a:t>Attacker A:   </a:t>
            </a:r>
          </a:p>
          <a:p>
            <a:pPr marL="457200" indent="-457200">
              <a:buAutoNum type="arabicParenBoth"/>
            </a:pPr>
            <a:r>
              <a:rPr lang="en-US" sz="2400" dirty="0"/>
              <a:t>q</a:t>
            </a:r>
            <a:r>
              <a:rPr lang="en-US" sz="2400" dirty="0" smtClean="0"/>
              <a:t>uery f(</a:t>
            </a:r>
            <a:r>
              <a:rPr lang="en-US" sz="2400" dirty="0"/>
              <a:t>⋅</a:t>
            </a:r>
            <a:r>
              <a:rPr lang="en-US" sz="2400" dirty="0" smtClean="0"/>
              <a:t>) at  x=0 and x=1</a:t>
            </a:r>
          </a:p>
          <a:p>
            <a:pPr marL="457200" indent="-457200">
              <a:buAutoNum type="arabicParenBoth"/>
            </a:pPr>
            <a:r>
              <a:rPr lang="en-US" sz="2400" dirty="0"/>
              <a:t>i</a:t>
            </a:r>
            <a:r>
              <a:rPr lang="en-US" sz="2400" dirty="0" smtClean="0"/>
              <a:t>f f(0) = f(1) output “1”, else “0”</a:t>
            </a:r>
          </a:p>
          <a:p>
            <a:r>
              <a:rPr lang="en-US" sz="2400" dirty="0" err="1" smtClean="0"/>
              <a:t>Adv</a:t>
            </a:r>
            <a:r>
              <a:rPr lang="en-US" sz="2400" baseline="-25000" dirty="0" err="1" smtClean="0"/>
              <a:t>PRF</a:t>
            </a:r>
            <a:r>
              <a:rPr lang="en-US" sz="2400" dirty="0" smtClean="0"/>
              <a:t>[A,E] = |0-½| = ½   </a:t>
            </a:r>
          </a:p>
        </p:txBody>
      </p:sp>
      <p:cxnSp>
        <p:nvCxnSpPr>
          <p:cNvPr id="3" name="Straight Connector 2"/>
          <p:cNvCxnSpPr/>
          <p:nvPr/>
        </p:nvCxnSpPr>
        <p:spPr>
          <a:xfrm>
            <a:off x="4419600" y="3409950"/>
            <a:ext cx="449580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0120" y="1408320"/>
              <a:ext cx="8118000" cy="2160000"/>
            </p14:xfrm>
          </p:contentPart>
        </mc:Choice>
        <mc:Fallback>
          <p:pic>
            <p:nvPicPr>
              <p:cNvPr id="4" name="Ink 3"/>
              <p:cNvPicPr/>
              <p:nvPr/>
            </p:nvPicPr>
            <p:blipFill>
              <a:blip r:embed="rId4"/>
              <a:stretch>
                <a:fillRect/>
              </a:stretch>
            </p:blipFill>
            <p:spPr>
              <a:xfrm>
                <a:off x="230040" y="1397520"/>
                <a:ext cx="8141040" cy="2184840"/>
              </a:xfrm>
              <a:prstGeom prst="rect">
                <a:avLst/>
              </a:prstGeom>
            </p:spPr>
          </p:pic>
        </mc:Fallback>
      </mc:AlternateContent>
    </p:spTree>
    <p:extLst>
      <p:ext uri="{BB962C8B-B14F-4D97-AF65-F5344CB8AC3E}">
        <p14:creationId xmlns:p14="http://schemas.microsoft.com/office/powerpoint/2010/main" val="25791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468"/>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6032</TotalTime>
  <Words>2816</Words>
  <Application>Microsoft Office PowerPoint</Application>
  <PresentationFormat>On-screen Show (16:9)</PresentationFormat>
  <Paragraphs>694</Paragraphs>
  <Slides>54</Slides>
  <Notes>18</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1_Lecture</vt:lpstr>
      <vt:lpstr>2_Office Theme</vt:lpstr>
      <vt:lpstr>3_Office Theme</vt:lpstr>
      <vt:lpstr>Review: PRPs and PRFs</vt:lpstr>
      <vt:lpstr>Block ciphers:  crypto work horse</vt:lpstr>
      <vt:lpstr>Abstractly:   PRPs and PRFs</vt:lpstr>
      <vt:lpstr>Secure PRFs</vt:lpstr>
      <vt:lpstr>Secure PRF:  definition</vt:lpstr>
      <vt:lpstr>Secure PRP   (secure block cipher)</vt:lpstr>
      <vt:lpstr>PowerPoint Presentation</vt:lpstr>
      <vt:lpstr>Example secure PRPs</vt:lpstr>
      <vt:lpstr>PowerPoint Presentation</vt:lpstr>
      <vt:lpstr>PRF Switching Lemma</vt:lpstr>
      <vt:lpstr>Final note</vt:lpstr>
      <vt:lpstr>End of Segment</vt:lpstr>
      <vt:lpstr>Modes of operation: one time key</vt:lpstr>
      <vt:lpstr>Using PRPs and PRFs</vt:lpstr>
      <vt:lpstr>Incorrect use of a PRP</vt:lpstr>
      <vt:lpstr>In pictures</vt:lpstr>
      <vt:lpstr>Semantic Security (one-time key)</vt:lpstr>
      <vt:lpstr>ECB is not Semantically Secure</vt:lpstr>
      <vt:lpstr>Secure Construction I</vt:lpstr>
      <vt:lpstr>Det. counter-mode security</vt:lpstr>
      <vt:lpstr>Proof</vt:lpstr>
      <vt:lpstr>End of Segment</vt:lpstr>
      <vt:lpstr>Security for many-time key</vt:lpstr>
      <vt:lpstr>Semantic Security for many-time key</vt:lpstr>
      <vt:lpstr>Semantic Security for many-time key</vt:lpstr>
      <vt:lpstr>Semantic Security for many-time key</vt:lpstr>
      <vt:lpstr>Semantic Security for many-time key   (CPA security)</vt:lpstr>
      <vt:lpstr>Ciphers insecure under CPA</vt:lpstr>
      <vt:lpstr>Ciphers insecure under CPA</vt:lpstr>
      <vt:lpstr>Solution 1:   randomized encryption</vt:lpstr>
      <vt:lpstr>PowerPoint Presentation</vt:lpstr>
      <vt:lpstr>Solution 2:  nonce-based Encryption</vt:lpstr>
      <vt:lpstr>CPA security for nonce-based encryption</vt:lpstr>
      <vt:lpstr>PowerPoint Presentation</vt:lpstr>
      <vt:lpstr>End of Segment</vt:lpstr>
      <vt:lpstr>Modes of operation: many time key (CBC)</vt:lpstr>
      <vt:lpstr>Construction 1:   CBC with random IV</vt:lpstr>
      <vt:lpstr>Decryption circuit</vt:lpstr>
      <vt:lpstr>CBC:    CPA Analysis</vt:lpstr>
      <vt:lpstr>An example</vt:lpstr>
      <vt:lpstr>Warning:   an attack on CBC with rand. IV</vt:lpstr>
      <vt:lpstr>Construction 1’:   nonce-based CBC</vt:lpstr>
      <vt:lpstr>An example Crypto API    (OpenSSL)</vt:lpstr>
      <vt:lpstr>A CBC technicality:  padding</vt:lpstr>
      <vt:lpstr>End of Segment</vt:lpstr>
      <vt:lpstr>Modes of operation: many time key (CTR)</vt:lpstr>
      <vt:lpstr>Construction 2:  rand ctr-mode</vt:lpstr>
      <vt:lpstr>Construction 2’:  nonce ctr-mode</vt:lpstr>
      <vt:lpstr>rand ctr-mode (rand. IV):   CPA analysis</vt:lpstr>
      <vt:lpstr>An example</vt:lpstr>
      <vt:lpstr>Comparison:  ctr vs. CBC</vt:lpstr>
      <vt:lpstr>Summary</vt:lpstr>
      <vt:lpstr>Further reading</vt:lpstr>
      <vt:lpstr>End of Segment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OpenClassroom</cp:lastModifiedBy>
  <cp:revision>416</cp:revision>
  <cp:lastPrinted>2012-01-15T02:09:53Z</cp:lastPrinted>
  <dcterms:created xsi:type="dcterms:W3CDTF">2010-11-06T18:36:35Z</dcterms:created>
  <dcterms:modified xsi:type="dcterms:W3CDTF">2012-04-05T05:38:48Z</dcterms:modified>
</cp:coreProperties>
</file>