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13.xml" ContentType="application/vnd.openxmlformats-officedocument.presentationml.notesSlide+xml"/>
  <Override PartName="/ppt/ink/ink13.xml" ContentType="application/inkml+xml"/>
  <Override PartName="/ppt/notesSlides/notesSlide14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66"/>
  </p:notesMasterIdLst>
  <p:handoutMasterIdLst>
    <p:handoutMasterId r:id="rId67"/>
  </p:handoutMasterIdLst>
  <p:sldIdLst>
    <p:sldId id="300" r:id="rId4"/>
    <p:sldId id="381" r:id="rId5"/>
    <p:sldId id="383" r:id="rId6"/>
    <p:sldId id="387" r:id="rId7"/>
    <p:sldId id="391" r:id="rId8"/>
    <p:sldId id="401" r:id="rId9"/>
    <p:sldId id="386" r:id="rId10"/>
    <p:sldId id="384" r:id="rId11"/>
    <p:sldId id="362" r:id="rId12"/>
    <p:sldId id="363" r:id="rId13"/>
    <p:sldId id="382" r:id="rId14"/>
    <p:sldId id="385" r:id="rId15"/>
    <p:sldId id="388" r:id="rId16"/>
    <p:sldId id="390" r:id="rId17"/>
    <p:sldId id="389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2" r:id="rId27"/>
    <p:sldId id="364" r:id="rId28"/>
    <p:sldId id="365" r:id="rId29"/>
    <p:sldId id="423" r:id="rId30"/>
    <p:sldId id="359" r:id="rId31"/>
    <p:sldId id="403" r:id="rId32"/>
    <p:sldId id="360" r:id="rId33"/>
    <p:sldId id="406" r:id="rId34"/>
    <p:sldId id="409" r:id="rId35"/>
    <p:sldId id="361" r:id="rId36"/>
    <p:sldId id="408" r:id="rId37"/>
    <p:sldId id="358" r:id="rId38"/>
    <p:sldId id="367" r:id="rId39"/>
    <p:sldId id="370" r:id="rId40"/>
    <p:sldId id="410" r:id="rId41"/>
    <p:sldId id="411" r:id="rId42"/>
    <p:sldId id="412" r:id="rId43"/>
    <p:sldId id="426" r:id="rId44"/>
    <p:sldId id="372" r:id="rId45"/>
    <p:sldId id="405" r:id="rId46"/>
    <p:sldId id="369" r:id="rId47"/>
    <p:sldId id="374" r:id="rId48"/>
    <p:sldId id="413" r:id="rId49"/>
    <p:sldId id="414" r:id="rId50"/>
    <p:sldId id="415" r:id="rId51"/>
    <p:sldId id="373" r:id="rId52"/>
    <p:sldId id="416" r:id="rId53"/>
    <p:sldId id="417" r:id="rId54"/>
    <p:sldId id="418" r:id="rId55"/>
    <p:sldId id="380" r:id="rId56"/>
    <p:sldId id="419" r:id="rId57"/>
    <p:sldId id="421" r:id="rId58"/>
    <p:sldId id="424" r:id="rId59"/>
    <p:sldId id="425" r:id="rId60"/>
    <p:sldId id="376" r:id="rId61"/>
    <p:sldId id="420" r:id="rId62"/>
    <p:sldId id="422" r:id="rId63"/>
    <p:sldId id="404" r:id="rId64"/>
    <p:sldId id="375" r:id="rId65"/>
  </p:sldIdLst>
  <p:sldSz cx="9144000" cy="5143500" type="screen16x9"/>
  <p:notesSz cx="6858000" cy="9144000"/>
  <p:custDataLst>
    <p:tags r:id="rId6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1096" y="-1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notesMaster" Target="notesMasters/notesMaster1.xml"/><Relationship Id="rId67" Type="http://schemas.openxmlformats.org/officeDocument/2006/relationships/handoutMaster" Target="handoutMasters/handoutMaster1.xml"/><Relationship Id="rId68" Type="http://schemas.openxmlformats.org/officeDocument/2006/relationships/printerSettings" Target="printerSettings/printerSettings1.bin"/><Relationship Id="rId69" Type="http://schemas.openxmlformats.org/officeDocument/2006/relationships/tags" Target="tags/tag1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73" Type="http://schemas.openxmlformats.org/officeDocument/2006/relationships/tableStyles" Target="tableStyles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3/30/12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10" units="cm"/>
          <inkml:channel name="Y" type="integer" max="1450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2-13T20:58:10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17241 7648 1,'0'0'19,"0"0"7,0 0-12,0 0-3,0 0 0,-12-8-2,12 8-2,0 0 0,-10-4-2,10 4-1,-9-3 0,9 3 0,-12-3-2,12 3 0,-15-4 0,15 4-1,-17-4 1,8-1-1,0 3 1,-3-3-1,1 2 1,-1-1-2,0 2 2,-2-2-1,3 2-1,-6 2 1,2-1-1,-3 0 0,0 0 0,0 1 0,-3-1 0,0 0 0,-2 0 0,2-1 0,-2 0 1,-1 0-1,2 1 0,-1-1 0,1 0 0,0 2-1,1 0 2,1 1-2,0 2 1,0 1 0,1 0 0,-1 3 0,-2 1 0,0 0 0,0 0-1,0 0 1,-2-1 0,0 0 0,2 1 0,-2-1-1,2 0 1,0 0 0,-2 1 0,-1 1 0,2 0 0,1 0-1,-2 2 1,1 0 0,1 0 0,1 1 0,1-1 0,-1 2-1,0 0 1,-1 1 0,0 0 0,-1 2 0,2-1 0,0 2 0,0 1 1,2-1-2,1-1 2,0 2-1,2-1 0,1-1-1,0-2 1,2 1 0,-1 1 0,0-1 0,1 0 0,0 0 0,-1 1 0,1 3 1,0-2-2,-1 2 2,1-1-2,-1 0 1,0-1 0,1 1 0,1 0 0,0-2 0,-1-1 0,1 1 0,-1 0 0,1 1 0,3-2 0,-2 1 0,0 1 0,-1 0 0,1-1 0,1 2 0,0 0 0,0 0 0,1-1 0,-1 3 0,1-2 0,-1 0 0,2-1 0,0 0 0,0-1 0,2-1 0,-1-1 0,1 0 0,1-1 0,0 0 1,-1-1-1,0 2 1,1 1-1,-1-3 0,1 1 0,0-3 1,0-1-1,5-9 0,-10 16 1,10-16-1,0 0 0,-11 11 0,11-11 0,0 0 0,-9 9 0,9-9 0,0 0 0,0 0 0,-8 2 0,8-2 0,0 0 0,-4-12 0,3 3-1,1-3 1,0 0-1,1-4 1,0-2 0,2-2-1,-1-1 1,1-2 0,1 2 0,2 2 0,-1-1 0,0 2-1,-3 2 1,0 4 0,-1 2 0,-1 10 0,0 0 1,0 0-1,-9 2 1,4 11 0,2 4 0,-3 5 0,1 6 0,-1 2 1,2 2-1,-1-2 0,1-1 0,1-5 1,1-2-2,2-5 2,2-5-2,-2-12 0,12 7 0,-2-9 1,4-3-1,2-2 0,3-2 0,2-2 0,2-2-1,1-2 0,-1 1 2,0-1-2,-2 1 1,0-1-3,-3 0-1,3 4-15,-5-1-15,0 1 0,-1 4-1,-2-2 14</inkml:trace>
  <inkml:trace contextRef="#ctx0" brushRef="#br0" timeOffset="923.0528">17480 7456 14,'0'-15'31,"-1"2"1,2 2-1,-1 11-18,0 0-2,0 0-1,4 20-4,-1 5-1,-3 4-2,1 5-1,-3 3-1,1 0 0,0-4-1,-1-2 1,0-6-1,2-7 0,0-18 1,0 0 0,0 0-1,12-16 1,-4-7-1,3-3 1,2-1-1,1-1 0,0 5 1,-1 4 0,-3 6 0,-1 11 0,-9 2 0,12 20-1,-10-2 1,-1 6-1,0 2 0,1-1-1,2 0-3,-3-7-7,10-1-22,-6-7-2,2-1-1,-7-9 1</inkml:trace>
  <inkml:trace contextRef="#ctx0" brushRef="#br0" timeOffset="1223.07">17755 7585 26,'4'-17'33,"3"1"0,1 1 0,0 0-25,7 9 0,-3 1-2,3 8-1,-1 4-2,0 4-1,-5 3 0,-2 4-1,-5 1 0,-3 1 0,-7-4 0,-3-2 0,-4-3 0,0-3-1,-2-4 0,1-6-1,3-1-2,2-8-4,11 11-16,0-19-11,7 6 0,1-1 0</inkml:trace>
  <inkml:trace contextRef="#ctx0" brushRef="#br0" timeOffset="1562.0893">18131 7228 19,'9'-20'32,"-1"2"0,-2 3 1,-2 0-21,-4 15-2,0 0-1,7 13-3,-11 4-1,-1 12-2,-3 7 0,0 8 1,-5 5-2,2 3 0,-1-1-1,4 0 0,2-5-1,4-8-1,5-6-1,2-13-3,10-1-5,-5-14-17,9-2-9,-4-11 1,1-1 0</inkml:trace>
  <inkml:trace contextRef="#ctx0" brushRef="#br0" timeOffset="1727.0988">18105 7431 35,'-22'-10'34,"3"4"0,1 2-1,18 4-21,-17 3-3,17-3-6,16 15-13,3-11-23,10 2-1,7 1-2,3 0 0</inkml:trace>
  <inkml:trace contextRef="#ctx0" brushRef="#br0" timeOffset="2315.1324">18923 7224 4,'5'-22'29,"-2"3"0,0 3 1,-3 16-13,-1-12-3,1 12-3,-12 17-2,6 7-2,-9 6-2,2 11 0,-4 5-1,-1 7 0,-1 3-2,5-1 1,1-3-2,6-4 0,6-7-2,7-9-1,7-7-3,6-14-7,13-5-23,-4-9 1,5-4-2,-4-8 0</inkml:trace>
  <inkml:trace contextRef="#ctx0" brushRef="#br0" timeOffset="2525.1444">18810 7417 40,'-16'-9'33,"0"0"-1,4 3 1,1-1-26,11 7-2,0 0-4,0 0-5,20 7-10,-9-1-18,4 3 0,-1-1-1,1 1 1</inkml:trace>
  <inkml:trace contextRef="#ctx0" brushRef="#br0" timeOffset="2847.1629">18967 7373 17,'11'-5'30,"-11"5"1,9 15 0,-2 5-17,-7-4-4,9 10-3,-6 0-2,4 1-3,-3 1-1,3-3 0,-2-7 0,0-6-1,-5-12 1,0 0 0,10-11 0,-4-3 1,-2-9 0,3-1-1,2-2 1,2 3-1,4-1 0,3 6 0,0 1 0,1 2-2,3 7-2,-4 0-4,7 11-19,-6-2-8,0 5 1,-5 1-1</inkml:trace>
  <inkml:trace contextRef="#ctx0" brushRef="#br0" timeOffset="3438.1967">19513 7371 31,'0'0'33,"-18"-11"1,4 14 0,-8 2-21,7 14-1,-7-2-4,4 8-1,-1 0-3,5 2-1,1-3-1,6 1 0,4-4-2,5-7 0,-2-14-1,18 9 0,-3-12-2,2-4 1,4-5-1,-2-8-1,2-1 1,-2-4-1,0 3 2,-3-1 0,-1 3 1,-5 4 1,-3 2 1,-7 14 2,0 0-1,0 0 1,2 9 0,-7 10 0,-4 1 0,1 6-1,-4 2 0,4-1-2,2-1 0,1-5-1,3-3-2,2-6-1,8-2-6,-8-10-14,16-8-10,-6-4-1,3 0 1</inkml:trace>
  <inkml:trace contextRef="#ctx0" brushRef="#br0" timeOffset="3785.2165">19697 7392 46,'0'0'33,"0"0"2,3 13-1,-5 6-22,-6-5-5,3 8-2,-2-1-2,3 3-1,1-2-2,2-3 0,3-3 0,2-8 0,-4-8-1,18 1 0,-4-8 0,3-10 0,2-2 1,1-3-1,2 2 1,-2 3 0,-1 5 1,-2 5 1,-4 6-1,-3 8 1,-7 4-1,-3 7 1,-4 2-2,0 4-1,-3-1 0,-1-4-4,4 3-4,-5-13-18,10 2-10,-1-11 1,11 1 2</inkml:trace>
  <inkml:trace contextRef="#ctx0" brushRef="#br0" timeOffset="4087.2338">20166 7329 58,'0'0'35,"-14"6"0,4 9-1,-4-5-27,9 8-1,-2 0-3,6 4 0,3-1-2,3 2-1,2 1 0,2-1 1,-3 1-1,-2-1 0,-6-4 1,-3 0 0,-7-4 0,-2-3-1,-4-3 0,-2-7-2,3 3-10,-1-8-23,18 3-2,-9-14-1,15 3 0</inkml:trace>
  <inkml:trace contextRef="#ctx0" brushRef="#br0" timeOffset="4663.2667">20322 7406 52,'0'0'37,"-13"-7"-1,13 7 0,-16 11-24,10 4-7,-2 0 0,3 8-2,-1 3-1,2 1-1,0-2-1,2-3-1,2-5 1,2-5 0,-2-12 0,10 0-1,-1-12 1,1-5 0,4-6 0,0-1 0,2 1 0,-1 1 0,-1 5 0,-2 5 0,-3 7 0,-9 5 1,9 11-1,-8 4 1,-3 5 0,0 3-1,-1 3 0,0-1-1,1-4 1,0-2-2,3-4 0,0-6-3,5 0-3,-6-9-9,13-7-20,-3 1 1,4 0 1,-2-6 0</inkml:trace>
  <inkml:trace contextRef="#ctx0" brushRef="#br0" timeOffset="5115.2926">20474 7621 36,'0'0'34,"-10"-7"-1,5-5-6,5 12-13,-2-23-3,7 10-3,-2-4-2,6-1-3,1-3 0,4 3-2,1 3 1,1 3-1,0 3 1,0 6 0,-3 5-1,-3 6 1,-4 5 0,-1 8 0,-5-1-1,-2 4-1,-2-1-2,-2-3-5,7 3-23,-5-7-7,4-2-2,0-14-1</inkml:trace>
  <inkml:trace contextRef="#ctx0" brushRef="#br0" timeOffset="5619.3214">20816 7497 35,'0'0'35,"0"0"-1,-11 0 1,-3 7-20,8 14-4,-8-3-5,7 6-2,-1 0-2,3-2-3,8-2-5,0-9-25,13-6-5,2-9 0,6-7 1</inkml:trace>
  <inkml:trace contextRef="#ctx0" brushRef="#br0" timeOffset="5754.3291">20917 7396 50,'-10'-13'33,"1"3"0,9 10-2,-13-7-31,13 7-21,0 0-10,0 0-1,7 15-1</inkml:trace>
  <inkml:trace contextRef="#ctx0" brushRef="#br0" timeOffset="6055.3463">21177 7210 37,'8'-12'35,"-8"12"-1,0 0 1,9 11-20,-15 4-5,4 14-1,-7 4-3,-2 9-1,-5 2-2,3 8 0,-1-4-1,3-1-1,3-4-1,3-8-2,7-5-2,4-12-2,11 0-9,-3-15-22,7-3-1,-5-8 1,3-2 2</inkml:trace>
  <inkml:trace contextRef="#ctx0" brushRef="#br0" timeOffset="6220.3558">21123 7507 51,'-24'-6'35,"7"3"0,-1 2 0,9 3-25,9-2-2,0 0-4,0 0-4,12 6-2,9-1-6,-6-7-19,10 4-7,-1-3-2,3 0 1</inkml:trace>
  <inkml:trace contextRef="#ctx0" brushRef="#br0" timeOffset="6519.3729">21533 7197 39,'10'-6'35,"-10"6"1,0 0 0,-4 12-17,1 10-10,-10 0-2,2 13-1,-6 1-2,0 6-1,-3 0-1,2 2 0,4-2-1,-1-4-2,6-3 0,4-10-2,8-1-2,2-10-3,14 2-9,-7-12-20,10-2-1,-2-8 1,4 0 2</inkml:trace>
  <inkml:trace contextRef="#ctx0" brushRef="#br0" timeOffset="6716.3842">21401 7447 56,'-18'-4'35,"4"3"1,4-2-1,10 3-26,0 0-3,17 3-3,-1-1-3,6-1-2,5 5-5,-4-6-20,6 7-8,-5-2-1,0 2 1</inkml:trace>
  <inkml:trace contextRef="#ctx0" brushRef="#br0" timeOffset="7115.407">21621 7513 49,'0'0'33,"6"9"1,-6-9-2,18 4-26,-3-6-1,4 1-2,4-3-1,4-2-1,1-2-1,1-1 0,-1-3 0,-4-2 0,-3-2 0,-2 0-1,-5 1 1,-5 0 0,-5 2 1,-4 4 0,0 9 0,-12-8 2,0 11-1,-2 6 1,-5 4 1,2 6 0,-5 0-1,2 5 0,-2 0-1,6 1 0,1-1-1,3-2 0,6-5-3,4-3 0,8 0-4,-6-14-6,27 9-21,-12-9-5,9-1 2,-2-7-1</inkml:trace>
  <inkml:trace contextRef="#ctx0" brushRef="#br0" timeOffset="7545.4316">22077 7429 47,'0'0'36,"0"0"0,-12-5 0,5 16-23,-10-1-2,5 10-4,-7 0-2,4 5-1,-1 0-2,4 1 0,2-4-1,4-2-1,5-4-1,4-5-1,6-7 1,2-7-1,7-6-1,1-7 1,4-4-1,1-5 1,2-6-1,-1-8 1,0-5-1,0-4 1,-1 0 0,-3-1 0,-1 4 2,-4 6 0,-4 5 2,-2 12 0,-7 11 0,-3 11 2,-9 13-1,-1 9 1,-8 8 0,-2 8-1,-3 7-1,-1 6 0,-2 0-2,2 0-2,5 0-3,-2-12-18,14-2-16,3-12 0,9-6-2,5-9 0</inkml:trace>
  <inkml:trace contextRef="#ctx0" brushRef="#br0" timeOffset="8297.4746">17593 8106 39,'-11'20'34,"5"-4"0,4 6 0,-3-1-28,8 5-2,2 0-6,2-9-12,10-4-19,3-6 0,2-9-2,1-6 2</inkml:trace>
  <inkml:trace contextRef="#ctx0" brushRef="#br0" timeOffset="8442.4829">17705 7939 15,'-9'-9'27,"-3"-2"-1,12 11-8,-9 1-37,9-1-6,0 0-1,13 12 11</inkml:trace>
  <inkml:trace contextRef="#ctx0" brushRef="#br0" timeOffset="8735.4996">17776 8009 17,'2'15'32,"-2"0"1,-3 3 0,4 7-18,-7-7-5,6 4-3,-4-3-3,3-1-3,-1-6 1,4-3-3,-2-9 1,14-4-1,-3-5 0,2-6 0,5-2 0,0 0 1,2 1 0,-1 4 1,-2 3 0,-3 9 1,-3 7 1,-1 7-1,-5 3 1,-1 4-2,-3 1 0,1-2-4,6 4-20,-4-7-12,6-7-1,3-4-1</inkml:trace>
  <inkml:trace contextRef="#ctx0" brushRef="#br0" timeOffset="9255.5294">18571 8132 31,'0'0'34,"0"0"0,-4 15 0,6 7-25,-6 0 0,4 12-3,-4 1-2,1 8-1,0-1-2,0-4 0,-2-1-1,1-9-2,5-3-2,-3-13-2,10-2-8,-8-10-17,10-20-3,-3-1-1,3-3 1</inkml:trace>
  <inkml:trace contextRef="#ctx0" brushRef="#br0" timeOffset="9535.5454">18657 8038 14,'10'-13'32,"4"6"-1,4 5 1,-2 3-18,9 14-1,-8-1-4,6 12-2,-9-1-1,-1 3-2,-8-1 0,-3-1-2,-9-4 0,-4-2-1,-5-8 1,-5-5-1,-2-4 0,1-3-1,1-3-1,1-3-1,6 0-1,2-5-4,12 11-9,-4-10-19,4 10-1,16-8 0,-1 7 0</inkml:trace>
  <inkml:trace contextRef="#ctx0" brushRef="#br0" timeOffset="10034.5739">19192 8087 14,'8'-17'33,"-6"3"2,-2 14 0,-13-17-20,3 24-1,-12 1-3,3 12-4,-7 1 0,2 5-3,-3 1 0,5 1-2,1-2 0,8-3-1,4-7 0,7-6-1,2-10-1,20 4-1,2-11-1,2-5 0,7-2-1,-2-8-1,3 1 0,-3-3 1,0 2 0,-9 0 2,-2 5-1,-7 1 4,-3 5-1,-8 11 3,0 0 0,0 0 1,-9 11 0,2 7 0,-4-1 0,1 6-2,-1-1 0,5 0-1,0-1-1,4-3-2,5-3-1,-3-15-3,17 19-10,-8-17-19,11 0-2,-2-4 1,4 0 0</inkml:trace>
  <inkml:trace contextRef="#ctx0" brushRef="#br0" timeOffset="10334.5911">19634 8056 38,'2'-9'35,"-9"0"0,7 9 1,-24-7-23,12 11-3,-10 1-2,5 7-2,-2 3-2,2 4-1,-1 1 0,4 3-2,3 0 1,5 0-2,3-1 0,5-3-1,5-3-1,3-6-1,7 1-2,0-7-2,10 4-9,-7-9-22,7 0 1,-3-4 0,1 0 0</inkml:trace>
  <inkml:trace contextRef="#ctx0" brushRef="#br0" timeOffset="10599.6063">19869 8035 34,'0'0'36,"9"-2"-2,-9 2 3,-9 13-23,9 7-4,-11-3-3,5 6-2,-6 0-3,0 2-1,2-3 0,0-2-3,2-2 0,0-8-2,7 0-4,1-10-5,0 0-20,13-8-4,0-2 1,2-8 0</inkml:trace>
  <inkml:trace contextRef="#ctx0" brushRef="#br0" timeOffset="10838.6199">20015 8015 34,'-9'7'36,"-4"3"-1,1 3 1,-4-3-20,8 10-9,-2-5 0,6 3-3,0-3 0,7 1-1,1-3-2,3-1 0,5-4-2,1-3 1,5-1-3,-1-4-1,4 5-5,-6-10-14,5 7-14,-2-4 0,-1 3 0,-5-2 5</inkml:trace>
  <inkml:trace contextRef="#ctx0" brushRef="#br0" timeOffset="11258.644">20204 8178 33,'0'0'33,"0"0"-1,0 0-5,18 6-19,-8-9-2,7 3-1,-1-5-3,3 1 0,1-3-1,0-3 0,-2-2-1,-1-1 1,-3-1 0,-2 0 0,-4-1-1,-2 2 2,-5 0-2,-1 3 2,0 10-1,-12-11 0,1 9 1,0 5 1,-4 2 0,1 5 0,-2 3 0,2 5 0,-1-1 0,3 4-1,3-1 0,2 1-1,3-3-1,4 0-1,4-3-1,3-3-1,5-1-3,0-7-6,13 4-19,-5-9-6,7 1 0,2-7 1</inkml:trace>
  <inkml:trace contextRef="#ctx0" brushRef="#br0" timeOffset="11727.6708">20773 7863 36,'0'0'31,"0"0"-3,4-13-7,1 22-4,-14-4-3,7 13-2,-12-1-3,4 10-2,-8 2-1,1 5-2,-4 3-1,3 1-1,-1-2-1,4-3-1,3-3-1,5-6-1,5-3-1,4-8-1,9-2-3,-11-11-5,32 4-20,-15-9-5,4 1 0,-3-5 1</inkml:trace>
  <inkml:trace contextRef="#ctx0" brushRef="#br0" timeOffset="12069.6903">20634 8017 65,'0'0'36,"0"0"0,12 6-12,-3-6-16,11 4-2,-1-2-5,4-3-6,8 2-29,-8-3-3,0-1 0,-2-2-1</inkml:trace>
  <inkml:trace contextRef="#ctx0" brushRef="#br0" timeOffset="13967.7989">20007 8097 11,'0'0'12,"0"0"-2,0 0-1,0 0-1,0 0-1,0 0-1,5-11-1,-5 11 0,0 0-1,0 0 1,0 0 0,0 0 0,0 0-1,0 0 0,0 0 0,0 0-1,3-10 0,-3 10 0,0 0-1,0 0-1,0 0 1,12-7-1,-12 7 0,0 0-1,11-7 1,-11 7-1,0 0 1,12-6-1,-12 6 0,0 0 1,12-7-1,-12 7 1,0 0 0,11-8-1,-11 8 1,0 0 0,10-6-1,-10 6 0,0 0 1,0 0-1,10-7 1,-10 7-1,0 0 0,0 0 0,0 0 0,0 0 0,9-5 0,-9 5 0,0 0 0,0 0 0,0 0 1,9-3-1,-9 3 0,0 0 1,0 0-1,0 0 0,0 0 0,0 0 0,0 0 0,0 0 1,0 0-1,0 0 0,0 0 0,0 0 0,0 0 1,0 0-1,0 0 0,0 0 0,0 0 0,0 0 0,0 0 0,0 0 0,0 0 1,0 0-1,0 0 0,0 0 0,0 0 0,0 0 1,0 0-1,-11 6 1,11-6-1,-14 8 1,5-5-1,9-3-1,-15 10-4,6-9-16,9-1-9,-9 7-1,9-7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10" units="cm"/>
          <inkml:channel name="Y" type="integer" max="1450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2-13T20:59:26.0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4563 4418 27,'0'0'26,"0"0"-1,0 0-7,0 0-3,2-10-3,-2 10-2,0 0-3,0 0 0,0 0-1,0 0-1,-10 6-1,10-6 0,0 0-1,0 0 1,-12 5-2,12-5 1,-10 2-1,10-2 0,-12 5-1,12-5 1,-15 6-1,15-6 0,-16 8 0,16-8 0,-18 9 0,8-4 0,0 1-1,0 1 1,-1 0 0,0 3 0,0 0-1,1 1 1,1 0-1,2 2 1,-2-2-1,1 2 1,-1 1 0,1 1-1,-1 0 1,0 1-1,0 2 0,0 0 1,1 1-1,0-1 1,0 2-1,0-2 0,0 0 0,2 0-1,-1 1 1,2 0 0,1-1 0,0 1 0,3 0 0,0 0 0,1-2-1,0 2 2,2-1-1,1-3 1,0 0-2,1 0 1,1-1 0,1 0 0,1-1 0,1 0 0,1-1 0,0-1 0,0 0 0,2-1 0,0-1 0,2 1 1,-1-2-1,1 0 0,0-1 0,-1 1 0,0-2 0,3 1 0,-1-1 0,-2-2 0,1 2 0,-1-2 0,1 0 0,0-1 0,1-1 0,-1-2 0,1 0 1,-1-2-1,1 0 0,0-2 0,1 1 0,0-3 0,0 2 0,-1-1 0,0-1 0,2 0 0,-2 1 0,1 0 1,-1-1-1,0 1 0,1-2 0,1 0 0,-1-1 0,-1 0 0,1-2 0,-1-1 0,0-1 0,-1-1 0,-1 2 0,0 0 0,-3 0 1,1 0-1,-1 0 0,0 0 0,-1 1 0,-2 1 0,1-2 1,-1 0-1,-1-2 0,0 2 0,0-3 0,0 1-1,-1-2 1,0 1 0,0 0-1,0 0 1,0 3-1,0-2 1,-2 2 1,1-1-1,-1 1 0,-1 0 0,0 0 0,0-1 0,-1 1 0,0-2 0,0 1 0,1 1 0,-2-1 0,1 2 0,0-1 1,-1 0-1,0 1 0,0 0-1,-1 0 1,0 0 0,-1 0 0,-1 0 0,0 0 1,-1 0-1,0-1 0,0 1 0,5 10 0,-12-16 0,6 7 1,-1 0-2,7 9 1,-17-15 0,8 7 0,-3 4 0,0-3 1,-1 0-1,-2 2 0,-2-2 0,-1 0 0,-1 1 0,-2 0 0,-1 1 1,1 0-1,0 1 0,-1 0 0,2 2-1,1 4-2,-1-5-11,10 7-18,-6-1-4,2 4-1,1-2-2</inkml:trace>
  <inkml:trace contextRef="#ctx0" brushRef="#br0" timeOffset="2320.1328">3694 2911 34,'0'0'26,"-9"-8"-6,9 8-2,0 0-4,0 0-1,-3-9-3,3 9-2,0 0-1,11-3-1,-11 3-1,14-6-1,-14 6 0,19-5-1,-9 3-1,2 1 0,0 0-1,1 2 0,0 0 0,0 3 0,-2-2 0,3 1-1,1-1 1,0 3-1,0-2 0,1 2 1,0-1-1,2 2 0,0 1 0,0 0 0,0 1 0,0 0 0,1 1 0,0 1 1,-1 1-1,0-2 0,1 0-1,0 0 2,1 1-2,-2 0 2,2-1-1,-1 0 0,1-1 0,0 2 0,-3-1 0,1 2 0,-2 0 1,0 0-2,-1 2 1,-2 1 0,1 1 0,0 0 0,-2 1 1,0-1 0,0-1 0,-1 1 0,1-1 0,0 0 0,-2-1-1,1 0 1,-1 1-1,0 1 0,0 0 0,-3 0 0,1 1 0,0-1 0,0 1 0,0 2 0,0-4-1,-1 2 1,1 1 0,0-1 0,-1 0 0,-1 5 0,2-1 0,-1-2 0,0 5-1,-1-1 2,0 0-2,1-2 1,-2 1 0,0-2 0,-1-1 1,1 0-2,-2-1 3,1-1-3,-1 0 3,0 1-2,0-1 1,0 1-2,-1-2 1,0 2 1,0-1-2,-1 0 1,1-1 0,-1 0 0,0 2 0,0-1 0,0-1-1,0 1 2,0-1-1,0 1 0,0 0 0,0-2 0,1 0 0,-1 0-1,0 1 1,0-2 0,0 1 0,0 0 0,0-2 0,-1 1 0,1-3 0,-1-1 0,1 0 0,-1 0 0,0-9 0,1 13 0,-1-13 0,0 13-1,0-13 2,-1 14-2,1-14 2,-2 12-1,2-12 0,-4 13 0,4-13-1,-3 10 1,3-10 0,-3 14 0,3-14 0,-2 13 0,2-13 1,-3 12-1,3-12 0,-3 13 0,3-13 1,0 0-1,-6 9 0,6-9 0,0 0 0,-8-3 1,8 3-2,-7-10 2,7 10-2,-10-15 1,4 5 0,0 0 0,-1-2-1,0 0 1,0 0 0,1 3 0,1-1 1,0-1-1,1 2 0,1 0 0,3 9 0,-3-13 0,3 13 0,0 0 0,0 0 1,0 0-1,0 0 0,9 17 0,-4 1 0,1 3 0,0 3 1,0 2-1,0 1 0,1 1 0,-1-3 0,1-3 1,-1-6-1,-1-4 0,-5-12 1,14 7-1,-14-7 0,17-18 1,-6-1-2,2-3 2,3-6-2,2-3 1,1 0 0,1-2 0,1 4 0,-1 0 0,-1 6-1,-3-1-1,2 9-5,-10-6-16,4 8-11,-4-2-1,-1 3-2,-3-2 0</inkml:trace>
  <inkml:trace contextRef="#ctx0" brushRef="#br0" timeOffset="3834.2194">2661 2136 21,'0'0'28,"-6"-18"1,5 9-7,1 9-5,0 0-4,-2 11-3,-5 1-3,7 11-1,-7 5-3,4 8 1,-5-1-2,5 7 0,-5-6 0,3 0 0,-1-8-1,2-2 0,0-11 0,3-6 0,1-9-1,0 0 0,10-17 0,-1-2-1,5-2 1,1-1-1,2 0 0,-1 1 0,3 7 1,-3 5 0,-2 8-1,-2 9 1,-5 7 1,-1 6-1,-4 3 1,-3 3 0,-3-2 0,-1 1 0,-5-6 0,-1-4 0,-3-4 0,-1-5-1,1-5 0,1-4-1,3 0 0,0-5-3,10 7-3,-5-14-8,5 14-16,15-11-2,-5 9 1,4 0-1</inkml:trace>
  <inkml:trace contextRef="#ctx0" brushRef="#br0" timeOffset="4601.2632">3051 2330 31,'8'-11'26,"-8"11"-6,3-11-3,-3 11-2,0 0-2,-14-4-3,14 4 0,-17 12-2,7 3-2,-7 0 0,4 7-1,-4-3-2,3 5 0,0-4-1,3 0-1,2-5 0,4-3 0,5-12-1,0 0 0,10 7-1,-1-12 0,3-3 0,0-3 0,3 2-1,-2-6 0,3 1 0,-1-2 0,0 0 1,-3 0-1,0 3 1,-2 0 0,-4 3 1,-6 10 0,8-13 1,-8 13 0,0 0 0,-2 20 2,-2-2-1,1 4 0,0 1 0,2 4 0,0 1-1,2-2 0,2-5-2,1-9-1,5-2-3,-9-10-9,20-6-18,-8-2-2,2-3 0,-1-3 0</inkml:trace>
  <inkml:trace contextRef="#ctx0" brushRef="#br0" timeOffset="5194.2971">3386 2266 29,'0'0'30,"0"0"1,-14 7 0,6 11-17,-9-1-2,5 13-3,-5-2-2,5 8-1,-2-4-3,5 0 0,1-5-1,3-3-1,4-9 0,3-6-1,-2-9-1,14-1 0,-2-6 0,0-7-1,2-3 0,1-6-1,3-4 1,-1-3-1,2-3 1,-4-3 0,2-1 1,-2-3 0,-2 0 0,-1-2 1,-2 7 1,-2 0-1,-3 6 0,0 5 1,-3 4 0,-2 9 2,0 11-1,0 0 1,-15 19 0,7 6 0,-6 7 0,2 9 0,-3 7-1,2 6 0,1 1-1,4-3-1,3-3-1,3-8-3,8 0-13,-2-16-17,7-7-1,1-9-1,1-5-1</inkml:trace>
  <inkml:trace contextRef="#ctx0" brushRef="#br0" timeOffset="6112.3497">2478 2915 7,'-8'-11'27,"8"11"1,0 0 1,0 0-16,-3 9 0,-2 2-2,8 8-1,-8 2-2,8 7-1,-5 0-2,2 5-1,-2-2-1,1 3 0,0-6-1,-1 2 0,0-7-1,0-2 0,0-6-1,0-2 0,2-4-1,0-9-1,0 0-2,0 0-2,12 4-7,-9-12-16,-3 8-4,14-20 1,-8 5-1</inkml:trace>
  <inkml:trace contextRef="#ctx0" brushRef="#br0" timeOffset="6446.3688">2451 2995 2,'-2'-9'26,"-2"-7"0,7 6 2,-1 0-13,3-6-2,10 9-3,-3-7-1,7 11-2,0-5-1,4 10 0,-3-2-1,2 10-1,-6 1-1,1 3 1,-7 4-2,0 1 1,-7-1-2,-2 3 1,-6-2-1,-3-2 0,-6-3-1,-2 1 1,-3-4-2,-3-2 0,2 0-2,-2-9-5,13 4-21,-2-4-5,11 0 0,0 0-1</inkml:trace>
  <inkml:trace contextRef="#ctx0" brushRef="#br0" timeOffset="7243.4143">2872 3017 13,'4'-13'26,"-4"13"0,0 0-7,0-14-3,0 14-3,0 0-3,-9 0-1,0 1-2,9-1 0,-17 14-2,7-1 1,-3-2-1,1 7 0,-2-3-2,3 2 1,0-1-1,3 0-1,1-3 0,5-2-1,1-2-1,1-9 1,9 9-2,0-9 0,3-2 0,1-2 0,2-3-1,1-2 0,0-1 1,1-3-1,1 0 1,-4-3 0,1 1 0,-3 0 0,0 0 1,-3-1-1,-1 3 1,-2 1-1,-1 1 2,-1 2-1,-4 9 0,4-10 0,-4 10 1,0 0 0,-2 13 0,0 1 1,-2 2-1,-1 6 1,-1 1 0,2 4 0,-2-4-1,3 2 0,0-5-1,2-2-1,4-3-1,-3-15-6,20 14-19,-8-17-7,6 5-1,-2-9 0</inkml:trace>
  <inkml:trace contextRef="#ctx0" brushRef="#br0" timeOffset="8124.4647">3355 3087 1,'0'-10'19,"0"10"7,0 0 2,-10-8-12,10 8-1,-16 4-4,8 5 0,-6-4-2,3 9-1,-4-4-2,3 7-1,-4 0 0,4 4-1,0-2 0,3 2-1,0-2-1,3 0 0,1-3 0,2-3-1,3-3 0,0-10-1,7 12 0,-7-12-1,14-2 1,-4-4-1,0-3 1,2-4-1,2-1-2,1-7 2,0 1-1,1-2 0,-1-3 0,0-3 1,1 0 0,-2-3 0,-1 0 1,0-3 0,-3 3 0,1-1 0,-2 3 0,0 3 1,-3 2-1,-1 4 0,-2 5 0,-1 5 0,-2 10 1,0 0 0,0 0 0,-11 8 0,4 6 0,-1 8 1,-2 4 0,1 7 1,-2 3-1,1 3 1,0 2-1,3 0 0,0-1 0,3-4-1,3-3-1,1-6-2,7 1-7,-3-12-20,7-3-7,0-6 0,2-5-2</inkml:trace>
  <inkml:trace contextRef="#ctx0" brushRef="#br0" timeOffset="10322.5905">5974 4238 24,'0'0'24,"-13"-7"1,13 7-6,0 0-4,-14-5-4,14 5-1,-10-2-2,10 2-2,-10-1 0,10 1-2,-11 1 0,11-1-1,-12 4 0,12-4 0,-15 9-2,6-3 1,-3 1 0,2 3 0,-1 0 0,-1 3-1,-1 1 0,2 2 0,-1 0 1,1 1-2,1 1 1,1-1-1,0 1 1,2-2-1,0 2 1,0 2-1,0-2 0,3 1 1,0 1-1,1 1 0,1-1 0,1 2 0,1-1 0,1-2 0,1 1 0,1-1 0,2 0 0,1-2 0,1-2 0,0 0 1,2-1-1,2-2 0,1-1-1,2 0 1,1-1 0,0-2 0,2 0 0,0 0 0,1-2 0,0-1 0,-1 1 1,0-2-1,-2-1 0,2-2 0,-1-1 0,1-1 0,-1-3 0,0 0 0,3-2-1,-1 0 1,0-3 0,1-1-1,-1-1 1,0-1 0,0-1 0,0 1 0,-3-1 0,1-2 0,-1 1 0,-2 0 0,0 1 0,-1-2 0,0 0 0,-3-2 0,0 2 0,0-2 0,-2-1 0,0-1 1,-2 1-1,-1-1 0,-2 0 1,1 0-1,-1 0 0,-2 0 0,-2-1 1,-1 2-2,-1-1 2,-1-2-1,-3-1 0,-3 3 0,0-1-1,-2 1 2,-1 3-2,-3 0 1,-1 1-1,-1 5 2,0 1-1,-4 3 1,0 1-1,-1 3 0,3 1-1,-2-1-4,7 8-16,-3-5-12,5 4 0,1-2-3,13-3 0</inkml:trace>
  <inkml:trace contextRef="#ctx0" brushRef="#br0" timeOffset="12335.7056">7464 2874 15,'8'-11'26,"-8"11"1,3-8 0,-3 8-14,0 0-1,0 0-3,-11-13-2,11 13-1,-14-2-2,5 3 0,-6-2-2,2 1 0,-5 0 0,0 2-1,-3-2 1,-1 2-1,-1-1 0,-2 2-1,-1-2 1,0 2 0,-2 0 0,1-1 0,0 3-1,-1 0 1,-1-1 0,1 1-1,-1 2 0,0 1 1,-1 1-1,1 0 0,-1 1 0,1-2 0,-1 3 0,3 1 1,1-1-1,2 1 0,1-1 0,2 2 0,1-1 0,-2 2 0,2 0 0,1 0 1,-1 1-1,1-1 0,1 1 0,0 0 1,1-1-1,1 0 0,0 3 1,1 0-1,2 1 0,-1-1 1,0 1-1,1 1 1,-1-1 0,1 1-1,1-1 0,-2-1 0,-1 0 0,1-1 0,1 1-1,-1 1 1,3-3 0,0 3 0,0 1 0,2 0 0,0 0-1,0 2 2,2-1-2,-1-1 1,1 2 0,0-3-1,0-1 1,1-2 0,0-2 0,0 1 0,1-2 0,1 0 0,0-3 0,0 3-1,1-2 3,0 1-2,0 0 1,0 0-1,0 1 1,0 0-1,0 1 1,0-1 0,-1 0-2,0 1 2,0-2-1,0 2 0,0-1 0,-1 0 0,0 1-1,0-2 1,0 1 0,1 0 0,1-1 0,0-2 0,3-9-1,-4 15 1,4-15 0,-4 11 1,4-11-2,-4 12 1,4-12 0,-4 12 0,4-12 0,-5 15 0,5-15 0,-4 10 0,4-10 0,-3 9 0,3-9 0,0 0-1,0 0 1,0 0 0,0 0 0,0 0 0,0 0 0,-9-15 0,9 15 0,-2-17 0,2 6 1,-1 0-1,0-1 0,0-2 0,1 0 0,-1 1 0,1 0 1,-1 1-1,1 1 0,0 1 0,0 10 0,1-13 0,-1 13 1,0 0-2,0 0 1,0 0 0,0 20 0,-1-3 1,-1 2-1,0 3 0,0 3 0,-1-1 0,2-1 0,0-1 0,1-6 0,2-2 0,0-4 0,-2-10-1,11 8 2,-1-9-1,1-4-1,2-2 2,2-3-1,3-2 0,1-1 0,3-1 0,0-2 1,1 0-1,-1 1 0,0 1 0,-1 1 0,-2 1-1,-1 3-2,-4-2-2,6 7-16,-7-4-10,0 4-1,-3-2-1,2 0-2</inkml:trace>
  <inkml:trace contextRef="#ctx0" brushRef="#br0" timeOffset="14691.8404">7768 2444 18,'0'0'26,"-12"7"2,12-7-8,-10-2-3,10 2-3,-7-9-3,7 9-3,-2-22-2,6 10-1,-2-4-2,6 2-1,0-1-1,3 2 0,0 6-1,0 3 1,-1 8-1,0 3 0,-3 5 0,-1 4 1,-5 0-1,-1 3 0,-3 0 1,-5 0-1,-2-7 1,-2-2-1,-2-3 0,-1-3 1,1-3-1,3-1-1,11 0-1,-15-7-2,15 7-8,0 0-19,0 0-1,16-11 0,-5 9-1</inkml:trace>
  <inkml:trace contextRef="#ctx0" brushRef="#br0" timeOffset="15127.8653">7843 2407 19,'0'0'28,"0"0"1,0 0-1,5 9-14,-5-9-3,1 28-3,-3-8-3,4 11-1,-2 4-1,0 8-1,-1 0 0,0 2-2,-2-2 1,-1-3 0,-1-5 0,0-6 1,-1-11-1,0-7 1,6-11 0,-14 3 0,14-3-1,-12-18 2,7 2-2,1 0 1,2-2-1,1 1 0,2-2 0,2 1-1,0-1 0,4 1-1,2 2-1,1 1-1,3 4-5,-3-5-14,8 8-11,-3-2 0,5 8-1</inkml:trace>
  <inkml:trace contextRef="#ctx0" brushRef="#br0" timeOffset="15511.8873">8064 2585 28,'0'0'31,"-7"-20"0,7 8-1,-2-6-17,7 5-3,-3-5-3,7 3-3,0-2-1,4 5-1,1 4-1,1 4 1,-1 5-2,-1 5 1,-5 6-1,-1 4 1,-4 3-1,-5 1 1,-4 1 0,-3-2-1,-4-3 2,-3-4-1,-2-4 0,0-2 0,2-5-2,1-3-1,6 1-3,-1-8-6,10 9-22,5-8 0,5 7 0,1-1-1</inkml:trace>
  <inkml:trace contextRef="#ctx0" brushRef="#br0" timeOffset="15863.9074">8281 2601 39,'-2'-15'30,"3"-1"0,1-4-1,6 4-23,-1-3 0,6 5-2,-4 1 0,6 5-1,-3 5-1,0 5 0,-3 6 0,-1 6 0,-3 2 0,-3 3 1,-4 0-1,-1 2-1,-5-6 2,-1-2-2,-4-4 0,0-4-1,-2-3 0,1-5-1,2 0-3,0-6-1,12 9-8,-10-10-20,10 10 0,8-9 0,2 9 0</inkml:trace>
  <inkml:trace contextRef="#ctx0" brushRef="#br0" timeOffset="16374.9366">8648 2416 34,'-2'-10'31,"2"10"1,-18 2-1,5 12-20,-10 0-1,5 11-3,-7-1 0,4 7-2,-1-4-1,6 1-2,4-7 0,4-3-2,6-7 1,2-11-2,13 2 0,3-12 1,6-5-2,2-5 1,3-7-2,2-4 2,2-7 0,-4-5-1,1-2 1,-4-2 0,-3 1 1,-2 1 0,-4 7 0,-3 5 1,-4 8 0,-2 10 1,-6 15 0,0 0 1,-8 15 0,-3 13 0,-5 8-1,-2 10 1,-3 6-2,-1 3 0,3 1-2,3-6-3,12 2-18,0-18-14,11-9-1,5-13-2,10-8 0</inkml:trace>
  <inkml:trace contextRef="#ctx0" brushRef="#br0" timeOffset="17262.9874">9266 2436 27,'0'0'32,"0"0"0,0 0 0,-10 19-11,10 7-12,-6 0-2,4 9-3,-4 2 1,4 1-3,-1-1 0,2-3-1,-1-4-1,1-5-1,2-4-1,-1-9-1,3-3-1,-3-9-2,0 0-2,0 0-4,14-9-2,-14-7-1,8 4 0,-7-13 1,7 4 3,-6-9 3,4 0 5,-1-1 6,-2-3 4,5 3 4,-5-5 1,6 9 1,-5-4-1,9 9-1,-6-4-2,6 11-2,-3 3-2,4 9 0,-1 6-1,1 7-1,-2 7 0,-1 8 0,-4 1-1,-1 5 1,-7-1-1,-2-3-1,-7-3 1,-3-2-2,-5-8 1,1-2-1,-2-6 1,0-3-1,5-2-3,0-5 0,14 4-7,-14-10-17,14 10-6,6-12-1,5 10-1</inkml:trace>
  <inkml:trace contextRef="#ctx0" brushRef="#br0" timeOffset="17744.0149">9672 2442 31,'10'-16'31,"-6"0"0,-1 6 0,-10-2-18,7 12-4,-19 8-1,4 11-1,-7 1-1,-1 8-2,-3 1 0,4 3-1,1-2 0,3-1-2,5-8 0,6-6-1,7-6 0,0-9-1,24-6-1,-4-7 1,6-4-2,1-5 1,5-2-2,-2-4 2,0 2-1,-6 0 1,-4 6 1,-4 2 0,-6 6 1,-10 12 0,0 0 2,0 0-1,-12 21 1,0-1 0,-4 4 0,2 3 0,-1-1-2,3 1 0,3-4-1,2-5-4,10 4-6,-4-12-19,12 2-2,-11-12-2,23 10 0</inkml:trace>
  <inkml:trace contextRef="#ctx0" brushRef="#br0" timeOffset="18268.0449">9976 2448 37,'4'-13'31,"-4"13"1,-13 9 1,3 10-20,-8-5-5,3 12-1,-7-4-1,4 8-2,-2-1-1,4-3-1,4-3 0,3-4-2,5-5 1,4-14-2,0 0 1,18 3 0,0-15-2,0-3 1,5-6-1,2-7 1,1-5 0,0-6 0,1-4-1,-1-4 1,-2-3 1,1-3-1,-2 2 1,-2 2-1,0 5 1,-3 7 0,-4 8 1,-3 11 0,-11 18 1,0 0-1,0 0 1,-11 33 0,-8 1 0,-2 11 0,-6 8 0,-3 7-1,0 0 0,3-1-2,4-4 1,4-7-2,9-3-8,2-19-20,13-8-5,4-16-3,7-6 1</inkml:trace>
  <inkml:trace contextRef="#ctx0" brushRef="#br0" timeOffset="19772.1309">7858 2973 21,'0'-12'29,"0"12"1,0 0 0,-10 15-19,11 4 0,-5 0-2,3 11-1,-3-1-2,3 7-2,-3-2-1,2 2 0,-1-4-1,0 0-2,1-6 1,0-2-2,0-5-1,0-7-2,5-1-5,-3-11-15,0 0-9,0 0 1,14-4 0</inkml:trace>
  <inkml:trace contextRef="#ctx0" brushRef="#br0" timeOffset="20072.1481">7885 3192 16,'8'-9'24,"0"-3"0,2 1-4,7 7-11,-3-2-1,5 9 0,-2 1-1,1 9-1,-5 0 0,0 5 0,-7 0 0,-1 5-1,-9-5 0,-1 2-1,-9-5-1,-1 0 0,-5-5-1,-1-2 0,-1-3-1,0-2-1,5-1-2,-2-3-2,9 2-4,-1-7-16,11 6-7,0 0-1,0 0-1</inkml:trace>
  <inkml:trace contextRef="#ctx0" brushRef="#br0" timeOffset="20596.1781">8295 3168 19,'2'-10'30,"-6"1"0,4 9 2,-17-3-15,7 15-8,-8 0 1,2 10-3,-8-1 0,4 8-2,-3-2-1,6 2-1,2-5 0,4-5-2,5-5 0,6-14-1,10 9-1,4-15 0,5-5-1,3-6 0,5 0-1,-1-5 1,0 0 0,-2-1 0,-2 1-1,-5 2 2,-3 5 0,-4 2 1,-5 4 0,-5 9 1,0 0 0,-1 11 1,-6 4 0,-1 4 0,-3 4 1,2 3-1,-1-1 0,3 1-1,1-4-2,4-4-2,6 0-4,-4-18-17,13 11-9,-3-12-1,6-1 0</inkml:trace>
  <inkml:trace contextRef="#ctx0" brushRef="#br0" timeOffset="21063.2048">8601 3226 42,'0'0'32,"-17"11"0,5 3 0,-9-1-23,7 11 0,-10-4-2,6 4-2,1-2-2,4-1-1,2-3 0,5-5-2,6-13 0,0 0-1,19 1 0,-3-13-2,8-3 1,2-6-1,3-5 0,0-7 0,3-1-1,-5-6 1,2-2 1,-5-5 0,-2 0 1,-5 3 1,-2 2 0,-1 9 2,-5 4 1,-3 15 0,-6 14 0,0 0 1,-15 27 0,2 5 0,-7 3 0,2 9-1,-5 5 0,1-3-2,3-1-1,4-3-3,11 0-13,0-15-18,13-4-3,0-11 0,12-7-3</inkml:trace>
  <inkml:trace contextRef="#ctx0" brushRef="#br0" timeOffset="22374.2798">9330 3168 26,'0'-14'24,"1"3"-3,-4-6-3,6 9-1,-7-7-4,4 15-1,1-17-3,-1 17-1,0 0-2,0 0-1,0 0-1,-2 17 0,-1-4-1,1 6-1,-2 2 0,1 3 0,-1-1-1,1 0 0,0-3 0,1-4-1,1-1 0,1-5 0,0-10 0,0 0 0,0 0 0,13-5 0,-5-5 0,1-4 0,2-3 0,3-2 0,1-1-1,0 1 1,0 0-1,-1 2 1,-2 4-1,-2 5 2,-10 8-1,11 0 0,-11 0 0,-2 17 1,-2-1 0,-1 1-1,-1 0 1,1 0-1,-2-1 0,5-1 0,1-3 1,1-12-1,4 10-1,-4-10 1,17-2 0,-5-8 0,3-1-1,1-4 1,1-2-1,1 1 1,1-1 0,-2 2 0,-2 3-1,-2 6 2,-3 4-1,-10 2 0,11 9 1,-10 3-1,-2 3 1,-2 3 0,0-1 0,-2 1-2,1 1 2,0-2-2,2 0 0,1-5-2,3 2-3,-2-14-5,10 18-18,-10-18-5,18 7 0,-7-10 0</inkml:trace>
  <inkml:trace contextRef="#ctx0" brushRef="#br0" timeOffset="23218.3281">9958 3181 16,'0'-12'29,"1"3"1,-4-2 0,3 11-15,-11-15-3,11 15-3,-16-4-1,16 4-1,-23 9-2,10 5-1,-5-1 0,4 6 0,-5 0-1,2 3 0,-1-1-1,3 0 0,2-1 0,3-4-1,3-3-1,4-3 0,3-10 0,8 8-1,2-8 0,4-4 0,2-1 0,2-5-1,4-2 0,0-4 0,0 1 0,-1-4 1,0-1-1,-4 0 1,-3 2 0,-1 1 0,-3 2 1,-4 3 0,-6 12 0,6-9 0,-6 9 1,-2 13 0,-3 1 1,0 4-1,-1 2 0,0 4 0,0 0 0,1 0-1,2 0 0,1-5-2,4-1-3,-1-8-5,10 3-19,-11-13-5,19 10 0,-9-13 0</inkml:trace>
  <inkml:trace contextRef="#ctx0" brushRef="#br0" timeOffset="23527.3457">10281 3183 37,'0'0'31,"-4"-13"1,4 13 0,-24-4-22,14 14 0,-9-2-2,3 8-1,-6 1-1,3 7-1,-1-3 0,4 4-2,4-1 0,3-1-1,5-2-1,7-3 0,6-2-2,2-7-2,9 4-4,-4-13-21,10 5-9,-5-8 0,3-1-2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10" units="cm"/>
          <inkml:channel name="Y" type="integer" max="1450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2-13T21:01:03.9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18784 10752 16,'0'0'27,"11"-4"-5,3 7-5,-1-7-3,14 5 0,2-6-4,18 6 0,7-7-3,17 4-1,9-5-1,11 2-2,10-3 0,11 0-1,6-3 0,3-1-2,-1-1 1,2-2 0,-4 2-1,-3-1 0,-6 1 0,-9 0-1,-10 4-1,-10 0-2,-5 6-4,-20-4-9,-8 7-18,-14 1 0,-13 2 1,-20-3 11</inkml:trace>
  <inkml:trace contextRef="#ctx0" brushRef="#br0" timeOffset="640.0366">18691 10949 1,'0'0'24,"18"0"5,1-2 0,7-4-16,19 6-1,7-6-2,19 6-1,10-5-2,15 4-1,8-3-2,9 0-1,5-1-1,2 0 0,-1-1 1,-4-1-2,-6-1 0,-6 0-2,-6 2 0,-15-3-4,-4 9-9,-20-4-21,-12 2 1,-14 0-2,-16 1 7</inkml:trace>
  <inkml:trace contextRef="#ctx0" brushRef="#br0" timeOffset="1390.0795">18992 10494 18,'19'-10'29,"-6"4"0,-4 5 0,-9 1-22,-8 18-2,-6 2-1,-11 7-2,-8 8 1,-10 5-2,-4 3 0,-7 3 0,-2-1 0,-3-1-1,3-1 0,1-9 1,7-2-2,4-6 2,7-2-1,9-3 1,10-3-2,10-3 2,12 0 1,11-1-1,13 2 1,11-1 0,10 2 0,7 0 0,7 0 1,2-1-2,1 1 0,-2-2-1,-4-3-1,-2 4-6,-13-6-23,-4 0-3,-7-2-1,-8-1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10" units="cm"/>
          <inkml:channel name="Y" type="integer" max="1450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2-13T21:01:37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676 8015 1,'0'0'25,"0"0"6,0 0 0,0 0-14,0 0-1,0 0-5,0 0-1,0 0-3,0 0-1,0 0-2,51-23 0,-51 23 0,55 0-1,-55 0 0,83 0-1,-28 0 0,7 1-1,3-1 0,5 3-1,4 0 1,1 2-1,-2 2 0,-3 1 0,-6 0 1,-3 1-1,-3 0 0,-4-1 0,-5-3 0,-3-2-1,-3-2-1,-2-3 0,-3 1-3,-7-7-3,3 7-22,-14-8-6,0 5-1,-11-3-1</inkml:trace>
  <inkml:trace contextRef="#ctx0" brushRef="#br0" timeOffset="643.0368">669 8269 1,'0'0'28,"0"0"2,0 0 2,0 0-14,0 0-2,0 0-3,0 0-3,54-12-2,-54 12-1,82-10-1,-21 4-2,13 4 0,8 0-2,5 4 0,4 2-1,3 4 0,-5 1-1,-5 3 0,-11-1 0,-8 1 0,-8-4 0,-7-1 0,-8-3-1,-6-3 0,-2 0-3,-8-6-1,5 5-9,-15-8-21,6 3-2,-10-5-1,4 1 0</inkml:trace>
  <inkml:trace contextRef="#ctx0" brushRef="#br0" timeOffset="1280.0732">1836 7826 17,'-11'-5'33,"11"5"0,-14-4-1,14 4-18,0 0-4,0 0-3,3 10-2,9-2-2,3 1-1,7 7 0,6 4 0,5 3 0,2 4-1,4 4 0,0 1 0,-2 3 0,-3-1 0,-5 2 0,-6-4 0,-7-1 0,-5-3 1,-5 0-1,-8-1 1,-4 1 0,-8 0-1,-5 0 1,-11 3-1,-5 3 0,-8 1 0,-3 1 1,-1-1-1,2-2-1,2-4 0,5-5 0,8-2-4,6-12-7,15 1-26,-1-9-2,10-2-2,0 0-2</inkml:trace>
  <inkml:trace contextRef="#ctx0" brushRef="#br0" timeOffset="4422.253">711 10723 23,'0'0'31,"0"0"1,0 0 1,0 0-24,0 0 0,0 0 0,49-11-1,-10 12-1,13-3-1,10 7-2,10 0-1,6 2-1,9 1 0,2 2-1,2 0 0,0 0-1,-5-1-1,-6-1 2,-7-1-1,-4-2 0,-9 0-1,-5-2 0,-5 0-2,-11-6-5,1 2-24,-13-6-3,-8-1-2,-7-3 0</inkml:trace>
  <inkml:trace contextRef="#ctx0" brushRef="#br0" timeOffset="4984.2851">709 10949 35,'0'0'32,"0"0"2,0 0-3,0 0-21,46-6 0,-4 4-2,2 6-2,23-4-1,4 5 0,20-4-1,4 2-1,4-2 0,3 0-3,-4-1 1,-4 2 0,-11-2 1,-11 0-2,-13-1-1,-9 0-2,-8 5-5,-17-4-23,-1 2-5,-11-4-1,-3-1-2</inkml:trace>
  <inkml:trace contextRef="#ctx0" brushRef="#br0" timeOffset="5731.3278">1840 10546 20,'0'0'31,"-16"-6"0,16 6 1,0 0-20,0 0-2,6 12-3,6-5-3,9 5 1,6 2-2,8 2 0,3 2 0,4 3-1,-1-1-1,1 3 1,-3-3-2,-5 1 0,-6-1 0,-6 0 0,-7 0 0,-6 0 1,-6 0 0,-5 4 1,-10 1 1,-3 2-1,-9 2 2,-5 3-2,-11 0 2,-3 5-2,-7-1 0,2-1-1,0-3 0,4-2 0,5-3-1,5-7-2,13 1-7,1-13-25,20-8-4,-10 2-2,10-2-1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10" units="cm"/>
          <inkml:channel name="Y" type="integer" max="1450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2-13T20:49:31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19994 9917 1,'0'0'16,"0"0"12,0 0-2,-6-9-13,6 9-1,0 0-4,0 0-2,0 0-1,0 0 0,-11 7 0,11-7-1,0 0 0,-8 15 0,8-15 0,-11 17-1,4-6 0,-1 5 0,-3-2-1,1 4 0,-3 3 0,1 3 0,-1 0 0,0 4 0,1-1-1,2 4 1,-2 0-1,1 3 1,1-1-1,1 2-1,-1-1 2,2 4-2,3-1 2,-1 4-2,4-2 1,2 4 0,1 1 0,4 0 0,0 0 0,2 0-1,2-4 0,1 0 1,2-4-1,-1-4 0,0-5 1,-1-3-1,0-3 1,-2-4-1,2-2 0,-2-6-2,1 4-4,-9-13-26,6 10-6,-6-10-1,0 0-1</inkml:trace>
  <inkml:trace contextRef="#ctx0" brushRef="#br0" timeOffset="1164.0666">20423 9898 12,'0'0'31,"8"-18"-1,-4 6-5,-4 12-13,2-18 0,-2 18-4,-3-18-2,3 18-1,-7-13 0,7 13-1,-12-4 0,12 4-1,-19 10 0,8 3 0,-4 1 0,2 7 0,-3 0-1,1 2 0,1 2-1,4-1 1,3-3-1,4-2-1,4-4 1,6-5-1,4-5-1,3-8 1,4-5-1,2-6-1,4-3 1,-2-3-1,1-2 1,-3-3 0,0 2 0,-4 0 0,-2 2 1,-6 5 1,-3 4-1,-5 12 1,4-11 0,-4 11 0,-5 12 1,-1 3-1,-2 5 1,1 5-1,-1 1 0,1 2 0,0-1-1,3-4 0,3-1-2,1-7-2,7 0-2,-7-15-6,18 9-19,-9-10-5,3 0-1,0-2 0</inkml:trace>
  <inkml:trace contextRef="#ctx0" brushRef="#br0" timeOffset="1517.0868">20880 9855 9,'11'-14'31,"0"2"2,-3 0 0,-8-2-20,0 14 0,2-11-3,-2 11-1,-11 6-3,3 5 1,-7 1-2,1 6-1,-6 2 1,2 5-2,-3 2-1,5-1 0,0-1-1,7-3 0,4 0-2,7-6 0,10-3-4,5-11-2,14 5-10,-4-12-21,9-1 0,-1-2 0,1 0 0</inkml:trace>
  <inkml:trace contextRef="#ctx0" brushRef="#br0" timeOffset="2074.1186">21350 9429 19,'6'-12'34,"-6"12"-1,5-10 1,-5 10-21,-4 16-1,2 5-4,-9 3-2,2 12 0,-6 2-2,0 9 0,-5 3-1,3 2 0,-1-2-1,1-3-1,2-4 0,5-5-2,4-5 0,7-10-1,8-4-2,0-12-4,13 4-7,-6-10-22,6-4-1,-1-4 2,-1-2-1</inkml:trace>
  <inkml:trace contextRef="#ctx0" brushRef="#br0" timeOffset="2322.1328">21188 9752 32,'-12'-3'34,"1"0"2,11 3-1,0 0-25,-9-1-1,9 1-3,13 6-3,-2-2-1,1 1-2,1-1-1,4 5-4,-5-6-7,7 4-24,-4-2-1,0 1 0,0-3 0</inkml:trace>
  <inkml:trace contextRef="#ctx0" brushRef="#br0" timeOffset="2537.1451">21468 9728 46,'-5'21'35,"0"0"0,4 1-1,3-1-34,9 0-7,2-6-25,4-8-2,2-4-1,3-7-2</inkml:trace>
  <inkml:trace contextRef="#ctx0" brushRef="#br0" timeOffset="2707.1548">21592 9544 24,'0'0'30,"-10"-16"-3,10 16-11,0 0-42,0 0-1,10 11-2,-10-11 15</inkml:trace>
  <inkml:trace contextRef="#ctx0" brushRef="#br0" timeOffset="2990.171">21691 9673 47,'0'16'36,"-2"1"-1,2 5-9,-3-6-16,9 5-4,-4-6-1,5-2-3,1-4 0,3-4-2,2-5 1,3-3-1,-3-4 1,3-2-1,0-2 1,0-1-1,-1-1 0,-2 0-1,1 3-1,-3-3-4,6 10-7,-8-4-23,3 2 1,-3 1-2,-1 3 2</inkml:trace>
  <inkml:trace contextRef="#ctx0" brushRef="#br0" timeOffset="3434.1964">22016 9806 16,'0'0'31,"14"9"-1,-14-9 1,17-2-22,-1 3-2,-2-7-3,3 2 0,0-4-3,1 0 1,-2-1 0,-1-1 0,-4-3-1,0 2 1,-4-2-1,-2 1 1,-3-1 0,-1 3 0,-5-1 2,4 11-1,-14-9 1,14 9 1,-21 6-1,8 5 1,-4 0 0,2 6-1,-2 2 0,5 2-1,1-2 0,5 0-2,5-2-1,8-4-1,9 0-2,4-8-6,15 4-21,-4-6-9,5 2-1,-2 0 1</inkml:trace>
  <inkml:trace contextRef="#ctx0" brushRef="#br0" timeOffset="4393.2513">20361 10595 14,'-3'-11'33,"0"0"2,3 11-1,-17-14-20,17 14-2,-20 10-2,9 6-2,-8 0-3,3 10 0,-5 1-2,2 3 1,0-1-3,4-3 1,4-3-1,5-6 0,6-8-1,0-9-1,19-3 0,-3-9 0,6-5 0,1-6-1,2-2 0,-1-1 0,0 1 1,-4-1-1,-3 3 1,-4 3 0,-2 4 1,-3 3 0,-8 13 1,5-10 0,-5 10 0,-6 11 1,-1 3 0,-1 7 0,-3 4 0,-1 4-1,2 0 0,0 0-1,4-3-1,2-5-2,7-2-4,-3-19-8,14 5-22,-3-10-1,5-3 0,-2-4 0</inkml:trace>
  <inkml:trace contextRef="#ctx0" brushRef="#br0" timeOffset="4846.2772">20594 10577 32,'-2'12'37,"-8"4"0,-2 8 1,-6-2-24,3 11-6,-2-2-2,6 2-2,0-2-2,8-6-1,4-6-1,7-8 0,6-9-2,2-8-1,7-5 1,0-11-1,3-1 0,-2-10-1,2-2 1,-4-11-2,3-2 2,-2-8-2,3 1 2,-5-3 0,3 3 1,-2 0 1,-2 7 1,-2 10 2,-5 6 1,-1 13 2,-8 6 0,-4 13 0,-1 8 0,-2 11 0,-7 6-1,0 11 1,-5 6-2,-2 8-1,-4 1 0,1 3-2,2-2-1,2-7-4,13 4-19,-3-15-15,9-7 0,7-7-1</inkml:trace>
  <inkml:trace contextRef="#ctx0" brushRef="#br0" timeOffset="5446.3115">20999 10455 22,'4'-10'35,"-4"10"1,0 0 1,0 0-22,12 22-5,-17 1-2,6 10-2,-6 5-3,5 3 1,0 0-2,4-6-1,-3-4 0,4-7 1,2-9-1,2-9-1,2-14 2,2-7-2,2-7 1,1-4-1,2-4 1,0-2-2,1 0 1,0 2-2,1 5 1,-3 3-3,2 6-1,-7 1-4,7 13-16,-8-1-12,-2 6-2,-9-3 2</inkml:trace>
  <inkml:trace contextRef="#ctx0" brushRef="#br0" timeOffset="5865.3355">21305 10654 23,'0'0'30,"23"-3"2,-9 1-12,0-8-12,9 6-2,-3-8-2,3 3-2,-3-4 0,-1 1-1,0-3-1,-5 0 0,-5-2 1,-3-1-1,-4 1 0,-2 0 1,-4 1 1,-1 4 0,-7 2 1,3 5 1,-6 2 1,3 9 0,-5 1 1,4 13 0,-7 0-2,5 7 0,-2 4-1,5 3 0,2-1-2,6 1 1,4-3-3,5-4 0,8-4-3,0-11-5,12 2-19,-4-8-11,1-3 1,0-5 0</inkml:trace>
  <inkml:trace contextRef="#ctx0" brushRef="#br0" timeOffset="6214.3554">21702 10552 24,'1'15'34,"-2"2"1,-1 6-1,3 5-25,-7-5-3,5 6-1,-4-5-3,4-4-1,-1-6 0,3-4 0,-1-10 0,0 0 0,9-19 1,-2 3 1,-1-8-1,5 2 1,-1-4 0,3 2 0,0-1 0,4 4-1,0 1 1,3 3-2,1 6-2,-3-1-3,9 10-23,-6 0-11,-2 2 0,-3 5-1</inkml:trace>
  <inkml:trace contextRef="#ctx0" brushRef="#br0" timeOffset="6813.3897">22269 10478 50,'-3'-14'37,"3"14"0,-17-6-13,8 13-14,-9-3-3,6 8-1,-5-2-3,5 5-1,2 0 0,4 0-1,5 1-1,4 3 0,3-2 0,2 3 0,1 0 0,-1 0 0,-2-3 0,-3 1 1,-5-2 0,-4-2 0,-6-3-1,-3-6 1,-2-2 0,-3-4 0,0 0-1,1-3-2,4 2-1,1-2-1,14 4-4,-14-2-6,14 2-21,0 0-3,13 11 0,-1-5 1</inkml:trace>
  <inkml:trace contextRef="#ctx0" brushRef="#br0" timeOffset="7293.4172">22517 10499 30,'8'-15'37,"-7"5"1,-1 10-1,-15-12-23,8 21-3,-11-2-3,2 11-2,-5 1-2,2 5-1,0 1-2,4 2 1,0-2-1,6-1 0,4-4-1,3-5 0,5-5-1,-3-10-1,19 2 1,-5-11-2,5-3 0,-2-4-1,4-1 0,-1-6 0,1 2 0,-4-5 0,2 5 0,-6 1 2,-1 5 1,-3 1 1,-4 3 2,-5 11 1,0 0 0,0 0 2,-9 16-1,1 3 1,-5 1-2,2 6 0,-3 0-1,3 1-1,1-3-1,4-5-2,6-2-2,0-17-4,13 14-16,-3-20-15,5-4 0,0-3 0</inkml:trace>
  <inkml:trace contextRef="#ctx0" brushRef="#br0" timeOffset="7623.436">22737 10470 31,'3'18'36,"-5"-3"0,1 3 1,-1 7-24,-5-3-5,6 7-2,-5-6-3,5 0 0,-1-8-2,3-3 0,-1-12-1,0 0 1,10-6-1,-3-6 1,0-7-1,2-1 0,-1-2 1,2 0-1,-2 0 0,1 3 1,-1 4-1,0 0 0,2 5-1,-1 1-1,6 7-2,-6-1-3,9 11-20,-4-3-10,-2 4-1,0 2 0</inkml:trace>
  <inkml:trace contextRef="#ctx0" brushRef="#br0" timeOffset="7900.4519">23058 10456 41,'0'0'36,"4"15"0,-1-2 0,0 0-28,7 7-2,-4 0-5,2-1-3,4 6-5,-7-10-21,6 1-8,0-2-1,0-7 0</inkml:trace>
  <inkml:trace contextRef="#ctx0" brushRef="#br0" timeOffset="8157.4666">23349 10510 60,'-16'23'40,"-10"6"1,-4 10 0,-11-1-32,4 8-2,-10 1-3,4 2-1,-1-4-2,1-5-1,7-5 0,4-9-3,7-3 0,4-10-5,14 4-16,-3-11-17,10-6-2,0 0 2,0 0-1</inkml:trace>
  <inkml:trace contextRef="#ctx0" brushRef="#br0" timeOffset="9621.5503">23619 9726 27,'0'0'21,"0"0"-2,-1-11-2,1 11-3,0 0-2,0 0-1,0 0-1,0 0-2,0 0-1,10 0 0,-10 0-2,6 9 0,-6-9-1,8 18 0,-2-7-1,1 7 0,0-1 0,2 4-1,-3 0 1,3 2-2,-3 1 2,1 1-2,-3 0 0,2 1-1,-2-2 0,1 3 1,-2 0-1,1 2 0,-1 0 0,1 0 0,0 0 0,-1 0 0,-1-1 0,-1 0 0,-1-3 0,0-1 0,-1-1 0,-1-1 0,0-1 0,-1-1-1,0 1 2,-1-3-2,0 2 1,0-2 0,-1-1 0,-1 1 0,0-1 0,-1 1 0,1-2 0,1 0 0,-1 0 1,0 2-1,0-2 0,2 2 0,-1 0 0,-1 0 0,1-2 0,-2 1 0,2 0 0,-2-1 0,1 0 0,-2 0 0,0-2 0,1 2 1,-2-1-1,-1 1 0,-1 0 0,0 1 1,-2-1-1,0-1 0,-2 1 0,-1-1 1,0-1-1,2-2 0,-1 0 1,1-1-1,1 0 0,1-2 1,1 0-1,2-1 0,1-2 1,8-6-1,-14 12 0,14-12-2,0 0-3,-14 0-17,14 0-20,4-11 1,1 1-2,5-3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10" units="cm"/>
          <inkml:channel name="Y" type="integer" max="1450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2-13T20:50:10.4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15075 10724 7,'0'0'23,"-10"-7"-2,10 7-4,0 0-1,0 0-2,0 0-2,-3-10-2,3 10-1,0 0-1,10-1-1,-10 1-1,16-1 0,-3 0-1,9 4-1,8-1-1,12 3 0,9-1 0,11 2-1,8 0 0,11 1-1,6-1 1,4 1-2,-1-1 1,1-2-1,-3 0 0,-1 0 0,-2-1 0,-3-1 0,-3 0-1,-4 0 0,-1 0-1,-6-2 0,-2 4-2,-10-5-3,-2 9-7,-15-7-22,-3 5 1,-12-4-2,-6 5 2</inkml:trace>
  <inkml:trace contextRef="#ctx0" brushRef="#br0" timeOffset="623.0357">15009 10965 1,'0'0'25,"-14"-3"3,14 3 0,0 0-11,0 0-2,0 0-3,14-9-3,10 12-1,4-5-1,18 5-2,7-2 0,15 4-1,9-1-1,10 2-1,6-2 0,2 2-1,0 0-1,-3-2 1,-8 1-1,-6-3 0,-9 1-1,-7-3-1,-8 2-2,-8-5-5,-2 6-26,-16-6-1,-4 5 0,-12-3-1</inkml:trace>
  <inkml:trace contextRef="#ctx0" brushRef="#br0" timeOffset="1448.0829">15291 10459 12,'9'-12'31,"-9"12"-1,9-15 0,-9 15-15,-10 4-4,1 8-2,-12 1-3,-1 9-2,-9 5-2,-3 5 1,-8 5-2,-4 2 1,-3 3-2,0 1 2,-2-1-2,-2 2 1,2-1 0,2-3-1,7-1 2,7-3-1,9-4 1,13-2-1,14-6 2,15-2-1,15-5 0,15-1 1,6-1-1,10 0 1,4-1-2,0 2 0,-4 1 0,-4 1 0,-8-2-1,-7 1 1,-6-2-2,-8 0 0,-5 0-2,-9-8-9,4 7-24,-19-14-2,11 17-1,-11-17-1</inkml:trace>
  <inkml:trace contextRef="#ctx0" brushRef="#br0" timeOffset="26604.5217">12015 12072 30,'-1'-10'26,"1"10"-9,0 0-1,0 0-2,-2-14-4,2 14-1,0 0-2,0 0-1,0 0 0,0 0-2,2 9 1,0 3-1,-3 2 0,2 6-1,-2 2 0,3 2-1,-3 2 1,2 2-2,-2 0 0,2-1 0,-1-5 0,0-2-1,-1-4 1,0-2 0,1-6-1,0-8 1,0 0 0,0 0 0,-8-11-1,6-3 0,0-6 1,0-2-1,2-3 0,0-3 0,2-1 0,2-1 0,3 1 0,2 2 0,3 1 0,2 5 0,0 3-1,2 7 1,0 3 0,4 7 0,0 4-1,0 6 1,-2 5 0,0 5 0,-2 0 0,-1 3-1,-4 3 1,-5 0 0,-3 2 0,-6-1 1,-4-1-1,-6-2 1,-3-1-1,-4-2 1,-1-3-1,-2-3 1,-1-4-1,1-3-1,5-1-1,1-5-2,7 3-3,-1-14-10,11 10-17,0-9-1,0 9 0,16-18-1</inkml:trace>
  <inkml:trace contextRef="#ctx0" brushRef="#br0" timeOffset="27060.5478">12687 11694 46,'0'0'33,"-10"3"-1,2 17-3,-11-2-19,4 16 0,-8 0-3,2 15-1,-5 2-1,2 9-2,-2 0 1,6 0-2,4-1 0,7-5-2,9-6 0,6-10-4,12-3-3,-3-16-23,14-2-7,-4-10-1,3-5-1</inkml:trace>
  <inkml:trace contextRef="#ctx0" brushRef="#br0" timeOffset="28155.6104">12832 11925 38,'0'0'32,"0"9"1,-3 5-2,4 10-22,-6 1 0,5 9-3,-4 0-1,2 3-2,-1-1-1,1 0-1,0-7-1,1-2-2,4-6-1,0-10-3,5-3-3,-8-8-13,16-14-11,-4-5 0,6-2 0</inkml:trace>
  <inkml:trace contextRef="#ctx0" brushRef="#br0" timeOffset="28384.6235">13047 11899 47,'0'0'34,"-10"7"1,-9 5-2,4 14-22,-10-1-2,4 8-2,-3-3-2,6 2-1,4-5-1,5 2-3,6-6 1,4-6-3,10-1-1,-1-10-2,12 7-6,-6-13-18,10 6-7,-6-9 0,6 5 0</inkml:trace>
  <inkml:trace contextRef="#ctx0" brushRef="#br0" timeOffset="28549.633">13149 12226 42,'6'20'34,"-5"-1"0,0 9 0,-8-6-23,5 8-2,-8-2-3,2 2-1,-4-9-3,0 2-2,2-3-4,-3-14-18,9 4-14,4-10 0,0 0-1</inkml:trace>
  <inkml:trace contextRef="#ctx0" brushRef="#br0" timeOffset="29096.6643">13627 12004 22,'1'-17'31,"-1"4"2,-7-1 0,7 14-16,-24-13-3,12 16-4,-9 0-2,4 10-2,-5 3-2,2 4 0,0 3 0,4 6-2,3-1 0,4 3-1,5-1 0,6-5-1,6-3-1,7-4-3,7-1-3,0-15-5,12 4-24,-8-11 0,7-1-1,-5-7 1</inkml:trace>
  <inkml:trace contextRef="#ctx0" brushRef="#br0" timeOffset="29660.6965">13996 11895 35,'0'0'34,"10"-8"0,-10 8-1,0 0-18,0 0-7,-10-4-1,1 4-3,0 1-2,-1 0-1,0 1 0,-2-2 0,1 0-1,1 0 0,0 1 0,1 0 0,9-1 0,-14 6 0,14-6 0,-10 19 0,4 0 0,-1 3 1,1 6-1,-4 4 0,0 6 0,-1 2 1,0 0-1,0-3 0,1-3 0,1-4 0,1-2 0,3-7 1,2-4-1,3-5 1,3-1-1,2-2 1,4-3 0,2-3-1,0 0 0,3-2 0,0 0-1,2 2-1,-2-3-2,3 4-5,-17-4-19,23 1-7,-12-1 0,4 3-1</inkml:trace>
  <inkml:trace contextRef="#ctx0" brushRef="#br0" timeOffset="29960.7137">14058 12243 46,'1'-22'34,"4"4"-1,3-4 0,9 6-25,-2-3-1,6 8-2,-4 0-2,3 8-1,-2 5 1,-2 6-1,-7 1 0,-4 8-1,-7 1 0,-4 2 0,-3-1 0,-4 0 0,-2-5-1,-1-1 0,2-6-2,1-5-3,13-2-5,-17-3-23,17 3-2,1-20-1,9 7 0</inkml:trace>
  <inkml:trace contextRef="#ctx0" brushRef="#br0" timeOffset="30543.747">14291 11892 36,'0'0'32,"1"-14"0,0 5 0,-1 9-21,11-12-3,0 9-2,-2-3-3,2 5 0,0 2-1,2 4-1,-3 4-1,0 4 0,-2 6 0,-1 8 1,-4 2 0,1 7 0,-1 3-1,-3 4 1,1 0 0,-2 2-1,1 1 0,2-6-1,4 1 1,-2-3-1,0-6 0,-1-3 1,0-6 1,-1-3 0,-4-5 0,-2-4 1,-5-5 0,-1-2 0,-3-3 1,0 0-1,-3-4-1,2 1 0,0-2-2,1-3-2,13 7-5,-17-14-20,17 14-8,0-23 0,8 12-1</inkml:trace>
  <inkml:trace contextRef="#ctx0" brushRef="#br0" timeOffset="30966.7712">14597 11723 39,'12'-8'34,"-3"5"0,6 15 0,-6 3-23,8 19-2,-8 5-2,2 18-1,-7 3-1,-2 9-1,-7 1-1,-3 1 0,-6-1-1,-5-7 0,0-4 0,-3-15-2,2-3-1,0-12-4,9 2-15,-5-19-17,7-3-1,9-9-2,0 0 0</inkml:trace>
  <inkml:trace contextRef="#ctx0" brushRef="#br0" timeOffset="61895.5403">15022 12126 28,'-13'-7'27,"13"7"0,-10-4-8,0-2-3,10 6-4,0 0-2,0 0-2,0 0-2,9 2 0,3-3-1,10 3-1,2-4-1,10 2 0,3-3-1,5-1-1,-2 0 0,1 0-1,-4 0-1,-3 0-1,-4 2-2,-11-1-2,0 8-10,-19-5-18,17 3-1,-17-3 1,0 0-1</inkml:trace>
  <inkml:trace contextRef="#ctx0" brushRef="#br0" timeOffset="62189.5571">15305 11943 19,'0'0'30,"-11"4"2,11-4-1,-12 24-18,3-7-1,6 12-3,-8-2-1,3 8-3,-3 0-1,3-1-1,-2 1 0,2-6-2,2-2-2,-1-9-2,5 1-3,2-19-9,0 16-19,0-16 1,0 0-2,6-9 1</inkml:trace>
  <inkml:trace contextRef="#ctx0" brushRef="#br0" timeOffset="63103.6094">15247 11872 5,'-7'-10'25,"7"10"1,0 0-9,-16-14-2,16 14-3,-14-6-3,14 6-1,-13-3-1,13 3-2,-16 0 0,16 0-1,-18 4-1,9 0 0,-3 0 0,0 2-2,-1 1 1,-1 1 0,-2 1-1,2 2 1,-4 0-1,3 3 1,-3 0-1,1 2 1,-1 3-1,2 3 1,0 0 0,2 1 0,2 1 0,1 0-1,3 2 1,3-2-1,2-1 0,2 0 0,1 0-1,3 0-1,2-1 1,2 1 0,3-5 0,3 2 0,0-1 0,2-4 0,3-1 0,2-2 0,2-1 0,-1-5 0,5 1 0,0-2 0,3-4 0,2 1-1,1-3 1,1 0 0,0-2 0,-1 0 0,0-4 0,-1 1-1,-3-4 1,-1-1-1,-1 0 2,-3-3-1,2 0 0,-1-5 0,-1 1 0,0-2 0,-1 0 0,0-3 1,-3 1-2,-1-1 1,-2-2-2,-2 3 1,-3-4-1,-2 0 2,-4 1-2,-3-1 1,-3 1 0,-4 0 1,-4-1 0,-2 2 0,-4 2 1,-2 2-1,-4 2 1,-2 1 0,-5 1 0,-2 2-1,0 4 1,0 2-1,2 3-1,-1 0-4,11 11-20,-2-4-9,10 4-2,4 3-1</inkml:trace>
  <inkml:trace contextRef="#ctx0" brushRef="#br0" timeOffset="63747.6462">15907 11866 29,'0'0'30,"0"0"3,-7-16-11,16 17-6,-9-1-5,17-7-3,-6 1-3,10 5-1,1-3-1,5 2-2,1 0 0,0-1-1,2 2-2,-5-2-1,3 5-4,-12-8-9,2 8-17,-9-3-1,0 4 0,-9-3 1</inkml:trace>
  <inkml:trace contextRef="#ctx0" brushRef="#br0" timeOffset="64114.6672">16151 11873 29,'-15'17'31,"0"5"1,-6 4 0,5 8-23,-6 2-3,3 3-3,-1 4-1,0-1-3,1 3-1,-1-4-1,5-2-2,-3-8 1,4-2 0,-3-8 1,3-5 0,1-2 3,2-7 2,3-4 1,-1-4 2,9 1 1,0 0 1,0 0 0,-2-11 0,12 10-1,-1-3-2,8 5 0,0-3-2,3 3 0,1-1-2,4 0-1,0 2-2,-4-5-3,3 10-9,-7-9-20,2 4 0,-4-3 0,0 1 0</inkml:trace>
  <inkml:trace contextRef="#ctx0" brushRef="#br0" timeOffset="64498.6891">16365 11970 43,'0'0'36,"9"6"-1,-6 12 0,-6 2-27,4 12-2,-3 5 0,-1 11-3,-2 1 0,2 1-1,1-7 0,1-4-1,3-7-2,2-6 2,2-13-1,5-13 0,3-7 0,1-8 0,3-7 1,2-3-2,2-7 2,0 0-1,2-3 0,0 1 0,1 1-2,-2 2 2,-2 2-2,-2 3 0,-1 7-2,-4-2-3,0 16-17,-8-6-12,-6 11 1,11-5-1</inkml:trace>
  <inkml:trace contextRef="#ctx0" brushRef="#br0" timeOffset="64765.7044">16927 11665 39,'0'0'36,"14"10"-1,-12 1 1,1 8-24,-7 4-7,2 4-1,-5 2-3,-3-2-4,6 7-16,-10-11-16,4 4 0,-3-6-2,4 0 0</inkml:trace>
  <inkml:trace contextRef="#ctx0" brushRef="#br0" timeOffset="65251.7322">17137 12085 57,'-3'-9'36,"12"7"0,0-3-1,6 3-28,2-2-3,6 2-1,0-1-3,2 2-1,3 3-1,-6-3-4,4 9-17,-7-6-12,-3 2-1,-7-1-1</inkml:trace>
  <inkml:trace contextRef="#ctx0" brushRef="#br0" timeOffset="65448.7435">17144 12182 59,'0'0'38,"2"11"-1,11-14 1,10-1-31,1-1-3,5 2-2,0-2-2,1-1-5,6 9-20,-9-8-12,-1 3-1,-4 3-1</inkml:trace>
  <inkml:trace contextRef="#ctx0" brushRef="#br0" timeOffset="66931.8283">17786 11826 15,'1'-15'31,"-1"15"0,0 0 1,0 0-19,0 19-3,-3-1-1,5 16-3,-6 4 0,2 9-2,-2 3 0,1 3-1,-3-1-1,1-7 0,-1-5 0,0-9-1,2-12 0,4-19 0,0 0 0,-7-11 0,7-12 0,2-5-1,1-10-1,3-6 0,3-3 0,2-2 0,3 0-1,3 2 1,3 1-1,4 5 1,3 7 1,2 8-1,1 9 1,2 10 0,-1 10 0,0 12 0,-3 10 0,-6 12 1,-3 12 0,-6 9-1,-6 6 1,-6 0 1,-6-1 0,-7-5-1,-5-7 1,-4-8 0,-7-14-2,-2-9 2,-4-15-2,-2-3 0,1-9 0,0-3-1,6-3-2,3-3-2,10 7-8,0-8-22,16 17-2,1-23 1,11 15-1</inkml:trace>
  <inkml:trace contextRef="#ctx0" brushRef="#br0" timeOffset="67915.8846">18591 11593 27,'-10'-6'33,"-3"5"1,-1 6 0,-9 2-22,7 17-2,-8 2-3,3 13 0,-7 5-2,4 5-1,-1 5-1,1 4-1,3 0 1,5-5-2,4-1 1,6-5-3,7-6 0,3-5-3,9-4-2,0-17-5,11 1-26,-3-8 0,3-3-1,-2-14 2</inkml:trace>
  <inkml:trace contextRef="#ctx0" brushRef="#br0" timeOffset="68178.8996">18690 11794 51,'0'0'36,"-4"16"-1,0 11-11,-5-2-16,4 10-1,-8 2-2,3 2-2,0 0 0,1-3-2,2-3-1,0-8-2,6-1-1,-1-16-4,12 3-5,-10-11-15,16-10-10,-4 1 2,5-8-1</inkml:trace>
  <inkml:trace contextRef="#ctx0" brushRef="#br0" timeOffset="68403.9125">18901 11789 45,'-1'-9'37,"1"9"0,-23 8 0,6 9-28,-11 1-1,4 8-2,-5 1-2,4 3-1,2-2-2,8 1 1,3-4-1,7-5-1,7-1-1,5-5-3,8 2-5,-5-8-23,14 1-6,-3-6 0,5 2-1</inkml:trace>
  <inkml:trace contextRef="#ctx0" brushRef="#br0" timeOffset="68576.9224">18987 12127 49,'3'13'38,"-4"9"0,-8-3 0,4 8-28,-12-2-3,1 4-2,-5-3-2,0-3-3,4-2-3,-4-15-11,11 6-24,0-7-1,10-5-1,-1-10 0</inkml:trace>
  <inkml:trace contextRef="#ctx0" brushRef="#br0" timeOffset="69103.9526">19602 11867 13,'-1'-12'34,"-5"1"1,-4 2 0,-3 10-15,-8-6-8,7 14-2,-10-1-2,3 7-2,-6 1-1,6 6-1,-3 2-1,6 4-1,3-1 1,7-1-2,7-2 0,5-3-2,12-2-4,2-10-15,11 2-18,0-6-1,7-4-3,-2-5 2</inkml:trace>
  <inkml:trace contextRef="#ctx0" brushRef="#br0" timeOffset="70086.0087">19929 11692 15,'0'0'34,"-6"-9"0,6 9-1,0 0-20,-20-11-2,20 11-4,-19-6-2,9 5-3,-2-2 0,0 1-1,1 1 0,-1 3-1,1-1 0,0 2 0,1 4 0,0 4 0,-1 2 0,1 6 0,-2 5 0,-1 3 1,0 4-1,0 3 1,0 2-1,1-1 1,1 2 0,-1-1-1,3-4 2,0-1-1,2-2 0,0-4 0,2-4 1,1 1 0,2-7-1,3-2 1,1-1-1,7-3 0,2-2 0,6-3-1,2 1 0,2-2-1,3-2-2,-2-2-2,4 6-7,-12-6-22,4 1-3,-4-2 0,-2 0 0</inkml:trace>
  <inkml:trace contextRef="#ctx0" brushRef="#br0" timeOffset="70388.026">19877 12113 31,'0'-19'35,"6"-1"-2,2-2 1,2-2-27,10 7-1,-4 0-3,4 5 0,-1 3 0,0 7-1,-6 7 0,-3 8 0,-6 0 1,-2 7-2,-7-2 2,-2 4-2,-5-5 2,-3 3-2,-3-9 1,2-3-2,1-3-1,-1-10-3,16 5-8,-21-8-23,16-1-3,5-6 0,7-2 0</inkml:trace>
  <inkml:trace contextRef="#ctx0" brushRef="#br0" timeOffset="71068.0649">20146 11612 24,'0'0'33,"4"-13"0,2 4-7,5 8-16,-11 1-1,21-4-4,-12 3-1,3 6-1,-1 1-1,0 6-1,-2 3 0,0 5-1,-3 4 0,-1 7 1,-1 4-2,-2 4 2,0 3-2,-2 2 2,1 3-1,0-1 1,1 2-1,0-4 0,1-2 1,0-4-1,-1-1 1,-1-6-1,-1-1 0,0-5 2,-4-5-1,2-4 2,-6-4-1,-1 0 1,-4-6 1,1 0 0,-5-6-2,-1-1 1,-3-4 0,-1 5-1,0-5-1,2-1-1,4 1-3,-1-5-16,17 10-18,-14-10-3,14 10 1,9-5-2</inkml:trace>
  <inkml:trace contextRef="#ctx0" brushRef="#br0" timeOffset="87868.0258">20498 11560 20,'0'0'27,"0"0"-10,6-9-2,-6 9-3,0 0-2,0 0-2,7-10-1,-7 10-2,0 0 0,0 0-1,0 0 0,0 0-1,0 0 0,0 0-1,0 0 0,7 11 0,-7-11 0,3 12-1,-3-12 1,5 20 0,-3-8-1,2 2 1,-1 3-1,1 4 0,0 2 1,0 5 0,0 2-1,0 3 1,-1 3-1,-1 3 1,-1 3 0,-2 3-1,-2 0 0,-2 0 0,-1 3 1,-2-4-2,-4 0 2,0-3-2,-3-6 1,1-2 0,-1-5-1,1-6 0,1-3-2,1-8-1,7 2-7,-5-8-24,10-5-5,0 0 0,15-8-1</inkml:trace>
  <inkml:trace contextRef="#ctx0" brushRef="#br0" timeOffset="88476.0606">20849 11971 19,'0'0'32,"0"0"-6,-5-16-6,5 16-3,0 0-4,19-5-3,-19 5-3,24 0-1,-8-2-1,7 3-2,1-2-1,4 1-1,1-1 0,-2 0-2,-1-2 0,-4-2-3,-1 4-3,-11-6-11,-1 4-18,-9 3-2,0 0 2,0 0 16</inkml:trace>
  <inkml:trace contextRef="#ctx0" brushRef="#br0" timeOffset="88715.0742">21053 11848 1,'0'0'27,"-10"-5"6,10 5 1,-14 5-18,11 9-4,-9-4-4,7 9-2,-7-1-1,4 5-1,-2-1-3,1 1 0,2-3-1,-1-3-4,4 3-2,-6-9-9,6 0-21,1 0 1,3-11 0,-6 9 19</inkml:trace>
  <inkml:trace contextRef="#ctx0" brushRef="#br0" timeOffset="89367.1115">21009 11760 6,'-9'-12'24,"9"12"-6,-14-6-2,2 2-3,3 7-2,-7-3-2,5 9 0,-7-6-1,4 9 0,-9-3-1,4 8-1,-6-5 0,3 9-1,-5-3-1,4 4 0,-2-1-2,4 3 1,1-1-2,5 2 1,3-1-1,4-1 0,5-1 0,6-2-1,3-1 0,4-3-1,6-3 2,6-4-2,5-3-1,3-8 0,5-1 0,1-5 1,5-2-2,-1-7 2,0-2-2,-3-4 3,-2-2-2,-5 0 2,-4-5 0,-5-2 0,-7-2 0,-5 2 0,-6-3 1,-3 5 0,-6-1 0,-3 7 0,-3 2 0,0 5-2,2 9-3,-8 0-22,6 8-9,3 5-1,9-5-1</inkml:trace>
  <inkml:trace contextRef="#ctx0" brushRef="#br0" timeOffset="89973.1462">21331 11665 20,'0'0'37,"13"-12"-1,0 9 1,13 4-26,-7-6-4,11 4-1,0-1-4,4 1-1,-3 2-2,-1-3-4,1 4-5,-12-7-17,-1 3-10,-5 3 1,-13-1-1</inkml:trace>
  <inkml:trace contextRef="#ctx0" brushRef="#br0" timeOffset="90322.1662">21533 11705 26,'-18'27'32,"-2"3"-13,-7-1-3,3 5-4,-6-4-5,3 4-1,-1 0-4,2-3-2,0 0-2,0-7-2,7 3-1,-4-5-2,5 3 1,-1-8 0,6-1 2,2-4 2,3-4 5,6 2 2,2-10 3,9 3 2,0-11 0,13 7 0,-1-8-2,10 6-1,-4-6-4,6 3-1,-4 2-2,-3 0-2,0 6-4,-10-7-9,-2 4-21,-3 4 0,-11-3-2,12 1 22</inkml:trace>
  <inkml:trace contextRef="#ctx0" brushRef="#br0" timeOffset="90692.1873">21788 11662 35,'1'10'36,"-2"14"0,-4 11-12,-6-2-17,5 13 1,-9 2-2,2 3-3,-2-6 0,4-3-2,0-9 0,4-5-1,3-12 1,4-4-1,0-12 1,14-9 0,-1-6-1,4-2 1,1-6-1,2-2 1,5-2-1,0-2 1,1 1-2,1 1-1,1 7-4,-8-8-19,6 10-12,-1 5-2,-4 5 0</inkml:trace>
  <inkml:trace contextRef="#ctx0" brushRef="#br0" timeOffset="91148.2134">22216 11891 6,'0'0'36,"11"-12"2,0 8-2,2 2-17,3-4-9,10 7-4,0-2-2,4 1-2,2 0-2,-2-1-2,2 4-4,-9-6-7,1 1-24,-7 3-1,-6-3 1,-11 2 14</inkml:trace>
  <inkml:trace contextRef="#ctx0" brushRef="#br0" timeOffset="91368.226">22455 11745 18,'-9'9'35,"-6"2"0,-1 3-12,4 9-11,-11-3-3,5 8-3,-5-5-2,8 1-2,0-3-3,0-5-4,9 3-12,0-7-20,6-12 2,-5 9-2,5-9 26</inkml:trace>
  <inkml:trace contextRef="#ctx0" brushRef="#br0" timeOffset="93111.3257">22381 11669 21,'0'0'19,"0"0"-2,0 0-3,-14-7-2,14 7-2,-13 0-2,13 0 0,-17 1-1,17-1-1,-21 2 0,11 1-1,-6-1-1,3 4-1,-4 0 0,2 5 0,-2 1-1,-1 4 1,-2-1-2,2 5 1,1-2-1,1 2 0,1-1 0,2 0 0,1 0 0,4-2 0,1 1-1,3 0 2,1-1-2,2-1 1,1 2-1,2 0 0,1-2 0,4-3 0,3 0 1,2-1-2,3-3 2,2 0-2,2-5 2,1-2-1,3-2 0,2-2 1,0-2-3,2-3 3,1 2-2,1-5 1,1 1-2,-1 0 2,-2-1-1,-1 0 1,-3-2 0,-2 0-1,-2-4 1,-3 0 0,-2-5 0,-1 0 0,-4-2 0,-2-2 0,-3-1 1,-1 2-2,-3 0 2,-1 3-1,-4 4 1,-3 2-1,-3 3 0,-3 5 0,-1 3-1,-4 2-1,4 10-8,-6 0-24,2-1-4,5 4 0,1-1 1</inkml:trace>
  <inkml:trace contextRef="#ctx0" brushRef="#br0" timeOffset="94535.4071">22880 11664 5,'-10'-14'31,"10"14"2,-4-11-16,-2-2-2,6 13-5,1-19-1,-1 19-3,11-19-1,0 12 0,1-5-2,7 3 0,2-2-1,5 1 1,0 2-2,5-1 0,-1 1 0,0 2 0,-2 1-1,-3 2 0,-6 2 0,-4 2 0,-5 2 0,-10-3-1,5 15 1,-10-3 0,-6 2 0,-3 6 1,-4 4 0,-5 6 1,-6 4-1,0 6 1,-5 1 0,1 4 0,3 0-1,4-1 0,4 0 0,9-6-1,8-2 0,6-11-1,9-1 0,3-10-1,6-4 1,1-11-1,1-8-1,-7-8 2,-2-7-1,-6-4 2,-8-11 0,-5 0 1,-9-6 0,-6 2 0,-6 1 1,1 3-1,-1 2 0,4 7 0,4 5-2,6 4-2,14 21-7,-4-17-23,13 13-5,8 6 0,4 5 3</inkml:trace>
  <inkml:trace contextRef="#ctx0" brushRef="#br0" timeOffset="94920.4292">23175 11824 21,'-7'-18'37,"1"-5"0,4-1 0,8 0-30,0-4-1,8 7-2,2 0-1,4 7-1,1 5-1,3 8 0,0 6-1,-3 9 0,-5 7-1,-5 8 2,-7 3-2,-6 3 2,-8-2 0,-7-1 0,-6-6 1,-4-6-1,-3-9 0,2-5 1,0-7-2,4-5-1,9 0-4,2-10-15,13 5-18,0 11-1,22-18 0,2 11 18</inkml:trace>
  <inkml:trace contextRef="#ctx0" brushRef="#br0" timeOffset="95253.4482">23613 11726 31,'0'0'38,"14"-12"1,-3 6-2,6 8-30,-1-4-1,11 6-3,-4 1-2,5 0-2,-1 5-5,-3-10-7,-2 3-24,-2 4-1,-7-6 0,-13-1 10</inkml:trace>
  <inkml:trace contextRef="#ctx0" brushRef="#br0" timeOffset="95485.4615">23806 11620 3,'-12'12'34,"0"-5"-1,4 10 1,1 2-23,-9-2-3,5 9-2,-4-6-4,5 4 0,1-2-4,1-6-2,5 2-5,-5-4-20,8-14-6,-3 15 0,3-15 17</inkml:trace>
  <inkml:trace contextRef="#ctx0" brushRef="#br0" timeOffset="96041.4933">23718 11497 18,'-26'3'33,"7"1"-8,1 10-3,-11-1-5,3 14-3,-12-2-3,10 11-4,-6 2-1,8 4-3,4-2-1,8 2-1,10-6-1,13-5-1,12-4-1,3-11-2,12-1-1,-2-12-1,8-1 0,-4-11-1,5 0 2,-9-11 0,-2-3 2,-2-10 1,-5-5 3,-4-4 0,-7-3 3,-1 4 0,-13-5 1,0 7 0,-7 2 0,-2 11-1,-6 3-1,2 9-3,1 11-8,-3 5-25,4 2-4,9 8 1,-1 0 6</inkml:trace>
  <inkml:trace contextRef="#ctx0" brushRef="#br0" timeOffset="96595.525">24048 11567 19,'0'-13'34,"0"13"2,11-4-11,-11 4-15,10-2-2,-10 2-2,17 7-1,-9 2-3,3 4 0,-2 2-1,-1 4 1,-3 2-2,-2 4 1,-3-3 0,-2 4 1,-5-3-1,-2 0 0,-4-3 1,-3-2 0,0-4 0,0 0 0,2-4-1,2-1 1,2-1-1,10-8 0,-9 12 0,9-12 0,10 9-1,2-6 0,2 2-1,2 0 0,4 1-2,0-5-2,4 7-2,-5-9-4,5 10-8,-7-5-19,-4-5 0,-2 2 0,-11-1 29</inkml:trace>
  <inkml:trace contextRef="#ctx0" brushRef="#br0" timeOffset="97348.5681">24508 11546 1,'0'0'30,"40"-15"6,-40 15 2,0 0-21,0 0-2,0 0-4,0 0-3,-51-15-2,51 15-3,0 0 0,-57-9-1,57 9 0,-40-3-2,22 2 0,4 1-1,2 0 0,2 2 0,-1 1 0,11-3 0,-12 12 0,7-3 1,-1-1 0,1 2 0,-1 3 1,1-1-1,3 0 0,1 0 1,-3-4-1,4 1 1,-1 0-1,1-9 0,4 12 0,-4-12 0,0 0 0,8 14 0,-8-14 0,0 0 1,19 27-2,-19-27 2,0 0 0,20 61-1,-20-61 1,15 54 0,-15-54 0,7 56-1,-6-32 1,-1-24 0,-8 37-1,1-26 0,-3-3 1,0-5-1,-4-3 1,1-4-1,1-1 2,-1-1-3,2-2 0,11 8-5,-17-16-18,17 16-16,-13-9-2,13 9 1</inkml:trace>
  <inkml:trace contextRef="#ctx0" brushRef="#br0" timeOffset="98739.6476">16231 13178 20,'-5'-10'33,"5"10"-1,0 0 1,0 0-18,9 0-3,-9 0-2,25 1-3,-8-2-1,10 2-1,2-9-3,6 2 2,4 7-4,4-11 1,2 7-1,-3-4-1,0 7-2,-7-7-3,-1 10 0,-10-5-2,-2 8-9,-14 3-18,-8-9 2,4 19-3,-10-9 5</inkml:trace>
  <inkml:trace contextRef="#ctx0" brushRef="#br0" timeOffset="98944.6593">16392 13342 51,'-21'14'39,"5"-6"-5,10 3 2,6-11-24,15 13-2,4-12-3,11 4 1,5-4-5,7 0-5,3 5 0,-4-3-21,0 1-13,-4-5-3,-7 3-1,-5-6-1</inkml:trace>
  <inkml:trace contextRef="#ctx0" brushRef="#br0" timeOffset="104995.0054">17578 11704 4,'0'0'24,"0"0"-7,-1-9-3,1 9-2,0 0 0,0 0-2,0 0-1,0 0-2,0 0-1,0 0-1,0-10-1,0 10-1,0 0 0,0 0-1,4-14 0,-4 14-1,6-14 1,0 5-2,0-1 1,1-1 0,0 0-1,2 1 0,-1 0 1,1 0-1,0 0 0,0 3 0,1-2 0,0 2 1,1 0-1,-1 1 1,0 0-1,0 3 1,1-2 0,0 2-1,-1-1 1,1 2 0,0-1-1,2 1 1,1-1-1,0 0 1,0 1-1,1 0 1,3 0-1,1-2 0,-1 2 0,1-1 0,1-1-1,2 1 1,0-1-1,0 1 1,0-1-1,-2 1 2,2 0-3,-3 1 2,-1 1 1,-1 1-1,0-2 0,-1 0 0,1 1 0,0-3 0,3 2 0,1-3 1,0-1-1,3 1 0,0-1 1,1 1-1,1-1 0,1 3 1,-2-3-2,1 2 1,1 2 0,-2-1 0,2-1 0,0 2 0,-1 0 0,1-1 0,1 1 0,0-1 0,1-1 0,0 0 0,0 0 0,1 0 0,0 0 0,-3 0 1,1 0-1,-2 1 0,-1 0 0,0 0 0,-3 0 0,1 0 0,-3 0 0,3-2 0,1 0 0,0 0 0,1-3 0,1 0-1,-1-2 1,-2-1 0,2-1 0,-3-2 0,-3 3-1,-1-1 1,-3 1-1,-2 0 1,-2 3 0,-2 1-1,-9 7 1,11-5 0,-11 5 0,0 0-1,0 0 1,6 13 0,-6-13 0,-1 16 0,1-16 0,3 16 0,-3-16 0,12 15 0,-1-10 1,4-2-1,3 0 1,1-2-1,4 1 0,2-1 0,1-1 0,0 1 0,1-1 0,0-1 0,2 1 0,1-1 0,0 0 0,3-1 0,-1 1 0,0-1 0,1 0-1,0 1 1,0 0 0,1-1 0,-1 0 1,0 0-1,0 1 0,-1 0 0,1 1 1,-1 0-1,-3 1 0,0 0 1,-1 1-1,1 1 0,-1-2 0,-2 0 0,2 0 0,-1 0 0,-1 0 0,1-2 0,-1 1-1,-2-1 1,1 0 0,-1 1 0,-1 0 0,-1-2 1,0 1-1,-1 0 0,-2-1 0,1 0 0,-1 1 0,-1-3 0,1 1 0,0 0 0,0-1 0,0 1 0,2-1 0,-1 1 0,2 0 1,-1 0-1,0 1 0,1-1 0,1 0 0,0 2 1,-3-1-1,1 0 1,-2-1-1,0 1 0,-2 0 0,2 0 1,0 1-1,0-1 0,-1 1 1,-1 1-1,1-1 0,0 3 1,-1-1-1,1 0 0,-4 1 0,2-2 0,1 1 0,-1-1 0,2 1 0,-2-1 0,1 0 0,-1-2 0,0 0 0,0 2 0,-1 0 0,1 1 0,-1-1 0,0-1 0,1 1 0,-2 2 0,1-1 1,-1 1-2,0-2 1,-1 1 0,-1 2 0,-1-2 0,0 1 0,0-1 0,0 0 0,1 0 0,-1-1-1,1 0 2,1-1-1,-2 1 0,3-1 0,-1 1 1,-1 0-1,0 0 0,-1 0 0,-1 1 0,-1-1 0,1 2 0,-1-2 0,-9 0 0,17 0 0,-7-1 0,1 0 0,-1 0 0,1-1 0,0-1 0,1 1 0,0-1 0,0 1 0,-2 1 0,0 0 0,-2 0 0,1 1 0,1 1 0,-10-1 0,18 2 0,-8-2 0,-1 1 0,1 0 0,0 0 0,-1-1 0,0 0 0,1 1 0,-10-1 0,15 2 0,-15-2 0,15 1 0,-15-1 0,16 2 0,-7-1 0,0-1 0,1 2 0,-1-1 0,0-1 0,-9 0 0,15 2 0,-15-2 0,11 3 0,-11-3 0,0 0 0,0 0 0,9 7 0,-9-7 0,0 0 0,4 12 0,-4-12 0,3 13-1,-3-13 1,2 16 0,0-7 1,-1 1-1,0 0 0,-1 0 0,1 0 1,-1-10-1,2 15 1,-2-15-1,1 12 0,-1-12 0,0 0-1,3 12-1,-3-12-8,0 0-20,0 0-6,0 0 0,0 0-2</inkml:trace>
  <inkml:trace contextRef="#ctx0" brushRef="#br0" timeOffset="107564.1524">8357 11314 30,'0'0'29,"0"0"1,-13-13-2,13 13-14,-8-16-3,7 7-2,-2-6-4,4 2-1,0-4-1,4 1-2,1 0 0,2 3 0,3 1-1,0 5 0,1 4 0,-1 5 0,0 5 0,-1 6 0,-3 4 0,-3 5 1,-4 3-1,-3-1 0,-5 1 1,-3-2 0,-2-4-1,-5-3 1,-3-5 0,0-3-1,2-6 1,2-3-2,2-2-1,4-6-3,11 9-4,-2-19-19,12 10-4,1-1-1,6 3 0</inkml:trace>
  <inkml:trace contextRef="#ctx0" brushRef="#br0" timeOffset="107966.1753">8492 11326 18,'1'-11'27,"-1"-2"2,2-3-2,1 0-12,0-4-6,8 4-3,-1-1-2,5 3-2,1 6 0,1 7 0,-1 3-1,1 8 2,-3 4-1,-2 5 1,-7-1 0,-2 3 1,-8-4-2,-3 0 1,-7-5-1,-2-3 0,-3-3-2,0-3-2,3 0-4,-3-5-24,9 2-2,11 0-2,0 0 0</inkml:trace>
  <inkml:trace contextRef="#ctx0" brushRef="#br0" timeOffset="108765.221">9744 11301 36,'0'0'31,"-9"-17"0,5 2-1,6 2-14,-1-8-10,8 4-2,0-1-2,4 3-1,1 1-1,1 5 0,-1 6 0,-1 7 0,-4 6 0,-2 4 1,-5 3 0,-3 3 1,-5 0 0,-3 0 0,-3-3 0,-3-3 0,-1-6 0,-1-3-1,0-5-1,2-4-4,15 4-15,-12-9-14,12 9 0,6-16-2,6 11 1</inkml:trace>
  <inkml:trace contextRef="#ctx0" brushRef="#br0" timeOffset="109067.2383">9903 11292 45,'-4'-15'29,"6"5"0,5-3 0,5-1-25,1 0 0,4 2-2,-2 2-1,3 6 1,-3 4 0,-1 8 1,-8 3 0,-1 7 1,-8 0 0,-1 2 1,-8-2-1,-1-1-1,-3-5-1,0-5-1,2-3-7,-5-7-24,7 0-3,1-4-3,11 7-2</inkml:trace>
  <inkml:trace contextRef="#ctx0" brushRef="#br0" timeOffset="109983.2907">11975 11280 43,'-4'-10'31,"4"0"-1,1-5-1,6 2-24,0-3-1,5 4-1,-1 3-1,4 3-1,-1 3 0,1 7 0,-5 2 1,-1 7 0,-5 0 1,-4 3 0,-5-1 0,-3-1-1,-6-3 1,-2-2-1,-1-3-1,1-3-2,2 0-1,-1-5-4,15 2-11,0 0-15,0 0-1,0 0-1,14 0 0</inkml:trace>
  <inkml:trace contextRef="#ctx0" brushRef="#br0" timeOffset="110274.3074">12147 11313 42,'-4'-19'32,"2"4"-2,4-1 1,-1-3-24,8 2-2,0-3-1,4 5-1,0 3-2,3 6 1,-4 5-1,3 7 1,-6 6-1,-1 4 1,-6 3 1,-2 1-1,-3-3 1,-5 0-1,-6-5-1,-2-3 0,-3-4-1,-1-7-5,7 6-18,-4-9-11,7 2-1,1-4-2</inkml:trace>
  <inkml:trace contextRef="#ctx0" brushRef="#br0" timeOffset="111079.3534">13554 11283 11,'-9'1'30,"9"-1"0,0 0 2,-15-17-13,15 17-5,-6-17-4,9 7-2,-3-6-3,6 2-2,1-1-1,3 3-2,0 2 1,3 4-1,-1 5 0,-1 3 0,-2 5 0,-3 5 0,-4-1 0,-2 5 1,-6-1-1,-3-2 1,-4-2 0,-2-2-1,-1-2 1,-2-3 0,-1-1-2,3-3-1,5 1-4,-1-7-22,12 6-5,0 0-2,0 0 0</inkml:trace>
  <inkml:trace contextRef="#ctx0" brushRef="#br0" timeOffset="111455.3749">13692 11252 42,'4'-16'32,"1"-2"-1,2 4-1,-1-3-24,4 6-2,0-1-1,3 7-1,0 3-1,0 7 0,-1 4 0,-2 4 0,-4 1 0,-1 3 1,-5 1 0,-1-1 1,-7-4-1,-2-3 0,-7-6-1,0-2-2,0 2-12,-5-9-20,3 3-2,1-4-1,6 2-1</inkml:trace>
  <inkml:trace contextRef="#ctx0" brushRef="#br0" timeOffset="116324.6534">18697 10816 34,'0'0'34,"0"0"-1,0 0 0,0 0-27,0 0-2,9-2-6,-9 2-10,13-9-20,-13 9-1,15-5 0,-15 5 2</inkml:trace>
  <inkml:trace contextRef="#ctx0" brushRef="#br0" timeOffset="116472.6619">18797 10821 21,'8'2'31,"-8"-2"-1,0 0 1,0 0-27,0 0-7,9-10-24,0 10-2,-9 0-1,20-3 3</inkml:trace>
  <inkml:trace contextRef="#ctx0" brushRef="#br0" timeOffset="116615.6701">18950 10847 32,'0'0'34,"11"2"-2,-11-2-1,9-1-42,0 2-17,-9-1-3,15-8-3,-15 8 10</inkml:trace>
  <inkml:trace contextRef="#ctx0" brushRef="#br0" timeOffset="122063.9817">19275 10508 11,'0'0'28,"0"0"-7,0 0-3,0 0-3,-10-14-2,10 14-3,-1-11-2,1 11-1,-1-13-1,1 13-1,-1-15-1,2 6 0,0-2-2,2 1 0,0-2-1,2 1-1,1-1 1,3 1-1,2 1 1,4 1-1,1 0 1,1 3-1,1 2 0,0 1 1,1 2-1,-1 2 0,-2 2 0,-3 1 0,-2 3 0,-1 0-1,-3 2 2,-2 1-1,-2 0 0,-2 1 0,-2 0 0,-3 0 0,-2 0 0,-2 0 0,-1-1 0,0 1 0,-1 0 1,-2 1-1,0-1 0,-2 1 0,0 0 1,2-1-1,-1 1 0,0 1 1,0-3-1,1 3 0,1-2 1,1 5 0,1-1-1,1 2 1,-1 0-1,2 0 0,0 4 0,2-1 0,2-1 0,2 0 0,1-1 0,3-2 0,3-2 0,1-2-1,4-2 1,0-3-1,3-2 0,1-3 0,3-2-1,-2-4 1,0-2 0,-4-4 0,-1-3 1,-3-3 0,-6-5 0,-6-4 0,-5-3 1,-6-1 0,-4 0 1,-4 0-1,-5 1 0,2 5 1,0 2-1,5 6-2,6 6-2,5-2-6,10 11-24,10-1-2,5 5-2,2 3 0</inkml:trace>
  <inkml:trace contextRef="#ctx0" brushRef="#br0" timeOffset="122481.0055">19570 10726 33,'-9'-12'36,"3"-5"0,0-3 0,6 5-27,2-12-3,11 3-1,4-1-3,7 1-1,5 4 0,4 4-1,1 6 0,-1 6 0,0 10 0,-6 6 1,-7 11-1,-7 8 0,-9 3 0,-6 3 1,-8-2 0,-6-1 1,-7-7-1,-4-5 1,-4-12 0,0-9-1,0-8-1,1-6-2,10 1-6,-4-9-22,14 4-6,6-1-3,8 5 1</inkml:trace>
  <inkml:trace contextRef="#ctx0" brushRef="#br0" timeOffset="122959.0329">20042 10804 29,'0'0'37,"-12"-5"-2,12 5 1,0 0-22,0 0-10,7-10-6,-7 10-24,15-8-8,-2 5-2,2 4 1</inkml:trace>
  <inkml:trace contextRef="#ctx0" brushRef="#br0" timeOffset="123080.0398">20157 10811 21,'0'0'30,"10"-1"-3,-10 1-19,5-15-34,10 13-2,-4-3-1</inkml:trace>
  <inkml:trace contextRef="#ctx0" brushRef="#br0" timeOffset="123207.0471">20309 10798 27,'9'5'34,"-9"-5"1,10 2-2,-10-2-32,11-8-29,1 5-4,-12 3-2,18-8-1</inkml:trace>
  <inkml:trace contextRef="#ctx0" brushRef="#br0" timeOffset="138065.897">17289 13441 61,'0'0'34,"-8"11"-1,8-11 0,-7-10-34,7 10-4,0 0-14,0 0-14,12 7 0,-12-7 2,16-14-6</inkml:trace>
  <inkml:trace contextRef="#ctx0" brushRef="#br0" timeOffset="138207.9051">17425 13414 27,'12'3'30,"-12"-3"0,0 0 0,5 11-16,-5-11-18,9-4-15,-9 4-9,18-2-1,-18 2-1</inkml:trace>
  <inkml:trace contextRef="#ctx0" brushRef="#br0" timeOffset="138350.9133">17573 13485 39,'0'0'28,"0"0"5,0 0-2,0 0-25,0 0-14,-1-18-18,10 13 0,-9 5-6,24-22-2</inkml:trace>
  <inkml:trace contextRef="#ctx0" brushRef="#br0" timeOffset="139207.9623">17978 13159 44,'-12'-17'31,"6"5"-9,8 3 0,-5-8-8,13 10-2,-5-9-4,11 12-1,-2-3-2,6 2-2,0 2-2,1 4 0,-1 2 0,-1 7 0,-4 8 0,-2 0-2,-4-1 1,-4 8 0,-6-5 0,-5 12 0,-7 1 1,-5-6-2,-7-4 2,-2-2 2,-5 0-3,1 3 0,4-3 1,3-14 1,6 4 0,18-11 4,-6 15-5,19-13 2,8 3 1,8-8 0,2 7-1,5 9 1,1-17-2,-1 9-3,-1 4-3,-8 0-4,5-3-23,-11-2-5,-1-7-2,-4-7 1</inkml:trace>
  <inkml:trace contextRef="#ctx0" brushRef="#br0" timeOffset="139876.0005">18592 13075 11,'0'0'31,"6"-10"3,-6 10-1,0 0-17,-8-9-1,8 9-4,-9-2-2,9 2-2,-17-6-3,9 8-1,-3 1-1,1-2 1,-1-2-2,0 4-1,-1 0 1,3-2-1,-1-1 1,2 0-1,-1-1 0,9 1 0,-14 0 0,14 0 0,0 0 0,-12 3 0,12-3 0,-5 15 1,5-15-1,-6 13 0,6-13 1,-8 21 1,4-6-1,-1-3-1,0-3 1,3 5-1,0-3 1,2 2-2,2 2 1,3-4-2,4 1 2,3 2 1,3 8-1,-1-4 2,1 5 1,-1 3 1,0 4-2,-3-4 2,-3-2-1,-4 4 0,-4-10 1,-3 0-2,-4-8-4,-5-10 3,-4-11 2,-1 11-4,-2-5 1,0-12 0,1 0-4,1 2-4,9 11-3,-2 1-27,10 3-3,7-15 0,5 15-1</inkml:trace>
  <inkml:trace contextRef="#ctx0" brushRef="#br0" timeOffset="140228.0206">18816 13452 75,'-13'-10'41,"13"10"-5,-11 6-4,11-15-44,0 9-22,15-2-1,-4-10-1,4 12 0</inkml:trace>
  <inkml:trace contextRef="#ctx0" brushRef="#br0" timeOffset="140363.0283">18975 13481 50,'0'0'35,"-3"9"0,2-20-2,1 11-26,0 0-36,15-14-5,-3 11 1,8-2-1</inkml:trace>
  <inkml:trace contextRef="#ctx0" brushRef="#br0" timeOffset="140475.0347">19219 13463 56,'22'4'33,"-3"-5"1,-8 3-4,-11-2-58,17-2-2,-17 2-5,5-18-4</inkml:trace>
  <inkml:trace contextRef="#ctx0" brushRef="#br1" timeOffset="174684.9914">18758 11024 8,'11'-8'15,"3"-1"-2,3 1-2,-3-3-2,6 2 0,-2-4-2,5 3 0,-4-4-3,6 1 0,-2-1-1,3 0 0,0 0-2,2-2 0,1 2-1,2-1 0,1-1 0,1-1 0,2 0 0,-1-1 0,5-3 1,1 0 0,0-1 1,3-1 0,1-2 1,4 2-1,3-2 1,2 1-1,0 0 1,2 0-2,1 0 1,2 0 0,1 0 0,-2 2-1,-2-2 1,0 2-1,-2 2 0,-1 0 1,-4 1-2,-4 2 1,-4 4-3,-7-1-2,-1 8-11,-8-1-16,-10 2 0,-2 3-1,-12 2 19</inkml:trace>
  <inkml:trace contextRef="#ctx0" brushRef="#br1" timeOffset="198976.3808">22259 12400 11,'5'-13'17,"-5"13"-5,9-5-1,-9 5-2,10-13 0,-10 13-2,14-13-1,-9 2-1,6 3 0,-3-4-2,4 1 0,-1-2-1,3 1-1,-1-3 1,2 3 0,2-3 0,-3 2-1,3-5 2,-1 7-1,1-5 1,2 3-1,-3-2 1,3 1-2,-3-2 1,3 4-1,-3 0 0,1-3 0,-1 2 0,0 1 0,1-3 0,0 2 0,0-1 0,2 0 0,-2-2 0,1 2 0,-1-2-1,2 3 2,-2-1-2,2 0 1,-1 1 0,-1-2 0,2 2-1,1-1 1,0 1-1,-1-2 0,1 0 0,-1-1 0,1-1 1,-1 2-1,0-2 0,-2 1 0,0 1 0,2 0 0,-3-1 0,2 2 0,-1 0 0,0 1 0,1 0 1,0 1-1,2 0 0,-1 0 1,0 1-1,-1 2 1,1-1 0,0-2-1,-2 1 0,2-1 1,-1-1-1,1 0 1,2-1-1,0-3 0,4-1 0,2 2 1,1-4 0,1 1 0,1 0 0,0 1 0,-3-1 0,1 2 0,-6 1 0,-1 1-1,-4 0 1,-2 0-1,-4 2-1,-1-2-1,1 6-6,-8-6-21,3 1-7,1 1-1,-5-1-1</inkml:trace>
  <inkml:trace contextRef="#ctx0" brushRef="#br1" timeOffset="213382.2048">11656 12417 13,'0'0'13,"0"0"0,4-9 0,-4 9-2,0 0 0,0 0-2,0 0-1,0 0 0,0 0-2,0 0 0,6 11-2,-6 2 0,-3-1 0,1 2-1,-1 0-1,1 2 0,0 0 0,1 2-1,0-1 0,1-2 0,0 1-1,1-1 1,0-1-1,0-3 1,0 2-1,0-4 0,-1-9 0,0 0 1,4 11-1,-4-11 0,0 0 0,0 0 0,13-1 1,-13 1-1,10 1 0,-10-1 0,16-5 0,-16 5 0,18-2 0,-9 5 0,2-3 0,0-1 1,0-3-1,3 9 0,0-2 0,1-4 1,1-2-1,1 4 1,0 1-1,3-1 0,0 4 0,1-7 0,0 0 1,1 3-1,3-1 0,-2-1 0,2 2 0,0-3 0,0 0 0,2 0 0,0 2 0,0 2 0,0-1 0,1-4 0,0 2 0,0 0 0,2-1 0,0 2 0,3 0 0,1-5 1,2 3-1,2 3 0,0-5 0,3 2 0,2 1 0,0-1 0,-1 0 0,1-1 0,-2 1 0,1 0 0,-2 3 0,1-1 0,-3 0 1,2-1-2,-1 0 2,0 3-1,0-2 0,0-1 0,1 0 0,0 0 1,-2 0-1,1 1 1,-1 0-1,1 0 0,0 1 0,-1-2 1,1 1-1,-1 0 0,1 0 0,0-1 0,0 2 0,-2-1 0,3 0 1,-2 3-2,-1-1 2,0-1-1,-1-1 0,1 2 0,2-3 1,0 1-1,-1 2 0,3-7 0,1 1 0,3 4 0,0 0 1,1 0-1,2-3 0,1-3 1,0 2-1,1 6 0,-3-2 0,5-6 0,0 5 0,3-6 0,-2 8 0,0-6 0,3 2 0,-2-4 0,0 2 0,0 4 0,-3-4 0,0 3 0,1-6 0,-1 8 0,-3-3 0,2 0 0,-1 1 0,-1 2 0,-1 0 0,-2-1 0,-2 2 0,-1-2 0,0 0 0,-1 2 0,-2-2 0,1 0 0,-3 0 0,2 0 0,-1 1 0,0 1 0,-2-1 0,4-2 0,-1 2 0,0-1 0,-1-2 1,1 1-2,0-1 2,0 2-1,-2-2 0,0 3 0,0-1 0,-1 0 0,-1 0 0,-1 0 0,-1-1 0,-1 2 0,-1-3 0,0-1 0,-1 1 0,-1 1 0,-2 1 0,-1-3 0,-1 4 0,-2-2 0,-2 1 0,-4 1 0,-1 0 0,-2 0 0,-2 0 0,-2 1 0,-10-1 0,14 2 0,-14-2 0,9 1 0,-9-1 0,0 0 1,0 0-1,0 0 0,0 0 0,0 0 0,0 0 0,9 3 0,-9-3 0,0 0 1,0 0-1,0 0-1,0 0 1,9-8 1,-9 8-2,0 0 1,0 0 1,0 0-1,0 0 0,0 0 0,10-7 0,-10 7 0,0 0 0,7-9 0,-7 9 1,0 0-1,8-11 1,-8 11-1,7-13 1,-7 13 0,8-15 0,-4 6 1,-1-1-1,2-1 0,-2-1 0,0-1 1,0 0-1,1 2-1,-3 2 0,-1 9-1,5-9-5,-5 9-16,0 0-13,-12 7-1,3 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10" units="cm"/>
          <inkml:channel name="Y" type="integer" max="1450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2-13T20:55:43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19716 11397 1,'3'-14'18,"-3"14"12,0 10 2,0-10-15,-4 31-1,-3-10-2,8 13-2,-8-3-3,6 10-2,-6-5 0,4 2-3,-3-2-1,2-3 0,-3-2-1,1-4-1,0-3 0,0-3-1,0-3-1,-1-2 0,3-1-3,-2-5-3,9 4-7,-3-14-23,2 12 0,-2-12 0,13 2 1</inkml:trace>
  <inkml:trace contextRef="#ctx0" brushRef="#br0" timeOffset="585.0334">19844 11791 1,'0'0'27,"7"-10"5,-7 10 0,0 0-16,0 0-2,11-4-3,-11 4-4,8 1-3,-8-1-1,15 2-1,-3-3-1,2-2 0,2-1-1,0-2 0,-1-3 0,1-2-1,1 0 1,-3-2-1,-3 1 0,-3-2 0,-1 1 1,-3-1-1,-1 3 1,-2-2 0,-2 1 0,-1 3 0,-1-2 1,-1 2 0,4 9 0,-15-11 1,5 10 0,-1 5 0,-5 2 0,0 7 1,-3 3-1,1 8 0,-1 1 1,3 4-1,1-1 0,6 3 0,3-3-1,6-3 0,3-1-2,4-5 0,7-4-3,0-5-3,9 5-8,-7-10-22,5-1 0,0-4 0,1-2 2</inkml:trace>
  <inkml:trace contextRef="#ctx0" brushRef="#br0" timeOffset="1156.0661">20369 11664 1,'4'-10'23,"-6"0"9,2 10 2,0 0-18,-18-3-1,11 15-2,-13-4-3,4 12-1,-8 0-3,4 7 0,-3-4-2,4 5 0,0-5-2,6 0 0,3-4-1,6-4-1,7-5-1,-3-10 0,21 9-2,-6-12 1,6 1-2,0-7-1,4-1-1,-4-7-1,4 3 1,-6-9-1,1 4 2,-5-6 1,-1 4 2,-3 2 2,-4 0 2,1 8 1,-6 1 2,-2 10 1,0 0 0,-1 15 0,-7 0-1,4 6 0,-5 0-2,4 4 0,-2-1-1,2-2-1,2-2-1,2-5-1,3-2-3,-2-13-2,11 18-11,-11-18-20,12 4 0,-3-5-1,3-2 7</inkml:trace>
  <inkml:trace contextRef="#ctx0" brushRef="#br0" timeOffset="1500.0858">20602 11730 18,'0'0'35,"0"0"0,5 14 0,-16-1-24,11 11-1,-7-5-5,4 7-2,0-6-1,2-1-1,-1-5 0,2-4-1,0-10 0,0 0 1,0 0-1,14-17 0,-5 3 0,0-4 0,4-2 1,2 0 0,0 2 0,2 1-1,0 2 1,2 2 0,-1 6-1,0 0-1,-1 7-2,-5-3-3,9 13-12,-9-5-18,-1 2-1,-2 1 0,-9-8 14</inkml:trace>
  <inkml:trace contextRef="#ctx0" brushRef="#br0" timeOffset="1910.1092">21046 11569 31,'0'0'37,"-5"23"1,-5-3 0,-5 0-29,9 12-1,-10-3-3,5 4-3,0-5 0,5-3 0,2-7-2,2-4 0,2-14 0,0 0 0,19-3 0,-6-9-1,3-7 1,2-3-1,3-1 0,1-3 1,1 3-1,-2 5 1,-2 3 0,-1 6 0,-4 7 1,-4 10 0,-4 8 0,-3 4 0,-4 6 0,0 2 0,0 3-3,-3-4-3,11 2-26,-4-7-8,-1-5 0,3-3-2</inkml:trace>
  <inkml:trace contextRef="#ctx0" brushRef="#br0" timeOffset="2903.166">19891 12143 21,'9'-11'33,"-9"11"2,5 16-1,-10 1-21,9 18-1,-9 1-3,6 10-2,-3 3-2,3-2-1,-1 0-1,1-3-1,0-4 0,1-10-1,0-6-1,0-4 0,0-4-2,-2-4-1,4 2-3,-4-14-7,5 12-19,-5-12-7,6 10 2,-6-10-1</inkml:trace>
  <inkml:trace contextRef="#ctx0" brushRef="#br0" timeOffset="3382.1934">19974 12449 15,'3'-14'34,"-3"14"0,12-13 1,-5 1-21,12 12-2,-2-5-3,8 9-3,0 0-1,5 12-1,-3-3-1,3 12-1,-6 0 0,-3 0-1,-6 0 0,-5 2 0,-8 0 1,-4-7 0,-9 1 1,-4-14-1,-5-3 1,-4 2 1,-3-1-2,0-1-1,-1-10 0,1 0-5,8 12-13,-4-2-24,6-3 0,1-2-2,3-2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10" units="cm"/>
          <inkml:channel name="Y" type="integer" max="1450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2-13T20:57:08.1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17352 5111 14,'0'0'27,"0"0"2,0 0-11,12-4-2,-12 4-2,0 0-4,0 0-1,0 0-3,0 0-1,0 0-1,0 0-1,0 0 0,-6-9-1,6 9 0,-11-5-1,11 5 1,-15-8-1,15 8 0,-16-11 0,7 5 0,-1-3 0,-1 1 0,0-1-1,-1-1 1,0-1-1,0 0 0,-2 1 0,-1-1 0,-2 0 0,-2-1 0,0 0 1,-2 0-1,-3 0 0,0-1 0,-1 0 0,-2-1 0,-1-1 0,0 1 0,-4 0-1,1 1 1,-2 0-1,-1 0 1,1 1 0,-2 2-1,1-1 1,-2 2-1,1-1 1,1 0 0,0 0 0,2 0 0,-2 0 0,2 1 0,-1 0 0,2 0 0,1 0 0,-2 2 0,1 1 0,0-2-1,0 2 1,2 2 0,-1-1 0,1 2 0,4 0 0,-1 1-1,-1 1 1,2 1 0,1 0 0,1-1 0,0 2 0,3-1-1,-2 1 1,1 0 0,1 0 0,2 1 0,-1 0 0,0-1 0,-1 2 0,1 0-1,-2 0 1,0 1 0,1-1-1,1 1 1,1 0 0,0 1 0,1-2 0,1 2 0,2-1 0,0 1-1,1 1 1,0-1 0,-1 1 0,1 0 0,1 1-1,-1 1 1,-1 1 0,1-1 0,0 1 0,1 0-1,-1 2 1,2-1 0,-3 3-1,1 1 0,-1 2 2,-1 1-1,1 1 0,1-1 1,0 0-1,0-1 0,3-1 1,-1-4 0,2-1-1,1 0 0,0 0-1,1 0 1,-1 1 0,0 0 0,1-1 0,1-2-1,0 1 1,6-9 0,-7 12 0,7-12 0,0 0 0,0 0 0,0 0 0,0 0 0,0 0 0,-2-10 0,2 10 0,4-19 0,-2 7 0,1-2 0,2-2 1,-1-1-1,1 0-1,-2-2 2,2 0-2,-1 2 1,0 3-1,-1 1 1,-1 3-1,-2 10 1,0-9 1,0 9-3,-3 16 2,-2 1 1,-2 4-1,-1 6 1,0 2-1,0 1 0,0-1 1,1-3 0,3-4-1,2-4 0,3-8 1,-1-10 0,13 6 0,-1-10-1,5-2 1,2-5-1,4-2 1,4-2 0,0 0-1,0 0-1,1 2-1,-4-3-7,2 9-20,-7-2-5,-3 6-2,-4 1-2</inkml:trace>
  <inkml:trace contextRef="#ctx0" brushRef="#br0" timeOffset="1103.0631">17219 5323 13,'3'-12'24,"-3"12"-3,-3-14-3,3 14-2,-8-14-3,8 14-1,-14-10-2,14 10-1,-23-5-1,12 9-2,-6 0 0,2 7-1,-3 2-1,3 7 0,-3 2 0,5 3-1,1 1 0,3 1-1,4-3 0,4-1-1,6-7-1,5-3-1,7-5-1,1-5-2,6 0-2,-3-9-4,8 6-10,-9-7-15,4 2 0,-6-2 1,-1 1 0</inkml:trace>
  <inkml:trace contextRef="#ctx0" brushRef="#br0" timeOffset="1488.0851">17364 5299 26,'0'0'31,"0"0"1,9 3 0,-9-3-20,6 25-1,-5-7-3,4 6-4,-4 0 0,2 0-3,-2-1 1,-2-3-3,0-4 2,-1-4-1,2-12 0,0 0 1,-11 0-1,8-10 1,3-3-2,3-2 3,0-1-2,5 1 1,1 1-1,4 1 1,2 4-2,2 2 0,1 7-3,-4-5-5,7 11-18,-8-3-6,2 4-1,-5-2 0</inkml:trace>
  <inkml:trace contextRef="#ctx0" brushRef="#br0" timeOffset="1763.1008">17639 5299 39,'9'13'32,"-2"-3"0,0 1 0,6 5-23,-5-1-2,6 3-4,-2 0-2,0-4-7,3 5-8,-5-6-19,0-1 0,-10-12 0,14 12 0</inkml:trace>
  <inkml:trace contextRef="#ctx0" brushRef="#br0" timeOffset="2026.1159">17873 5330 48,'-13'13'34,"-1"7"0,-6 3 1,6 11-27,-11-1 1,4 8-4,-6-1 0,4 3-2,-1-6-1,6 0-1,1-6-1,5-5-1,3-5-1,2-7-2,10-3-3,-3-11-8,10 1-20,-10-1-1,17-10 0,-7-1 1</inkml:trace>
  <inkml:trace contextRef="#ctx0" brushRef="#br0" timeOffset="2359.1349">18014 5360 39,'7'16'33,"-12"2"0,0 6 1,-7 5-24,5 10-2,-7 1-1,4 6-1,-4-4-3,4 1-1,1-6 0,0-3-2,3-8-1,3-7-2,4-5 0,-1-14-3,0 0-5,7-10-11,3-4-13,0-7 1,3-4 1,-3-6 5</inkml:trace>
  <inkml:trace contextRef="#ctx0" brushRef="#br0" timeOffset="2636.1508">18036 5389 19,'4'-25'31,"2"4"-1,2 3 1,-3 0-18,10 11-3,-5 0-2,7 9-1,-3 1-3,4 9 0,-4 2 0,-1 7-2,-5-1 1,-2 5-2,-6-3 2,-4-1-2,-6-2 1,-2-3-2,-5-5 1,-2-6 0,0-2-2,1-5 0,4-1-1,-1-4-2,15 7-6,-14-19-11,19 10-14,0-3 2,7 1-2</inkml:trace>
  <inkml:trace contextRef="#ctx0" brushRef="#br0" timeOffset="2995.1713">18454 5011 5,'4'-8'29,"-4"8"1,0 0 0,0 0-11,-10 26-4,-3-8-2,6 11-2,-8 2-3,4 8-1,-4 0-2,5 4 0,-2-2-1,6 1-2,1-6-1,4-3-1,4-5 0,4-8-3,5-3 0,-1-8-4,7-1-6,-4-11-19,6-1-3,-3-7 0,3-2 0</inkml:trace>
  <inkml:trace contextRef="#ctx0" brushRef="#br0" timeOffset="3176.1816">18375 5241 52,'-16'-2'34,"3"-1"0,13 3 0,0 0-27,0 0-1,20-1-4,-1 1-2,8 4-6,-3-5-18,9 7-9,-4 0-1,2 1-1</inkml:trace>
  <inkml:trace contextRef="#ctx0" brushRef="#br0" timeOffset="3471.1985">18625 5339 40,'-2'-9'33,"2"-5"0,5 0 0,2-4-23,7 8-4,0-3-1,6 8-1,-2 3-2,1 8 0,-3 6-1,-2 5-1,-6 6 2,-5 3-1,-7-2 1,-6 0-1,-8-5 1,-2-5-1,-6-8 1,0-6 0,3-7-5,-2-8-10,11 1-22,2-3 0,9 0-3,8 0 1</inkml:trace>
  <inkml:trace contextRef="#ctx0" brushRef="#br0" timeOffset="4447.2543">19257 5204 27,'6'-16'31,"0"3"2,-2 1 0,-4 12-17,7-9-3,-7 9-4,5 16-2,-6 3-2,-5 3-2,-1 8-1,-4 3 0,-2 3-1,-2-1 1,0-3-2,1-5 0,2-4 0,1-8 0,3-6 1,8-9-1,-1-12 0,6-4-1,3-4 2,4-7-2,2-5 1,4-6-1,3-3 1,3 2-1,0 1 1,1 3 0,-2 6 0,-1 6 0,-3 9 1,-3 12 0,-5 12 0,-4 9-1,-4 9 2,-2 5-2,-2 4 0,-3 3 1,0 1-2,-1-2 1,0-6-2,1-5 0,-2-9-3,3-2-2,3-17-4,-6 9-13,6-9-10,-8-17-1,1 3 1,0 0 5,-6-7 26,4 2 3,-2 4 0,-2-6 8,3 6 23,0 1 1,5 4 1,-1-1-4,6 11-16,1-10-3,7 10-4,-8 0-2,20 3-3,-4 4-4,-2-4-7,7 7-22,-4 0-2,1 2 1,-2-2-2</inkml:trace>
  <inkml:trace contextRef="#ctx0" brushRef="#br0" timeOffset="4748.2716">19655 5153 39,'0'0'33,"0"0"1,-1 9 0,-2 15-20,-7-5-4,5 12-3,-8 1 0,4 5-3,-2-3-1,1 0-1,1-7-1,2-4-1,3-5-1,2-8 0,2-10-2,0 0-2,13-2-3,-10-14-6,11 3-17,-6-5-4,4-1 0,-5-3 2</inkml:trace>
  <inkml:trace contextRef="#ctx0" brushRef="#br0" timeOffset="5023.2873">19637 5159 37,'-1'-18'32,"1"-1"1,5 4-1,0-3-20,12 11-1,-4-3-4,8 8-1,-4 0-3,3 6 1,-2 2-1,0 6-1,-5 3 1,-4 3-1,-6 0 0,-4 1-1,-6 0 0,-4-3 0,-8-1-1,-4-4 1,-2-1-1,1-4-1,1 1-2,3-5-1,9 4-5,0-9-20,11 3-6,11-1-2,6 0 1</inkml:trace>
  <inkml:trace contextRef="#ctx0" brushRef="#br0" timeOffset="5476.3132">19947 5092 55,'0'0'34,"14"-12"1,-3 9-1,-1-5-25,6 4-3,1-2-3,2 1-1,1 1-3,-1-2-3,5 6-7,-10-6-19,4 5-4,-5-3-1,-1 2 1</inkml:trace>
  <inkml:trace contextRef="#ctx0" brushRef="#br0" timeOffset="5877.3361">20102 5089 48,'-13'17'34,"-3"1"1,0 2-1,0-1-22,4 7-5,-3-4-3,3 5 0,-2-1-3,2-2-3,1 3-1,-1-4-2,5 0-1,-5-6-4,8 3-2,-6-10-2,9 2 1,-8-8 0,9-4 1,0 0 2,-9 3 4,9-3 5,-13-3 6,13 3 3,-17-1 4,17 1 1,-15 0 0,15 0 1,-11 4 0,11-4-3,0 0-1,17 8-3,-5-8-1,10 3-2,2-2 0,6 0-2,0 0 0,2-2-3,-3 2-4,-8-5-22,1 4-11,-7 0-1,-6 1-2</inkml:trace>
  <inkml:trace contextRef="#ctx0" brushRef="#br0" timeOffset="8662.4954">19937 5075 11,'1'-9'22,"-1"9"-2,0 0-5,9-4-2,-9 4-2,0 0-1,12-3-1,-12 3-1,0 0-1,10-8-1,-10 8-1,0 0-1,10-4 0,-10 4-1,0 0-1,0 0 1,12 0-1,-12 0 1,0 0-1,9 1 0,-9-1-1,0 0 1,13-1 0,-13 1-1,11-1 0,-11 1 0,12-2 0,-12 2 0,13-2-1,-13 2 0,11 2 0,-11-2 0,10 2 0,-10-2 1,9 3-1,-9-3 1,0 0-1,13 5 1,-13-5-1,10 1 0,-10-1 0,11 1 0,-11-1 0,11 0 0,-11 0 1,11 2-1,-11-2 0,11 0 0,-11 0 0,11 1 0,-11-1 0,10 0 0,-10 0-1,12-1 2,-12 1-1,12-1 0,-12 1 0,13-1 0,-13 1 0,15-2 1,-15 2-1,14-1 0,-14 1 0,13-2 0,-13 2 0,10 0 0,-10 0 0,0 0 0,12 0 0,-12 0 0,0 0 0,11-2 0,-11 2 0,0 0 0,10-2 0,-10 2 0,0 0 0,0 0 0,0 0 0,10 0 0,-10 0 0,0 0 0,0 0 0,0 0 0,0 0 0,0 0 0,0 0 1,0 0-1,0 0 0,0 0 0,0 0 0,0 0 0,0 0 0,0 0 0,0 0 0,0 0 0,0 0 0,0 0 0,9-4 0,-9 4 0,0 0 0,0 0 0,0 0 0,0 0 0,0 0 0,0 0 0,0 0 1,-11 2-1,11-2 0,-10 0 0,10 0 1,-14 0-1,4 1 1,-1-1-1,-1 0 1,0 0 0,1-1 0,-1 1-1,2 0 1,-1 0-1,2 0 0,9 0-2,-16 1-2,16-1-14,-12 8-16,12-8-2,-11 8 0,11-8-2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3/30/12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Shuo</a:t>
            </a:r>
            <a:r>
              <a:rPr lang="en-US" dirty="0" smtClean="0"/>
              <a:t> Chen, </a:t>
            </a:r>
            <a:r>
              <a:rPr lang="en-US" dirty="0" err="1" smtClean="0"/>
              <a:t>Rui</a:t>
            </a:r>
            <a:r>
              <a:rPr lang="en-US" dirty="0" smtClean="0"/>
              <a:t> Wang, </a:t>
            </a:r>
            <a:r>
              <a:rPr lang="en-US" dirty="0" err="1" smtClean="0"/>
              <a:t>XiaoFeng</a:t>
            </a:r>
            <a:r>
              <a:rPr lang="en-US" dirty="0" smtClean="0"/>
              <a:t> Wang, and </a:t>
            </a:r>
            <a:r>
              <a:rPr lang="en-US" dirty="0" err="1" smtClean="0"/>
              <a:t>Kehuan</a:t>
            </a:r>
            <a:r>
              <a:rPr lang="en-US" dirty="0" smtClean="0"/>
              <a:t> Zhang, Side-Channel Leaks in Web Applications: a Reality Today, a Challenge Tomorrow, in Proceedings of the IEEE Symposium on Security and Privacy (Oakland), IEEE Computer Society, May 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149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IMAP gives attacker new </a:t>
            </a:r>
            <a:r>
              <a:rPr lang="en-US" sz="1200" dirty="0" err="1" smtClean="0"/>
              <a:t>ciphertexts</a:t>
            </a:r>
            <a:r>
              <a:rPr lang="en-US" sz="1200" dirty="0" smtClean="0"/>
              <a:t> to play with, so changing keys doesn’t help.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15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integrity,</a:t>
            </a:r>
            <a:r>
              <a:rPr lang="en-US" baseline="0" dirty="0" smtClean="0"/>
              <a:t> one cannot ensure confidentiality.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68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Bottom equation will be true</a:t>
            </a:r>
            <a:r>
              <a:rPr lang="en-US" baseline="0" dirty="0" smtClean="0"/>
              <a:t> for some checksums, though it may not be true for the TCP checksum.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57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nonce-based</a:t>
            </a:r>
            <a:r>
              <a:rPr lang="en-US" baseline="0" dirty="0" smtClean="0"/>
              <a:t> encryption adversary also specified </a:t>
            </a:r>
            <a:r>
              <a:rPr lang="en-US" baseline="0" dirty="0" err="1" smtClean="0"/>
              <a:t>nonces</a:t>
            </a:r>
            <a:r>
              <a:rPr lang="en-US" baseline="0" dirty="0" smtClean="0"/>
              <a:t> in queries.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21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 CI </a:t>
            </a:r>
            <a:r>
              <a:rPr lang="en-US" baseline="0" dirty="0" smtClean="0"/>
              <a:t>  and  CPA  arrows on equalities.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95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r>
              <a:rPr lang="en-US" baseline="0" dirty="0" smtClean="0"/>
              <a:t> associated data:   input to MAC signing is   (key,   </a:t>
            </a:r>
            <a:r>
              <a:rPr lang="en-US" baseline="0" dirty="0" err="1" smtClean="0"/>
              <a:t>AssocData</a:t>
            </a:r>
            <a:r>
              <a:rPr lang="en-US" baseline="0" dirty="0" smtClean="0"/>
              <a:t> || 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7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Relationship Id="rId3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6.xml"/><Relationship Id="rId3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8.xml"/><Relationship Id="rId3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0.xml"/><Relationship Id="rId3" Type="http://schemas.openxmlformats.org/officeDocument/2006/relationships/image" Target="../media/image11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ustomXml" Target="../ink/ink13.xml"/><Relationship Id="rId3" Type="http://schemas.openxmlformats.org/officeDocument/2006/relationships/image" Target="../media/image16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ustomXml" Target="../ink/ink3.xml"/><Relationship Id="rId3" Type="http://schemas.openxmlformats.org/officeDocument/2006/relationships/image" Target="../media/image8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ustomXml" Target="../ink/ink15.xml"/><Relationship Id="rId3" Type="http://schemas.openxmlformats.org/officeDocument/2006/relationships/image" Target="../media/image17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Authenticated Encryption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657600" y="2343150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Active attacks on </a:t>
            </a:r>
            <a:b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CPA-secure encryption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7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Authenticated Encryption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Definitions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97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6106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b="1" dirty="0" smtClean="0"/>
              <a:t>authenticated encryption </a:t>
            </a:r>
            <a:r>
              <a:rPr lang="en-US" dirty="0" smtClean="0"/>
              <a:t>system (E,D) is a cipher where 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	As usual:     E:  K × M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×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 </a:t>
            </a:r>
            <a:r>
              <a:rPr lang="en-US" dirty="0" smtClean="0"/>
              <a:t>⟶ C</a:t>
            </a:r>
            <a:endParaRPr lang="en-US" dirty="0"/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/>
              <a:t>     		but               D:  </a:t>
            </a:r>
            <a:r>
              <a:rPr lang="en-US" dirty="0"/>
              <a:t>K × </a:t>
            </a:r>
            <a:r>
              <a:rPr lang="en-US" dirty="0" smtClean="0"/>
              <a:t>C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× N </a:t>
            </a:r>
            <a:r>
              <a:rPr lang="en-US" dirty="0" smtClean="0"/>
              <a:t>⟶  M </a:t>
            </a:r>
            <a:r>
              <a:rPr lang="en-US" sz="3200" b="1" dirty="0" smtClean="0">
                <a:solidFill>
                  <a:srgbClr val="FF0000"/>
                </a:solidFill>
              </a:rPr>
              <a:t>∪</a:t>
            </a:r>
            <a:r>
              <a:rPr lang="en-US" b="1" dirty="0" smtClean="0">
                <a:solidFill>
                  <a:srgbClr val="FF0000"/>
                </a:solidFill>
              </a:rPr>
              <a:t>{⊥}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u="sng" dirty="0" smtClean="0">
                <a:solidFill>
                  <a:srgbClr val="000000"/>
                </a:solidFill>
              </a:rPr>
              <a:t>Security</a:t>
            </a:r>
            <a:r>
              <a:rPr lang="en-US" dirty="0" smtClean="0">
                <a:solidFill>
                  <a:srgbClr val="000000"/>
                </a:solidFill>
              </a:rPr>
              <a:t>:   the system must provide</a:t>
            </a:r>
            <a:endParaRPr lang="en-US" dirty="0">
              <a:solidFill>
                <a:srgbClr val="000000"/>
              </a:solidFill>
            </a:endParaRPr>
          </a:p>
          <a:p>
            <a:pPr>
              <a:spcBef>
                <a:spcPts val="1176"/>
              </a:spcBef>
              <a:tabLst>
                <a:tab pos="457200" algn="l"/>
              </a:tabLst>
            </a:pPr>
            <a:r>
              <a:rPr lang="en-US" dirty="0"/>
              <a:t>s</a:t>
            </a:r>
            <a:r>
              <a:rPr lang="en-US" dirty="0" smtClean="0"/>
              <a:t>em. security under a CPA attack,  and</a:t>
            </a:r>
          </a:p>
          <a:p>
            <a:pPr>
              <a:spcBef>
                <a:spcPts val="1176"/>
              </a:spcBef>
              <a:tabLst>
                <a:tab pos="457200" algn="l"/>
              </a:tabLst>
            </a:pPr>
            <a:r>
              <a:rPr lang="en-US" b="1" dirty="0" err="1"/>
              <a:t>c</a:t>
            </a:r>
            <a:r>
              <a:rPr lang="en-US" b="1" dirty="0" err="1" smtClean="0"/>
              <a:t>iphertext</a:t>
            </a:r>
            <a:r>
              <a:rPr lang="en-US" b="1" dirty="0" smtClean="0"/>
              <a:t> integrity:  </a:t>
            </a:r>
            <a:br>
              <a:rPr lang="en-US" b="1" dirty="0" smtClean="0"/>
            </a:br>
            <a:r>
              <a:rPr lang="en-US" b="1" dirty="0" smtClean="0"/>
              <a:t>	   </a:t>
            </a:r>
            <a:r>
              <a:rPr lang="en-US" dirty="0" smtClean="0"/>
              <a:t>attacker cannot create new </a:t>
            </a:r>
            <a:r>
              <a:rPr lang="en-US" dirty="0" err="1" smtClean="0"/>
              <a:t>ciphertexts</a:t>
            </a:r>
            <a:r>
              <a:rPr lang="en-US" dirty="0" smtClean="0"/>
              <a:t> that decrypt properly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62084" y="2495550"/>
            <a:ext cx="2315116" cy="1027331"/>
            <a:chOff x="5943600" y="2647950"/>
            <a:chExt cx="2315116" cy="1027331"/>
          </a:xfrm>
        </p:grpSpPr>
        <p:sp>
          <p:nvSpPr>
            <p:cNvPr id="4" name="TextBox 3"/>
            <p:cNvSpPr txBox="1"/>
            <p:nvPr/>
          </p:nvSpPr>
          <p:spPr>
            <a:xfrm>
              <a:off x="7086600" y="3028950"/>
              <a:ext cx="11721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iphertext</a:t>
              </a:r>
              <a:endParaRPr lang="en-US" dirty="0" smtClean="0"/>
            </a:p>
            <a:p>
              <a:pPr algn="ctr"/>
              <a:r>
                <a:rPr lang="en-US" dirty="0"/>
                <a:t>i</a:t>
              </a:r>
              <a:r>
                <a:rPr lang="en-US" dirty="0" smtClean="0"/>
                <a:t>s rejected</a:t>
              </a:r>
              <a:endParaRPr lang="en-US" dirty="0"/>
            </a:p>
          </p:txBody>
        </p:sp>
        <p:cxnSp>
          <p:nvCxnSpPr>
            <p:cNvPr id="6" name="Curved Connector 5"/>
            <p:cNvCxnSpPr/>
            <p:nvPr/>
          </p:nvCxnSpPr>
          <p:spPr>
            <a:xfrm rot="10800000">
              <a:off x="5943600" y="2647950"/>
              <a:ext cx="1143000" cy="685800"/>
            </a:xfrm>
            <a:prstGeom prst="curvedConnector3">
              <a:avLst>
                <a:gd name="adj1" fmla="val 101111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2423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err="1" smtClean="0"/>
              <a:t>Ciphertext</a:t>
            </a:r>
            <a:r>
              <a:rPr lang="en-US" dirty="0" smtClean="0"/>
              <a:t>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42950"/>
            <a:ext cx="8229600" cy="44005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Let  (E,D)  be a cipher with message space M.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824"/>
              </a:spcBef>
              <a:buNone/>
            </a:pPr>
            <a:r>
              <a:rPr lang="en-US" dirty="0" err="1"/>
              <a:t>Def</a:t>
            </a:r>
            <a:r>
              <a:rPr lang="en-US" dirty="0"/>
              <a:t>:  </a:t>
            </a:r>
            <a:r>
              <a:rPr lang="en-US" dirty="0" smtClean="0"/>
              <a:t>(E,D)  has </a:t>
            </a:r>
            <a:r>
              <a:rPr lang="en-US" b="1" u="sng" dirty="0" err="1" smtClean="0"/>
              <a:t>ciphertext</a:t>
            </a:r>
            <a:r>
              <a:rPr lang="en-US" b="1" u="sng" dirty="0" smtClean="0"/>
              <a:t> integrity </a:t>
            </a:r>
            <a:r>
              <a:rPr lang="en-US" dirty="0" smtClean="0"/>
              <a:t>if </a:t>
            </a:r>
            <a:r>
              <a:rPr lang="en-US" dirty="0"/>
              <a:t>for all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efficient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 A:</a:t>
            </a:r>
            <a:br>
              <a:rPr lang="en-US" dirty="0"/>
            </a:br>
            <a:r>
              <a:rPr lang="en-US" dirty="0"/>
              <a:t>	         </a:t>
            </a:r>
            <a:r>
              <a:rPr lang="en-US" dirty="0" err="1" smtClean="0">
                <a:solidFill>
                  <a:srgbClr val="000090"/>
                </a:solidFill>
              </a:rPr>
              <a:t>Adv</a:t>
            </a:r>
            <a:r>
              <a:rPr lang="en-US" baseline="-25000" dirty="0" err="1" smtClean="0">
                <a:solidFill>
                  <a:srgbClr val="000090"/>
                </a:solidFill>
              </a:rPr>
              <a:t>CI</a:t>
            </a:r>
            <a:r>
              <a:rPr lang="en-US" dirty="0" smtClean="0">
                <a:solidFill>
                  <a:srgbClr val="000090"/>
                </a:solidFill>
              </a:rPr>
              <a:t>[</a:t>
            </a:r>
            <a:r>
              <a:rPr lang="en-US" dirty="0">
                <a:solidFill>
                  <a:srgbClr val="000090"/>
                </a:solidFill>
              </a:rPr>
              <a:t>A</a:t>
            </a:r>
            <a:r>
              <a:rPr lang="en-US" dirty="0" smtClean="0">
                <a:solidFill>
                  <a:srgbClr val="000090"/>
                </a:solidFill>
              </a:rPr>
              <a:t>,E]</a:t>
            </a:r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dirty="0"/>
              <a:t>=  </a:t>
            </a:r>
            <a:r>
              <a:rPr lang="en-US" dirty="0" err="1"/>
              <a:t>Pr</a:t>
            </a:r>
            <a:r>
              <a:rPr lang="en-US" dirty="0"/>
              <a:t>[</a:t>
            </a:r>
            <a:r>
              <a:rPr lang="en-US" dirty="0" err="1"/>
              <a:t>Chal</a:t>
            </a:r>
            <a:r>
              <a:rPr lang="en-US" dirty="0"/>
              <a:t>. outputs 1]</a:t>
            </a:r>
            <a:r>
              <a:rPr lang="en-US" sz="3600" dirty="0"/>
              <a:t>    </a:t>
            </a:r>
            <a:r>
              <a:rPr lang="en-US" dirty="0"/>
              <a:t>is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negligible.</a:t>
            </a:r>
            <a:r>
              <a:rPr lang="ja-JP" altLang="en-US" dirty="0" smtClean="0">
                <a:latin typeface="Arial"/>
              </a:rPr>
              <a:t>”</a:t>
            </a:r>
            <a:endParaRPr lang="en-US" dirty="0"/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1447800" y="1581150"/>
            <a:ext cx="1295400" cy="1085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6629400" y="1581150"/>
            <a:ext cx="1295400" cy="1085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/>
              <a:t>Adv.</a:t>
            </a: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1752600" y="1846660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k</a:t>
            </a:r>
            <a:r>
              <a:rPr lang="en-US" sz="2000">
                <a:sym typeface="Symbol" charset="0"/>
              </a:rPr>
              <a:t>K</a:t>
            </a:r>
            <a:endParaRPr lang="en-US" sz="2000" b="1">
              <a:cs typeface="Arial" charset="0"/>
              <a:sym typeface="Symbol" charset="0"/>
            </a:endParaRPr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2819400" y="2247900"/>
            <a:ext cx="3810000" cy="400050"/>
            <a:chOff x="1776" y="1968"/>
            <a:chExt cx="2400" cy="336"/>
          </a:xfrm>
        </p:grpSpPr>
        <p:sp>
          <p:nvSpPr>
            <p:cNvPr id="8" name="Line 24"/>
            <p:cNvSpPr>
              <a:spLocks noChangeShapeType="1"/>
            </p:cNvSpPr>
            <p:nvPr/>
          </p:nvSpPr>
          <p:spPr bwMode="auto">
            <a:xfrm flipH="1">
              <a:off x="1776" y="224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25"/>
            <p:cNvSpPr txBox="1">
              <a:spLocks noChangeArrowheads="1"/>
            </p:cNvSpPr>
            <p:nvPr/>
          </p:nvSpPr>
          <p:spPr bwMode="auto">
            <a:xfrm>
              <a:off x="2725" y="1968"/>
              <a:ext cx="18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charset="0"/>
                </a:rPr>
                <a:t>c</a:t>
              </a:r>
            </a:p>
          </p:txBody>
        </p:sp>
      </p:grpSp>
      <p:sp>
        <p:nvSpPr>
          <p:cNvPr id="10" name="Rectangle 31"/>
          <p:cNvSpPr>
            <a:spLocks noChangeArrowheads="1"/>
          </p:cNvSpPr>
          <p:nvPr/>
        </p:nvSpPr>
        <p:spPr bwMode="auto">
          <a:xfrm>
            <a:off x="762000" y="1352550"/>
            <a:ext cx="7924800" cy="15430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2743200" y="1352550"/>
            <a:ext cx="3810000" cy="400050"/>
            <a:chOff x="1776" y="1968"/>
            <a:chExt cx="2400" cy="336"/>
          </a:xfrm>
        </p:grpSpPr>
        <p:sp>
          <p:nvSpPr>
            <p:cNvPr id="12" name="Line 33"/>
            <p:cNvSpPr>
              <a:spLocks noChangeShapeType="1"/>
            </p:cNvSpPr>
            <p:nvPr/>
          </p:nvSpPr>
          <p:spPr bwMode="auto">
            <a:xfrm flipH="1">
              <a:off x="1776" y="228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34"/>
            <p:cNvSpPr txBox="1">
              <a:spLocks noChangeArrowheads="1"/>
            </p:cNvSpPr>
            <p:nvPr/>
          </p:nvSpPr>
          <p:spPr bwMode="auto">
            <a:xfrm>
              <a:off x="2160" y="1968"/>
              <a:ext cx="62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m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charset="0"/>
                </a:rPr>
                <a:t> M</a:t>
              </a:r>
            </a:p>
          </p:txBody>
        </p:sp>
      </p:grp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2743200" y="1752600"/>
            <a:ext cx="3733800" cy="400050"/>
            <a:chOff x="1728" y="1854"/>
            <a:chExt cx="2352" cy="336"/>
          </a:xfrm>
        </p:grpSpPr>
        <p:sp>
          <p:nvSpPr>
            <p:cNvPr id="15" name="Line 36"/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37"/>
            <p:cNvSpPr txBox="1">
              <a:spLocks noChangeArrowheads="1"/>
            </p:cNvSpPr>
            <p:nvPr/>
          </p:nvSpPr>
          <p:spPr bwMode="auto">
            <a:xfrm>
              <a:off x="2016" y="1854"/>
              <a:ext cx="94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charset="0"/>
                </a:rPr>
                <a:t></a:t>
              </a:r>
              <a:r>
                <a:rPr lang="en-US" sz="2000" dirty="0"/>
                <a:t> </a:t>
              </a:r>
              <a:r>
                <a:rPr lang="en-US" sz="2000" dirty="0" smtClean="0"/>
                <a:t>E(</a:t>
              </a:r>
              <a:r>
                <a:rPr lang="en-US" sz="2000" dirty="0"/>
                <a:t>k,</a:t>
              </a:r>
              <a:r>
                <a:rPr lang="en-US" sz="2000" dirty="0" smtClean="0"/>
                <a:t>m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</p:grpSp>
      <p:grpSp>
        <p:nvGrpSpPr>
          <p:cNvPr id="17" name="Group 44"/>
          <p:cNvGrpSpPr>
            <a:grpSpLocks/>
          </p:cNvGrpSpPr>
          <p:nvPr/>
        </p:nvGrpSpPr>
        <p:grpSpPr bwMode="auto">
          <a:xfrm>
            <a:off x="944563" y="3028950"/>
            <a:ext cx="4706938" cy="835818"/>
            <a:chOff x="595" y="2638"/>
            <a:chExt cx="2965" cy="702"/>
          </a:xfrm>
        </p:grpSpPr>
        <p:sp>
          <p:nvSpPr>
            <p:cNvPr id="18" name="Text Box 41"/>
            <p:cNvSpPr txBox="1">
              <a:spLocks noChangeArrowheads="1"/>
            </p:cNvSpPr>
            <p:nvPr/>
          </p:nvSpPr>
          <p:spPr bwMode="auto">
            <a:xfrm>
              <a:off x="624" y="2638"/>
              <a:ext cx="2936" cy="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b</a:t>
              </a:r>
              <a:r>
                <a:rPr lang="en-US" sz="2000" dirty="0"/>
                <a:t>=1    </a:t>
              </a:r>
              <a:r>
                <a:rPr lang="en-US" sz="2000" dirty="0" smtClean="0"/>
                <a:t>if  D(</a:t>
              </a:r>
              <a:r>
                <a:rPr lang="en-US" sz="2000" dirty="0" err="1"/>
                <a:t>k</a:t>
              </a:r>
              <a:r>
                <a:rPr lang="en-US" sz="2000" dirty="0" err="1" smtClean="0"/>
                <a:t>,</a:t>
              </a:r>
              <a:r>
                <a:rPr lang="en-US" sz="2000" dirty="0" err="1"/>
                <a:t>c</a:t>
              </a:r>
              <a:r>
                <a:rPr lang="en-US" sz="2000" dirty="0" smtClean="0"/>
                <a:t>) ≠⊥    </a:t>
              </a:r>
              <a:r>
                <a:rPr lang="en-US" sz="2000" dirty="0"/>
                <a:t>and  c</a:t>
              </a:r>
              <a:r>
                <a:rPr lang="en-US" sz="2000" dirty="0" smtClean="0"/>
                <a:t>  </a:t>
              </a:r>
              <a:r>
                <a:rPr lang="en-US" sz="2000" dirty="0">
                  <a:sym typeface="Symbol" charset="0"/>
                </a:rPr>
                <a:t>  { </a:t>
              </a:r>
              <a:r>
                <a:rPr lang="en-US" sz="2000" dirty="0" smtClean="0">
                  <a:sym typeface="Symbol" charset="0"/>
                </a:rPr>
                <a:t>c</a:t>
              </a:r>
              <a:r>
                <a:rPr lang="en-US" sz="2000" baseline="-25000" dirty="0" smtClean="0">
                  <a:sym typeface="Symbol" charset="0"/>
                </a:rPr>
                <a:t>1</a:t>
              </a:r>
              <a:r>
                <a:rPr lang="en-US" sz="2000" dirty="0" smtClean="0">
                  <a:sym typeface="Symbol" charset="0"/>
                </a:rPr>
                <a:t> </a:t>
              </a:r>
              <a:r>
                <a:rPr lang="en-US" sz="2000" dirty="0">
                  <a:sym typeface="Symbol" charset="0"/>
                </a:rPr>
                <a:t>, … , </a:t>
              </a:r>
              <a:r>
                <a:rPr lang="en-US" sz="2000" dirty="0" err="1" smtClean="0">
                  <a:sym typeface="Symbol" charset="0"/>
                </a:rPr>
                <a:t>c</a:t>
              </a:r>
              <a:r>
                <a:rPr lang="en-US" sz="2000" baseline="-25000" dirty="0" err="1" smtClean="0">
                  <a:sym typeface="Symbol" charset="0"/>
                </a:rPr>
                <a:t>q</a:t>
              </a:r>
              <a:r>
                <a:rPr lang="en-US" sz="2000" dirty="0" smtClean="0">
                  <a:sym typeface="Symbol" charset="0"/>
                </a:rPr>
                <a:t> </a:t>
              </a:r>
              <a:r>
                <a:rPr lang="en-US" sz="2000" dirty="0">
                  <a:sym typeface="Symbol" charset="0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US" sz="2000" b="1" dirty="0">
                  <a:sym typeface="Symbol" charset="0"/>
                </a:rPr>
                <a:t>b</a:t>
              </a:r>
              <a:r>
                <a:rPr lang="en-US" sz="2000" dirty="0">
                  <a:sym typeface="Symbol" charset="0"/>
                </a:rPr>
                <a:t>=0   otherwise</a:t>
              </a:r>
              <a:endParaRPr lang="en-US" dirty="0"/>
            </a:p>
          </p:txBody>
        </p:sp>
        <p:sp>
          <p:nvSpPr>
            <p:cNvPr id="19" name="AutoShape 42"/>
            <p:cNvSpPr>
              <a:spLocks/>
            </p:cNvSpPr>
            <p:nvPr/>
          </p:nvSpPr>
          <p:spPr bwMode="auto">
            <a:xfrm>
              <a:off x="595" y="2718"/>
              <a:ext cx="29" cy="59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81200" y="2495550"/>
            <a:ext cx="349825" cy="545306"/>
            <a:chOff x="1981200" y="2419350"/>
            <a:chExt cx="349825" cy="545306"/>
          </a:xfrm>
        </p:grpSpPr>
        <p:sp>
          <p:nvSpPr>
            <p:cNvPr id="21" name="Line 40"/>
            <p:cNvSpPr>
              <a:spLocks noChangeShapeType="1"/>
            </p:cNvSpPr>
            <p:nvPr/>
          </p:nvSpPr>
          <p:spPr bwMode="auto">
            <a:xfrm>
              <a:off x="2057400" y="2590800"/>
              <a:ext cx="0" cy="373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45"/>
            <p:cNvSpPr txBox="1">
              <a:spLocks noChangeArrowheads="1"/>
            </p:cNvSpPr>
            <p:nvPr/>
          </p:nvSpPr>
          <p:spPr bwMode="auto">
            <a:xfrm>
              <a:off x="1981200" y="2419350"/>
              <a:ext cx="3498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</p:grp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4857788" y="1352550"/>
            <a:ext cx="4762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ym typeface="Symbol" charset="0"/>
              </a:rPr>
              <a:t>m</a:t>
            </a:r>
            <a:r>
              <a:rPr lang="en-US" sz="2000" baseline="-25000" dirty="0" smtClean="0">
                <a:sym typeface="Symbol" charset="0"/>
              </a:rPr>
              <a:t>2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5334000" y="1352550"/>
            <a:ext cx="9004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ym typeface="Symbol" charset="0"/>
              </a:rPr>
              <a:t>, …, </a:t>
            </a:r>
            <a:r>
              <a:rPr lang="en-US" sz="2000" dirty="0" err="1" smtClean="0">
                <a:sym typeface="Symbol" charset="0"/>
              </a:rPr>
              <a:t>m</a:t>
            </a:r>
            <a:r>
              <a:rPr lang="en-US" sz="2000" baseline="-25000" dirty="0" err="1">
                <a:sym typeface="Symbol" charset="0"/>
              </a:rPr>
              <a:t>q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876800" y="1733550"/>
            <a:ext cx="3797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ym typeface="Symbol" charset="0"/>
              </a:rPr>
              <a:t>c</a:t>
            </a:r>
            <a:r>
              <a:rPr lang="en-US" sz="2000" baseline="-25000" dirty="0" smtClean="0">
                <a:sym typeface="Symbol" charset="0"/>
              </a:rPr>
              <a:t>2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5410200" y="1733550"/>
            <a:ext cx="8039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ym typeface="Symbol" charset="0"/>
              </a:rPr>
              <a:t>, …, </a:t>
            </a:r>
            <a:r>
              <a:rPr lang="en-US" sz="2000" dirty="0" err="1">
                <a:sym typeface="Symbol" charset="0"/>
              </a:rPr>
              <a:t>c</a:t>
            </a:r>
            <a:r>
              <a:rPr lang="en-US" sz="2000" baseline="-25000" dirty="0" err="1" smtClean="0">
                <a:sym typeface="Symbol" charset="0"/>
              </a:rPr>
              <a:t>q</a:t>
            </a:r>
            <a:endParaRPr lang="en-US" sz="2000" baseline="-250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740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Authenticated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382000" cy="3733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:   cipher  (</a:t>
            </a:r>
            <a:r>
              <a:rPr lang="en-US" dirty="0"/>
              <a:t>E,D)  provides </a:t>
            </a:r>
            <a:r>
              <a:rPr lang="en-US" b="1" u="sng" dirty="0" smtClean="0"/>
              <a:t>authenticated encryption</a:t>
            </a:r>
            <a:r>
              <a:rPr lang="en-US" b="1" dirty="0" smtClean="0"/>
              <a:t> (AE)</a:t>
            </a:r>
            <a:r>
              <a:rPr lang="en-US" dirty="0" smtClean="0"/>
              <a:t> if it 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(1)   semantically secure under CPA, 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(2</a:t>
            </a:r>
            <a:r>
              <a:rPr lang="en-US" smtClean="0"/>
              <a:t>)   has </a:t>
            </a:r>
            <a:r>
              <a:rPr lang="en-US" dirty="0" err="1" smtClean="0"/>
              <a:t>ciphertext</a:t>
            </a:r>
            <a:r>
              <a:rPr lang="en-US" dirty="0" smtClean="0"/>
              <a:t> integrity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Bad example:    CBC with rand. IV does not provide AE</a:t>
            </a:r>
          </a:p>
          <a:p>
            <a:pPr>
              <a:spcBef>
                <a:spcPts val="1776"/>
              </a:spcBef>
            </a:pPr>
            <a:r>
              <a:rPr lang="en-US" dirty="0" smtClean="0"/>
              <a:t>D(k,</a:t>
            </a:r>
            <a:r>
              <a:rPr lang="en-US" b="1" dirty="0" smtClean="0"/>
              <a:t>⋅</a:t>
            </a:r>
            <a:r>
              <a:rPr lang="en-US" dirty="0" smtClean="0"/>
              <a:t>) never outputs  ⊥,  hence adv. easily wins CI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31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Implication 1:   authenticity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Attacker cannot fool Bob into thinking a </a:t>
            </a:r>
            <a:br>
              <a:rPr lang="en-US" dirty="0" smtClean="0"/>
            </a:br>
            <a:r>
              <a:rPr lang="en-US" dirty="0" smtClean="0"/>
              <a:t>message was sent from Alice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114550"/>
            <a:ext cx="685800" cy="7188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2038350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543800" y="1962150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952750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29600" y="2876550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676400" y="1809750"/>
            <a:ext cx="2286000" cy="461665"/>
            <a:chOff x="1676400" y="2266950"/>
            <a:chExt cx="2286000" cy="461665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1676400" y="2724150"/>
              <a:ext cx="228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209800" y="2266950"/>
              <a:ext cx="15093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</a:t>
              </a:r>
              <a:r>
                <a:rPr lang="en-US" sz="2400" baseline="-25000" dirty="0" smtClean="0"/>
                <a:t>1 </a:t>
              </a:r>
              <a:r>
                <a:rPr lang="en-US" sz="2400" dirty="0" smtClean="0"/>
                <a:t>, …,  </a:t>
              </a:r>
              <a:r>
                <a:rPr lang="en-US" sz="2400" dirty="0" err="1" smtClean="0"/>
                <a:t>m</a:t>
              </a:r>
              <a:r>
                <a:rPr lang="en-US" sz="2400" baseline="-25000" dirty="0" err="1" smtClean="0"/>
                <a:t>q</a:t>
              </a:r>
              <a:endParaRPr lang="en-US" sz="2400" baseline="-25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676400" y="2647950"/>
            <a:ext cx="2209800" cy="461665"/>
            <a:chOff x="1676400" y="3105150"/>
            <a:chExt cx="2209800" cy="461665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676400" y="3181350"/>
              <a:ext cx="2209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133600" y="3105150"/>
              <a:ext cx="15473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 smtClean="0"/>
                <a:t>i </a:t>
              </a:r>
              <a:r>
                <a:rPr lang="en-US" sz="2400" dirty="0" smtClean="0"/>
                <a:t>= E(k, m</a:t>
              </a:r>
              <a:r>
                <a:rPr lang="en-US" sz="2400" baseline="-25000" dirty="0" smtClean="0"/>
                <a:t>i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53000" y="1962150"/>
            <a:ext cx="2362200" cy="461665"/>
            <a:chOff x="4953000" y="2419350"/>
            <a:chExt cx="2362200" cy="461665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953000" y="287655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67400" y="2419350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24400" y="2347615"/>
            <a:ext cx="2723823" cy="1512332"/>
            <a:chOff x="4724400" y="2804815"/>
            <a:chExt cx="2723823" cy="1512332"/>
          </a:xfrm>
        </p:grpSpPr>
        <p:sp>
          <p:nvSpPr>
            <p:cNvPr id="19" name="TextBox 18"/>
            <p:cNvSpPr txBox="1"/>
            <p:nvPr/>
          </p:nvSpPr>
          <p:spPr>
            <a:xfrm>
              <a:off x="4724400" y="3486150"/>
              <a:ext cx="27238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Cannot create </a:t>
              </a:r>
              <a:br>
                <a:rPr lang="en-US" sz="2400" dirty="0" smtClean="0"/>
              </a:br>
              <a:r>
                <a:rPr lang="en-US" sz="2400" dirty="0" smtClean="0"/>
                <a:t>valid   c ∉ { c</a:t>
              </a:r>
              <a:r>
                <a:rPr lang="en-US" sz="2400" baseline="-25000" dirty="0" smtClean="0"/>
                <a:t>1</a:t>
              </a:r>
              <a:r>
                <a:rPr lang="en-US" sz="2400" dirty="0" smtClean="0"/>
                <a:t>, …, </a:t>
              </a:r>
              <a:r>
                <a:rPr lang="en-US" sz="2400" dirty="0" err="1" smtClean="0"/>
                <a:t>c</a:t>
              </a:r>
              <a:r>
                <a:rPr lang="en-US" sz="2400" baseline="-25000" dirty="0" err="1" smtClean="0"/>
                <a:t>q</a:t>
              </a:r>
              <a:r>
                <a:rPr lang="en-US" sz="2400" dirty="0" smtClean="0"/>
                <a:t> }</a:t>
              </a:r>
              <a:endParaRPr lang="en-US" sz="2400" dirty="0"/>
            </a:p>
          </p:txBody>
        </p:sp>
        <p:cxnSp>
          <p:nvCxnSpPr>
            <p:cNvPr id="21" name="Curved Connector 20"/>
            <p:cNvCxnSpPr>
              <a:stCxn id="19" idx="0"/>
              <a:endCxn id="18" idx="2"/>
            </p:cNvCxnSpPr>
            <p:nvPr/>
          </p:nvCxnSpPr>
          <p:spPr>
            <a:xfrm rot="16200000" flipV="1">
              <a:off x="5714892" y="3114729"/>
              <a:ext cx="681335" cy="61507"/>
            </a:xfrm>
            <a:prstGeom prst="curvedConnector3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72066" y="4045863"/>
            <a:ext cx="7943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⇒  if  D(</a:t>
            </a:r>
            <a:r>
              <a:rPr lang="en-US" sz="2200" dirty="0" err="1" smtClean="0"/>
              <a:t>k,c</a:t>
            </a:r>
            <a:r>
              <a:rPr lang="en-US" sz="2200" dirty="0" smtClean="0"/>
              <a:t>)</a:t>
            </a:r>
            <a:r>
              <a:rPr lang="en-US" sz="2200" dirty="0"/>
              <a:t> ≠</a:t>
            </a:r>
            <a:r>
              <a:rPr lang="en-US" sz="2200" dirty="0" smtClean="0"/>
              <a:t>⊥ Bob knows message is from someone who knows k</a:t>
            </a:r>
          </a:p>
          <a:p>
            <a:r>
              <a:rPr lang="en-US" sz="2200" dirty="0"/>
              <a:t>	</a:t>
            </a:r>
            <a:r>
              <a:rPr lang="en-US" sz="2200" dirty="0" smtClean="0"/>
              <a:t>		</a:t>
            </a:r>
            <a:r>
              <a:rPr lang="en-US" sz="2000" dirty="0" smtClean="0"/>
              <a:t>(but message could be a replay)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8193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Authenticated encryption    ⇒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Security against </a:t>
            </a:r>
            <a:r>
              <a:rPr lang="en-US" b="1" dirty="0" smtClean="0"/>
              <a:t>chosen </a:t>
            </a:r>
            <a:r>
              <a:rPr lang="en-US" b="1" dirty="0" err="1" smtClean="0"/>
              <a:t>ciphertext</a:t>
            </a:r>
            <a:r>
              <a:rPr lang="en-US" b="1" dirty="0" smtClean="0"/>
              <a:t> attacks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(next segment)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1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38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Authenticated Encryption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Chosen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ciphertext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attacks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06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Example chosen </a:t>
            </a:r>
            <a:r>
              <a:rPr lang="en-US" dirty="0" err="1" smtClean="0"/>
              <a:t>ciphertext</a:t>
            </a:r>
            <a:r>
              <a:rPr lang="en-US" dirty="0" smtClean="0"/>
              <a:t>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839200" cy="4400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dversary has </a:t>
            </a:r>
            <a:r>
              <a:rPr lang="en-US" dirty="0" err="1" smtClean="0"/>
              <a:t>ciphertext</a:t>
            </a:r>
            <a:r>
              <a:rPr lang="en-US" dirty="0" smtClean="0"/>
              <a:t>  c  that it wants to decrypt</a:t>
            </a:r>
          </a:p>
          <a:p>
            <a:pPr marL="228600" indent="-228600">
              <a:spcBef>
                <a:spcPts val="1824"/>
              </a:spcBef>
            </a:pPr>
            <a:r>
              <a:rPr lang="en-US" dirty="0" smtClean="0"/>
              <a:t>Often, adv. can fool server into decrypting </a:t>
            </a:r>
            <a:r>
              <a:rPr lang="en-US" b="1" dirty="0" smtClean="0"/>
              <a:t>certain</a:t>
            </a:r>
            <a:r>
              <a:rPr lang="en-US" dirty="0" smtClean="0"/>
              <a:t> </a:t>
            </a:r>
            <a:r>
              <a:rPr lang="en-US" dirty="0" err="1" smtClean="0"/>
              <a:t>ciphertexts</a:t>
            </a:r>
            <a:r>
              <a:rPr lang="en-US" dirty="0" smtClean="0"/>
              <a:t>  </a:t>
            </a:r>
            <a:r>
              <a:rPr lang="en-US" sz="2000" dirty="0" smtClean="0"/>
              <a:t>(not c)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Often, adversary can learn partial information about plaintext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038350"/>
            <a:ext cx="816591" cy="10668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295400" y="2114550"/>
            <a:ext cx="3733800" cy="457200"/>
            <a:chOff x="1371600" y="3486150"/>
            <a:chExt cx="3733800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057400" y="3486150"/>
              <a:ext cx="2209800" cy="381000"/>
              <a:chOff x="2057400" y="3257550"/>
              <a:chExt cx="2209800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057400" y="3257550"/>
                <a:ext cx="2209800" cy="381000"/>
              </a:xfrm>
              <a:prstGeom prst="rect">
                <a:avLst/>
              </a:prstGeom>
              <a:pattFill prst="horzBrick">
                <a:fgClr>
                  <a:schemeClr val="accent1">
                    <a:shade val="51000"/>
                    <a:satMod val="130000"/>
                  </a:schemeClr>
                </a:fgClr>
                <a:bgClr>
                  <a:srgbClr val="FF0000"/>
                </a:bgClr>
              </a:patt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 </a:t>
                </a:r>
                <a:r>
                  <a:rPr lang="en-US" dirty="0" err="1" smtClean="0"/>
                  <a:t>dest</a:t>
                </a:r>
                <a:r>
                  <a:rPr lang="en-US" dirty="0" smtClean="0"/>
                  <a:t> = 25        data</a:t>
                </a:r>
                <a:endParaRPr lang="en-US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3352800" y="3257550"/>
                <a:ext cx="0" cy="381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1371600" y="39433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6324600" y="2114550"/>
            <a:ext cx="990600" cy="381000"/>
          </a:xfrm>
          <a:prstGeom prst="rect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96000" y="2571750"/>
            <a:ext cx="1752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2190750"/>
            <a:ext cx="685800" cy="7188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90750"/>
            <a:ext cx="685800" cy="7188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3886200"/>
            <a:ext cx="816591" cy="10668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219200" y="3962400"/>
            <a:ext cx="3733800" cy="457200"/>
            <a:chOff x="1371600" y="3486150"/>
            <a:chExt cx="3733800" cy="457200"/>
          </a:xfrm>
        </p:grpSpPr>
        <p:sp>
          <p:nvSpPr>
            <p:cNvPr id="20" name="Rectangle 19"/>
            <p:cNvSpPr/>
            <p:nvPr/>
          </p:nvSpPr>
          <p:spPr>
            <a:xfrm>
              <a:off x="2057400" y="34861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TCP/IP packet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371600" y="39433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>
            <a:off x="6019800" y="4419600"/>
            <a:ext cx="1752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4038600"/>
            <a:ext cx="685800" cy="7188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38600"/>
            <a:ext cx="685800" cy="71886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553200" y="3962400"/>
            <a:ext cx="685800" cy="381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63400" y="4363819"/>
            <a:ext cx="1116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f valid </a:t>
            </a:r>
            <a:br>
              <a:rPr lang="en-US" dirty="0" smtClean="0"/>
            </a:br>
            <a:r>
              <a:rPr lang="en-US" dirty="0" smtClean="0"/>
              <a:t>checksum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47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</a:t>
            </a:r>
            <a:r>
              <a:rPr lang="en-US" dirty="0" err="1" smtClean="0"/>
              <a:t>ciphertext</a:t>
            </a:r>
            <a:r>
              <a:rPr lang="en-US" dirty="0" smtClean="0"/>
              <a:t>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4095750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Adversary’s </a:t>
            </a:r>
            <a:r>
              <a:rPr lang="en-US" b="1" dirty="0"/>
              <a:t>power</a:t>
            </a:r>
            <a:r>
              <a:rPr lang="en-US" dirty="0"/>
              <a:t>:    </a:t>
            </a:r>
            <a:r>
              <a:rPr lang="en-US" dirty="0" smtClean="0"/>
              <a:t>both CPA and CCA</a:t>
            </a:r>
            <a:endParaRPr lang="en-US" dirty="0"/>
          </a:p>
          <a:p>
            <a:r>
              <a:rPr lang="en-US" dirty="0"/>
              <a:t>Can obtain the encryption of arbitrary messages of his </a:t>
            </a:r>
            <a:r>
              <a:rPr lang="en-US" dirty="0" smtClean="0"/>
              <a:t>choice</a:t>
            </a:r>
          </a:p>
          <a:p>
            <a:r>
              <a:rPr lang="en-US" dirty="0" smtClean="0"/>
              <a:t>Can decrypt any </a:t>
            </a:r>
            <a:r>
              <a:rPr lang="en-US" dirty="0" err="1" smtClean="0"/>
              <a:t>ciphertext</a:t>
            </a:r>
            <a:r>
              <a:rPr lang="en-US" dirty="0" smtClean="0"/>
              <a:t> of his choice, other than challenge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(conservative modeling of real life)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Adversary’s goal</a:t>
            </a:r>
            <a:r>
              <a:rPr lang="en-US" dirty="0"/>
              <a:t>:    Break sematic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69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Recap:  the story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9575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Confidentiality</a:t>
            </a:r>
            <a:r>
              <a:rPr lang="en-US" dirty="0" smtClean="0"/>
              <a:t>:    semantic security against a CPA attack</a:t>
            </a:r>
          </a:p>
          <a:p>
            <a:r>
              <a:rPr lang="en-US" dirty="0"/>
              <a:t>E</a:t>
            </a:r>
            <a:r>
              <a:rPr lang="en-US" dirty="0" smtClean="0"/>
              <a:t>ncryption secure against </a:t>
            </a:r>
            <a:r>
              <a:rPr lang="en-US" b="1" dirty="0" smtClean="0"/>
              <a:t>eavesdropping only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/>
              <a:t>Integrity</a:t>
            </a:r>
            <a:r>
              <a:rPr lang="en-US" dirty="0" smtClean="0"/>
              <a:t>:</a:t>
            </a:r>
          </a:p>
          <a:p>
            <a:r>
              <a:rPr lang="en-US" dirty="0" smtClean="0"/>
              <a:t>Existential </a:t>
            </a:r>
            <a:r>
              <a:rPr lang="en-US" dirty="0" err="1" smtClean="0"/>
              <a:t>unforgeability</a:t>
            </a:r>
            <a:r>
              <a:rPr lang="en-US" dirty="0" smtClean="0"/>
              <a:t> under a chosen message attack</a:t>
            </a:r>
          </a:p>
          <a:p>
            <a:r>
              <a:rPr lang="en-US" dirty="0" smtClean="0"/>
              <a:t>CBC-MAC,  HMAC,  PMAC,  CW-MAC</a:t>
            </a:r>
            <a:endParaRPr lang="en-US" dirty="0"/>
          </a:p>
          <a:p>
            <a:pPr marL="0" indent="0">
              <a:spcBef>
                <a:spcPts val="2424"/>
              </a:spcBef>
              <a:buNone/>
            </a:pPr>
            <a:r>
              <a:rPr lang="en-US" dirty="0" smtClean="0"/>
              <a:t>This module:   encryption secure against </a:t>
            </a:r>
            <a:r>
              <a:rPr lang="en-US" b="1" dirty="0" smtClean="0"/>
              <a:t>tampering</a:t>
            </a:r>
          </a:p>
          <a:p>
            <a:r>
              <a:rPr lang="en-US" dirty="0" smtClean="0"/>
              <a:t>Ensuring both confidentiality and integrity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119360" y="3386520"/>
              <a:ext cx="1428120" cy="576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7120" y="3376800"/>
                <a:ext cx="1453680" cy="59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1538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Chosen </a:t>
            </a:r>
            <a:r>
              <a:rPr lang="en-US" sz="3600" dirty="0" err="1" smtClean="0"/>
              <a:t>ciphertext</a:t>
            </a:r>
            <a:r>
              <a:rPr lang="en-US" sz="3600" dirty="0" smtClean="0"/>
              <a:t> security:  definition</a:t>
            </a:r>
            <a:endParaRPr lang="en-US" sz="36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66750"/>
            <a:ext cx="8686800" cy="7620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Castellar" pitchFamily="18" charset="0"/>
              </a:rPr>
              <a:t>E </a:t>
            </a:r>
            <a:r>
              <a:rPr lang="en-US" dirty="0"/>
              <a:t>= (E,D) </a:t>
            </a:r>
            <a:r>
              <a:rPr lang="en-US" dirty="0" smtClean="0"/>
              <a:t> </a:t>
            </a:r>
            <a:r>
              <a:rPr lang="en-US" dirty="0"/>
              <a:t>cipher defined over  (K,M,C</a:t>
            </a:r>
            <a:r>
              <a:rPr lang="en-US" dirty="0" smtClean="0"/>
              <a:t>)</a:t>
            </a:r>
            <a:r>
              <a:rPr lang="en-US" dirty="0" smtClean="0">
                <a:latin typeface="Castellar" pitchFamily="18" charset="0"/>
              </a:rPr>
              <a:t>.    </a:t>
            </a:r>
            <a:r>
              <a:rPr lang="en-US" dirty="0" smtClean="0"/>
              <a:t>For   </a:t>
            </a:r>
            <a:r>
              <a:rPr lang="en-US" dirty="0"/>
              <a:t>b=0,1   define EXP(b</a:t>
            </a:r>
            <a:r>
              <a:rPr lang="en-US" dirty="0" smtClean="0"/>
              <a:t>):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ct val="100000"/>
              </a:spcBef>
              <a:buNone/>
            </a:pPr>
            <a:endParaRPr lang="en-US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295400" y="1504950"/>
            <a:ext cx="1295400" cy="3276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V="1">
            <a:off x="76200" y="2107109"/>
            <a:ext cx="12192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6200" y="174069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477000" y="1504950"/>
            <a:ext cx="1295400" cy="32766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600201" y="1973818"/>
            <a:ext cx="637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k</a:t>
            </a:r>
            <a:r>
              <a:rPr lang="en-US" dirty="0" err="1">
                <a:sym typeface="Symbol" pitchFamily="18" charset="2"/>
              </a:rPr>
              <a:t>K</a:t>
            </a:r>
            <a:endParaRPr lang="en-US" b="1" dirty="0">
              <a:cs typeface="Arial" charset="0"/>
              <a:sym typeface="Symbol" pitchFamily="18" charset="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772400" y="4167485"/>
            <a:ext cx="1295053" cy="461665"/>
            <a:chOff x="7772400" y="2647950"/>
            <a:chExt cx="1295053" cy="461665"/>
          </a:xfrm>
        </p:grpSpPr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 flipV="1">
              <a:off x="7772400" y="310515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Text Box 15"/>
            <p:cNvSpPr txBox="1">
              <a:spLocks noChangeArrowheads="1"/>
            </p:cNvSpPr>
            <p:nvPr/>
          </p:nvSpPr>
          <p:spPr bwMode="auto">
            <a:xfrm>
              <a:off x="7848600" y="2647950"/>
              <a:ext cx="121885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b’ </a:t>
              </a:r>
              <a:r>
                <a:rPr lang="en-US" sz="2000" dirty="0">
                  <a:sym typeface="Symbol" pitchFamily="18" charset="2"/>
                </a:rPr>
                <a:t> {0,1}</a:t>
              </a:r>
              <a:endParaRPr lang="en-US" sz="2000" dirty="0"/>
            </a:p>
          </p:txBody>
        </p:sp>
      </p:grp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609600" y="1200150"/>
            <a:ext cx="7924800" cy="38100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667000" y="2266950"/>
            <a:ext cx="3810000" cy="400110"/>
            <a:chOff x="2667000" y="2376632"/>
            <a:chExt cx="3810000" cy="400110"/>
          </a:xfrm>
        </p:grpSpPr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2667000" y="2771772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3048000" y="2376632"/>
              <a:ext cx="328785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m</a:t>
              </a:r>
              <a:r>
                <a:rPr lang="en-US" sz="2000" baseline="-25000" dirty="0"/>
                <a:t>i</a:t>
              </a:r>
              <a:r>
                <a:rPr lang="en-US" sz="2000" baseline="-25000" dirty="0" smtClean="0"/>
                <a:t>,0</a:t>
              </a:r>
              <a:r>
                <a:rPr lang="en-US" sz="2000" dirty="0" smtClean="0"/>
                <a:t> </a:t>
              </a:r>
              <a:r>
                <a:rPr lang="en-US" sz="2000" dirty="0"/>
                <a:t>, </a:t>
              </a:r>
              <a:r>
                <a:rPr lang="en-US" sz="2000" dirty="0" smtClean="0"/>
                <a:t>m</a:t>
              </a:r>
              <a:r>
                <a:rPr lang="en-US" sz="2000" baseline="-25000" dirty="0"/>
                <a:t>i</a:t>
              </a:r>
              <a:r>
                <a:rPr lang="en-US" sz="2000" baseline="-25000" dirty="0" smtClean="0"/>
                <a:t>,1  </a:t>
              </a:r>
              <a:r>
                <a:rPr lang="en-US" dirty="0">
                  <a:sym typeface="Symbol" pitchFamily="18" charset="2"/>
                </a:rPr>
                <a:t> M :    |</a:t>
              </a:r>
              <a:r>
                <a:rPr lang="en-US" dirty="0" smtClean="0">
                  <a:sym typeface="Symbol" pitchFamily="18" charset="2"/>
                </a:rPr>
                <a:t>m</a:t>
              </a:r>
              <a:r>
                <a:rPr lang="en-US" baseline="-25000" dirty="0">
                  <a:sym typeface="Symbol" pitchFamily="18" charset="2"/>
                </a:rPr>
                <a:t>i</a:t>
              </a:r>
              <a:r>
                <a:rPr lang="en-US" baseline="-25000" dirty="0" smtClean="0">
                  <a:sym typeface="Symbol" pitchFamily="18" charset="2"/>
                </a:rPr>
                <a:t>,0</a:t>
              </a:r>
              <a:r>
                <a:rPr lang="en-US" dirty="0" smtClean="0">
                  <a:sym typeface="Symbol" pitchFamily="18" charset="2"/>
                </a:rPr>
                <a:t>| </a:t>
              </a:r>
              <a:r>
                <a:rPr lang="en-US" dirty="0">
                  <a:sym typeface="Symbol" pitchFamily="18" charset="2"/>
                </a:rPr>
                <a:t>= |</a:t>
              </a:r>
              <a:r>
                <a:rPr lang="en-US" dirty="0" smtClean="0">
                  <a:sym typeface="Symbol" pitchFamily="18" charset="2"/>
                </a:rPr>
                <a:t>m</a:t>
              </a:r>
              <a:r>
                <a:rPr lang="en-US" baseline="-25000" dirty="0">
                  <a:sym typeface="Symbol" pitchFamily="18" charset="2"/>
                </a:rPr>
                <a:t>i</a:t>
              </a:r>
              <a:r>
                <a:rPr lang="en-US" baseline="-25000" dirty="0" smtClean="0">
                  <a:sym typeface="Symbol" pitchFamily="18" charset="2"/>
                </a:rPr>
                <a:t>,1</a:t>
              </a:r>
              <a:r>
                <a:rPr lang="en-US" dirty="0" smtClean="0">
                  <a:sym typeface="Symbol" pitchFamily="18" charset="2"/>
                </a:rPr>
                <a:t>|</a:t>
              </a:r>
              <a:endParaRPr lang="en-US" dirty="0">
                <a:sym typeface="Symbol" pitchFamily="18" charset="2"/>
              </a:endParaRPr>
            </a:p>
          </p:txBody>
        </p:sp>
      </p:grpSp>
      <p:grpSp>
        <p:nvGrpSpPr>
          <p:cNvPr id="33" name="Group 11"/>
          <p:cNvGrpSpPr>
            <a:grpSpLocks/>
          </p:cNvGrpSpPr>
          <p:nvPr/>
        </p:nvGrpSpPr>
        <p:grpSpPr bwMode="auto">
          <a:xfrm>
            <a:off x="2667000" y="2724150"/>
            <a:ext cx="3733800" cy="400050"/>
            <a:chOff x="1776" y="2194"/>
            <a:chExt cx="2352" cy="336"/>
          </a:xfrm>
        </p:grpSpPr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1776" y="227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auto">
            <a:xfrm>
              <a:off x="2440" y="2194"/>
              <a:ext cx="96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c</a:t>
              </a:r>
              <a:r>
                <a:rPr lang="en-US" sz="2000" baseline="-25000" dirty="0"/>
                <a:t>i</a:t>
              </a:r>
              <a:r>
                <a:rPr lang="en-US" sz="2000" dirty="0" smtClean="0"/>
                <a:t> </a:t>
              </a:r>
              <a:r>
                <a:rPr lang="en-US" dirty="0">
                  <a:sym typeface="Symbol" pitchFamily="18" charset="2"/>
                </a:rPr>
                <a:t> </a:t>
              </a:r>
              <a:r>
                <a:rPr lang="en-US" dirty="0"/>
                <a:t>E(k,</a:t>
              </a:r>
              <a:r>
                <a:rPr lang="en-US" sz="2000" b="1" dirty="0"/>
                <a:t> </a:t>
              </a:r>
              <a:r>
                <a:rPr lang="en-US" sz="2000" b="1" dirty="0" err="1" smtClean="0"/>
                <a:t>m</a:t>
              </a:r>
              <a:r>
                <a:rPr lang="en-US" sz="2000" b="1" baseline="-25000" dirty="0" err="1"/>
                <a:t>i</a:t>
              </a:r>
              <a:r>
                <a:rPr lang="en-US" sz="2000" b="1" baseline="-25000" dirty="0" err="1" smtClean="0"/>
                <a:t>,b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667000" y="1428750"/>
            <a:ext cx="19335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</a:t>
            </a:r>
            <a:r>
              <a:rPr lang="en-US" sz="2000" dirty="0" smtClean="0"/>
              <a:t>or </a:t>
            </a:r>
            <a:r>
              <a:rPr lang="en-US" sz="2000" dirty="0" err="1" smtClean="0"/>
              <a:t>i</a:t>
            </a:r>
            <a:r>
              <a:rPr lang="en-US" sz="2000" dirty="0"/>
              <a:t>=</a:t>
            </a:r>
            <a:r>
              <a:rPr lang="en-US" sz="2000" dirty="0" smtClean="0"/>
              <a:t>1,…,q: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  (1)   </a:t>
            </a:r>
            <a:r>
              <a:rPr lang="en-US" sz="2000" b="1" dirty="0" smtClean="0"/>
              <a:t>CPA query:</a:t>
            </a:r>
          </a:p>
          <a:p>
            <a:pPr>
              <a:spcBef>
                <a:spcPts val="1200"/>
              </a:spcBef>
            </a:pPr>
            <a:endParaRPr lang="en-US" sz="2000" dirty="0"/>
          </a:p>
          <a:p>
            <a:pPr>
              <a:spcBef>
                <a:spcPts val="1200"/>
              </a:spcBef>
            </a:pPr>
            <a:endParaRPr lang="en-US" sz="2000" dirty="0" smtClean="0"/>
          </a:p>
          <a:p>
            <a:pPr>
              <a:spcBef>
                <a:spcPts val="1200"/>
              </a:spcBef>
            </a:pPr>
            <a:r>
              <a:rPr lang="en-US" sz="2000" dirty="0" smtClean="0"/>
              <a:t>  (2)   </a:t>
            </a:r>
            <a:r>
              <a:rPr lang="en-US" sz="2000" b="1" dirty="0" smtClean="0"/>
              <a:t>CCA query:</a:t>
            </a:r>
            <a:endParaRPr lang="en-US" sz="20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2819400" y="3695700"/>
            <a:ext cx="3581400" cy="400110"/>
            <a:chOff x="2667000" y="2376632"/>
            <a:chExt cx="3581400" cy="400110"/>
          </a:xfrm>
        </p:grpSpPr>
        <p:sp>
          <p:nvSpPr>
            <p:cNvPr id="22" name="Line 9"/>
            <p:cNvSpPr>
              <a:spLocks noChangeShapeType="1"/>
            </p:cNvSpPr>
            <p:nvPr/>
          </p:nvSpPr>
          <p:spPr bwMode="auto">
            <a:xfrm flipH="1" flipV="1">
              <a:off x="2667000" y="2771772"/>
              <a:ext cx="3581400" cy="4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3048000" y="2376632"/>
              <a:ext cx="24160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c</a:t>
              </a:r>
              <a:r>
                <a:rPr lang="en-US" sz="2000" baseline="-25000" dirty="0" smtClean="0"/>
                <a:t>i</a:t>
              </a:r>
              <a:r>
                <a:rPr lang="en-US" sz="2000" dirty="0" smtClean="0"/>
                <a:t> </a:t>
              </a:r>
              <a:r>
                <a:rPr lang="en-US" dirty="0" smtClean="0">
                  <a:sym typeface="Symbol" pitchFamily="18" charset="2"/>
                </a:rPr>
                <a:t> </a:t>
              </a:r>
              <a:r>
                <a:rPr lang="en-US" dirty="0">
                  <a:sym typeface="Symbol" pitchFamily="18" charset="2"/>
                </a:rPr>
                <a:t>C</a:t>
              </a:r>
              <a:r>
                <a:rPr lang="en-US" dirty="0" smtClean="0">
                  <a:sym typeface="Symbol" pitchFamily="18" charset="2"/>
                </a:rPr>
                <a:t> :     c</a:t>
              </a:r>
              <a:r>
                <a:rPr lang="en-US" baseline="-25000" dirty="0" smtClean="0">
                  <a:sym typeface="Symbol" pitchFamily="18" charset="2"/>
                </a:rPr>
                <a:t>i</a:t>
              </a:r>
              <a:r>
                <a:rPr lang="en-US" dirty="0" smtClean="0">
                  <a:sym typeface="Symbol" pitchFamily="18" charset="2"/>
                </a:rPr>
                <a:t> ∉ {c</a:t>
              </a:r>
              <a:r>
                <a:rPr lang="en-US" baseline="-25000" dirty="0" smtClean="0">
                  <a:sym typeface="Symbol" pitchFamily="18" charset="2"/>
                </a:rPr>
                <a:t>1</a:t>
              </a:r>
              <a:r>
                <a:rPr lang="en-US" dirty="0" smtClean="0">
                  <a:sym typeface="Symbol" pitchFamily="18" charset="2"/>
                </a:rPr>
                <a:t>, …, c</a:t>
              </a:r>
              <a:r>
                <a:rPr lang="en-US" baseline="-25000" dirty="0" smtClean="0">
                  <a:sym typeface="Symbol" pitchFamily="18" charset="2"/>
                </a:rPr>
                <a:t>i-1</a:t>
              </a:r>
              <a:r>
                <a:rPr lang="en-US" dirty="0" smtClean="0">
                  <a:sym typeface="Symbol" pitchFamily="18" charset="2"/>
                </a:rPr>
                <a:t>}</a:t>
              </a:r>
              <a:endParaRPr lang="en-US" dirty="0">
                <a:sym typeface="Symbol" pitchFamily="18" charset="2"/>
              </a:endParaRPr>
            </a:p>
          </p:txBody>
        </p:sp>
      </p:grpSp>
      <p:grpSp>
        <p:nvGrpSpPr>
          <p:cNvPr id="24" name="Group 11"/>
          <p:cNvGrpSpPr>
            <a:grpSpLocks/>
          </p:cNvGrpSpPr>
          <p:nvPr/>
        </p:nvGrpSpPr>
        <p:grpSpPr bwMode="auto">
          <a:xfrm>
            <a:off x="2819400" y="4152900"/>
            <a:ext cx="3505200" cy="400050"/>
            <a:chOff x="1776" y="2194"/>
            <a:chExt cx="2208" cy="336"/>
          </a:xfrm>
        </p:grpSpPr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1776" y="2274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2440" y="2194"/>
              <a:ext cx="921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2000" baseline="-25000" dirty="0" smtClean="0"/>
                <a:t>i</a:t>
              </a:r>
              <a:r>
                <a:rPr lang="en-US" sz="2000" dirty="0" smtClean="0"/>
                <a:t> </a:t>
              </a:r>
              <a:r>
                <a:rPr lang="en-US" dirty="0">
                  <a:sym typeface="Symbol" pitchFamily="18" charset="2"/>
                </a:rPr>
                <a:t> D</a:t>
              </a:r>
              <a:r>
                <a:rPr lang="en-US" dirty="0" smtClean="0"/>
                <a:t>(</a:t>
              </a:r>
              <a:r>
                <a:rPr lang="en-US" dirty="0"/>
                <a:t>k,</a:t>
              </a:r>
              <a:r>
                <a:rPr lang="en-US" sz="2000" b="1" dirty="0"/>
                <a:t> </a:t>
              </a:r>
              <a:r>
                <a:rPr lang="en-US" sz="2000" b="1" dirty="0" smtClean="0"/>
                <a:t>c</a:t>
              </a:r>
              <a:r>
                <a:rPr lang="en-US" sz="2000" b="1" baseline="-25000" dirty="0" smtClean="0"/>
                <a:t>i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528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Chosen </a:t>
            </a:r>
            <a:r>
              <a:rPr lang="en-US" dirty="0" err="1"/>
              <a:t>ciphertext</a:t>
            </a:r>
            <a:r>
              <a:rPr lang="en-US" dirty="0"/>
              <a:t> </a:t>
            </a:r>
            <a:r>
              <a:rPr lang="en-US" dirty="0" smtClean="0"/>
              <a:t>security: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5344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stellar" pitchFamily="18" charset="0"/>
              </a:rPr>
              <a:t>E</a:t>
            </a:r>
            <a:r>
              <a:rPr lang="en-US" dirty="0"/>
              <a:t> is </a:t>
            </a:r>
            <a:r>
              <a:rPr lang="en-US" dirty="0" smtClean="0"/>
              <a:t>CCA secure if </a:t>
            </a:r>
            <a:r>
              <a:rPr lang="en-US" dirty="0"/>
              <a:t>for all “efficient”  A:</a:t>
            </a:r>
            <a:br>
              <a:rPr lang="en-US" dirty="0"/>
            </a:br>
            <a:r>
              <a:rPr lang="en-US" dirty="0" smtClean="0"/>
              <a:t>     </a:t>
            </a:r>
            <a:r>
              <a:rPr lang="en-US" dirty="0" err="1" smtClean="0">
                <a:solidFill>
                  <a:schemeClr val="accent2"/>
                </a:solidFill>
              </a:rPr>
              <a:t>Adv</a:t>
            </a:r>
            <a:r>
              <a:rPr lang="en-US" baseline="-25000" dirty="0" err="1" smtClean="0">
                <a:solidFill>
                  <a:schemeClr val="accent2"/>
                </a:solidFill>
              </a:rPr>
              <a:t>CCA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[A,</a:t>
            </a:r>
            <a:r>
              <a:rPr lang="en-US" dirty="0">
                <a:latin typeface="Castellar" pitchFamily="18" charset="0"/>
              </a:rPr>
              <a:t>E</a:t>
            </a:r>
            <a:r>
              <a:rPr lang="en-US" dirty="0">
                <a:solidFill>
                  <a:schemeClr val="accent2"/>
                </a:solidFill>
              </a:rPr>
              <a:t>]  =  </a:t>
            </a:r>
            <a:r>
              <a:rPr lang="en-US" sz="3600" dirty="0">
                <a:solidFill>
                  <a:schemeClr val="accent2"/>
                </a:solidFill>
              </a:rPr>
              <a:t>|</a:t>
            </a:r>
            <a:r>
              <a:rPr lang="en-US" dirty="0" err="1">
                <a:solidFill>
                  <a:schemeClr val="accent2"/>
                </a:solidFill>
              </a:rPr>
              <a:t>Pr</a:t>
            </a:r>
            <a:r>
              <a:rPr lang="en-US" dirty="0">
                <a:solidFill>
                  <a:schemeClr val="accent2"/>
                </a:solidFill>
              </a:rPr>
              <a:t>[EXP(0)=1] – </a:t>
            </a:r>
            <a:r>
              <a:rPr lang="en-US" dirty="0" err="1">
                <a:solidFill>
                  <a:schemeClr val="accent2"/>
                </a:solidFill>
              </a:rPr>
              <a:t>Pr</a:t>
            </a:r>
            <a:r>
              <a:rPr lang="en-US" dirty="0">
                <a:solidFill>
                  <a:schemeClr val="accent2"/>
                </a:solidFill>
              </a:rPr>
              <a:t>[EXP(1)=1] </a:t>
            </a:r>
            <a:r>
              <a:rPr lang="en-US" sz="3600" dirty="0">
                <a:solidFill>
                  <a:schemeClr val="accent2"/>
                </a:solidFill>
              </a:rPr>
              <a:t>| 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dirty="0"/>
              <a:t>is “negligible.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   CBC with rand. IV is not CCA-secure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0" y="3301246"/>
            <a:ext cx="1295400" cy="14478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304800" y="3903405"/>
            <a:ext cx="12192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04800" y="353699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705600" y="3301246"/>
            <a:ext cx="1295400" cy="13716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828801" y="3770114"/>
            <a:ext cx="637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k</a:t>
            </a:r>
            <a:r>
              <a:rPr lang="en-US" dirty="0" err="1">
                <a:sym typeface="Symbol" pitchFamily="18" charset="2"/>
              </a:rPr>
              <a:t>K</a:t>
            </a:r>
            <a:endParaRPr lang="en-US" b="1" dirty="0">
              <a:cs typeface="Arial" charset="0"/>
              <a:sym typeface="Symbol" pitchFamily="18" charset="2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838200" y="2996446"/>
            <a:ext cx="7924800" cy="19812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895600" y="3028950"/>
            <a:ext cx="3810000" cy="400110"/>
            <a:chOff x="2667000" y="2376632"/>
            <a:chExt cx="3810000" cy="400110"/>
          </a:xfrm>
        </p:grpSpPr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2667000" y="2771772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3048000" y="2376632"/>
              <a:ext cx="29055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m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 </a:t>
              </a:r>
              <a:r>
                <a:rPr lang="en-US" sz="2000" dirty="0"/>
                <a:t>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  </a:t>
              </a:r>
              <a:r>
                <a:rPr lang="en-US" dirty="0" smtClean="0">
                  <a:sym typeface="Symbol" pitchFamily="18" charset="2"/>
                </a:rPr>
                <a:t> </a:t>
              </a:r>
              <a:r>
                <a:rPr lang="en-US" dirty="0">
                  <a:sym typeface="Symbol" pitchFamily="18" charset="2"/>
                </a:rPr>
                <a:t>:  </a:t>
              </a:r>
              <a:r>
                <a:rPr lang="en-US" dirty="0" smtClean="0">
                  <a:sym typeface="Symbol" pitchFamily="18" charset="2"/>
                </a:rPr>
                <a:t>     </a:t>
              </a:r>
              <a:r>
                <a:rPr lang="en-US" dirty="0">
                  <a:sym typeface="Symbol" pitchFamily="18" charset="2"/>
                </a:rPr>
                <a:t>|</a:t>
              </a:r>
              <a:r>
                <a:rPr lang="en-US" dirty="0" smtClean="0">
                  <a:sym typeface="Symbol" pitchFamily="18" charset="2"/>
                </a:rPr>
                <a:t>m</a:t>
              </a:r>
              <a:r>
                <a:rPr lang="en-US" baseline="-25000" dirty="0" smtClean="0">
                  <a:sym typeface="Symbol" pitchFamily="18" charset="2"/>
                </a:rPr>
                <a:t>0</a:t>
              </a:r>
              <a:r>
                <a:rPr lang="en-US" dirty="0" smtClean="0">
                  <a:sym typeface="Symbol" pitchFamily="18" charset="2"/>
                </a:rPr>
                <a:t>| </a:t>
              </a:r>
              <a:r>
                <a:rPr lang="en-US" dirty="0">
                  <a:sym typeface="Symbol" pitchFamily="18" charset="2"/>
                </a:rPr>
                <a:t>= |</a:t>
              </a:r>
              <a:r>
                <a:rPr lang="en-US" dirty="0" smtClean="0">
                  <a:sym typeface="Symbol" pitchFamily="18" charset="2"/>
                </a:rPr>
                <a:t>m</a:t>
              </a:r>
              <a:r>
                <a:rPr lang="en-US" baseline="-25000" dirty="0" smtClean="0">
                  <a:sym typeface="Symbol" pitchFamily="18" charset="2"/>
                </a:rPr>
                <a:t>1</a:t>
              </a:r>
              <a:r>
                <a:rPr lang="en-US" dirty="0" smtClean="0">
                  <a:sym typeface="Symbol" pitchFamily="18" charset="2"/>
                </a:rPr>
                <a:t>|=1</a:t>
              </a:r>
              <a:endParaRPr lang="en-US" dirty="0">
                <a:sym typeface="Symbol" pitchFamily="18" charset="2"/>
              </a:endParaRPr>
            </a:p>
          </p:txBody>
        </p:sp>
      </p:grpSp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2895600" y="3467100"/>
            <a:ext cx="3733800" cy="400050"/>
            <a:chOff x="1776" y="2194"/>
            <a:chExt cx="2352" cy="336"/>
          </a:xfrm>
        </p:grpSpPr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1776" y="227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2208" y="2194"/>
              <a:ext cx="152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c </a:t>
              </a:r>
              <a:r>
                <a:rPr lang="en-US" dirty="0">
                  <a:sym typeface="Symbol" pitchFamily="18" charset="2"/>
                </a:rPr>
                <a:t> </a:t>
              </a:r>
              <a:r>
                <a:rPr lang="en-US" dirty="0"/>
                <a:t>E(k,</a:t>
              </a:r>
              <a:r>
                <a:rPr lang="en-US" sz="2000" b="1" dirty="0"/>
                <a:t> </a:t>
              </a:r>
              <a:r>
                <a:rPr lang="en-US" sz="2000" b="1" dirty="0" err="1" smtClean="0"/>
                <a:t>m</a:t>
              </a:r>
              <a:r>
                <a:rPr lang="en-US" sz="2000" b="1" baseline="-25000" dirty="0" err="1" smtClean="0"/>
                <a:t>b</a:t>
              </a:r>
              <a:r>
                <a:rPr lang="en-US" dirty="0" smtClean="0"/>
                <a:t>) = (IV, c[0])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95600" y="4019550"/>
            <a:ext cx="3810000" cy="400110"/>
            <a:chOff x="2667000" y="2376632"/>
            <a:chExt cx="3810000" cy="400110"/>
          </a:xfrm>
        </p:grpSpPr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H="1">
              <a:off x="2667000" y="2771772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3655235" y="2376632"/>
              <a:ext cx="184477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pitchFamily="18" charset="2"/>
                </a:rPr>
                <a:t>c</a:t>
              </a:r>
              <a:r>
                <a:rPr lang="en-US" sz="2000" dirty="0" smtClean="0">
                  <a:sym typeface="Symbol" pitchFamily="18" charset="2"/>
                </a:rPr>
                <a:t>’ = (IV⨁1, c[0])</a:t>
              </a:r>
              <a:endParaRPr lang="en-US" sz="2000" dirty="0">
                <a:sym typeface="Symbol" pitchFamily="18" charset="2"/>
              </a:endParaRPr>
            </a:p>
          </p:txBody>
        </p:sp>
      </p:grpSp>
      <p:grpSp>
        <p:nvGrpSpPr>
          <p:cNvPr id="29" name="Group 11"/>
          <p:cNvGrpSpPr>
            <a:grpSpLocks/>
          </p:cNvGrpSpPr>
          <p:nvPr/>
        </p:nvGrpSpPr>
        <p:grpSpPr bwMode="auto">
          <a:xfrm>
            <a:off x="2895600" y="4457703"/>
            <a:ext cx="3733800" cy="461963"/>
            <a:chOff x="1776" y="2194"/>
            <a:chExt cx="2352" cy="388"/>
          </a:xfrm>
        </p:grpSpPr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1776" y="227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2448" y="2194"/>
              <a:ext cx="1169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ym typeface="Symbol" pitchFamily="18" charset="2"/>
                </a:rPr>
                <a:t>D</a:t>
              </a:r>
              <a:r>
                <a:rPr lang="en-US" sz="2000" dirty="0" smtClean="0"/>
                <a:t>(</a:t>
              </a:r>
              <a:r>
                <a:rPr lang="en-US" sz="2000" dirty="0"/>
                <a:t>k,</a:t>
              </a:r>
              <a:r>
                <a:rPr lang="en-US" sz="2400" b="1" dirty="0"/>
                <a:t> </a:t>
              </a:r>
              <a:r>
                <a:rPr lang="en-US" sz="2400" b="1" dirty="0" smtClean="0"/>
                <a:t>c’</a:t>
              </a:r>
              <a:r>
                <a:rPr lang="en-US" sz="2000" dirty="0" smtClean="0"/>
                <a:t>) = m</a:t>
              </a:r>
              <a:r>
                <a:rPr lang="en-US" sz="2000" baseline="-25000" dirty="0" smtClean="0"/>
                <a:t>b</a:t>
              </a:r>
              <a:r>
                <a:rPr lang="en-US" sz="2000" dirty="0">
                  <a:sym typeface="Symbol" pitchFamily="18" charset="2"/>
                </a:rPr>
                <a:t>⨁1</a:t>
              </a:r>
              <a:endParaRPr lang="en-US" sz="20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001347" y="4167485"/>
            <a:ext cx="1066800" cy="461665"/>
            <a:chOff x="7772400" y="2647950"/>
            <a:chExt cx="1066800" cy="461665"/>
          </a:xfrm>
        </p:grpSpPr>
        <p:sp>
          <p:nvSpPr>
            <p:cNvPr id="33" name="Line 14"/>
            <p:cNvSpPr>
              <a:spLocks noChangeShapeType="1"/>
            </p:cNvSpPr>
            <p:nvPr/>
          </p:nvSpPr>
          <p:spPr bwMode="auto">
            <a:xfrm flipV="1">
              <a:off x="7772400" y="310515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15"/>
            <p:cNvSpPr txBox="1">
              <a:spLocks noChangeArrowheads="1"/>
            </p:cNvSpPr>
            <p:nvPr/>
          </p:nvSpPr>
          <p:spPr bwMode="auto">
            <a:xfrm>
              <a:off x="7848600" y="2647950"/>
              <a:ext cx="34636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</a:t>
              </a:r>
              <a:endParaRPr lang="en-US" sz="2000" dirty="0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0" y="226695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7067880" y="4097880"/>
              <a:ext cx="561960" cy="4611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6360" y="4092840"/>
                <a:ext cx="582120" cy="47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49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Authenticated enc. </a:t>
            </a:r>
            <a:r>
              <a:rPr lang="en-US" dirty="0"/>
              <a:t>⇒</a:t>
            </a:r>
            <a:r>
              <a:rPr lang="en-US" dirty="0" smtClean="0"/>
              <a:t> CCA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en-US" b="1" u="sng" dirty="0" err="1" smtClean="0"/>
              <a:t>Thm</a:t>
            </a:r>
            <a:r>
              <a:rPr lang="en-US" dirty="0" smtClean="0"/>
              <a:t>:	Let (E,D) be a cipher that provides AE.    </a:t>
            </a:r>
            <a:br>
              <a:rPr lang="en-US" dirty="0" smtClean="0"/>
            </a:br>
            <a:r>
              <a:rPr lang="en-US" dirty="0" smtClean="0"/>
              <a:t>	Then (E,D) is CCA secure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In particular, for any q-query eff. A there exist eff. B</a:t>
            </a:r>
            <a:r>
              <a:rPr lang="en-US" baseline="-25000" dirty="0" smtClean="0"/>
              <a:t>1</a:t>
            </a:r>
            <a:r>
              <a:rPr lang="en-US" dirty="0" smtClean="0"/>
              <a:t>, B</a:t>
            </a:r>
            <a:r>
              <a:rPr lang="en-US" baseline="-25000" dirty="0" smtClean="0"/>
              <a:t>2</a:t>
            </a:r>
            <a:r>
              <a:rPr lang="en-US" dirty="0" smtClean="0"/>
              <a:t>  </a:t>
            </a:r>
            <a:r>
              <a:rPr lang="en-US" dirty="0" err="1" smtClean="0"/>
              <a:t>s.t.</a:t>
            </a:r>
            <a:endParaRPr lang="en-US" dirty="0" smtClean="0"/>
          </a:p>
          <a:p>
            <a:pPr marL="0" indent="0">
              <a:spcBef>
                <a:spcPts val="1824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Adv</a:t>
            </a:r>
            <a:r>
              <a:rPr lang="en-US" baseline="-25000" dirty="0" err="1" smtClean="0"/>
              <a:t>CCA</a:t>
            </a:r>
            <a:r>
              <a:rPr lang="en-US" dirty="0" smtClean="0"/>
              <a:t>[A,E] ≤ 2q⋅Adv</a:t>
            </a:r>
            <a:r>
              <a:rPr lang="en-US" baseline="-25000" dirty="0" smtClean="0"/>
              <a:t>CI</a:t>
            </a:r>
            <a:r>
              <a:rPr lang="en-US" dirty="0" smtClean="0"/>
              <a:t>[B</a:t>
            </a:r>
            <a:r>
              <a:rPr lang="en-US" baseline="-25000" dirty="0" smtClean="0"/>
              <a:t>1</a:t>
            </a:r>
            <a:r>
              <a:rPr lang="en-US" dirty="0" smtClean="0"/>
              <a:t>,E] + </a:t>
            </a:r>
            <a:r>
              <a:rPr lang="en-US" dirty="0" err="1" smtClean="0"/>
              <a:t>Adv</a:t>
            </a:r>
            <a:r>
              <a:rPr lang="en-US" baseline="-25000" dirty="0" err="1" smtClean="0"/>
              <a:t>CPA</a:t>
            </a:r>
            <a:r>
              <a:rPr lang="en-US" dirty="0" smtClean="0"/>
              <a:t>[B</a:t>
            </a:r>
            <a:r>
              <a:rPr lang="en-US" baseline="-25000" dirty="0" smtClean="0"/>
              <a:t>2</a:t>
            </a:r>
            <a:r>
              <a:rPr lang="en-US" dirty="0" smtClean="0"/>
              <a:t>,E]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35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7650"/>
            <a:ext cx="8229600" cy="857250"/>
          </a:xfrm>
        </p:spPr>
        <p:txBody>
          <a:bodyPr/>
          <a:lstStyle/>
          <a:p>
            <a:r>
              <a:rPr lang="en-US" dirty="0" smtClean="0"/>
              <a:t>Proof by pictures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152400" y="590550"/>
            <a:ext cx="4038600" cy="2057400"/>
            <a:chOff x="152400" y="895350"/>
            <a:chExt cx="4038600" cy="205740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/>
                <a:t>Chal.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4290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/>
                <a:t>Adv.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79400" y="1733550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52400" y="8953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4400" y="1047750"/>
              <a:ext cx="240094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2000" b="1" dirty="0" smtClean="0"/>
                <a:t>CPA query: 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i</a:t>
              </a:r>
              <a:r>
                <a:rPr lang="en-US" sz="2000" baseline="-25000" dirty="0"/>
                <a:t>,0</a:t>
              </a:r>
              <a:r>
                <a:rPr lang="en-US" sz="2000" dirty="0"/>
                <a:t> , m</a:t>
              </a:r>
              <a:r>
                <a:rPr lang="en-US" sz="2000" baseline="-25000" dirty="0"/>
                <a:t>i,1 </a:t>
              </a:r>
              <a:endParaRPr lang="en-US" sz="2000" b="1" dirty="0" smtClean="0"/>
            </a:p>
            <a:p>
              <a:pPr>
                <a:spcBef>
                  <a:spcPts val="2400"/>
                </a:spcBef>
              </a:pPr>
              <a:endParaRPr lang="en-US" sz="2000" b="1" dirty="0" smtClean="0"/>
            </a:p>
            <a:p>
              <a:r>
                <a:rPr lang="en-US" sz="2000" b="1" dirty="0" smtClean="0"/>
                <a:t>CCA query:  </a:t>
              </a:r>
              <a:r>
                <a:rPr lang="en-US" sz="2400" dirty="0" smtClean="0"/>
                <a:t>c</a:t>
              </a:r>
              <a:r>
                <a:rPr lang="en-US" sz="2400" baseline="-25000" dirty="0" smtClean="0"/>
                <a:t>i</a:t>
              </a:r>
              <a:r>
                <a:rPr lang="en-US" sz="2000" dirty="0" smtClean="0">
                  <a:sym typeface="Symbol" pitchFamily="18" charset="2"/>
                </a:rPr>
                <a:t> </a:t>
              </a:r>
              <a:endParaRPr lang="en-US" sz="2000" b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990600" y="14795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990600" y="16573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600200" y="1555750"/>
              <a:ext cx="1209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 smtClean="0"/>
                <a:t>i</a:t>
              </a:r>
              <a:r>
                <a:rPr lang="en-US" dirty="0" smtClean="0"/>
                <a:t>=E(k,m</a:t>
              </a:r>
              <a:r>
                <a:rPr lang="en-US" baseline="-25000" dirty="0" smtClean="0"/>
                <a:t>i,</a:t>
              </a:r>
              <a:r>
                <a:rPr lang="en-US" sz="2400" b="1" baseline="-25000" dirty="0" smtClean="0"/>
                <a:t>0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990600" y="2431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990600" y="26088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600200" y="2507218"/>
              <a:ext cx="7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(</a:t>
              </a:r>
              <a:r>
                <a:rPr lang="en-US" dirty="0" err="1" smtClean="0"/>
                <a:t>k,c</a:t>
              </a:r>
              <a:r>
                <a:rPr lang="en-US" baseline="-25000" dirty="0" err="1" smtClean="0"/>
                <a:t>i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52400" y="2952750"/>
            <a:ext cx="4038600" cy="2057400"/>
            <a:chOff x="152400" y="895350"/>
            <a:chExt cx="4038600" cy="20574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/>
                <a:t>Chal.</a:t>
              </a: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34290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/>
                <a:t>Adv.</a:t>
              </a:r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279400" y="1733550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152400" y="8953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14400" y="1047750"/>
              <a:ext cx="240094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2000" b="1" dirty="0" smtClean="0"/>
                <a:t>CPA query: 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i</a:t>
              </a:r>
              <a:r>
                <a:rPr lang="en-US" sz="2000" baseline="-25000" dirty="0"/>
                <a:t>,0</a:t>
              </a:r>
              <a:r>
                <a:rPr lang="en-US" sz="2000" dirty="0"/>
                <a:t> , m</a:t>
              </a:r>
              <a:r>
                <a:rPr lang="en-US" sz="2000" baseline="-25000" dirty="0"/>
                <a:t>i,1 </a:t>
              </a:r>
              <a:endParaRPr lang="en-US" sz="2000" b="1" dirty="0" smtClean="0"/>
            </a:p>
            <a:p>
              <a:pPr>
                <a:spcBef>
                  <a:spcPts val="2400"/>
                </a:spcBef>
              </a:pPr>
              <a:endParaRPr lang="en-US" sz="2000" b="1" dirty="0" smtClean="0"/>
            </a:p>
            <a:p>
              <a:r>
                <a:rPr lang="en-US" sz="2000" b="1" dirty="0" smtClean="0"/>
                <a:t>CCA query:  </a:t>
              </a:r>
              <a:r>
                <a:rPr lang="en-US" sz="2400" dirty="0" smtClean="0"/>
                <a:t>c</a:t>
              </a:r>
              <a:r>
                <a:rPr lang="en-US" sz="2400" baseline="-25000" dirty="0" smtClean="0"/>
                <a:t>i</a:t>
              </a:r>
              <a:r>
                <a:rPr lang="en-US" sz="2000" dirty="0" smtClean="0">
                  <a:sym typeface="Symbol" pitchFamily="18" charset="2"/>
                </a:rPr>
                <a:t> </a:t>
              </a:r>
              <a:endParaRPr lang="en-US" sz="2000" b="1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990600" y="14795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990600" y="16573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0200" y="1555750"/>
              <a:ext cx="1209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 smtClean="0"/>
                <a:t>i</a:t>
              </a:r>
              <a:r>
                <a:rPr lang="en-US" dirty="0" smtClean="0"/>
                <a:t>=E(k,m</a:t>
              </a:r>
              <a:r>
                <a:rPr lang="en-US" baseline="-25000" dirty="0" smtClean="0"/>
                <a:t>i,</a:t>
              </a:r>
              <a:r>
                <a:rPr lang="en-US" sz="2400" b="1" baseline="-25000" dirty="0" smtClean="0"/>
                <a:t>1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990600" y="2431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990600" y="26088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00200" y="2507218"/>
              <a:ext cx="7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(</a:t>
              </a:r>
              <a:r>
                <a:rPr lang="en-US" dirty="0" err="1" smtClean="0"/>
                <a:t>k,c</a:t>
              </a:r>
              <a:r>
                <a:rPr lang="en-US" baseline="-25000" dirty="0" err="1" smtClean="0"/>
                <a:t>i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648200" y="590550"/>
            <a:ext cx="4038600" cy="2057400"/>
            <a:chOff x="4648200" y="590550"/>
            <a:chExt cx="4038600" cy="2057400"/>
          </a:xfrm>
        </p:grpSpPr>
        <p:sp>
          <p:nvSpPr>
            <p:cNvPr id="67" name="TextBox 66"/>
            <p:cNvSpPr txBox="1"/>
            <p:nvPr/>
          </p:nvSpPr>
          <p:spPr>
            <a:xfrm>
              <a:off x="5410200" y="742950"/>
              <a:ext cx="24009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2000" b="1" dirty="0" smtClean="0"/>
                <a:t>CPA query: 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i</a:t>
              </a:r>
              <a:r>
                <a:rPr lang="en-US" sz="2000" baseline="-25000" dirty="0"/>
                <a:t>,0</a:t>
              </a:r>
              <a:r>
                <a:rPr lang="en-US" sz="2000" dirty="0"/>
                <a:t> , m</a:t>
              </a:r>
              <a:r>
                <a:rPr lang="en-US" sz="2000" baseline="-25000" dirty="0"/>
                <a:t>i,1 </a:t>
              </a:r>
              <a:endParaRPr lang="en-US" sz="2000" b="1" dirty="0" smtClean="0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4648200" y="590550"/>
              <a:ext cx="4038600" cy="2057400"/>
              <a:chOff x="4648200" y="590550"/>
              <a:chExt cx="4038600" cy="2057400"/>
            </a:xfrm>
          </p:grpSpPr>
          <p:sp>
            <p:nvSpPr>
              <p:cNvPr id="63" name="Rectangle 4"/>
              <p:cNvSpPr>
                <a:spLocks noChangeArrowheads="1"/>
              </p:cNvSpPr>
              <p:nvPr/>
            </p:nvSpPr>
            <p:spPr bwMode="auto">
              <a:xfrm>
                <a:off x="4800600" y="742950"/>
                <a:ext cx="609600" cy="16764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/>
                  <a:t>Chal.</a:t>
                </a:r>
              </a:p>
            </p:txBody>
          </p:sp>
          <p:sp>
            <p:nvSpPr>
              <p:cNvPr id="64" name="Rectangle 7"/>
              <p:cNvSpPr>
                <a:spLocks noChangeArrowheads="1"/>
              </p:cNvSpPr>
              <p:nvPr/>
            </p:nvSpPr>
            <p:spPr bwMode="auto">
              <a:xfrm>
                <a:off x="7924800" y="742950"/>
                <a:ext cx="609600" cy="16764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/>
                  <a:t>Adv.</a:t>
                </a:r>
              </a:p>
            </p:txBody>
          </p:sp>
          <p:sp>
            <p:nvSpPr>
              <p:cNvPr id="65" name="Text Box 8"/>
              <p:cNvSpPr txBox="1">
                <a:spLocks noChangeArrowheads="1"/>
              </p:cNvSpPr>
              <p:nvPr/>
            </p:nvSpPr>
            <p:spPr bwMode="auto">
              <a:xfrm>
                <a:off x="4775200" y="1428750"/>
                <a:ext cx="63731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k</a:t>
                </a:r>
                <a:r>
                  <a:rPr lang="en-US" dirty="0" err="1">
                    <a:sym typeface="Symbol" pitchFamily="18" charset="2"/>
                  </a:rPr>
                  <a:t>K</a:t>
                </a:r>
                <a:endParaRPr lang="en-US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66" name="Rectangle 16"/>
              <p:cNvSpPr>
                <a:spLocks noChangeArrowheads="1"/>
              </p:cNvSpPr>
              <p:nvPr/>
            </p:nvSpPr>
            <p:spPr bwMode="auto">
              <a:xfrm>
                <a:off x="4648200" y="590550"/>
                <a:ext cx="4038600" cy="205740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H="1">
                <a:off x="5486400" y="1174750"/>
                <a:ext cx="2438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486400" y="1352550"/>
                <a:ext cx="2438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096000" y="1250950"/>
                <a:ext cx="1209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=E(k,m</a:t>
                </a:r>
                <a:r>
                  <a:rPr lang="en-US" baseline="-25000" dirty="0" smtClean="0"/>
                  <a:t>i,</a:t>
                </a:r>
                <a:r>
                  <a:rPr lang="en-US" sz="2400" b="1" baseline="-25000" dirty="0" smtClean="0"/>
                  <a:t>0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4648200" y="2952750"/>
            <a:ext cx="4038600" cy="2057400"/>
            <a:chOff x="4648200" y="2952750"/>
            <a:chExt cx="4038600" cy="2057400"/>
          </a:xfrm>
        </p:grpSpPr>
        <p:sp>
          <p:nvSpPr>
            <p:cNvPr id="75" name="Rectangle 4"/>
            <p:cNvSpPr>
              <a:spLocks noChangeArrowheads="1"/>
            </p:cNvSpPr>
            <p:nvPr/>
          </p:nvSpPr>
          <p:spPr bwMode="auto">
            <a:xfrm>
              <a:off x="4800600" y="31051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/>
                <a:t>Chal.</a:t>
              </a:r>
            </a:p>
          </p:txBody>
        </p:sp>
        <p:sp>
          <p:nvSpPr>
            <p:cNvPr id="76" name="Rectangle 7"/>
            <p:cNvSpPr>
              <a:spLocks noChangeArrowheads="1"/>
            </p:cNvSpPr>
            <p:nvPr/>
          </p:nvSpPr>
          <p:spPr bwMode="auto">
            <a:xfrm>
              <a:off x="7924800" y="31051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/>
                <a:t>Adv.</a:t>
              </a:r>
            </a:p>
          </p:txBody>
        </p:sp>
        <p:sp>
          <p:nvSpPr>
            <p:cNvPr id="77" name="Text Box 8"/>
            <p:cNvSpPr txBox="1">
              <a:spLocks noChangeArrowheads="1"/>
            </p:cNvSpPr>
            <p:nvPr/>
          </p:nvSpPr>
          <p:spPr bwMode="auto">
            <a:xfrm>
              <a:off x="4775200" y="3790950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78" name="Rectangle 16"/>
            <p:cNvSpPr>
              <a:spLocks noChangeArrowheads="1"/>
            </p:cNvSpPr>
            <p:nvPr/>
          </p:nvSpPr>
          <p:spPr bwMode="auto">
            <a:xfrm>
              <a:off x="4648200" y="29527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10200" y="3105150"/>
              <a:ext cx="24009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2000" b="1" dirty="0" smtClean="0"/>
                <a:t>CPA query: 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i</a:t>
              </a:r>
              <a:r>
                <a:rPr lang="en-US" sz="2000" baseline="-25000" dirty="0"/>
                <a:t>,0</a:t>
              </a:r>
              <a:r>
                <a:rPr lang="en-US" sz="2000" dirty="0"/>
                <a:t> , m</a:t>
              </a:r>
              <a:r>
                <a:rPr lang="en-US" sz="2000" baseline="-25000" dirty="0"/>
                <a:t>i,1 </a:t>
              </a:r>
              <a:endParaRPr lang="en-US" sz="2000" b="1" dirty="0" smtClean="0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1">
              <a:off x="5486400" y="35369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5486400" y="37147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096000" y="3613150"/>
              <a:ext cx="1209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 smtClean="0"/>
                <a:t>i</a:t>
              </a:r>
              <a:r>
                <a:rPr lang="en-US" dirty="0" smtClean="0"/>
                <a:t>=E(k,m</a:t>
              </a:r>
              <a:r>
                <a:rPr lang="en-US" baseline="-25000" dirty="0" smtClean="0"/>
                <a:t>i,</a:t>
              </a:r>
              <a:r>
                <a:rPr lang="en-US" sz="2400" b="1" baseline="-25000" dirty="0" smtClean="0"/>
                <a:t>1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486400" y="1733550"/>
            <a:ext cx="2438400" cy="930533"/>
            <a:chOff x="5486400" y="1733550"/>
            <a:chExt cx="2438400" cy="930533"/>
          </a:xfrm>
        </p:grpSpPr>
        <p:cxnSp>
          <p:nvCxnSpPr>
            <p:cNvPr id="71" name="Straight Arrow Connector 70"/>
            <p:cNvCxnSpPr/>
            <p:nvPr/>
          </p:nvCxnSpPr>
          <p:spPr>
            <a:xfrm flipH="1">
              <a:off x="5486400" y="21262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486400" y="2304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289357" y="220241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⊥</a:t>
              </a:r>
              <a:endParaRPr lang="en-US" sz="24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11800" y="1733550"/>
              <a:ext cx="1492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CCA </a:t>
              </a:r>
              <a:r>
                <a:rPr lang="en-US" b="1" dirty="0"/>
                <a:t>query:  </a:t>
              </a:r>
              <a:r>
                <a:rPr lang="en-US" sz="2000" dirty="0"/>
                <a:t>c</a:t>
              </a:r>
              <a:r>
                <a:rPr lang="en-US" sz="2000" baseline="-25000" dirty="0"/>
                <a:t>i</a:t>
              </a:r>
              <a:r>
                <a:rPr lang="en-US" dirty="0">
                  <a:sym typeface="Symbol" pitchFamily="18" charset="2"/>
                </a:rPr>
                <a:t> </a:t>
              </a:r>
              <a:endParaRPr lang="en-US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486400" y="4127440"/>
            <a:ext cx="2438400" cy="887175"/>
            <a:chOff x="5486400" y="4127440"/>
            <a:chExt cx="2438400" cy="887175"/>
          </a:xfrm>
        </p:grpSpPr>
        <p:cxnSp>
          <p:nvCxnSpPr>
            <p:cNvPr id="83" name="Straight Arrow Connector 82"/>
            <p:cNvCxnSpPr/>
            <p:nvPr/>
          </p:nvCxnSpPr>
          <p:spPr>
            <a:xfrm flipH="1">
              <a:off x="5486400" y="44884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5486400" y="46662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400800" y="455295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⊥</a:t>
              </a:r>
              <a:endParaRPr lang="en-US" sz="24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49900" y="4127440"/>
              <a:ext cx="1492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CCA </a:t>
              </a:r>
              <a:r>
                <a:rPr lang="en-US" b="1" dirty="0"/>
                <a:t>query:  </a:t>
              </a:r>
              <a:r>
                <a:rPr lang="en-US" sz="2000" dirty="0"/>
                <a:t>c</a:t>
              </a:r>
              <a:r>
                <a:rPr lang="en-US" sz="2000" baseline="-25000" dirty="0"/>
                <a:t>i</a:t>
              </a:r>
              <a:r>
                <a:rPr lang="en-US" dirty="0">
                  <a:sym typeface="Symbol" pitchFamily="18" charset="2"/>
                </a:rPr>
                <a:t> </a:t>
              </a:r>
              <a:endParaRPr lang="en-US" b="1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4191000" y="1428750"/>
            <a:ext cx="5327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≈</a:t>
            </a:r>
            <a:r>
              <a:rPr lang="en-US" sz="3200" baseline="-25000" dirty="0" smtClean="0"/>
              <a:t>p</a:t>
            </a:r>
            <a:endParaRPr lang="en-US" sz="3200" dirty="0"/>
          </a:p>
        </p:txBody>
      </p:sp>
      <p:sp>
        <p:nvSpPr>
          <p:cNvPr id="95" name="TextBox 94"/>
          <p:cNvSpPr txBox="1"/>
          <p:nvPr/>
        </p:nvSpPr>
        <p:spPr>
          <a:xfrm>
            <a:off x="4178300" y="3587174"/>
            <a:ext cx="5327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≈</a:t>
            </a:r>
            <a:r>
              <a:rPr lang="en-US" sz="3200" baseline="-25000" dirty="0" smtClean="0"/>
              <a:t>p</a:t>
            </a:r>
            <a:endParaRPr lang="en-US" sz="3200" dirty="0"/>
          </a:p>
        </p:txBody>
      </p:sp>
      <p:sp>
        <p:nvSpPr>
          <p:cNvPr id="96" name="TextBox 95"/>
          <p:cNvSpPr txBox="1"/>
          <p:nvPr/>
        </p:nvSpPr>
        <p:spPr>
          <a:xfrm>
            <a:off x="6477615" y="2444174"/>
            <a:ext cx="5327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≈</a:t>
            </a:r>
            <a:r>
              <a:rPr lang="en-US" sz="3200" baseline="-25000" dirty="0" smtClean="0"/>
              <a:t>p</a:t>
            </a:r>
            <a:endParaRPr lang="en-US" sz="3200" dirty="0"/>
          </a:p>
        </p:txBody>
      </p:sp>
      <p:sp>
        <p:nvSpPr>
          <p:cNvPr id="97" name="TextBox 96"/>
          <p:cNvSpPr txBox="1"/>
          <p:nvPr/>
        </p:nvSpPr>
        <p:spPr>
          <a:xfrm>
            <a:off x="1727200" y="2419350"/>
            <a:ext cx="5327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≈</a:t>
            </a:r>
            <a:r>
              <a:rPr lang="en-US" sz="3200" baseline="-25000" dirty="0" smtClean="0"/>
              <a:t>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0811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9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Authenticated encryption:</a:t>
            </a:r>
            <a:endParaRPr lang="en-US" dirty="0"/>
          </a:p>
          <a:p>
            <a:pPr>
              <a:spcBef>
                <a:spcPts val="1776"/>
              </a:spcBef>
            </a:pPr>
            <a:r>
              <a:rPr lang="en-US" dirty="0"/>
              <a:t>e</a:t>
            </a:r>
            <a:r>
              <a:rPr lang="en-US" dirty="0" smtClean="0"/>
              <a:t>nsures confidentiality against an active adversary   </a:t>
            </a:r>
            <a:br>
              <a:rPr lang="en-US" dirty="0" smtClean="0"/>
            </a:br>
            <a:r>
              <a:rPr lang="en-US" dirty="0" smtClean="0"/>
              <a:t>that can decrypt some </a:t>
            </a:r>
            <a:r>
              <a:rPr lang="en-US" dirty="0" err="1" smtClean="0"/>
              <a:t>ciphertexts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Limitations:    </a:t>
            </a:r>
          </a:p>
          <a:p>
            <a:pPr>
              <a:spcBef>
                <a:spcPts val="1776"/>
              </a:spcBef>
            </a:pPr>
            <a:r>
              <a:rPr lang="en-US" dirty="0" smtClean="0"/>
              <a:t>does not prevent replay attacks</a:t>
            </a:r>
          </a:p>
          <a:p>
            <a:pPr>
              <a:spcBef>
                <a:spcPts val="1776"/>
              </a:spcBef>
            </a:pPr>
            <a:r>
              <a:rPr lang="en-US" dirty="0" smtClean="0"/>
              <a:t>does not account for side channels (timing)</a:t>
            </a:r>
          </a:p>
        </p:txBody>
      </p:sp>
    </p:spTree>
    <p:extLst>
      <p:ext uri="{BB962C8B-B14F-4D97-AF65-F5344CB8AC3E}">
        <p14:creationId xmlns:p14="http://schemas.microsoft.com/office/powerpoint/2010/main" val="104578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Authenticated Encryption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Constructions from ciphers and MACs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9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… but first,  some history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895350"/>
            <a:ext cx="86106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Authenticated Encryption (AE):     introduced in </a:t>
            </a:r>
            <a:r>
              <a:rPr lang="en-US" smtClean="0"/>
              <a:t>2000    </a:t>
            </a:r>
            <a:r>
              <a:rPr lang="en-US" sz="1600" smtClean="0"/>
              <a:t>[KY’00, BN’00</a:t>
            </a:r>
            <a:r>
              <a:rPr lang="en-US" sz="1600" dirty="0" smtClean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Crypto APIs before then:     (e.g.   MS-CAPI)</a:t>
            </a:r>
          </a:p>
          <a:p>
            <a:r>
              <a:rPr lang="en-US" dirty="0" smtClean="0"/>
              <a:t>Provide API for CPA-secure encryption  (e.g. CBC with rand. IV)</a:t>
            </a:r>
          </a:p>
          <a:p>
            <a:r>
              <a:rPr lang="en-US" dirty="0" smtClean="0"/>
              <a:t>Provide API for MAC  (e.g. HMAC)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Every project had to combine the two itself without </a:t>
            </a:r>
            <a:br>
              <a:rPr lang="en-US" dirty="0" smtClean="0"/>
            </a:br>
            <a:r>
              <a:rPr lang="en-US" dirty="0" smtClean="0"/>
              <a:t>a well defined goal</a:t>
            </a:r>
          </a:p>
          <a:p>
            <a:r>
              <a:rPr lang="en-US" dirty="0" smtClean="0"/>
              <a:t>Not all combinations provide AE 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506920" y="1668240"/>
              <a:ext cx="1804320" cy="415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5400" y="1656360"/>
                <a:ext cx="1828080" cy="43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922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152400" y="2495550"/>
            <a:ext cx="8991600" cy="1143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5715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Combining MAC and ENC   (CCA)</a:t>
            </a: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178800" cy="417195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000" dirty="0" smtClean="0">
                <a:latin typeface="Tahoma"/>
                <a:cs typeface="Tahoma"/>
              </a:rPr>
              <a:t>		Encryption key  </a:t>
            </a:r>
            <a:r>
              <a:rPr lang="en-US" sz="2000" dirty="0" err="1">
                <a:latin typeface="Tahoma"/>
                <a:cs typeface="Tahoma"/>
              </a:rPr>
              <a:t>k</a:t>
            </a:r>
            <a:r>
              <a:rPr lang="en-US" sz="2000" baseline="-25000" dirty="0" err="1" smtClean="0">
                <a:latin typeface="Tahoma"/>
                <a:cs typeface="Tahoma"/>
              </a:rPr>
              <a:t>E</a:t>
            </a:r>
            <a:r>
              <a:rPr lang="en-US" sz="2000" dirty="0" smtClean="0">
                <a:latin typeface="Tahoma"/>
                <a:cs typeface="Tahoma"/>
              </a:rPr>
              <a:t>.      MAC key = </a:t>
            </a:r>
            <a:r>
              <a:rPr lang="en-US" sz="2000" dirty="0" err="1" smtClean="0">
                <a:latin typeface="Tahoma"/>
                <a:cs typeface="Tahoma"/>
              </a:rPr>
              <a:t>k</a:t>
            </a:r>
            <a:r>
              <a:rPr lang="en-US" sz="2000" baseline="-25000" dirty="0" err="1">
                <a:latin typeface="Tahoma"/>
                <a:cs typeface="Tahoma"/>
              </a:rPr>
              <a:t>I</a:t>
            </a:r>
            <a:endParaRPr lang="en-US" sz="2000" baseline="-25000" dirty="0" smtClean="0">
              <a:latin typeface="Tahoma"/>
              <a:cs typeface="Tahoma"/>
            </a:endParaRPr>
          </a:p>
          <a:p>
            <a:pPr marL="0" indent="0" eaLnBrk="1" hangingPunct="1">
              <a:spcBef>
                <a:spcPct val="90000"/>
              </a:spcBef>
              <a:buNone/>
            </a:pPr>
            <a:r>
              <a:rPr lang="en-US" sz="2000" u="sng" dirty="0" smtClean="0"/>
              <a:t>Option 1</a:t>
            </a:r>
            <a:r>
              <a:rPr lang="en-US" sz="2000" dirty="0" smtClean="0"/>
              <a:t>:   (SSL)</a:t>
            </a:r>
          </a:p>
          <a:p>
            <a:pPr marL="461963" indent="-461963" eaLnBrk="1" hangingPunct="1"/>
            <a:endParaRPr lang="en-US" sz="2000" dirty="0" smtClean="0"/>
          </a:p>
          <a:p>
            <a:pPr marL="0" indent="0" eaLnBrk="1" hangingPunct="1">
              <a:buNone/>
            </a:pPr>
            <a:endParaRPr lang="en-US" sz="2000" dirty="0" smtClean="0"/>
          </a:p>
          <a:p>
            <a:pPr marL="0" indent="0" eaLnBrk="1" hangingPunct="1">
              <a:spcBef>
                <a:spcPct val="60000"/>
              </a:spcBef>
              <a:buNone/>
            </a:pPr>
            <a:r>
              <a:rPr lang="en-US" sz="2000" u="sng" dirty="0" smtClean="0"/>
              <a:t>Option 2</a:t>
            </a:r>
            <a:r>
              <a:rPr lang="en-US" sz="2000" dirty="0" smtClean="0"/>
              <a:t>:   (</a:t>
            </a:r>
            <a:r>
              <a:rPr lang="en-US" sz="2000" dirty="0" err="1" smtClean="0"/>
              <a:t>IPsec</a:t>
            </a:r>
            <a:r>
              <a:rPr lang="en-US" sz="2000" dirty="0" smtClean="0"/>
              <a:t>)</a:t>
            </a:r>
          </a:p>
          <a:p>
            <a:pPr marL="461963" indent="-461963" eaLnBrk="1" hangingPunct="1"/>
            <a:endParaRPr lang="en-US" sz="2000" dirty="0" smtClean="0"/>
          </a:p>
          <a:p>
            <a:pPr marL="0" indent="0" eaLnBrk="1" hangingPunct="1">
              <a:buNone/>
            </a:pPr>
            <a:endParaRPr lang="en-US" sz="2000" dirty="0" smtClean="0"/>
          </a:p>
          <a:p>
            <a:pPr marL="0" indent="0" eaLnBrk="1" hangingPunct="1">
              <a:spcBef>
                <a:spcPts val="3000"/>
              </a:spcBef>
              <a:buNone/>
            </a:pPr>
            <a:r>
              <a:rPr lang="en-US" sz="2000" u="sng" dirty="0" smtClean="0"/>
              <a:t>Option 3</a:t>
            </a:r>
            <a:r>
              <a:rPr lang="en-US" sz="2000" dirty="0" smtClean="0"/>
              <a:t>:   (SSH)</a:t>
            </a: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1928813" y="1865710"/>
            <a:ext cx="14478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dirty="0" err="1">
                <a:latin typeface="Tahoma" pitchFamily="34" charset="0"/>
              </a:rPr>
              <a:t>m</a:t>
            </a:r>
            <a:r>
              <a:rPr lang="en-US" dirty="0" err="1" smtClean="0">
                <a:latin typeface="Tahoma" pitchFamily="34" charset="0"/>
              </a:rPr>
              <a:t>sg</a:t>
            </a:r>
            <a:r>
              <a:rPr lang="en-US" dirty="0" smtClean="0">
                <a:latin typeface="Tahoma" pitchFamily="34" charset="0"/>
              </a:rPr>
              <a:t>  </a:t>
            </a:r>
            <a:r>
              <a:rPr lang="en-US" dirty="0">
                <a:latin typeface="Tahoma" pitchFamily="34" charset="0"/>
              </a:rPr>
              <a:t>m</a:t>
            </a:r>
          </a:p>
        </p:txBody>
      </p:sp>
      <p:sp>
        <p:nvSpPr>
          <p:cNvPr id="33800" name="AutoShape 6"/>
          <p:cNvSpPr>
            <a:spLocks noChangeArrowheads="1"/>
          </p:cNvSpPr>
          <p:nvPr/>
        </p:nvSpPr>
        <p:spPr bwMode="auto">
          <a:xfrm>
            <a:off x="3452813" y="1922860"/>
            <a:ext cx="304800" cy="17145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7"/>
          <p:cNvSpPr>
            <a:spLocks noChangeArrowheads="1"/>
          </p:cNvSpPr>
          <p:nvPr/>
        </p:nvSpPr>
        <p:spPr bwMode="auto">
          <a:xfrm>
            <a:off x="3986213" y="1865710"/>
            <a:ext cx="1295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dirty="0" err="1">
                <a:latin typeface="Tahoma" pitchFamily="34" charset="0"/>
              </a:rPr>
              <a:t>m</a:t>
            </a:r>
            <a:r>
              <a:rPr lang="en-US" dirty="0" err="1" smtClean="0">
                <a:latin typeface="Tahoma" pitchFamily="34" charset="0"/>
              </a:rPr>
              <a:t>sg</a:t>
            </a:r>
            <a:r>
              <a:rPr lang="en-US" dirty="0" smtClean="0">
                <a:latin typeface="Tahoma" pitchFamily="34" charset="0"/>
              </a:rPr>
              <a:t>  </a:t>
            </a:r>
            <a:r>
              <a:rPr lang="en-US" dirty="0">
                <a:latin typeface="Tahoma" pitchFamily="34" charset="0"/>
              </a:rPr>
              <a:t>m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5357813" y="1865710"/>
            <a:ext cx="838200" cy="28575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 smtClean="0">
                <a:latin typeface="Tahoma" pitchFamily="34" charset="0"/>
              </a:rPr>
              <a:t>tag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33803" name="AutoShape 9"/>
          <p:cNvSpPr>
            <a:spLocks noChangeArrowheads="1"/>
          </p:cNvSpPr>
          <p:nvPr/>
        </p:nvSpPr>
        <p:spPr bwMode="auto">
          <a:xfrm>
            <a:off x="6348413" y="1922860"/>
            <a:ext cx="304800" cy="17145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0" descr="Horizontal brick"/>
          <p:cNvSpPr>
            <a:spLocks noChangeArrowheads="1"/>
          </p:cNvSpPr>
          <p:nvPr/>
        </p:nvSpPr>
        <p:spPr bwMode="auto">
          <a:xfrm>
            <a:off x="6881813" y="1865710"/>
            <a:ext cx="1752600" cy="28575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Text Box 11"/>
          <p:cNvSpPr txBox="1">
            <a:spLocks noChangeArrowheads="1"/>
          </p:cNvSpPr>
          <p:nvPr/>
        </p:nvSpPr>
        <p:spPr bwMode="auto">
          <a:xfrm>
            <a:off x="7087935" y="1428750"/>
            <a:ext cx="1400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E(</a:t>
            </a:r>
            <a:r>
              <a:rPr lang="en-US" dirty="0" err="1" smtClean="0"/>
              <a:t>k</a:t>
            </a:r>
            <a:r>
              <a:rPr kumimoji="1" lang="en-US" baseline="-25000" dirty="0" err="1" smtClean="0"/>
              <a:t>E</a:t>
            </a:r>
            <a:r>
              <a:rPr kumimoji="1" lang="en-US" dirty="0" smtClean="0"/>
              <a:t> , </a:t>
            </a:r>
            <a:r>
              <a:rPr kumimoji="1" lang="en-US" dirty="0" err="1" smtClean="0"/>
              <a:t>m</a:t>
            </a:r>
            <a:r>
              <a:rPr kumimoji="1" lang="en-US" sz="2400" dirty="0" err="1" smtClean="0"/>
              <a:t>ll</a:t>
            </a:r>
            <a:r>
              <a:rPr kumimoji="1" lang="en-US" dirty="0" err="1" smtClean="0"/>
              <a:t>tag</a:t>
            </a:r>
            <a:r>
              <a:rPr kumimoji="1" lang="en-US" dirty="0" smtClean="0"/>
              <a:t>)</a:t>
            </a:r>
            <a:endParaRPr kumimoji="1" lang="en-US" sz="2800" baseline="-25000" dirty="0"/>
          </a:p>
        </p:txBody>
      </p:sp>
      <p:sp>
        <p:nvSpPr>
          <p:cNvPr id="33806" name="Text Box 12"/>
          <p:cNvSpPr txBox="1">
            <a:spLocks noChangeArrowheads="1"/>
          </p:cNvSpPr>
          <p:nvPr/>
        </p:nvSpPr>
        <p:spPr bwMode="auto">
          <a:xfrm>
            <a:off x="5288381" y="1440418"/>
            <a:ext cx="9140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S(</a:t>
            </a:r>
            <a:r>
              <a:rPr lang="en-US" dirty="0" err="1" smtClean="0"/>
              <a:t>k</a:t>
            </a:r>
            <a:r>
              <a:rPr kumimoji="1" lang="en-US" baseline="-25000" dirty="0" err="1" smtClean="0">
                <a:latin typeface="Comic Sans MS" pitchFamily="66" charset="0"/>
                <a:cs typeface="Arial" pitchFamily="34" charset="0"/>
              </a:rPr>
              <a:t>I</a:t>
            </a:r>
            <a:r>
              <a:rPr kumimoji="1" lang="en-US" dirty="0" smtClean="0"/>
              <a:t>, m)</a:t>
            </a:r>
            <a:endParaRPr kumimoji="1" lang="en-US" sz="2800" baseline="-25000" dirty="0"/>
          </a:p>
        </p:txBody>
      </p:sp>
      <p:sp>
        <p:nvSpPr>
          <p:cNvPr id="33807" name="Rectangle 13"/>
          <p:cNvSpPr>
            <a:spLocks noChangeArrowheads="1"/>
          </p:cNvSpPr>
          <p:nvPr/>
        </p:nvSpPr>
        <p:spPr bwMode="auto">
          <a:xfrm>
            <a:off x="1928813" y="3124200"/>
            <a:ext cx="14478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dirty="0" err="1">
                <a:latin typeface="Tahoma" pitchFamily="34" charset="0"/>
              </a:rPr>
              <a:t>m</a:t>
            </a:r>
            <a:r>
              <a:rPr lang="en-US" dirty="0" err="1" smtClean="0">
                <a:latin typeface="Tahoma" pitchFamily="34" charset="0"/>
              </a:rPr>
              <a:t>sg</a:t>
            </a:r>
            <a:r>
              <a:rPr lang="en-US" dirty="0" smtClean="0">
                <a:latin typeface="Tahoma" pitchFamily="34" charset="0"/>
              </a:rPr>
              <a:t>  </a:t>
            </a:r>
            <a:r>
              <a:rPr lang="en-US" dirty="0">
                <a:latin typeface="Tahoma" pitchFamily="34" charset="0"/>
              </a:rPr>
              <a:t>m</a:t>
            </a:r>
          </a:p>
        </p:txBody>
      </p:sp>
      <p:sp>
        <p:nvSpPr>
          <p:cNvPr id="33808" name="AutoShape 14"/>
          <p:cNvSpPr>
            <a:spLocks noChangeArrowheads="1"/>
          </p:cNvSpPr>
          <p:nvPr/>
        </p:nvSpPr>
        <p:spPr bwMode="auto">
          <a:xfrm>
            <a:off x="3452813" y="3181350"/>
            <a:ext cx="304800" cy="17145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AutoShape 15"/>
          <p:cNvSpPr>
            <a:spLocks noChangeArrowheads="1"/>
          </p:cNvSpPr>
          <p:nvPr/>
        </p:nvSpPr>
        <p:spPr bwMode="auto">
          <a:xfrm>
            <a:off x="5662613" y="3181350"/>
            <a:ext cx="304800" cy="17145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6" descr="Horizontal brick"/>
          <p:cNvSpPr>
            <a:spLocks noChangeArrowheads="1"/>
          </p:cNvSpPr>
          <p:nvPr/>
        </p:nvSpPr>
        <p:spPr bwMode="auto">
          <a:xfrm>
            <a:off x="3987801" y="3124200"/>
            <a:ext cx="1370013" cy="28575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Text Box 17"/>
          <p:cNvSpPr txBox="1">
            <a:spLocks noChangeArrowheads="1"/>
          </p:cNvSpPr>
          <p:nvPr/>
        </p:nvSpPr>
        <p:spPr bwMode="auto">
          <a:xfrm>
            <a:off x="4292794" y="2735818"/>
            <a:ext cx="9124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E(</a:t>
            </a:r>
            <a:r>
              <a:rPr lang="en-US" dirty="0" err="1" smtClean="0"/>
              <a:t>k</a:t>
            </a:r>
            <a:r>
              <a:rPr kumimoji="1" lang="en-US" baseline="-25000" dirty="0" err="1" smtClean="0"/>
              <a:t>E</a:t>
            </a:r>
            <a:r>
              <a:rPr kumimoji="1" lang="en-US" dirty="0" smtClean="0"/>
              <a:t>, m)</a:t>
            </a:r>
            <a:endParaRPr kumimoji="1" lang="en-US" sz="2800" baseline="-25000" dirty="0"/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 flipH="1">
            <a:off x="7720013" y="3113485"/>
            <a:ext cx="838200" cy="28575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 smtClean="0">
                <a:latin typeface="Tahoma" pitchFamily="34" charset="0"/>
              </a:rPr>
              <a:t>tag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33813" name="Text Box 19"/>
          <p:cNvSpPr txBox="1">
            <a:spLocks noChangeArrowheads="1"/>
          </p:cNvSpPr>
          <p:nvPr/>
        </p:nvSpPr>
        <p:spPr bwMode="auto">
          <a:xfrm flipH="1">
            <a:off x="7638211" y="2685018"/>
            <a:ext cx="9366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S(</a:t>
            </a:r>
            <a:r>
              <a:rPr lang="en-US" dirty="0" err="1" smtClean="0">
                <a:latin typeface="Tahoma" pitchFamily="34" charset="0"/>
              </a:rPr>
              <a:t>k</a:t>
            </a:r>
            <a:r>
              <a:rPr kumimoji="1" lang="en-US" baseline="-25000" dirty="0" err="1" smtClean="0">
                <a:latin typeface="Comic Sans MS" pitchFamily="66" charset="0"/>
              </a:rPr>
              <a:t>I</a:t>
            </a:r>
            <a:r>
              <a:rPr kumimoji="1" lang="en-US" dirty="0" smtClean="0">
                <a:latin typeface="Comic Sans MS" pitchFamily="66" charset="0"/>
              </a:rPr>
              <a:t>, c)</a:t>
            </a:r>
            <a:endParaRPr kumimoji="1" lang="en-US" sz="2800" baseline="-25000" dirty="0">
              <a:latin typeface="Comic Sans MS" pitchFamily="66" charset="0"/>
            </a:endParaRPr>
          </a:p>
        </p:txBody>
      </p:sp>
      <p:sp>
        <p:nvSpPr>
          <p:cNvPr id="33814" name="Rectangle 20" descr="Horizontal brick"/>
          <p:cNvSpPr>
            <a:spLocks noChangeArrowheads="1"/>
          </p:cNvSpPr>
          <p:nvPr/>
        </p:nvSpPr>
        <p:spPr bwMode="auto">
          <a:xfrm>
            <a:off x="6272213" y="3114675"/>
            <a:ext cx="1370012" cy="28575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Rectangle 21"/>
          <p:cNvSpPr>
            <a:spLocks noChangeArrowheads="1"/>
          </p:cNvSpPr>
          <p:nvPr/>
        </p:nvSpPr>
        <p:spPr bwMode="auto">
          <a:xfrm>
            <a:off x="1928813" y="4495800"/>
            <a:ext cx="14478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dirty="0" err="1">
                <a:latin typeface="Tahoma" pitchFamily="34" charset="0"/>
              </a:rPr>
              <a:t>m</a:t>
            </a:r>
            <a:r>
              <a:rPr lang="en-US" dirty="0" err="1" smtClean="0">
                <a:latin typeface="Tahoma" pitchFamily="34" charset="0"/>
              </a:rPr>
              <a:t>sg</a:t>
            </a:r>
            <a:r>
              <a:rPr lang="en-US" dirty="0" smtClean="0">
                <a:latin typeface="Tahoma" pitchFamily="34" charset="0"/>
              </a:rPr>
              <a:t>  </a:t>
            </a:r>
            <a:r>
              <a:rPr lang="en-US" dirty="0">
                <a:latin typeface="Tahoma" pitchFamily="34" charset="0"/>
              </a:rPr>
              <a:t>m</a:t>
            </a:r>
          </a:p>
        </p:txBody>
      </p:sp>
      <p:sp>
        <p:nvSpPr>
          <p:cNvPr id="33816" name="AutoShape 22"/>
          <p:cNvSpPr>
            <a:spLocks noChangeArrowheads="1"/>
          </p:cNvSpPr>
          <p:nvPr/>
        </p:nvSpPr>
        <p:spPr bwMode="auto">
          <a:xfrm>
            <a:off x="3452813" y="4552950"/>
            <a:ext cx="304800" cy="17145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AutoShape 23"/>
          <p:cNvSpPr>
            <a:spLocks noChangeArrowheads="1"/>
          </p:cNvSpPr>
          <p:nvPr/>
        </p:nvSpPr>
        <p:spPr bwMode="auto">
          <a:xfrm>
            <a:off x="5662613" y="4552950"/>
            <a:ext cx="304800" cy="17145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Rectangle 24" descr="Horizontal brick"/>
          <p:cNvSpPr>
            <a:spLocks noChangeArrowheads="1"/>
          </p:cNvSpPr>
          <p:nvPr/>
        </p:nvSpPr>
        <p:spPr bwMode="auto">
          <a:xfrm>
            <a:off x="3987801" y="4495800"/>
            <a:ext cx="1370013" cy="28575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4171800" y="4102100"/>
            <a:ext cx="9653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E(</a:t>
            </a:r>
            <a:r>
              <a:rPr lang="en-US" dirty="0" err="1" smtClean="0"/>
              <a:t>k</a:t>
            </a:r>
            <a:r>
              <a:rPr kumimoji="1" lang="en-US" baseline="-25000" dirty="0" err="1" smtClean="0"/>
              <a:t>E</a:t>
            </a:r>
            <a:r>
              <a:rPr kumimoji="1" lang="en-US" dirty="0" smtClean="0"/>
              <a:t> , m)</a:t>
            </a:r>
            <a:endParaRPr kumimoji="1" lang="en-US" sz="2800" baseline="-25000" dirty="0"/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 flipH="1">
            <a:off x="7720013" y="4485085"/>
            <a:ext cx="838200" cy="28575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 smtClean="0">
                <a:latin typeface="Tahoma" pitchFamily="34" charset="0"/>
              </a:rPr>
              <a:t>tag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 flipH="1">
            <a:off x="7595156" y="4057650"/>
            <a:ext cx="9974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S(</a:t>
            </a:r>
            <a:r>
              <a:rPr lang="en-US" dirty="0" err="1" smtClean="0">
                <a:latin typeface="Tahoma" pitchFamily="34" charset="0"/>
              </a:rPr>
              <a:t>k</a:t>
            </a:r>
            <a:r>
              <a:rPr kumimoji="1" lang="en-US" baseline="-25000" dirty="0" err="1" smtClean="0">
                <a:latin typeface="Comic Sans MS" pitchFamily="66" charset="0"/>
              </a:rPr>
              <a:t>I</a:t>
            </a:r>
            <a:r>
              <a:rPr kumimoji="1" lang="en-US" dirty="0" smtClean="0">
                <a:latin typeface="Comic Sans MS" pitchFamily="66" charset="0"/>
              </a:rPr>
              <a:t>, m)</a:t>
            </a:r>
            <a:endParaRPr kumimoji="1" lang="en-US" sz="2800" baseline="-25000" dirty="0">
              <a:latin typeface="Comic Sans MS" pitchFamily="66" charset="0"/>
            </a:endParaRPr>
          </a:p>
        </p:txBody>
      </p:sp>
      <p:sp>
        <p:nvSpPr>
          <p:cNvPr id="33822" name="Rectangle 28" descr="Horizontal brick"/>
          <p:cNvSpPr>
            <a:spLocks noChangeArrowheads="1"/>
          </p:cNvSpPr>
          <p:nvPr/>
        </p:nvSpPr>
        <p:spPr bwMode="auto">
          <a:xfrm>
            <a:off x="6272213" y="4486275"/>
            <a:ext cx="1370012" cy="28575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2883753"/>
            <a:ext cx="1088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a</a:t>
            </a:r>
            <a:r>
              <a:rPr lang="en-US" sz="2400" b="1" dirty="0" smtClean="0">
                <a:solidFill>
                  <a:srgbClr val="008000"/>
                </a:solidFill>
              </a:rPr>
              <a:t>lways</a:t>
            </a:r>
            <a:br>
              <a:rPr lang="en-US" sz="2400" b="1" dirty="0" smtClean="0">
                <a:solidFill>
                  <a:srgbClr val="008000"/>
                </a:solidFill>
              </a:rPr>
            </a:br>
            <a:r>
              <a:rPr lang="en-US" sz="2400" b="1" dirty="0" smtClean="0">
                <a:solidFill>
                  <a:srgbClr val="008000"/>
                </a:solidFill>
              </a:rPr>
              <a:t>correct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0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8" grpId="0" animBg="1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A.E.   Theorems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5344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   (E,D)   be CPA secure cipher   and   (S,V) secure MAC.    Then: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Encrypt-then-MAC</a:t>
            </a:r>
            <a:r>
              <a:rPr lang="en-US" dirty="0" smtClean="0"/>
              <a:t>:   always provides  A.E.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MAC-then-encrypt</a:t>
            </a:r>
            <a:r>
              <a:rPr lang="en-US" dirty="0" smtClean="0"/>
              <a:t>:   may be insecure against CCA attacks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however:    when  (E,D)  is  rand-CTR mode or rand-CBC</a:t>
            </a:r>
            <a:br>
              <a:rPr lang="en-US" dirty="0" smtClean="0"/>
            </a:br>
            <a:r>
              <a:rPr lang="en-US" dirty="0" smtClean="0"/>
              <a:t>			M-then-E  provides  A.E. 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for rand-CTR mode, one-time MAC is sufficient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29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tampering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838200"/>
          </a:xfrm>
        </p:spPr>
        <p:txBody>
          <a:bodyPr/>
          <a:lstStyle/>
          <a:p>
            <a:pPr marL="57150" indent="0">
              <a:buNone/>
            </a:pPr>
            <a:r>
              <a:rPr lang="en-US" dirty="0" smtClean="0"/>
              <a:t>TCP/IP:   (highly abstracted)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21" y="3333750"/>
            <a:ext cx="685800" cy="7188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571750"/>
            <a:ext cx="976993" cy="1276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67600" y="1733550"/>
            <a:ext cx="1066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</a:t>
            </a:r>
            <a:br>
              <a:rPr lang="en-US" dirty="0" smtClean="0"/>
            </a:br>
            <a:r>
              <a:rPr lang="en-US" dirty="0" smtClean="0"/>
              <a:t>port = 80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78615" y="4019550"/>
            <a:ext cx="1038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Bob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ort = 25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28800" y="3028950"/>
            <a:ext cx="2743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57400" y="2571750"/>
            <a:ext cx="2209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est</a:t>
            </a:r>
            <a:r>
              <a:rPr lang="en-US" dirty="0" smtClean="0"/>
              <a:t> = 80      data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352800" y="2571750"/>
            <a:ext cx="0" cy="381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44557" y="219075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5638800" y="2076450"/>
            <a:ext cx="1828800" cy="80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4" idx="1"/>
          </p:cNvCxnSpPr>
          <p:nvPr/>
        </p:nvCxnSpPr>
        <p:spPr>
          <a:xfrm>
            <a:off x="5701393" y="3209925"/>
            <a:ext cx="1788828" cy="4832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6021231" y="2226240"/>
            <a:ext cx="918043" cy="174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6011661" y="1888933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648200" y="1657350"/>
            <a:ext cx="4343400" cy="304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8600" y="3409950"/>
            <a:ext cx="166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ource machine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10100" y="4629150"/>
            <a:ext cx="209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destination machine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24400" y="3716119"/>
            <a:ext cx="80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TCP/IP</a:t>
            </a:r>
          </a:p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8600" y="2343150"/>
            <a:ext cx="10096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77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Standards  </a:t>
            </a:r>
            <a:r>
              <a:rPr lang="en-US" sz="2800" dirty="0" smtClean="0"/>
              <a:t>(at a high level)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71550"/>
            <a:ext cx="8077200" cy="2057400"/>
          </a:xfrm>
        </p:spPr>
        <p:txBody>
          <a:bodyPr>
            <a:normAutofit lnSpcReduction="10000"/>
          </a:bodyPr>
          <a:lstStyle/>
          <a:p>
            <a:pPr>
              <a:spcBef>
                <a:spcPts val="1776"/>
              </a:spcBef>
            </a:pPr>
            <a:r>
              <a:rPr lang="en-US" b="1" dirty="0" smtClean="0"/>
              <a:t>GCM</a:t>
            </a:r>
            <a:r>
              <a:rPr lang="en-US" dirty="0" smtClean="0"/>
              <a:t>:     CTR mode encryption  then   CW-MAC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(</a:t>
            </a:r>
            <a:r>
              <a:rPr lang="en-US" sz="2000" dirty="0" smtClean="0"/>
              <a:t>accelerated via Intel’s PCLMULQDQ instruction)</a:t>
            </a:r>
            <a:endParaRPr lang="en-US" dirty="0" smtClean="0"/>
          </a:p>
          <a:p>
            <a:pPr>
              <a:spcBef>
                <a:spcPts val="1824"/>
              </a:spcBef>
            </a:pPr>
            <a:r>
              <a:rPr lang="en-US" b="1" dirty="0" smtClean="0"/>
              <a:t>CCM</a:t>
            </a:r>
            <a:r>
              <a:rPr lang="en-US" dirty="0" smtClean="0"/>
              <a:t>:     CBC-MAC   then   CTR mode encryption  </a:t>
            </a:r>
            <a:r>
              <a:rPr lang="en-US" sz="2000" dirty="0" smtClean="0"/>
              <a:t>(802.11i)</a:t>
            </a:r>
            <a:endParaRPr lang="en-US" sz="2000" dirty="0"/>
          </a:p>
          <a:p>
            <a:pPr>
              <a:spcBef>
                <a:spcPts val="1776"/>
              </a:spcBef>
            </a:pPr>
            <a:r>
              <a:rPr lang="en-US" b="1" dirty="0" smtClean="0"/>
              <a:t>EAX</a:t>
            </a:r>
            <a:r>
              <a:rPr lang="en-US" dirty="0" smtClean="0"/>
              <a:t>:       CTR mode encryption  then  CMAC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162240"/>
            <a:ext cx="8077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All support AEAD:  (auth. enc. with associated data).       All are nonce-based. </a:t>
            </a:r>
            <a:endParaRPr lang="en-US" sz="2000" dirty="0"/>
          </a:p>
        </p:txBody>
      </p:sp>
      <p:sp>
        <p:nvSpPr>
          <p:cNvPr id="6" name="Rectangle 10" descr="Horizontal brick"/>
          <p:cNvSpPr>
            <a:spLocks noChangeArrowheads="1"/>
          </p:cNvSpPr>
          <p:nvPr/>
        </p:nvSpPr>
        <p:spPr bwMode="auto">
          <a:xfrm>
            <a:off x="3581400" y="4267200"/>
            <a:ext cx="3276600" cy="3048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90"/>
                </a:solidFill>
                <a:latin typeface="Tahoma"/>
                <a:cs typeface="Tahoma"/>
              </a:rPr>
              <a:t>e</a:t>
            </a:r>
            <a:r>
              <a:rPr lang="en-US" dirty="0" smtClean="0">
                <a:solidFill>
                  <a:srgbClr val="000090"/>
                </a:solidFill>
                <a:latin typeface="Tahoma"/>
                <a:cs typeface="Tahoma"/>
              </a:rPr>
              <a:t>ncrypted data</a:t>
            </a:r>
            <a:endParaRPr lang="en-US" dirty="0">
              <a:solidFill>
                <a:srgbClr val="000090"/>
              </a:solidFill>
              <a:latin typeface="Tahoma"/>
              <a:cs typeface="Tahoma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828800" y="4267200"/>
            <a:ext cx="1752600" cy="298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solidFill>
                  <a:srgbClr val="000090"/>
                </a:solidFill>
                <a:latin typeface="Tahoma" pitchFamily="34" charset="0"/>
              </a:rPr>
              <a:t>a</a:t>
            </a:r>
            <a:r>
              <a:rPr lang="en-US" dirty="0" smtClean="0">
                <a:solidFill>
                  <a:srgbClr val="000090"/>
                </a:solidFill>
                <a:latin typeface="Tahoma" pitchFamily="34" charset="0"/>
              </a:rPr>
              <a:t>ssociated data</a:t>
            </a:r>
            <a:endParaRPr lang="en-US" dirty="0">
              <a:solidFill>
                <a:srgbClr val="000090"/>
              </a:solidFill>
              <a:latin typeface="Tahoma" pitchFamily="34" charset="0"/>
            </a:endParaRPr>
          </a:p>
        </p:txBody>
      </p:sp>
      <p:sp>
        <p:nvSpPr>
          <p:cNvPr id="9" name="Right Brace 8"/>
          <p:cNvSpPr/>
          <p:nvPr/>
        </p:nvSpPr>
        <p:spPr>
          <a:xfrm rot="5400000">
            <a:off x="4305300" y="2171700"/>
            <a:ext cx="76200" cy="5029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05200" y="4640818"/>
            <a:ext cx="1501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authenticated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 rot="16200000" flipV="1">
            <a:off x="5143499" y="2457449"/>
            <a:ext cx="152401" cy="3276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48200" y="3638550"/>
            <a:ext cx="113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88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API  (</a:t>
            </a:r>
            <a:r>
              <a:rPr lang="en-US" dirty="0" err="1" smtClean="0"/>
              <a:t>OpenSSL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 err="1"/>
              <a:t>AES_GCM_Init</a:t>
            </a:r>
            <a:r>
              <a:rPr lang="en-US" dirty="0"/>
              <a:t>(AES_GCM_CTX *</a:t>
            </a:r>
            <a:r>
              <a:rPr lang="en-US" dirty="0" err="1"/>
              <a:t>ain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unsigned </a:t>
            </a:r>
            <a:r>
              <a:rPr lang="en-US" dirty="0"/>
              <a:t>char </a:t>
            </a:r>
            <a:r>
              <a:rPr lang="en-US" dirty="0" smtClean="0"/>
              <a:t>*</a:t>
            </a:r>
            <a:r>
              <a:rPr lang="en-US" sz="2800" b="1" dirty="0" smtClean="0"/>
              <a:t>nonce</a:t>
            </a:r>
            <a:r>
              <a:rPr lang="en-US" dirty="0" smtClean="0"/>
              <a:t>,   unsigned </a:t>
            </a:r>
            <a:r>
              <a:rPr lang="en-US" dirty="0"/>
              <a:t>long </a:t>
            </a:r>
            <a:r>
              <a:rPr lang="en-US" dirty="0" err="1" smtClean="0"/>
              <a:t>noncelen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unsigned </a:t>
            </a:r>
            <a:r>
              <a:rPr lang="en-US" dirty="0"/>
              <a:t>char *</a:t>
            </a:r>
            <a:r>
              <a:rPr lang="en-US" sz="2800" b="1" dirty="0"/>
              <a:t>key</a:t>
            </a:r>
            <a:r>
              <a:rPr lang="en-US" dirty="0" smtClean="0"/>
              <a:t>,   </a:t>
            </a:r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klen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/>
              <a:t>AES_GCM_EncryptUpdate</a:t>
            </a:r>
            <a:r>
              <a:rPr lang="en-US" dirty="0"/>
              <a:t>(AES_GCM_CTX *a,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unsigned </a:t>
            </a:r>
            <a:r>
              <a:rPr lang="en-US" dirty="0"/>
              <a:t>char *</a:t>
            </a:r>
            <a:r>
              <a:rPr lang="en-US" sz="2800" b="1" dirty="0" err="1"/>
              <a:t>aad</a:t>
            </a:r>
            <a:r>
              <a:rPr lang="en-US" dirty="0" smtClean="0"/>
              <a:t>,   unsigned </a:t>
            </a:r>
            <a:r>
              <a:rPr lang="en-US" dirty="0"/>
              <a:t>long </a:t>
            </a:r>
            <a:r>
              <a:rPr lang="en-US" dirty="0" err="1"/>
              <a:t>aadlen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unsigned </a:t>
            </a:r>
            <a:r>
              <a:rPr lang="en-US" dirty="0"/>
              <a:t>char *</a:t>
            </a:r>
            <a:r>
              <a:rPr lang="en-US" sz="2800" b="1" dirty="0"/>
              <a:t>data</a:t>
            </a:r>
            <a:r>
              <a:rPr lang="en-US" dirty="0" smtClean="0"/>
              <a:t>,   unsigned </a:t>
            </a:r>
            <a:r>
              <a:rPr lang="en-US" dirty="0"/>
              <a:t>long </a:t>
            </a:r>
            <a:r>
              <a:rPr lang="en-US" dirty="0" err="1"/>
              <a:t>datalen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unsigned </a:t>
            </a:r>
            <a:r>
              <a:rPr lang="en-US" dirty="0"/>
              <a:t>char *</a:t>
            </a:r>
            <a:r>
              <a:rPr lang="en-US" sz="2800" b="1" dirty="0"/>
              <a:t>out</a:t>
            </a:r>
            <a:r>
              <a:rPr lang="en-US" dirty="0"/>
              <a:t>, </a:t>
            </a:r>
            <a:r>
              <a:rPr lang="en-US" dirty="0" smtClean="0"/>
              <a:t>  unsigned </a:t>
            </a:r>
            <a:r>
              <a:rPr lang="en-US" dirty="0"/>
              <a:t>long *</a:t>
            </a:r>
            <a:r>
              <a:rPr lang="en-US" dirty="0" err="1"/>
              <a:t>outlen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596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Security  --  an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1828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Recall:    MAC security implies       (m , t)              (m , t’ )</a:t>
            </a:r>
            <a:endParaRPr lang="en-US" dirty="0"/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Why?     Suppose not:     (m , t)   ⟶   (m , t’)</a:t>
            </a:r>
            <a:endParaRPr lang="en-US" dirty="0"/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Then Encrypt-then-MAC would not have </a:t>
            </a:r>
            <a:r>
              <a:rPr lang="en-US" dirty="0" err="1" smtClean="0"/>
              <a:t>Ciphertext</a:t>
            </a:r>
            <a:r>
              <a:rPr lang="en-US" dirty="0"/>
              <a:t> </a:t>
            </a:r>
            <a:r>
              <a:rPr lang="en-US" dirty="0" smtClean="0"/>
              <a:t>Integrity 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0400" y="819150"/>
            <a:ext cx="491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⇏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3301246"/>
            <a:ext cx="1295400" cy="14478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304800" y="3903405"/>
            <a:ext cx="12192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04800" y="353699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05600" y="3301246"/>
            <a:ext cx="1295400" cy="13716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828801" y="3770114"/>
            <a:ext cx="637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k</a:t>
            </a:r>
            <a:r>
              <a:rPr lang="en-US" dirty="0" err="1">
                <a:sym typeface="Symbol" pitchFamily="18" charset="2"/>
              </a:rPr>
              <a:t>K</a:t>
            </a:r>
            <a:endParaRPr lang="en-US" b="1" dirty="0">
              <a:cs typeface="Arial" charset="0"/>
              <a:sym typeface="Symbol" pitchFamily="18" charset="2"/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838200" y="2996446"/>
            <a:ext cx="7924800" cy="19812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5600" y="3028950"/>
            <a:ext cx="3810000" cy="400110"/>
            <a:chOff x="2667000" y="2376632"/>
            <a:chExt cx="3810000" cy="40011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2667000" y="2771772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801450" y="2376632"/>
              <a:ext cx="88973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m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, m</a:t>
              </a:r>
              <a:r>
                <a:rPr lang="en-US" sz="2000" baseline="-25000" dirty="0" smtClean="0"/>
                <a:t>1</a:t>
              </a:r>
              <a:endParaRPr lang="en-US" baseline="-25000" dirty="0">
                <a:sym typeface="Symbol" pitchFamily="18" charset="2"/>
              </a:endParaRPr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2895600" y="3467103"/>
            <a:ext cx="3733800" cy="461963"/>
            <a:chOff x="1776" y="2194"/>
            <a:chExt cx="2352" cy="388"/>
          </a:xfrm>
        </p:grpSpPr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776" y="227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208" y="2194"/>
              <a:ext cx="1505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c 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000" dirty="0"/>
                <a:t>E(k,</a:t>
              </a:r>
              <a:r>
                <a:rPr lang="en-US" sz="2400" b="1" dirty="0"/>
                <a:t> </a:t>
              </a:r>
              <a:r>
                <a:rPr lang="en-US" sz="2400" b="1" dirty="0" err="1" smtClean="0"/>
                <a:t>m</a:t>
              </a:r>
              <a:r>
                <a:rPr lang="en-US" sz="2400" b="1" baseline="-25000" dirty="0" err="1" smtClean="0"/>
                <a:t>b</a:t>
              </a:r>
              <a:r>
                <a:rPr lang="en-US" sz="2000" dirty="0" smtClean="0"/>
                <a:t>) = (c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, t)</a:t>
              </a:r>
              <a:endParaRPr lang="en-US" sz="20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95600" y="4019550"/>
            <a:ext cx="3810000" cy="400110"/>
            <a:chOff x="2667000" y="2376632"/>
            <a:chExt cx="3810000" cy="400110"/>
          </a:xfrm>
        </p:grpSpPr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H="1">
              <a:off x="2667000" y="2771772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3655235" y="2376632"/>
              <a:ext cx="186543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pitchFamily="18" charset="2"/>
                </a:rPr>
                <a:t>c</a:t>
              </a:r>
              <a:r>
                <a:rPr lang="en-US" sz="2000" dirty="0" smtClean="0">
                  <a:sym typeface="Symbol" pitchFamily="18" charset="2"/>
                </a:rPr>
                <a:t>’ = (c</a:t>
              </a:r>
              <a:r>
                <a:rPr lang="en-US" sz="2000" baseline="-25000" dirty="0" smtClean="0">
                  <a:sym typeface="Symbol" pitchFamily="18" charset="2"/>
                </a:rPr>
                <a:t>0</a:t>
              </a:r>
              <a:r>
                <a:rPr lang="en-US" sz="2000" dirty="0" smtClean="0">
                  <a:sym typeface="Symbol" pitchFamily="18" charset="2"/>
                </a:rPr>
                <a:t> , t’ )    ≠ c</a:t>
              </a:r>
              <a:endParaRPr lang="en-US" sz="2000" dirty="0">
                <a:sym typeface="Symbol" pitchFamily="18" charset="2"/>
              </a:endParaRPr>
            </a:p>
          </p:txBody>
        </p:sp>
      </p:grpSp>
      <p:grpSp>
        <p:nvGrpSpPr>
          <p:cNvPr id="20" name="Group 11"/>
          <p:cNvGrpSpPr>
            <a:grpSpLocks/>
          </p:cNvGrpSpPr>
          <p:nvPr/>
        </p:nvGrpSpPr>
        <p:grpSpPr bwMode="auto">
          <a:xfrm>
            <a:off x="2895600" y="4457703"/>
            <a:ext cx="3733800" cy="461963"/>
            <a:chOff x="1776" y="2194"/>
            <a:chExt cx="2352" cy="388"/>
          </a:xfrm>
        </p:grpSpPr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1776" y="227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2448" y="2194"/>
              <a:ext cx="942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ym typeface="Symbol" pitchFamily="18" charset="2"/>
                </a:rPr>
                <a:t>D</a:t>
              </a:r>
              <a:r>
                <a:rPr lang="en-US" sz="2000" dirty="0" smtClean="0"/>
                <a:t>(</a:t>
              </a:r>
              <a:r>
                <a:rPr lang="en-US" sz="2000" dirty="0"/>
                <a:t>k,</a:t>
              </a:r>
              <a:r>
                <a:rPr lang="en-US" sz="2400" b="1" dirty="0"/>
                <a:t> </a:t>
              </a:r>
              <a:r>
                <a:rPr lang="en-US" sz="2400" b="1" dirty="0" smtClean="0"/>
                <a:t>c’</a:t>
              </a:r>
              <a:r>
                <a:rPr lang="en-US" sz="2000" dirty="0" smtClean="0"/>
                <a:t>) = </a:t>
              </a:r>
              <a:r>
                <a:rPr lang="en-US" sz="2000" dirty="0" err="1" smtClean="0"/>
                <a:t>m</a:t>
              </a:r>
              <a:r>
                <a:rPr lang="en-US" sz="2000" baseline="-25000" dirty="0" err="1" smtClean="0"/>
                <a:t>b</a:t>
              </a:r>
              <a:endParaRPr lang="en-US" sz="2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001347" y="4167485"/>
            <a:ext cx="1066800" cy="461665"/>
            <a:chOff x="7772400" y="2647950"/>
            <a:chExt cx="1066800" cy="461665"/>
          </a:xfrm>
        </p:grpSpPr>
        <p:sp>
          <p:nvSpPr>
            <p:cNvPr id="24" name="Line 14"/>
            <p:cNvSpPr>
              <a:spLocks noChangeShapeType="1"/>
            </p:cNvSpPr>
            <p:nvPr/>
          </p:nvSpPr>
          <p:spPr bwMode="auto">
            <a:xfrm flipV="1">
              <a:off x="7772400" y="310515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7848600" y="2647950"/>
              <a:ext cx="34636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</a:t>
              </a:r>
              <a:endParaRPr lang="en-US" sz="20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46900" y="3638550"/>
            <a:ext cx="807207" cy="958910"/>
            <a:chOff x="9601200" y="1581150"/>
            <a:chExt cx="807207" cy="958910"/>
          </a:xfrm>
        </p:grpSpPr>
        <p:sp>
          <p:nvSpPr>
            <p:cNvPr id="26" name="TextBox 25"/>
            <p:cNvSpPr txBox="1"/>
            <p:nvPr/>
          </p:nvSpPr>
          <p:spPr>
            <a:xfrm>
              <a:off x="9601200" y="1581150"/>
              <a:ext cx="7432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(c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, t) </a:t>
              </a:r>
              <a:endParaRPr lang="en-US" sz="2000" dirty="0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9918700" y="1987550"/>
              <a:ext cx="152400" cy="30480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601200" y="2139950"/>
              <a:ext cx="8072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(c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, t’)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8207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14300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OCB:  a direct construction from a PRP</a:t>
            </a:r>
          </a:p>
        </p:txBody>
      </p:sp>
      <p:sp>
        <p:nvSpPr>
          <p:cNvPr id="34821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57200" y="99060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2000" b="1" dirty="0">
                <a:latin typeface="Arial" charset="0"/>
              </a:rPr>
              <a:t> More efficient authenticated </a:t>
            </a:r>
            <a:r>
              <a:rPr lang="en-US" sz="2000" b="1" dirty="0" smtClean="0">
                <a:latin typeface="Arial" charset="0"/>
              </a:rPr>
              <a:t>encryption:  </a:t>
            </a:r>
            <a:r>
              <a:rPr lang="en-US" sz="2000" dirty="0" smtClean="0">
                <a:latin typeface="Arial" charset="0"/>
              </a:rPr>
              <a:t>one E() op. per block. </a:t>
            </a:r>
            <a:endParaRPr lang="en-US" sz="2000" dirty="0">
              <a:latin typeface="Arial" charset="0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649288" y="1751409"/>
            <a:ext cx="15240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m[0]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2173288" y="1751409"/>
            <a:ext cx="16764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m[1]</a:t>
            </a: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3849688" y="1751409"/>
            <a:ext cx="16002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m[2]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5449888" y="1751409"/>
            <a:ext cx="15240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m[3]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1143000" y="2118123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6059489" y="2118123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2859089" y="2118123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1379538" y="20383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>
            <a:off x="3087688" y="2062162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6288088" y="20383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4572000" y="2118123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4800600" y="2062162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4" name="Rectangle 17"/>
          <p:cNvSpPr>
            <a:spLocks noChangeArrowheads="1"/>
          </p:cNvSpPr>
          <p:nvPr/>
        </p:nvSpPr>
        <p:spPr bwMode="auto">
          <a:xfrm>
            <a:off x="982663" y="2852737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5" name="Rectangle 18"/>
          <p:cNvSpPr>
            <a:spLocks noChangeArrowheads="1"/>
          </p:cNvSpPr>
          <p:nvPr/>
        </p:nvSpPr>
        <p:spPr bwMode="auto">
          <a:xfrm>
            <a:off x="2659063" y="2852737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6" name="Rectangle 19"/>
          <p:cNvSpPr>
            <a:spLocks noChangeArrowheads="1"/>
          </p:cNvSpPr>
          <p:nvPr/>
        </p:nvSpPr>
        <p:spPr bwMode="auto">
          <a:xfrm>
            <a:off x="5859463" y="2852737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7" name="Line 20"/>
          <p:cNvSpPr>
            <a:spLocks noChangeShapeType="1"/>
          </p:cNvSpPr>
          <p:nvPr/>
        </p:nvSpPr>
        <p:spPr bwMode="auto">
          <a:xfrm>
            <a:off x="3116263" y="2586037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8" name="Line 21"/>
          <p:cNvSpPr>
            <a:spLocks noChangeShapeType="1"/>
          </p:cNvSpPr>
          <p:nvPr/>
        </p:nvSpPr>
        <p:spPr bwMode="auto">
          <a:xfrm>
            <a:off x="6316663" y="2586037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9" name="Line 22"/>
          <p:cNvSpPr>
            <a:spLocks noChangeShapeType="1"/>
          </p:cNvSpPr>
          <p:nvPr/>
        </p:nvSpPr>
        <p:spPr bwMode="auto">
          <a:xfrm>
            <a:off x="1363663" y="2586037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0" name="Rectangle 23"/>
          <p:cNvSpPr>
            <a:spLocks noChangeArrowheads="1"/>
          </p:cNvSpPr>
          <p:nvPr/>
        </p:nvSpPr>
        <p:spPr bwMode="auto">
          <a:xfrm>
            <a:off x="4335463" y="2852737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41" name="Line 24"/>
          <p:cNvSpPr>
            <a:spLocks noChangeShapeType="1"/>
          </p:cNvSpPr>
          <p:nvPr/>
        </p:nvSpPr>
        <p:spPr bwMode="auto">
          <a:xfrm>
            <a:off x="4829175" y="2586037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4842" name="Group 25"/>
          <p:cNvGrpSpPr>
            <a:grpSpLocks/>
          </p:cNvGrpSpPr>
          <p:nvPr/>
        </p:nvGrpSpPr>
        <p:grpSpPr bwMode="auto">
          <a:xfrm>
            <a:off x="-38100" y="2208612"/>
            <a:ext cx="1252538" cy="369095"/>
            <a:chOff x="411" y="1777"/>
            <a:chExt cx="789" cy="310"/>
          </a:xfrm>
        </p:grpSpPr>
        <p:sp>
          <p:nvSpPr>
            <p:cNvPr id="34895" name="Line 2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6" name="Text Box 27"/>
            <p:cNvSpPr txBox="1">
              <a:spLocks noChangeArrowheads="1"/>
            </p:cNvSpPr>
            <p:nvPr/>
          </p:nvSpPr>
          <p:spPr bwMode="auto">
            <a:xfrm>
              <a:off x="411" y="1777"/>
              <a:ext cx="65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43" name="Group 28"/>
          <p:cNvGrpSpPr>
            <a:grpSpLocks/>
          </p:cNvGrpSpPr>
          <p:nvPr/>
        </p:nvGrpSpPr>
        <p:grpSpPr bwMode="auto">
          <a:xfrm>
            <a:off x="1643064" y="2208612"/>
            <a:ext cx="1262062" cy="369095"/>
            <a:chOff x="405" y="1777"/>
            <a:chExt cx="795" cy="310"/>
          </a:xfrm>
        </p:grpSpPr>
        <p:sp>
          <p:nvSpPr>
            <p:cNvPr id="34893" name="Line 2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4" name="Text Box 30"/>
            <p:cNvSpPr txBox="1">
              <a:spLocks noChangeArrowheads="1"/>
            </p:cNvSpPr>
            <p:nvPr/>
          </p:nvSpPr>
          <p:spPr bwMode="auto">
            <a:xfrm>
              <a:off x="405" y="1777"/>
              <a:ext cx="65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44" name="Group 31"/>
          <p:cNvGrpSpPr>
            <a:grpSpLocks/>
          </p:cNvGrpSpPr>
          <p:nvPr/>
        </p:nvGrpSpPr>
        <p:grpSpPr bwMode="auto">
          <a:xfrm>
            <a:off x="3395664" y="2208612"/>
            <a:ext cx="1262062" cy="369095"/>
            <a:chOff x="405" y="1783"/>
            <a:chExt cx="795" cy="310"/>
          </a:xfrm>
        </p:grpSpPr>
        <p:sp>
          <p:nvSpPr>
            <p:cNvPr id="34891" name="Line 32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2" name="Text Box 33"/>
            <p:cNvSpPr txBox="1">
              <a:spLocks noChangeArrowheads="1"/>
            </p:cNvSpPr>
            <p:nvPr/>
          </p:nvSpPr>
          <p:spPr bwMode="auto">
            <a:xfrm>
              <a:off x="405" y="1783"/>
              <a:ext cx="65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45" name="Group 34"/>
          <p:cNvGrpSpPr>
            <a:grpSpLocks/>
          </p:cNvGrpSpPr>
          <p:nvPr/>
        </p:nvGrpSpPr>
        <p:grpSpPr bwMode="auto">
          <a:xfrm>
            <a:off x="4933950" y="2208610"/>
            <a:ext cx="1238250" cy="369093"/>
            <a:chOff x="420" y="1768"/>
            <a:chExt cx="780" cy="310"/>
          </a:xfrm>
        </p:grpSpPr>
        <p:sp>
          <p:nvSpPr>
            <p:cNvPr id="34889" name="Line 3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0" name="Text Box 36"/>
            <p:cNvSpPr txBox="1">
              <a:spLocks noChangeArrowheads="1"/>
            </p:cNvSpPr>
            <p:nvPr/>
          </p:nvSpPr>
          <p:spPr bwMode="auto">
            <a:xfrm>
              <a:off x="420" y="1768"/>
              <a:ext cx="65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46" name="Text Box 37"/>
          <p:cNvSpPr txBox="1">
            <a:spLocks noChangeArrowheads="1"/>
          </p:cNvSpPr>
          <p:nvPr/>
        </p:nvSpPr>
        <p:spPr bwMode="auto">
          <a:xfrm>
            <a:off x="1146175" y="3584973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7" name="Text Box 38"/>
          <p:cNvSpPr txBox="1">
            <a:spLocks noChangeArrowheads="1"/>
          </p:cNvSpPr>
          <p:nvPr/>
        </p:nvSpPr>
        <p:spPr bwMode="auto">
          <a:xfrm>
            <a:off x="6062664" y="3584973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8" name="Text Box 39"/>
          <p:cNvSpPr txBox="1">
            <a:spLocks noChangeArrowheads="1"/>
          </p:cNvSpPr>
          <p:nvPr/>
        </p:nvSpPr>
        <p:spPr bwMode="auto">
          <a:xfrm>
            <a:off x="2862264" y="3584973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9" name="Line 40"/>
          <p:cNvSpPr>
            <a:spLocks noChangeShapeType="1"/>
          </p:cNvSpPr>
          <p:nvPr/>
        </p:nvSpPr>
        <p:spPr bwMode="auto">
          <a:xfrm>
            <a:off x="1382713" y="34909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50" name="Line 41"/>
          <p:cNvSpPr>
            <a:spLocks noChangeShapeType="1"/>
          </p:cNvSpPr>
          <p:nvPr/>
        </p:nvSpPr>
        <p:spPr bwMode="auto">
          <a:xfrm>
            <a:off x="3090863" y="3514726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51" name="Line 42"/>
          <p:cNvSpPr>
            <a:spLocks noChangeShapeType="1"/>
          </p:cNvSpPr>
          <p:nvPr/>
        </p:nvSpPr>
        <p:spPr bwMode="auto">
          <a:xfrm>
            <a:off x="6291263" y="34909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52" name="Text Box 43"/>
          <p:cNvSpPr txBox="1">
            <a:spLocks noChangeArrowheads="1"/>
          </p:cNvSpPr>
          <p:nvPr/>
        </p:nvSpPr>
        <p:spPr bwMode="auto">
          <a:xfrm>
            <a:off x="4575175" y="3584973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53" name="Line 44"/>
          <p:cNvSpPr>
            <a:spLocks noChangeShapeType="1"/>
          </p:cNvSpPr>
          <p:nvPr/>
        </p:nvSpPr>
        <p:spPr bwMode="auto">
          <a:xfrm>
            <a:off x="4803775" y="3514726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54" name="Line 45"/>
          <p:cNvSpPr>
            <a:spLocks noChangeShapeType="1"/>
          </p:cNvSpPr>
          <p:nvPr/>
        </p:nvSpPr>
        <p:spPr bwMode="auto">
          <a:xfrm>
            <a:off x="3119438" y="40576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55" name="Line 46"/>
          <p:cNvSpPr>
            <a:spLocks noChangeShapeType="1"/>
          </p:cNvSpPr>
          <p:nvPr/>
        </p:nvSpPr>
        <p:spPr bwMode="auto">
          <a:xfrm>
            <a:off x="6319838" y="40576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56" name="Line 47"/>
          <p:cNvSpPr>
            <a:spLocks noChangeShapeType="1"/>
          </p:cNvSpPr>
          <p:nvPr/>
        </p:nvSpPr>
        <p:spPr bwMode="auto">
          <a:xfrm>
            <a:off x="1366838" y="40576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57" name="Line 48"/>
          <p:cNvSpPr>
            <a:spLocks noChangeShapeType="1"/>
          </p:cNvSpPr>
          <p:nvPr/>
        </p:nvSpPr>
        <p:spPr bwMode="auto">
          <a:xfrm>
            <a:off x="4832350" y="40576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4858" name="Group 49"/>
          <p:cNvGrpSpPr>
            <a:grpSpLocks/>
          </p:cNvGrpSpPr>
          <p:nvPr/>
        </p:nvGrpSpPr>
        <p:grpSpPr bwMode="auto">
          <a:xfrm>
            <a:off x="0" y="3681812"/>
            <a:ext cx="1262063" cy="369095"/>
            <a:chOff x="405" y="1769"/>
            <a:chExt cx="795" cy="310"/>
          </a:xfrm>
        </p:grpSpPr>
        <p:sp>
          <p:nvSpPr>
            <p:cNvPr id="34887" name="Line 50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8" name="Text Box 51"/>
            <p:cNvSpPr txBox="1">
              <a:spLocks noChangeArrowheads="1"/>
            </p:cNvSpPr>
            <p:nvPr/>
          </p:nvSpPr>
          <p:spPr bwMode="auto">
            <a:xfrm>
              <a:off x="405" y="1769"/>
              <a:ext cx="65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59" name="Group 52"/>
          <p:cNvGrpSpPr>
            <a:grpSpLocks/>
          </p:cNvGrpSpPr>
          <p:nvPr/>
        </p:nvGrpSpPr>
        <p:grpSpPr bwMode="auto">
          <a:xfrm>
            <a:off x="1690689" y="3681812"/>
            <a:ext cx="1262062" cy="369095"/>
            <a:chOff x="405" y="1769"/>
            <a:chExt cx="795" cy="310"/>
          </a:xfrm>
        </p:grpSpPr>
        <p:sp>
          <p:nvSpPr>
            <p:cNvPr id="34885" name="Line 53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6" name="Text Box 54"/>
            <p:cNvSpPr txBox="1">
              <a:spLocks noChangeArrowheads="1"/>
            </p:cNvSpPr>
            <p:nvPr/>
          </p:nvSpPr>
          <p:spPr bwMode="auto">
            <a:xfrm>
              <a:off x="405" y="1769"/>
              <a:ext cx="65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60" name="Group 55"/>
          <p:cNvGrpSpPr>
            <a:grpSpLocks/>
          </p:cNvGrpSpPr>
          <p:nvPr/>
        </p:nvGrpSpPr>
        <p:grpSpPr bwMode="auto">
          <a:xfrm>
            <a:off x="3443289" y="3681809"/>
            <a:ext cx="1262062" cy="369095"/>
            <a:chOff x="405" y="1775"/>
            <a:chExt cx="795" cy="310"/>
          </a:xfrm>
        </p:grpSpPr>
        <p:sp>
          <p:nvSpPr>
            <p:cNvPr id="34883" name="Line 5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4" name="Text Box 57"/>
            <p:cNvSpPr txBox="1">
              <a:spLocks noChangeArrowheads="1"/>
            </p:cNvSpPr>
            <p:nvPr/>
          </p:nvSpPr>
          <p:spPr bwMode="auto">
            <a:xfrm>
              <a:off x="405" y="1775"/>
              <a:ext cx="65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61" name="Group 58"/>
          <p:cNvGrpSpPr>
            <a:grpSpLocks/>
          </p:cNvGrpSpPr>
          <p:nvPr/>
        </p:nvGrpSpPr>
        <p:grpSpPr bwMode="auto">
          <a:xfrm>
            <a:off x="4938714" y="3656410"/>
            <a:ext cx="1262062" cy="369093"/>
            <a:chOff x="405" y="1760"/>
            <a:chExt cx="795" cy="310"/>
          </a:xfrm>
        </p:grpSpPr>
        <p:sp>
          <p:nvSpPr>
            <p:cNvPr id="34881" name="Line 5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2" name="Text Box 60"/>
            <p:cNvSpPr txBox="1">
              <a:spLocks noChangeArrowheads="1"/>
            </p:cNvSpPr>
            <p:nvPr/>
          </p:nvSpPr>
          <p:spPr bwMode="auto">
            <a:xfrm>
              <a:off x="405" y="1760"/>
              <a:ext cx="65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62" name="Rectangle 61"/>
          <p:cNvSpPr>
            <a:spLocks noChangeArrowheads="1"/>
          </p:cNvSpPr>
          <p:nvPr/>
        </p:nvSpPr>
        <p:spPr bwMode="auto">
          <a:xfrm>
            <a:off x="615950" y="4343400"/>
            <a:ext cx="1524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c[0]</a:t>
            </a:r>
          </a:p>
        </p:txBody>
      </p:sp>
      <p:sp>
        <p:nvSpPr>
          <p:cNvPr id="34863" name="Rectangle 62"/>
          <p:cNvSpPr>
            <a:spLocks noChangeArrowheads="1"/>
          </p:cNvSpPr>
          <p:nvPr/>
        </p:nvSpPr>
        <p:spPr bwMode="auto">
          <a:xfrm>
            <a:off x="2139950" y="4343400"/>
            <a:ext cx="1676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c[1]</a:t>
            </a:r>
          </a:p>
        </p:txBody>
      </p:sp>
      <p:sp>
        <p:nvSpPr>
          <p:cNvPr id="34864" name="Rectangle 63"/>
          <p:cNvSpPr>
            <a:spLocks noChangeArrowheads="1"/>
          </p:cNvSpPr>
          <p:nvPr/>
        </p:nvSpPr>
        <p:spPr bwMode="auto">
          <a:xfrm>
            <a:off x="3816350" y="4343400"/>
            <a:ext cx="16002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c[2]</a:t>
            </a:r>
          </a:p>
        </p:txBody>
      </p:sp>
      <p:sp>
        <p:nvSpPr>
          <p:cNvPr id="34865" name="Rectangle 64"/>
          <p:cNvSpPr>
            <a:spLocks noChangeArrowheads="1"/>
          </p:cNvSpPr>
          <p:nvPr/>
        </p:nvSpPr>
        <p:spPr bwMode="auto">
          <a:xfrm>
            <a:off x="5416550" y="4343400"/>
            <a:ext cx="1524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c[3]</a:t>
            </a:r>
          </a:p>
        </p:txBody>
      </p:sp>
      <p:sp>
        <p:nvSpPr>
          <p:cNvPr id="34866" name="Rectangle 65"/>
          <p:cNvSpPr>
            <a:spLocks noChangeArrowheads="1"/>
          </p:cNvSpPr>
          <p:nvPr/>
        </p:nvSpPr>
        <p:spPr bwMode="auto">
          <a:xfrm>
            <a:off x="7245350" y="1751409"/>
            <a:ext cx="1143000" cy="28336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checksum</a:t>
            </a:r>
          </a:p>
        </p:txBody>
      </p:sp>
      <p:sp>
        <p:nvSpPr>
          <p:cNvPr id="34867" name="Rectangle 66"/>
          <p:cNvSpPr>
            <a:spLocks noChangeArrowheads="1"/>
          </p:cNvSpPr>
          <p:nvPr/>
        </p:nvSpPr>
        <p:spPr bwMode="auto">
          <a:xfrm>
            <a:off x="7550150" y="2852737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Arial" charset="0"/>
              </a:rPr>
              <a:t>E(k,</a:t>
            </a:r>
            <a:r>
              <a:rPr lang="en-US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68" name="Text Box 67"/>
          <p:cNvSpPr txBox="1">
            <a:spLocks noChangeArrowheads="1"/>
          </p:cNvSpPr>
          <p:nvPr/>
        </p:nvSpPr>
        <p:spPr bwMode="auto">
          <a:xfrm>
            <a:off x="7702550" y="2118123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69" name="Line 68"/>
          <p:cNvSpPr>
            <a:spLocks noChangeShapeType="1"/>
          </p:cNvSpPr>
          <p:nvPr/>
        </p:nvSpPr>
        <p:spPr bwMode="auto">
          <a:xfrm>
            <a:off x="7931150" y="20383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70" name="Line 69"/>
          <p:cNvSpPr>
            <a:spLocks noChangeShapeType="1"/>
          </p:cNvSpPr>
          <p:nvPr/>
        </p:nvSpPr>
        <p:spPr bwMode="auto">
          <a:xfrm>
            <a:off x="7959725" y="2586037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71" name="Text Box 70"/>
          <p:cNvSpPr txBox="1">
            <a:spLocks noChangeArrowheads="1"/>
          </p:cNvSpPr>
          <p:nvPr/>
        </p:nvSpPr>
        <p:spPr bwMode="auto">
          <a:xfrm>
            <a:off x="7739064" y="3584973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72" name="Line 71"/>
          <p:cNvSpPr>
            <a:spLocks noChangeShapeType="1"/>
          </p:cNvSpPr>
          <p:nvPr/>
        </p:nvSpPr>
        <p:spPr bwMode="auto">
          <a:xfrm>
            <a:off x="7967663" y="35052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73" name="Line 72"/>
          <p:cNvSpPr>
            <a:spLocks noChangeShapeType="1"/>
          </p:cNvSpPr>
          <p:nvPr/>
        </p:nvSpPr>
        <p:spPr bwMode="auto">
          <a:xfrm>
            <a:off x="7996238" y="40576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74" name="Rectangle 73"/>
          <p:cNvSpPr>
            <a:spLocks noChangeArrowheads="1"/>
          </p:cNvSpPr>
          <p:nvPr/>
        </p:nvSpPr>
        <p:spPr bwMode="auto">
          <a:xfrm>
            <a:off x="7092950" y="4343400"/>
            <a:ext cx="1524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c[4]</a:t>
            </a:r>
          </a:p>
        </p:txBody>
      </p:sp>
      <p:grpSp>
        <p:nvGrpSpPr>
          <p:cNvPr id="34875" name="Group 74"/>
          <p:cNvGrpSpPr>
            <a:grpSpLocks/>
          </p:cNvGrpSpPr>
          <p:nvPr/>
        </p:nvGrpSpPr>
        <p:grpSpPr bwMode="auto">
          <a:xfrm>
            <a:off x="6510339" y="2208609"/>
            <a:ext cx="1262062" cy="369093"/>
            <a:chOff x="405" y="1778"/>
            <a:chExt cx="795" cy="310"/>
          </a:xfrm>
        </p:grpSpPr>
        <p:sp>
          <p:nvSpPr>
            <p:cNvPr id="34879" name="Line 7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0" name="Text Box 76"/>
            <p:cNvSpPr txBox="1">
              <a:spLocks noChangeArrowheads="1"/>
            </p:cNvSpPr>
            <p:nvPr/>
          </p:nvSpPr>
          <p:spPr bwMode="auto">
            <a:xfrm>
              <a:off x="405" y="1778"/>
              <a:ext cx="65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76" name="Group 77"/>
          <p:cNvGrpSpPr>
            <a:grpSpLocks/>
          </p:cNvGrpSpPr>
          <p:nvPr/>
        </p:nvGrpSpPr>
        <p:grpSpPr bwMode="auto">
          <a:xfrm>
            <a:off x="6991351" y="3668314"/>
            <a:ext cx="863599" cy="369095"/>
            <a:chOff x="656" y="1761"/>
            <a:chExt cx="544" cy="310"/>
          </a:xfrm>
        </p:grpSpPr>
        <p:sp>
          <p:nvSpPr>
            <p:cNvPr id="34877" name="Line 7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8" name="Text Box 79"/>
            <p:cNvSpPr txBox="1">
              <a:spLocks noChangeArrowheads="1"/>
            </p:cNvSpPr>
            <p:nvPr/>
          </p:nvSpPr>
          <p:spPr bwMode="auto">
            <a:xfrm>
              <a:off x="656" y="1761"/>
              <a:ext cx="39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 dirty="0" err="1">
                  <a:latin typeface="Arial" charset="0"/>
                </a:rPr>
                <a:t>auth</a:t>
              </a:r>
              <a:endParaRPr lang="en-US" sz="1800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134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1" y="-19050"/>
            <a:ext cx="8208963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Performance:	</a:t>
            </a:r>
            <a:r>
              <a:rPr lang="en-US" sz="1600" dirty="0" smtClean="0"/>
              <a:t>Crypto++  5.6.0      [ Wei Dai ]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42950"/>
            <a:ext cx="8915400" cy="417195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000" dirty="0" smtClean="0"/>
              <a:t>AMD Opteron,   2.2 GHz     </a:t>
            </a:r>
            <a:r>
              <a:rPr lang="en-US" sz="1600" dirty="0" smtClean="0"/>
              <a:t>( Linux)</a:t>
            </a:r>
          </a:p>
          <a:p>
            <a:pPr marL="0" indent="0" eaLnBrk="1" hangingPunct="1">
              <a:lnSpc>
                <a:spcPct val="90000"/>
              </a:lnSpc>
              <a:spcBef>
                <a:spcPts val="2376"/>
              </a:spcBef>
              <a:buNone/>
              <a:tabLst>
                <a:tab pos="742950" algn="l"/>
                <a:tab pos="2628900" algn="l"/>
                <a:tab pos="2857500" algn="l"/>
                <a:tab pos="3200400" algn="l"/>
                <a:tab pos="4349750" algn="l"/>
              </a:tabLst>
            </a:pPr>
            <a:r>
              <a:rPr lang="en-US" sz="2000" dirty="0" smtClean="0"/>
              <a:t>			</a:t>
            </a:r>
            <a:r>
              <a:rPr lang="en-US" dirty="0" smtClean="0"/>
              <a:t>code</a:t>
            </a:r>
            <a:r>
              <a:rPr lang="en-US" sz="2000" dirty="0" smtClean="0"/>
              <a:t>	</a:t>
            </a:r>
            <a:r>
              <a:rPr lang="en-US" dirty="0" smtClean="0"/>
              <a:t>Speed</a:t>
            </a: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None/>
              <a:tabLst>
                <a:tab pos="1143000" algn="l"/>
                <a:tab pos="2857500" algn="l"/>
                <a:tab pos="3149600" algn="l"/>
                <a:tab pos="4343400" algn="l"/>
                <a:tab pos="5321300" algn="l"/>
                <a:tab pos="5715000" algn="l"/>
              </a:tabLst>
            </a:pPr>
            <a:r>
              <a:rPr lang="en-US" sz="2000" dirty="0" smtClean="0"/>
              <a:t>	</a:t>
            </a:r>
            <a:r>
              <a:rPr lang="en-US" u="sng" dirty="0" smtClean="0"/>
              <a:t>Cipher</a:t>
            </a:r>
            <a:r>
              <a:rPr lang="en-US" dirty="0" smtClean="0"/>
              <a:t>	 </a:t>
            </a:r>
            <a:r>
              <a:rPr lang="en-US" u="sng" dirty="0" smtClean="0"/>
              <a:t>size</a:t>
            </a:r>
            <a:r>
              <a:rPr lang="en-US" dirty="0" smtClean="0"/>
              <a:t>	</a:t>
            </a:r>
            <a:r>
              <a:rPr lang="en-US" sz="2000" u="sng" dirty="0" smtClean="0"/>
              <a:t>(MB/sec)</a:t>
            </a:r>
          </a:p>
          <a:p>
            <a:pPr marL="0" indent="0">
              <a:lnSpc>
                <a:spcPct val="90000"/>
              </a:lnSpc>
              <a:spcBef>
                <a:spcPts val="1776"/>
              </a:spcBef>
              <a:buNone/>
              <a:tabLst>
                <a:tab pos="1143000" algn="l"/>
                <a:tab pos="2857500" algn="l"/>
                <a:tab pos="3149600" algn="l"/>
                <a:tab pos="3492500" algn="l"/>
                <a:tab pos="4572000" algn="l"/>
                <a:tab pos="5321300" algn="l"/>
                <a:tab pos="5715000" algn="l"/>
                <a:tab pos="7543800" algn="l"/>
              </a:tabLst>
            </a:pPr>
            <a:r>
              <a:rPr lang="en-US" dirty="0"/>
              <a:t>	AES/GCM 	</a:t>
            </a:r>
            <a:r>
              <a:rPr lang="en-US" dirty="0" smtClean="0"/>
              <a:t>large</a:t>
            </a:r>
            <a:r>
              <a:rPr lang="en-US" dirty="0"/>
              <a:t>	</a:t>
            </a:r>
            <a:r>
              <a:rPr lang="en-US" baseline="30000" dirty="0" smtClean="0"/>
              <a:t>**</a:t>
            </a:r>
            <a:r>
              <a:rPr lang="en-US" dirty="0" smtClean="0"/>
              <a:t>	108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AES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/CTR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139</a:t>
            </a:r>
            <a:endParaRPr lang="en-US" u="sng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lnSpc>
                <a:spcPct val="90000"/>
              </a:lnSpc>
              <a:spcBef>
                <a:spcPts val="1824"/>
              </a:spcBef>
              <a:buNone/>
              <a:tabLst>
                <a:tab pos="1143000" algn="l"/>
                <a:tab pos="2628900" algn="l"/>
                <a:tab pos="2857500" algn="l"/>
                <a:tab pos="3543300" algn="l"/>
                <a:tab pos="4349750" algn="l"/>
                <a:tab pos="4572000" algn="l"/>
                <a:tab pos="5715000" algn="l"/>
                <a:tab pos="7543800" algn="l"/>
              </a:tabLst>
            </a:pPr>
            <a:r>
              <a:rPr lang="en-US" dirty="0" smtClean="0"/>
              <a:t>	</a:t>
            </a:r>
            <a:r>
              <a:rPr lang="en-US" b="0" dirty="0" smtClean="0"/>
              <a:t>AES/CCM</a:t>
            </a:r>
            <a:r>
              <a:rPr lang="en-US" dirty="0" smtClean="0"/>
              <a:t>		smaller 		 61	</a:t>
            </a:r>
            <a:r>
              <a:rPr lang="en-US" dirty="0" smtClean="0">
                <a:solidFill>
                  <a:srgbClr val="A6A6A6"/>
                </a:solidFill>
              </a:rPr>
              <a:t>AES</a:t>
            </a:r>
            <a:r>
              <a:rPr lang="en-US" dirty="0">
                <a:solidFill>
                  <a:srgbClr val="A6A6A6"/>
                </a:solidFill>
              </a:rPr>
              <a:t>/CBC	</a:t>
            </a:r>
            <a:r>
              <a:rPr lang="en-US" dirty="0" smtClean="0">
                <a:solidFill>
                  <a:srgbClr val="A6A6A6"/>
                </a:solidFill>
              </a:rPr>
              <a:t>109</a:t>
            </a:r>
            <a:endParaRPr lang="en-US" b="0" dirty="0" smtClean="0">
              <a:solidFill>
                <a:srgbClr val="A6A6A6"/>
              </a:solidFill>
            </a:endParaRPr>
          </a:p>
          <a:p>
            <a:pPr marL="0" indent="0" eaLnBrk="1" hangingPunct="1">
              <a:spcBef>
                <a:spcPts val="1224"/>
              </a:spcBef>
              <a:buNone/>
              <a:tabLst>
                <a:tab pos="1143000" algn="l"/>
                <a:tab pos="2628900" algn="l"/>
                <a:tab pos="2857500" algn="l"/>
                <a:tab pos="3543300" algn="l"/>
                <a:tab pos="4349750" algn="l"/>
                <a:tab pos="4572000" algn="l"/>
                <a:tab pos="5715000" algn="l"/>
              </a:tabLst>
            </a:pPr>
            <a:r>
              <a:rPr lang="en-US" dirty="0"/>
              <a:t>	</a:t>
            </a:r>
            <a:r>
              <a:rPr lang="en-US" dirty="0" smtClean="0"/>
              <a:t>AES/EAX		smaller 		 61</a:t>
            </a:r>
            <a:endParaRPr lang="en-US" b="0" dirty="0" smtClean="0"/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  <a:tabLst>
                <a:tab pos="1143000" algn="l"/>
                <a:tab pos="3263900" algn="l"/>
                <a:tab pos="3543300" algn="l"/>
                <a:tab pos="4349750" algn="l"/>
                <a:tab pos="5715000" algn="l"/>
                <a:tab pos="7543800" algn="l"/>
              </a:tabLst>
            </a:pPr>
            <a:r>
              <a:rPr lang="en-US" dirty="0" smtClean="0"/>
              <a:t>					</a:t>
            </a:r>
            <a:r>
              <a:rPr lang="en-US" dirty="0" smtClean="0">
                <a:solidFill>
                  <a:srgbClr val="A6A6A6"/>
                </a:solidFill>
              </a:rPr>
              <a:t>AES/CMAC	109</a:t>
            </a:r>
          </a:p>
          <a:p>
            <a:pPr marL="0" indent="0" eaLnBrk="1" hangingPunct="1">
              <a:spcBef>
                <a:spcPts val="1224"/>
              </a:spcBef>
              <a:buNone/>
              <a:tabLst>
                <a:tab pos="1143000" algn="l"/>
                <a:tab pos="3263900" algn="l"/>
                <a:tab pos="3543300" algn="l"/>
                <a:tab pos="4349750" algn="l"/>
                <a:tab pos="4572000" algn="l"/>
                <a:tab pos="5715000" algn="l"/>
                <a:tab pos="7543800" algn="l"/>
              </a:tabLst>
            </a:pPr>
            <a:r>
              <a:rPr lang="en-US" dirty="0" smtClean="0"/>
              <a:t>	AES/OCB			</a:t>
            </a:r>
            <a:r>
              <a:rPr lang="en-US" dirty="0"/>
              <a:t>	</a:t>
            </a:r>
            <a:r>
              <a:rPr lang="en-US" dirty="0" smtClean="0"/>
              <a:t>129</a:t>
            </a:r>
            <a:r>
              <a:rPr lang="en-US" baseline="30000" dirty="0" smtClean="0"/>
              <a:t>*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A6A6A6"/>
                </a:solidFill>
              </a:rPr>
              <a:t>HMAC/SHA1	147</a:t>
            </a:r>
          </a:p>
        </p:txBody>
      </p:sp>
      <p:sp>
        <p:nvSpPr>
          <p:cNvPr id="8" name="Left Brace 7"/>
          <p:cNvSpPr/>
          <p:nvPr/>
        </p:nvSpPr>
        <p:spPr>
          <a:xfrm>
            <a:off x="1143000" y="2266950"/>
            <a:ext cx="152400" cy="1295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4781550"/>
            <a:ext cx="5085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 extrapolated from Ted </a:t>
            </a:r>
            <a:r>
              <a:rPr lang="en-US" sz="1400" dirty="0" err="1" smtClean="0"/>
              <a:t>Kravitz’s</a:t>
            </a:r>
            <a:r>
              <a:rPr lang="en-US" sz="1400" dirty="0" smtClean="0"/>
              <a:t> results        ** non-Intel machines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282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6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Authenticated Encryption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Case study:  TLS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The TLS Record Protocol  </a:t>
            </a:r>
            <a:r>
              <a:rPr lang="en-US" sz="2800" dirty="0" smtClean="0"/>
              <a:t>(TLS 1.2)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71750"/>
            <a:ext cx="8686800" cy="2438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Unidirectional keys</a:t>
            </a:r>
            <a:r>
              <a:rPr lang="en-US" dirty="0"/>
              <a:t>:      </a:t>
            </a:r>
            <a:r>
              <a:rPr lang="en-US" dirty="0" err="1" smtClean="0"/>
              <a:t>k</a:t>
            </a:r>
            <a:r>
              <a:rPr lang="en-US" sz="2800" baseline="-25000" dirty="0" err="1" smtClean="0"/>
              <a:t>b</a:t>
            </a:r>
            <a:r>
              <a:rPr lang="en-US" sz="2800" baseline="-25000" dirty="0" err="1"/>
              <a:t>⇾s</a:t>
            </a:r>
            <a:r>
              <a:rPr lang="en-US" sz="2000" baseline="-25000" dirty="0"/>
              <a:t> </a:t>
            </a:r>
            <a:r>
              <a:rPr lang="en-US" sz="2000" dirty="0" smtClean="0"/>
              <a:t>  and   </a:t>
            </a:r>
            <a:r>
              <a:rPr lang="en-US" sz="2000" dirty="0" err="1" smtClean="0"/>
              <a:t>k</a:t>
            </a:r>
            <a:r>
              <a:rPr lang="en-US" sz="2800" baseline="-25000" dirty="0" err="1" smtClean="0"/>
              <a:t>s</a:t>
            </a:r>
            <a:r>
              <a:rPr lang="en-US" sz="2800" baseline="-25000" dirty="0" err="1"/>
              <a:t>⇾b</a:t>
            </a:r>
            <a:r>
              <a:rPr lang="en-US" sz="2800" baseline="-25000" dirty="0"/>
              <a:t> </a:t>
            </a:r>
            <a:r>
              <a:rPr lang="en-US" sz="2800" baseline="-25000" dirty="0" smtClean="0"/>
              <a:t>              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dirty="0" err="1" smtClean="0"/>
              <a:t>Stateful</a:t>
            </a:r>
            <a:r>
              <a:rPr lang="en-US" dirty="0" smtClean="0"/>
              <a:t> encryption:</a:t>
            </a:r>
          </a:p>
          <a:p>
            <a:r>
              <a:rPr lang="en-US" dirty="0" smtClean="0"/>
              <a:t>Each side maintains two 64-bit counters</a:t>
            </a:r>
            <a:r>
              <a:rPr lang="en-US" dirty="0"/>
              <a:t>:  </a:t>
            </a:r>
            <a:r>
              <a:rPr lang="en-US" dirty="0" smtClean="0"/>
              <a:t>  </a:t>
            </a:r>
            <a:r>
              <a:rPr lang="en-US" dirty="0" err="1" smtClean="0"/>
              <a:t>ctr</a:t>
            </a:r>
            <a:r>
              <a:rPr lang="en-US" sz="2800" baseline="-25000" dirty="0" err="1" smtClean="0"/>
              <a:t>b</a:t>
            </a:r>
            <a:r>
              <a:rPr lang="en-US" sz="2800" baseline="-25000" dirty="0" err="1"/>
              <a:t>⇾</a:t>
            </a:r>
            <a:r>
              <a:rPr lang="en-US" sz="2800" baseline="-25000" dirty="0" err="1" smtClean="0"/>
              <a:t>s</a:t>
            </a:r>
            <a:r>
              <a:rPr lang="en-US" baseline="-25000" dirty="0" smtClean="0"/>
              <a:t>  </a:t>
            </a:r>
            <a:r>
              <a:rPr lang="en-US" dirty="0" smtClean="0"/>
              <a:t> ,  </a:t>
            </a:r>
            <a:r>
              <a:rPr lang="en-US" dirty="0" err="1" smtClean="0"/>
              <a:t>ctr</a:t>
            </a:r>
            <a:r>
              <a:rPr lang="en-US" sz="2800" baseline="-25000" dirty="0" err="1" smtClean="0"/>
              <a:t>s⇾b</a:t>
            </a:r>
            <a:endParaRPr lang="en-US" sz="2800" baseline="-25000" dirty="0" smtClean="0"/>
          </a:p>
          <a:p>
            <a:r>
              <a:rPr lang="en-US" dirty="0" err="1" smtClean="0"/>
              <a:t>Init.</a:t>
            </a:r>
            <a:r>
              <a:rPr lang="en-US" dirty="0" smtClean="0"/>
              <a:t> to 0 when session started.     </a:t>
            </a:r>
            <a:r>
              <a:rPr lang="en-US" dirty="0" err="1" smtClean="0"/>
              <a:t>ctr</a:t>
            </a:r>
            <a:r>
              <a:rPr lang="en-US" dirty="0" smtClean="0"/>
              <a:t>++ for every record.</a:t>
            </a:r>
          </a:p>
          <a:p>
            <a:r>
              <a:rPr lang="en-US" dirty="0" smtClean="0"/>
              <a:t>Purpose:    replay defense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819150"/>
            <a:ext cx="976993" cy="12763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447800" y="1428750"/>
            <a:ext cx="6019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52400" y="971550"/>
            <a:ext cx="1009650" cy="10096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0410" y="1809750"/>
            <a:ext cx="1545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k</a:t>
            </a:r>
            <a:r>
              <a:rPr lang="en-US" sz="2800" baseline="-25000" dirty="0" err="1" smtClean="0"/>
              <a:t>b⇾s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, </a:t>
            </a:r>
            <a:r>
              <a:rPr lang="en-US" sz="2400" dirty="0" err="1" smtClean="0"/>
              <a:t>k</a:t>
            </a:r>
            <a:r>
              <a:rPr lang="en-US" sz="2800" baseline="-25000" dirty="0" err="1" smtClean="0"/>
              <a:t>s⇾b</a:t>
            </a:r>
            <a:r>
              <a:rPr lang="en-US" sz="2400" baseline="-25000" dirty="0" smtClean="0"/>
              <a:t> 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7467600" y="1962150"/>
            <a:ext cx="1522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k</a:t>
            </a:r>
            <a:r>
              <a:rPr lang="en-US" sz="2800" baseline="-25000" dirty="0" err="1" smtClean="0"/>
              <a:t>b⇾s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, </a:t>
            </a:r>
            <a:r>
              <a:rPr lang="en-US" sz="2400" dirty="0" err="1" smtClean="0"/>
              <a:t>k</a:t>
            </a:r>
            <a:r>
              <a:rPr lang="en-US" sz="2800" baseline="-25000" dirty="0" err="1" smtClean="0"/>
              <a:t>s⇾b</a:t>
            </a:r>
            <a:r>
              <a:rPr lang="en-US" sz="2400" baseline="-25000" dirty="0" smtClean="0"/>
              <a:t> </a:t>
            </a:r>
            <a:endParaRPr lang="en-US" sz="2400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667000" y="971550"/>
            <a:ext cx="3429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TLS record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67000" y="971550"/>
            <a:ext cx="609600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2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95800" y="3181350"/>
            <a:ext cx="1219200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95250"/>
            <a:ext cx="84582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TLS record:  encryption   </a:t>
            </a:r>
            <a:r>
              <a:rPr lang="en-US" sz="2200" dirty="0" smtClean="0"/>
              <a:t>(CBC </a:t>
            </a:r>
            <a:r>
              <a:rPr lang="en-US" sz="2200" dirty="0"/>
              <a:t>AES-128, </a:t>
            </a:r>
            <a:r>
              <a:rPr lang="en-US" sz="2200" dirty="0" smtClean="0"/>
              <a:t>  HMAC</a:t>
            </a:r>
            <a:r>
              <a:rPr lang="en-US" sz="2200" dirty="0"/>
              <a:t>-SHA1</a:t>
            </a:r>
            <a:r>
              <a:rPr lang="en-US" sz="22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5344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</a:t>
            </a:r>
            <a:r>
              <a:rPr lang="en-US" baseline="-25000" dirty="0" err="1"/>
              <a:t>b⇾</a:t>
            </a:r>
            <a:r>
              <a:rPr lang="en-US" baseline="-25000" dirty="0" err="1" smtClean="0"/>
              <a:t>s</a:t>
            </a:r>
            <a:r>
              <a:rPr lang="en-US" baseline="-25000" dirty="0" smtClean="0"/>
              <a:t> </a:t>
            </a:r>
            <a:r>
              <a:rPr lang="en-US" dirty="0" smtClean="0"/>
              <a:t>= 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mac</a:t>
            </a:r>
            <a:r>
              <a:rPr lang="en-US" dirty="0" smtClean="0"/>
              <a:t> ,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enc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Browser side   </a:t>
            </a:r>
            <a:r>
              <a:rPr lang="en-US" b="1" dirty="0" err="1" smtClean="0"/>
              <a:t>enc</a:t>
            </a:r>
            <a:r>
              <a:rPr lang="en-US" b="1" dirty="0" smtClean="0"/>
              <a:t>(</a:t>
            </a:r>
            <a:r>
              <a:rPr lang="en-US" b="1" dirty="0" err="1"/>
              <a:t>k</a:t>
            </a:r>
            <a:r>
              <a:rPr lang="en-US" b="1" baseline="-25000" dirty="0" err="1"/>
              <a:t>b⇾</a:t>
            </a:r>
            <a:r>
              <a:rPr lang="en-US" b="1" baseline="-25000" dirty="0" err="1" smtClean="0"/>
              <a:t>s</a:t>
            </a:r>
            <a:r>
              <a:rPr lang="en-US" b="1" baseline="-25000" dirty="0" smtClean="0"/>
              <a:t>  </a:t>
            </a:r>
            <a:r>
              <a:rPr lang="en-US" b="1" dirty="0" smtClean="0"/>
              <a:t>, data, </a:t>
            </a:r>
            <a:r>
              <a:rPr lang="en-US" b="1" dirty="0" err="1"/>
              <a:t>ctr</a:t>
            </a:r>
            <a:r>
              <a:rPr lang="en-US" sz="2800" b="1" baseline="-25000" dirty="0" err="1"/>
              <a:t>b⇾s</a:t>
            </a:r>
            <a:r>
              <a:rPr lang="en-US" b="1" baseline="-25000" dirty="0"/>
              <a:t> </a:t>
            </a:r>
            <a:r>
              <a:rPr lang="en-US" b="1" dirty="0" smtClean="0"/>
              <a:t>) : 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/>
              <a:t>	step 1:     tag ⟵  S</a:t>
            </a:r>
            <a:r>
              <a:rPr lang="en-US" sz="3200" dirty="0" smtClean="0"/>
              <a:t>(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baseline="-25000" dirty="0" err="1" smtClean="0"/>
              <a:t>mac</a:t>
            </a:r>
            <a:r>
              <a:rPr lang="en-US" dirty="0" smtClean="0"/>
              <a:t> ,   </a:t>
            </a:r>
            <a:r>
              <a:rPr lang="en-US" sz="2800" dirty="0" smtClean="0"/>
              <a:t>[ </a:t>
            </a:r>
            <a:r>
              <a:rPr lang="en-US" dirty="0" smtClean="0"/>
              <a:t> ++</a:t>
            </a:r>
            <a:r>
              <a:rPr lang="en-US" dirty="0" err="1" smtClean="0"/>
              <a:t>ctr</a:t>
            </a:r>
            <a:r>
              <a:rPr lang="en-US" sz="2800" baseline="-25000" dirty="0" err="1" smtClean="0"/>
              <a:t>b</a:t>
            </a:r>
            <a:r>
              <a:rPr lang="en-US" sz="2800" baseline="-25000" dirty="0" err="1"/>
              <a:t>⇾s</a:t>
            </a:r>
            <a:r>
              <a:rPr lang="en-US" baseline="-25000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ll</a:t>
            </a:r>
            <a:r>
              <a:rPr lang="en-US" dirty="0" smtClean="0"/>
              <a:t>  header  </a:t>
            </a:r>
            <a:r>
              <a:rPr lang="en-US" dirty="0" err="1" smtClean="0"/>
              <a:t>ll</a:t>
            </a:r>
            <a:r>
              <a:rPr lang="en-US" dirty="0" smtClean="0"/>
              <a:t>  data</a:t>
            </a:r>
            <a:r>
              <a:rPr lang="en-US" sz="2800" dirty="0" smtClean="0"/>
              <a:t>]</a:t>
            </a:r>
            <a:r>
              <a:rPr lang="en-US" dirty="0" smtClean="0"/>
              <a:t>  </a:t>
            </a:r>
            <a:r>
              <a:rPr lang="en-US" sz="3200" dirty="0" smtClean="0"/>
              <a:t>)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/>
              <a:t>	step 2:     pad   </a:t>
            </a:r>
            <a:r>
              <a:rPr lang="en-US" sz="2800" dirty="0" smtClean="0"/>
              <a:t>[</a:t>
            </a:r>
            <a:r>
              <a:rPr lang="en-US" dirty="0" smtClean="0"/>
              <a:t> header </a:t>
            </a:r>
            <a:r>
              <a:rPr lang="en-US" dirty="0" err="1" smtClean="0"/>
              <a:t>ll</a:t>
            </a:r>
            <a:r>
              <a:rPr lang="en-US" dirty="0" smtClean="0"/>
              <a:t> data </a:t>
            </a:r>
            <a:r>
              <a:rPr lang="en-US" dirty="0" err="1" smtClean="0"/>
              <a:t>ll</a:t>
            </a:r>
            <a:r>
              <a:rPr lang="en-US" dirty="0" smtClean="0"/>
              <a:t> tag </a:t>
            </a:r>
            <a:r>
              <a:rPr lang="en-US" sz="2800" dirty="0" smtClean="0"/>
              <a:t>]</a:t>
            </a:r>
            <a:r>
              <a:rPr lang="en-US" dirty="0" smtClean="0"/>
              <a:t>   to AES block size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/>
              <a:t>	step 3:     CBC encrypt with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enc</a:t>
            </a:r>
            <a:r>
              <a:rPr lang="en-US" baseline="-25000" dirty="0" smtClean="0"/>
              <a:t> </a:t>
            </a:r>
            <a:r>
              <a:rPr lang="en-US" dirty="0" smtClean="0"/>
              <a:t>and</a:t>
            </a:r>
            <a:r>
              <a:rPr lang="en-US" baseline="-25000" dirty="0" smtClean="0"/>
              <a:t> </a:t>
            </a:r>
            <a:r>
              <a:rPr lang="en-US" dirty="0" smtClean="0"/>
              <a:t>new random IV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/>
              <a:t>	step 4:     prepend header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114800" y="895350"/>
            <a:ext cx="3886200" cy="1524000"/>
            <a:chOff x="4114800" y="895350"/>
            <a:chExt cx="3886200" cy="1524000"/>
          </a:xfrm>
        </p:grpSpPr>
        <p:sp>
          <p:nvSpPr>
            <p:cNvPr id="5" name="Rectangle 4"/>
            <p:cNvSpPr/>
            <p:nvPr/>
          </p:nvSpPr>
          <p:spPr>
            <a:xfrm>
              <a:off x="4114800" y="895350"/>
              <a:ext cx="3886200" cy="1524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/>
                <a:t>               data</a:t>
              </a:r>
            </a:p>
            <a:p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14800" y="895350"/>
              <a:ext cx="1905000" cy="304800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13716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t</a:t>
              </a:r>
              <a:r>
                <a:rPr lang="en-US" dirty="0" smtClean="0">
                  <a:solidFill>
                    <a:srgbClr val="000000"/>
                  </a:solidFill>
                </a:rPr>
                <a:t>ype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ll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</a:rPr>
                <a:t>ver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ll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</a:rPr>
                <a:t>len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8" name="Elbow Connector 7"/>
            <p:cNvCxnSpPr/>
            <p:nvPr/>
          </p:nvCxnSpPr>
          <p:spPr>
            <a:xfrm flipV="1">
              <a:off x="4114800" y="1504950"/>
              <a:ext cx="3886200" cy="381000"/>
            </a:xfrm>
            <a:prstGeom prst="bentConnector3">
              <a:avLst>
                <a:gd name="adj1" fmla="val 7058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257800" y="1885950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tag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62800" y="2114550"/>
              <a:ext cx="838200" cy="304800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pad</a:t>
              </a:r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5552280" y="2574360"/>
              <a:ext cx="2463120" cy="584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1480" y="2561760"/>
                <a:ext cx="2486520" cy="60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0273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"/>
            <a:ext cx="84582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TLS record:  decryption </a:t>
            </a:r>
            <a:r>
              <a:rPr lang="en-US" sz="2200" dirty="0" smtClean="0"/>
              <a:t>(CBC </a:t>
            </a:r>
            <a:r>
              <a:rPr lang="en-US" sz="2200" dirty="0"/>
              <a:t>AES-128, </a:t>
            </a:r>
            <a:r>
              <a:rPr lang="en-US" sz="2200" dirty="0" smtClean="0"/>
              <a:t>  HMAC</a:t>
            </a:r>
            <a:r>
              <a:rPr lang="en-US" sz="2200" dirty="0"/>
              <a:t>-SHA1</a:t>
            </a:r>
            <a:r>
              <a:rPr lang="en-US" sz="22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534400" cy="4095750"/>
          </a:xfrm>
        </p:spPr>
        <p:txBody>
          <a:bodyPr>
            <a:normAutofit/>
          </a:bodyPr>
          <a:lstStyle/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Server side   </a:t>
            </a:r>
            <a:r>
              <a:rPr lang="en-US" b="1" dirty="0" err="1" smtClean="0"/>
              <a:t>dec</a:t>
            </a:r>
            <a:r>
              <a:rPr lang="en-US" b="1" dirty="0" smtClean="0"/>
              <a:t>(</a:t>
            </a:r>
            <a:r>
              <a:rPr lang="en-US" b="1" dirty="0" err="1"/>
              <a:t>k</a:t>
            </a:r>
            <a:r>
              <a:rPr lang="en-US" b="1" baseline="-25000" dirty="0" err="1"/>
              <a:t>b⇾</a:t>
            </a:r>
            <a:r>
              <a:rPr lang="en-US" b="1" baseline="-25000" dirty="0" err="1" smtClean="0"/>
              <a:t>s</a:t>
            </a:r>
            <a:r>
              <a:rPr lang="en-US" b="1" baseline="-25000" dirty="0" smtClean="0"/>
              <a:t>  </a:t>
            </a:r>
            <a:r>
              <a:rPr lang="en-US" b="1" dirty="0" smtClean="0"/>
              <a:t>, record, </a:t>
            </a:r>
            <a:r>
              <a:rPr lang="en-US" b="1" dirty="0" err="1"/>
              <a:t>ctr</a:t>
            </a:r>
            <a:r>
              <a:rPr lang="en-US" sz="2800" b="1" baseline="-25000" dirty="0" err="1"/>
              <a:t>b⇾s</a:t>
            </a:r>
            <a:r>
              <a:rPr lang="en-US" b="1" baseline="-25000" dirty="0"/>
              <a:t> </a:t>
            </a:r>
            <a:r>
              <a:rPr lang="en-US" b="1" dirty="0" smtClean="0"/>
              <a:t>) </a:t>
            </a:r>
            <a:r>
              <a:rPr lang="en-US" dirty="0" smtClean="0"/>
              <a:t>: 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/>
              <a:t>	step 1:     CBC decrypt record using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enc</a:t>
            </a:r>
            <a:r>
              <a:rPr lang="en-US" baseline="-25000" dirty="0" smtClean="0"/>
              <a:t> </a:t>
            </a:r>
            <a:endParaRPr lang="en-US" dirty="0" smtClean="0"/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/>
              <a:t>	step 2:     check pad format:  send </a:t>
            </a:r>
            <a:r>
              <a:rPr lang="en-US" dirty="0" err="1" smtClean="0">
                <a:solidFill>
                  <a:srgbClr val="0000FF"/>
                </a:solidFill>
                <a:latin typeface="Arial"/>
                <a:cs typeface="Arial"/>
              </a:rPr>
              <a:t>bad_record_mac</a:t>
            </a:r>
            <a:r>
              <a:rPr lang="en-US" dirty="0" smtClean="0"/>
              <a:t> if invalid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/>
              <a:t>	step 3:     check tag on    </a:t>
            </a:r>
            <a:r>
              <a:rPr lang="en-US" sz="2800" dirty="0"/>
              <a:t>[</a:t>
            </a:r>
            <a:r>
              <a:rPr lang="en-US" dirty="0"/>
              <a:t> ++</a:t>
            </a:r>
            <a:r>
              <a:rPr lang="en-US" dirty="0" err="1"/>
              <a:t>ctr</a:t>
            </a:r>
            <a:r>
              <a:rPr lang="en-US" sz="2800" baseline="-25000" dirty="0" err="1"/>
              <a:t>b⇾s</a:t>
            </a:r>
            <a:r>
              <a:rPr lang="en-US" baseline="-25000" dirty="0"/>
              <a:t> </a:t>
            </a:r>
            <a:r>
              <a:rPr lang="en-US" dirty="0"/>
              <a:t> </a:t>
            </a:r>
            <a:r>
              <a:rPr lang="en-US" dirty="0" err="1"/>
              <a:t>ll</a:t>
            </a:r>
            <a:r>
              <a:rPr lang="en-US" dirty="0"/>
              <a:t>  header  </a:t>
            </a:r>
            <a:r>
              <a:rPr lang="en-US" dirty="0" err="1"/>
              <a:t>ll</a:t>
            </a:r>
            <a:r>
              <a:rPr lang="en-US" dirty="0"/>
              <a:t>  data</a:t>
            </a:r>
            <a:r>
              <a:rPr lang="en-US" sz="2800" dirty="0"/>
              <a:t>]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		send </a:t>
            </a:r>
            <a:r>
              <a:rPr lang="en-US" dirty="0" err="1">
                <a:solidFill>
                  <a:srgbClr val="0000FF"/>
                </a:solidFill>
                <a:latin typeface="Arial"/>
                <a:cs typeface="Arial"/>
              </a:rPr>
              <a:t>bad_record_mac</a:t>
            </a:r>
            <a:r>
              <a:rPr lang="en-US" dirty="0"/>
              <a:t> if </a:t>
            </a:r>
            <a:r>
              <a:rPr lang="en-US" dirty="0" smtClean="0"/>
              <a:t>invalid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dirty="0"/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/>
              <a:t>Provides authenticated encryption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(provided no other info. is leaked during decryption)</a:t>
            </a:r>
          </a:p>
        </p:txBody>
      </p:sp>
    </p:spTree>
    <p:extLst>
      <p:ext uri="{BB962C8B-B14F-4D97-AF65-F5344CB8AC3E}">
        <p14:creationId xmlns:p14="http://schemas.microsoft.com/office/powerpoint/2010/main" val="240830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tampering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838200"/>
          </a:xfrm>
        </p:spPr>
        <p:txBody>
          <a:bodyPr/>
          <a:lstStyle/>
          <a:p>
            <a:pPr marL="57150" indent="0">
              <a:buNone/>
            </a:pPr>
            <a:r>
              <a:rPr lang="en-US" dirty="0" err="1" smtClean="0"/>
              <a:t>IPsec</a:t>
            </a:r>
            <a:r>
              <a:rPr lang="en-US" dirty="0" smtClean="0"/>
              <a:t>:  (highly abstracted)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21" y="3333750"/>
            <a:ext cx="685800" cy="7188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571750"/>
            <a:ext cx="976993" cy="1276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67600" y="1733550"/>
            <a:ext cx="1066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</a:t>
            </a:r>
            <a:br>
              <a:rPr lang="en-US" dirty="0" smtClean="0"/>
            </a:br>
            <a:r>
              <a:rPr lang="en-US" dirty="0" smtClean="0"/>
              <a:t>port = 80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78615" y="4019550"/>
            <a:ext cx="1038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Bob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ort = 25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53000" y="3714750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3486150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28800" y="3028950"/>
            <a:ext cx="2743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57400" y="2571750"/>
            <a:ext cx="2209800" cy="381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est</a:t>
            </a:r>
            <a:r>
              <a:rPr lang="en-US" dirty="0" smtClean="0"/>
              <a:t> = 80      data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352800" y="2571750"/>
            <a:ext cx="0" cy="381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44557" y="219075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5638800" y="2076450"/>
            <a:ext cx="1828800" cy="80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6023013" y="2209794"/>
            <a:ext cx="918043" cy="174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6011661" y="1888933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648200" y="1657350"/>
            <a:ext cx="4343400" cy="3200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83444" y="4095750"/>
            <a:ext cx="2098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packets encrypted</a:t>
            </a:r>
            <a:br>
              <a:rPr lang="en-US" sz="2000" dirty="0" smtClean="0"/>
            </a:br>
            <a:r>
              <a:rPr lang="en-US" sz="2000" dirty="0" smtClean="0"/>
              <a:t>using key k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4724400" y="1962150"/>
            <a:ext cx="80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TCP/IP</a:t>
            </a:r>
          </a:p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52600" y="3409950"/>
            <a:ext cx="2743200" cy="457200"/>
            <a:chOff x="1752600" y="3409950"/>
            <a:chExt cx="2743200" cy="45720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1752600" y="3867150"/>
              <a:ext cx="274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057400" y="3409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    </a:t>
              </a:r>
              <a:r>
                <a:rPr lang="en-US" dirty="0" err="1" smtClean="0"/>
                <a:t>dest</a:t>
              </a:r>
              <a:r>
                <a:rPr lang="en-US" dirty="0" smtClean="0"/>
                <a:t> = 25      stuff</a:t>
              </a:r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352800" y="3409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01393" y="2925791"/>
            <a:ext cx="1788828" cy="767393"/>
            <a:chOff x="5701393" y="2925791"/>
            <a:chExt cx="1788828" cy="767393"/>
          </a:xfrm>
        </p:grpSpPr>
        <p:cxnSp>
          <p:nvCxnSpPr>
            <p:cNvPr id="21" name="Straight Arrow Connector 20"/>
            <p:cNvCxnSpPr>
              <a:stCxn id="5" idx="3"/>
              <a:endCxn id="4" idx="1"/>
            </p:cNvCxnSpPr>
            <p:nvPr/>
          </p:nvCxnSpPr>
          <p:spPr>
            <a:xfrm>
              <a:off x="5701393" y="3209925"/>
              <a:ext cx="1788828" cy="48325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 rot="2435598">
              <a:off x="6245800" y="2925791"/>
              <a:ext cx="937535" cy="494928"/>
              <a:chOff x="6155921" y="3565332"/>
              <a:chExt cx="937535" cy="494928"/>
            </a:xfrm>
          </p:grpSpPr>
          <p:sp>
            <p:nvSpPr>
              <p:cNvPr id="30" name="Rectangle 29"/>
              <p:cNvSpPr/>
              <p:nvPr/>
            </p:nvSpPr>
            <p:spPr>
              <a:xfrm rot="20081350" flipV="1">
                <a:off x="6175413" y="3886194"/>
                <a:ext cx="918043" cy="17406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20089544">
                <a:off x="6155921" y="3565332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stuff</a:t>
                </a:r>
                <a:endParaRPr lang="en-US" dirty="0"/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09600" y="2495550"/>
            <a:ext cx="10096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42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Bugs in older versions  </a:t>
            </a:r>
            <a:r>
              <a:rPr lang="en-US" sz="3600" dirty="0" smtClean="0"/>
              <a:t>(prior to TLS 1.1)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47750"/>
            <a:ext cx="86868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IV for CBC is predictable:     </a:t>
            </a:r>
            <a:r>
              <a:rPr lang="en-US" dirty="0" smtClean="0"/>
              <a:t>(chained IV)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IV for next record is last </a:t>
            </a:r>
            <a:r>
              <a:rPr lang="en-US" dirty="0" err="1" smtClean="0"/>
              <a:t>ciphertext</a:t>
            </a:r>
            <a:r>
              <a:rPr lang="en-US" dirty="0" smtClean="0"/>
              <a:t> block of current record.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N</a:t>
            </a:r>
            <a:r>
              <a:rPr lang="en-US" dirty="0" smtClean="0"/>
              <a:t>ot CPA secure.    </a:t>
            </a:r>
            <a:r>
              <a:rPr lang="en-US" sz="2000" dirty="0"/>
              <a:t>(a practical exploit</a:t>
            </a:r>
            <a:r>
              <a:rPr lang="en-US" sz="2000" dirty="0" smtClean="0"/>
              <a:t>: </a:t>
            </a:r>
            <a:r>
              <a:rPr lang="en-US" sz="2000" dirty="0"/>
              <a:t>BEAST </a:t>
            </a:r>
            <a:r>
              <a:rPr lang="en-US" sz="2000" dirty="0" smtClean="0"/>
              <a:t>attack)</a:t>
            </a:r>
            <a:endParaRPr lang="en-US" sz="2000" dirty="0"/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/>
              <a:t>Padding oracle</a:t>
            </a:r>
            <a:r>
              <a:rPr lang="en-US" dirty="0" smtClean="0"/>
              <a:t>:     during decryption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pad is invalid send 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decryption failed </a:t>
            </a:r>
            <a:r>
              <a:rPr lang="en-US" dirty="0" smtClean="0">
                <a:cs typeface="Arial"/>
              </a:rPr>
              <a:t>alert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if mac is invalid send </a:t>
            </a:r>
            <a:r>
              <a:rPr lang="en-US" dirty="0" err="1" smtClean="0">
                <a:solidFill>
                  <a:srgbClr val="0000FF"/>
                </a:solidFill>
                <a:latin typeface="Arial"/>
                <a:cs typeface="Arial"/>
              </a:rPr>
              <a:t>bad_record_mac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alert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cs typeface="Arial"/>
              </a:rPr>
              <a:t>⇒   attacker learns info. about plaintext   (attack in next segment)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dirty="0" smtClean="0">
                <a:solidFill>
                  <a:srgbClr val="000000"/>
                </a:solidFill>
                <a:cs typeface="Arial"/>
              </a:rPr>
              <a:t>Lesson:   when decryption fails, do not explain why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647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71450"/>
            <a:ext cx="8229600" cy="857250"/>
          </a:xfrm>
        </p:spPr>
        <p:txBody>
          <a:bodyPr/>
          <a:lstStyle/>
          <a:p>
            <a:r>
              <a:rPr lang="en-US" dirty="0" smtClean="0"/>
              <a:t>Leaking the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19150"/>
            <a:ext cx="8534400" cy="432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TLS header leaks the length of TLS records</a:t>
            </a:r>
          </a:p>
          <a:p>
            <a:r>
              <a:rPr lang="en-US" dirty="0" smtClean="0"/>
              <a:t>Lengths can also be inferred by observing network traffic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For many web applications, leaking lengths reveals sensitive info:</a:t>
            </a:r>
          </a:p>
          <a:p>
            <a:r>
              <a:rPr lang="en-US" dirty="0" smtClean="0"/>
              <a:t>In tax preparation sites, lengths indicate the type of return being filed which leaks information about the user’s income</a:t>
            </a:r>
          </a:p>
          <a:p>
            <a:r>
              <a:rPr lang="en-US" dirty="0" smtClean="0"/>
              <a:t>In healthcare sites, lengths leaks what page the user is viewing</a:t>
            </a:r>
          </a:p>
          <a:p>
            <a:r>
              <a:rPr lang="en-US" dirty="0" smtClean="0"/>
              <a:t>In Google maps, lengths leaks the location being requested</a:t>
            </a:r>
            <a:endParaRPr lang="en-US" dirty="0"/>
          </a:p>
          <a:p>
            <a:pPr marL="0" indent="0">
              <a:spcBef>
                <a:spcPts val="2976"/>
              </a:spcBef>
              <a:buNone/>
            </a:pPr>
            <a:r>
              <a:rPr lang="en-US" dirty="0" smtClean="0"/>
              <a:t>No easy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94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802.11b </a:t>
            </a:r>
            <a:r>
              <a:rPr lang="en-US" dirty="0" smtClean="0"/>
              <a:t>WEP:   how not to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802.11b WEP: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Previously discussed problems:   </a:t>
            </a:r>
            <a:br>
              <a:rPr lang="en-US" dirty="0" smtClean="0"/>
            </a:br>
            <a:r>
              <a:rPr lang="en-US" dirty="0" smtClean="0"/>
              <a:t>		two time pad and related PRG seeds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14400" y="1885950"/>
            <a:ext cx="1076739" cy="990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196215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37270" y="203388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1953514"/>
            <a:ext cx="1041400" cy="77063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286000" y="2495550"/>
            <a:ext cx="487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24200" y="1581150"/>
            <a:ext cx="2209800" cy="3048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10200" y="1581150"/>
            <a:ext cx="9144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CRC(m)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24200" y="2038350"/>
            <a:ext cx="32766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PRG(  IV  </a:t>
            </a:r>
            <a:r>
              <a:rPr lang="en-US" dirty="0" err="1" smtClean="0"/>
              <a:t>ll</a:t>
            </a:r>
            <a:r>
              <a:rPr lang="en-US" dirty="0" smtClean="0"/>
              <a:t>  k )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24200" y="2647950"/>
            <a:ext cx="32766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ciphetext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90800" y="2647950"/>
            <a:ext cx="4572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43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Fact</a:t>
            </a:r>
            <a:r>
              <a:rPr lang="en-US" dirty="0" smtClean="0"/>
              <a:t>:   CRC is linear, i.e.    </a:t>
            </a:r>
            <a:r>
              <a:rPr lang="en-US" dirty="0" smtClean="0">
                <a:solidFill>
                  <a:srgbClr val="0000FF"/>
                </a:solidFill>
              </a:rPr>
              <a:t>∀</a:t>
            </a:r>
            <a:r>
              <a:rPr lang="en-US" dirty="0" err="1" smtClean="0">
                <a:solidFill>
                  <a:srgbClr val="0000FF"/>
                </a:solidFill>
              </a:rPr>
              <a:t>m,p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  <a:r>
              <a:rPr lang="en-US" dirty="0" smtClean="0"/>
              <a:t>   </a:t>
            </a:r>
            <a:r>
              <a:rPr lang="en-US" b="1" dirty="0" smtClean="0">
                <a:solidFill>
                  <a:srgbClr val="0000FF"/>
                </a:solidFill>
              </a:rPr>
              <a:t>CRC( m ⨁ p) = CRC(m</a:t>
            </a:r>
            <a:r>
              <a:rPr lang="en-US" b="1" dirty="0">
                <a:solidFill>
                  <a:srgbClr val="0000FF"/>
                </a:solidFill>
              </a:rPr>
              <a:t>) ⨁ </a:t>
            </a:r>
            <a:r>
              <a:rPr lang="en-US" b="1" dirty="0" smtClean="0">
                <a:solidFill>
                  <a:srgbClr val="0000FF"/>
                </a:solidFill>
              </a:rPr>
              <a:t>F(p)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00" y="2063750"/>
            <a:ext cx="3886200" cy="355600"/>
          </a:xfrm>
          <a:prstGeom prst="rect">
            <a:avLst/>
          </a:prstGeom>
          <a:pattFill prst="diagBrick">
            <a:fgClr>
              <a:srgbClr val="0000FF"/>
            </a:fgClr>
            <a:bgClr>
              <a:schemeClr val="accent6">
                <a:lumMod val="75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  </a:t>
            </a:r>
            <a:r>
              <a:rPr lang="en-US" sz="2000" dirty="0" err="1" smtClean="0"/>
              <a:t>dest</a:t>
            </a:r>
            <a:r>
              <a:rPr lang="en-US" sz="2000" dirty="0" smtClean="0"/>
              <a:t>-port = 80     data              CRC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908300" y="2063750"/>
            <a:ext cx="4572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IV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962150"/>
            <a:ext cx="2196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WEP </a:t>
            </a:r>
            <a:r>
              <a:rPr lang="en-US" sz="2400" dirty="0" err="1" smtClean="0"/>
              <a:t>ciphertext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62700" y="2139950"/>
            <a:ext cx="0" cy="228600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17664" y="2139950"/>
            <a:ext cx="7759536" cy="965200"/>
            <a:chOff x="317664" y="2139950"/>
            <a:chExt cx="7759536" cy="965200"/>
          </a:xfrm>
        </p:grpSpPr>
        <p:sp>
          <p:nvSpPr>
            <p:cNvPr id="7" name="TextBox 6"/>
            <p:cNvSpPr txBox="1"/>
            <p:nvPr/>
          </p:nvSpPr>
          <p:spPr>
            <a:xfrm>
              <a:off x="317664" y="2414885"/>
              <a:ext cx="1287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  <a:r>
                <a:rPr lang="en-US" sz="2400" dirty="0" smtClean="0"/>
                <a:t>ttacker: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9000" y="2495550"/>
              <a:ext cx="3886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000…….00…..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XX</a:t>
              </a:r>
              <a:r>
                <a:rPr lang="en-US" dirty="0" smtClean="0">
                  <a:solidFill>
                    <a:schemeClr val="tx1"/>
                  </a:solidFill>
                </a:rPr>
                <a:t>…0000…              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F(XX)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375400" y="2559050"/>
              <a:ext cx="0" cy="228600"/>
            </a:xfrm>
            <a:prstGeom prst="line">
              <a:avLst/>
            </a:prstGeom>
            <a:ln w="57150" cmpd="sng"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315200" y="2139950"/>
              <a:ext cx="5074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⨁</a:t>
              </a:r>
              <a:endParaRPr lang="en-US" sz="28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743200" y="3105150"/>
              <a:ext cx="533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895600" y="3219450"/>
            <a:ext cx="4470400" cy="355600"/>
            <a:chOff x="2895600" y="3219450"/>
            <a:chExt cx="4470400" cy="355600"/>
          </a:xfrm>
        </p:grpSpPr>
        <p:sp>
          <p:nvSpPr>
            <p:cNvPr id="15" name="Rectangle 14"/>
            <p:cNvSpPr/>
            <p:nvPr/>
          </p:nvSpPr>
          <p:spPr>
            <a:xfrm>
              <a:off x="2895600" y="3257550"/>
              <a:ext cx="4572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IV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79800" y="3219450"/>
              <a:ext cx="3886200" cy="355600"/>
            </a:xfrm>
            <a:prstGeom prst="rect">
              <a:avLst/>
            </a:prstGeom>
            <a:pattFill prst="diagBrick">
              <a:fgClr>
                <a:srgbClr val="0000FF"/>
              </a:fgClr>
              <a:bgClr>
                <a:schemeClr val="accent6">
                  <a:lumMod val="75000"/>
                </a:schemeClr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/>
                <a:t>  </a:t>
              </a:r>
              <a:r>
                <a:rPr lang="en-US" sz="2000" dirty="0" err="1" smtClean="0"/>
                <a:t>dest</a:t>
              </a:r>
              <a:r>
                <a:rPr lang="en-US" sz="2000" dirty="0" smtClean="0"/>
                <a:t>-port = 25     data              CRC’</a:t>
              </a:r>
              <a:endParaRPr lang="en-US" sz="2000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6413500" y="3295650"/>
              <a:ext cx="0" cy="22860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04800" y="3105150"/>
            <a:ext cx="1445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XX = 25⨁80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" y="4171950"/>
            <a:ext cx="7851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Upon decryption:    CRC is valid,   but </a:t>
            </a:r>
            <a:r>
              <a:rPr lang="en-US" sz="2400" dirty="0" err="1" smtClean="0"/>
              <a:t>ciphertext</a:t>
            </a:r>
            <a:r>
              <a:rPr lang="en-US" sz="2400" dirty="0" smtClean="0"/>
              <a:t> is changed  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0321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Authenticated Encryption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CBC paddings attacks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41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5344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Authenticated encryption</a:t>
            </a:r>
            <a:r>
              <a:rPr lang="en-US" dirty="0" smtClean="0"/>
              <a:t>:     CPA security + </a:t>
            </a:r>
            <a:r>
              <a:rPr lang="en-US" dirty="0" err="1" smtClean="0"/>
              <a:t>ciphertext</a:t>
            </a:r>
            <a:r>
              <a:rPr lang="en-US" dirty="0" smtClean="0"/>
              <a:t> integrity</a:t>
            </a:r>
          </a:p>
          <a:p>
            <a:r>
              <a:rPr lang="en-US" dirty="0"/>
              <a:t>C</a:t>
            </a:r>
            <a:r>
              <a:rPr lang="en-US" dirty="0" smtClean="0"/>
              <a:t>onfidentiality in presence of </a:t>
            </a:r>
            <a:r>
              <a:rPr lang="en-US" b="1" dirty="0" smtClean="0"/>
              <a:t>active</a:t>
            </a:r>
            <a:r>
              <a:rPr lang="en-US" dirty="0" smtClean="0"/>
              <a:t> adversary</a:t>
            </a:r>
          </a:p>
          <a:p>
            <a:r>
              <a:rPr lang="en-US" dirty="0" smtClean="0"/>
              <a:t>Prevents chosen-</a:t>
            </a:r>
            <a:r>
              <a:rPr lang="en-US" dirty="0" err="1" smtClean="0"/>
              <a:t>ciphertext</a:t>
            </a:r>
            <a:r>
              <a:rPr lang="en-US" dirty="0" smtClean="0"/>
              <a:t> attacks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Limitation:  cannot help bad implementations …   (this segment)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Authenticated encryption modes:</a:t>
            </a:r>
          </a:p>
          <a:p>
            <a:r>
              <a:rPr lang="en-US" dirty="0" smtClean="0"/>
              <a:t>Standards:    GCM,  CCM,  EAX</a:t>
            </a:r>
          </a:p>
          <a:p>
            <a:r>
              <a:rPr lang="en-US" dirty="0" smtClean="0"/>
              <a:t>General construction:    encrypt-then-MAC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37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3820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The TLS record protocol   </a:t>
            </a:r>
            <a:r>
              <a:rPr lang="en-US" sz="2700" dirty="0" smtClean="0"/>
              <a:t>(CBC encryption)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50"/>
            <a:ext cx="7467600" cy="249555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Decryption:    </a:t>
            </a:r>
            <a:r>
              <a:rPr lang="en-US" b="1" dirty="0" err="1" smtClean="0"/>
              <a:t>dec</a:t>
            </a:r>
            <a:r>
              <a:rPr lang="en-US" b="1" dirty="0"/>
              <a:t>(</a:t>
            </a:r>
            <a:r>
              <a:rPr lang="en-US" b="1" dirty="0" err="1"/>
              <a:t>k</a:t>
            </a:r>
            <a:r>
              <a:rPr lang="en-US" b="1" baseline="-25000" dirty="0" err="1"/>
              <a:t>b⇾s</a:t>
            </a:r>
            <a:r>
              <a:rPr lang="en-US" b="1" baseline="-25000" dirty="0"/>
              <a:t>  </a:t>
            </a:r>
            <a:r>
              <a:rPr lang="en-US" b="1" dirty="0"/>
              <a:t>, record, </a:t>
            </a:r>
            <a:r>
              <a:rPr lang="en-US" b="1" dirty="0" err="1"/>
              <a:t>ctr</a:t>
            </a:r>
            <a:r>
              <a:rPr lang="en-US" sz="2800" b="1" baseline="-25000" dirty="0" err="1"/>
              <a:t>b⇾s</a:t>
            </a:r>
            <a:r>
              <a:rPr lang="en-US" b="1" baseline="-25000" dirty="0"/>
              <a:t> </a:t>
            </a:r>
            <a:r>
              <a:rPr lang="en-US" b="1" dirty="0"/>
              <a:t>) </a:t>
            </a:r>
            <a:r>
              <a:rPr lang="en-US" dirty="0"/>
              <a:t>: </a:t>
            </a:r>
          </a:p>
          <a:p>
            <a:pPr marL="0" indent="0">
              <a:spcBef>
                <a:spcPts val="2400"/>
              </a:spcBef>
              <a:buNone/>
              <a:tabLst>
                <a:tab pos="457200" algn="l"/>
              </a:tabLst>
            </a:pPr>
            <a:r>
              <a:rPr lang="en-US" dirty="0"/>
              <a:t>	step 1:     CBC decrypt record using </a:t>
            </a:r>
            <a:r>
              <a:rPr lang="en-US" dirty="0" err="1"/>
              <a:t>k</a:t>
            </a:r>
            <a:r>
              <a:rPr lang="en-US" baseline="-25000" dirty="0" err="1"/>
              <a:t>enc</a:t>
            </a:r>
            <a:r>
              <a:rPr lang="en-US" baseline="-25000" dirty="0"/>
              <a:t> </a:t>
            </a:r>
            <a:endParaRPr lang="en-US" dirty="0"/>
          </a:p>
          <a:p>
            <a:pPr marL="0" indent="0">
              <a:spcBef>
                <a:spcPts val="2400"/>
              </a:spcBef>
              <a:buNone/>
              <a:tabLst>
                <a:tab pos="457200" algn="l"/>
              </a:tabLst>
            </a:pPr>
            <a:r>
              <a:rPr lang="en-US" dirty="0"/>
              <a:t>	step 2:     check pad format:  </a:t>
            </a:r>
            <a:r>
              <a:rPr lang="en-US" dirty="0" smtClean="0"/>
              <a:t>abort if </a:t>
            </a:r>
            <a:r>
              <a:rPr lang="en-US" dirty="0"/>
              <a:t>invalid</a:t>
            </a:r>
          </a:p>
          <a:p>
            <a:pPr marL="0" indent="0">
              <a:spcBef>
                <a:spcPts val="2400"/>
              </a:spcBef>
              <a:buNone/>
              <a:tabLst>
                <a:tab pos="457200" algn="l"/>
              </a:tabLst>
            </a:pPr>
            <a:r>
              <a:rPr lang="en-US" dirty="0"/>
              <a:t>	step 3:     check tag on    </a:t>
            </a:r>
            <a:r>
              <a:rPr lang="en-US" sz="2800" dirty="0"/>
              <a:t>[</a:t>
            </a:r>
            <a:r>
              <a:rPr lang="en-US" dirty="0"/>
              <a:t> ++</a:t>
            </a:r>
            <a:r>
              <a:rPr lang="en-US" dirty="0" err="1"/>
              <a:t>ctr</a:t>
            </a:r>
            <a:r>
              <a:rPr lang="en-US" sz="2800" baseline="-25000" dirty="0" err="1"/>
              <a:t>b⇾s</a:t>
            </a:r>
            <a:r>
              <a:rPr lang="en-US" baseline="-25000" dirty="0"/>
              <a:t> </a:t>
            </a:r>
            <a:r>
              <a:rPr lang="en-US" dirty="0"/>
              <a:t> </a:t>
            </a:r>
            <a:r>
              <a:rPr lang="en-US" dirty="0" err="1"/>
              <a:t>ll</a:t>
            </a:r>
            <a:r>
              <a:rPr lang="en-US" dirty="0"/>
              <a:t>  header  </a:t>
            </a:r>
            <a:r>
              <a:rPr lang="en-US" dirty="0" err="1"/>
              <a:t>ll</a:t>
            </a:r>
            <a:r>
              <a:rPr lang="en-US" dirty="0"/>
              <a:t>  data</a:t>
            </a:r>
            <a:r>
              <a:rPr lang="en-US" sz="2800" dirty="0"/>
              <a:t>]</a:t>
            </a:r>
            <a:r>
              <a:rPr lang="en-US" dirty="0"/>
              <a:t> 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		</a:t>
            </a:r>
            <a:r>
              <a:rPr lang="en-US" dirty="0" smtClean="0"/>
              <a:t>abort if </a:t>
            </a:r>
            <a:r>
              <a:rPr lang="en-US" dirty="0"/>
              <a:t>invalid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105400" y="3333750"/>
            <a:ext cx="3886200" cy="1524000"/>
            <a:chOff x="4114800" y="895350"/>
            <a:chExt cx="3886200" cy="1524000"/>
          </a:xfrm>
        </p:grpSpPr>
        <p:sp>
          <p:nvSpPr>
            <p:cNvPr id="5" name="Rectangle 4"/>
            <p:cNvSpPr/>
            <p:nvPr/>
          </p:nvSpPr>
          <p:spPr>
            <a:xfrm>
              <a:off x="4114800" y="895350"/>
              <a:ext cx="3886200" cy="1524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/>
                <a:t>               data</a:t>
              </a:r>
            </a:p>
            <a:p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14800" y="895350"/>
              <a:ext cx="1905000" cy="304800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13716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t</a:t>
              </a:r>
              <a:r>
                <a:rPr lang="en-US" dirty="0" smtClean="0">
                  <a:solidFill>
                    <a:srgbClr val="000000"/>
                  </a:solidFill>
                </a:rPr>
                <a:t>ype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ll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</a:rPr>
                <a:t>ver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ll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</a:rPr>
                <a:t>len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7" name="Elbow Connector 6"/>
            <p:cNvCxnSpPr/>
            <p:nvPr/>
          </p:nvCxnSpPr>
          <p:spPr>
            <a:xfrm flipV="1">
              <a:off x="4114800" y="1504950"/>
              <a:ext cx="3886200" cy="381000"/>
            </a:xfrm>
            <a:prstGeom prst="bentConnector3">
              <a:avLst>
                <a:gd name="adj1" fmla="val 7058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257800" y="1885950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tag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162800" y="2114550"/>
              <a:ext cx="838200" cy="304800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pad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04800" y="3562350"/>
            <a:ext cx="268535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Two types of error:</a:t>
            </a: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p</a:t>
            </a:r>
            <a:r>
              <a:rPr lang="en-US" sz="2400" b="1" dirty="0" smtClean="0">
                <a:solidFill>
                  <a:srgbClr val="FF0000"/>
                </a:solidFill>
              </a:rPr>
              <a:t>adding error</a:t>
            </a: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MAC error</a:t>
            </a:r>
          </a:p>
        </p:txBody>
      </p:sp>
    </p:spTree>
    <p:extLst>
      <p:ext uri="{BB962C8B-B14F-4D97-AF65-F5344CB8AC3E}">
        <p14:creationId xmlns:p14="http://schemas.microsoft.com/office/powerpoint/2010/main" val="18523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857250"/>
          </a:xfrm>
        </p:spPr>
        <p:txBody>
          <a:bodyPr/>
          <a:lstStyle/>
          <a:p>
            <a:r>
              <a:rPr lang="en-US" dirty="0" smtClean="0"/>
              <a:t>Padding oracle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105400" y="3257550"/>
            <a:ext cx="3886200" cy="1524000"/>
            <a:chOff x="4114800" y="895350"/>
            <a:chExt cx="3886200" cy="1524000"/>
          </a:xfrm>
        </p:grpSpPr>
        <p:sp>
          <p:nvSpPr>
            <p:cNvPr id="5" name="Rectangle 4"/>
            <p:cNvSpPr/>
            <p:nvPr/>
          </p:nvSpPr>
          <p:spPr>
            <a:xfrm>
              <a:off x="4114800" y="895350"/>
              <a:ext cx="3886200" cy="1524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/>
                <a:t>               data</a:t>
              </a:r>
            </a:p>
            <a:p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14800" y="895350"/>
              <a:ext cx="1905000" cy="304800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13716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t</a:t>
              </a:r>
              <a:r>
                <a:rPr lang="en-US" dirty="0" smtClean="0">
                  <a:solidFill>
                    <a:srgbClr val="000000"/>
                  </a:solidFill>
                </a:rPr>
                <a:t>ype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ll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</a:rPr>
                <a:t>ver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ll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</a:rPr>
                <a:t>len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7" name="Elbow Connector 6"/>
            <p:cNvCxnSpPr/>
            <p:nvPr/>
          </p:nvCxnSpPr>
          <p:spPr>
            <a:xfrm flipV="1">
              <a:off x="4114800" y="1504950"/>
              <a:ext cx="3886200" cy="381000"/>
            </a:xfrm>
            <a:prstGeom prst="bentConnector3">
              <a:avLst>
                <a:gd name="adj1" fmla="val 7058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257800" y="1885950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tag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162800" y="2114550"/>
              <a:ext cx="838200" cy="304800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pad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1000" y="819150"/>
            <a:ext cx="8534400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attacker can differentiate the two errors </a:t>
            </a:r>
            <a:br>
              <a:rPr lang="en-US" sz="2400" dirty="0" smtClean="0"/>
            </a:br>
            <a:r>
              <a:rPr lang="en-US" sz="2400" dirty="0" smtClean="0"/>
              <a:t>					(pad error, MAC error):</a:t>
            </a:r>
            <a:endParaRPr lang="en-US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⇒    </a:t>
            </a:r>
            <a:r>
              <a:rPr lang="en-US" sz="2800" b="1" dirty="0" smtClean="0">
                <a:solidFill>
                  <a:srgbClr val="FF0000"/>
                </a:solidFill>
              </a:rPr>
              <a:t>Padding oracle</a:t>
            </a:r>
            <a:r>
              <a:rPr lang="en-US" sz="2400" dirty="0" smtClean="0"/>
              <a:t>:</a:t>
            </a:r>
            <a:r>
              <a:rPr lang="en-US" sz="2400" dirty="0"/>
              <a:t> </a:t>
            </a:r>
            <a:r>
              <a:rPr lang="en-US" sz="2400" dirty="0" smtClean="0"/>
              <a:t>   </a:t>
            </a:r>
            <a:br>
              <a:rPr lang="en-US" sz="2400" dirty="0" smtClean="0"/>
            </a:br>
            <a:r>
              <a:rPr lang="en-US" sz="2400" dirty="0" smtClean="0"/>
              <a:t>		attacker submits </a:t>
            </a:r>
            <a:r>
              <a:rPr lang="en-US" sz="2400" dirty="0" err="1" smtClean="0"/>
              <a:t>ciphertext</a:t>
            </a:r>
            <a:r>
              <a:rPr lang="en-US" sz="2400" dirty="0" smtClean="0"/>
              <a:t> and learns if </a:t>
            </a:r>
            <a:br>
              <a:rPr lang="en-US" sz="2400" dirty="0" smtClean="0"/>
            </a:br>
            <a:r>
              <a:rPr lang="en-US" sz="2400" dirty="0" smtClean="0"/>
              <a:t>		last bytes of plaintext are a valid pad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3714750"/>
            <a:ext cx="3317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example of a </a:t>
            </a:r>
            <a:br>
              <a:rPr lang="en-US" sz="2400" dirty="0" smtClean="0"/>
            </a:br>
            <a:r>
              <a:rPr lang="en-US" sz="2400" b="1" dirty="0" smtClean="0"/>
              <a:t>chosen </a:t>
            </a:r>
            <a:r>
              <a:rPr lang="en-US" sz="2400" b="1" dirty="0" err="1" smtClean="0"/>
              <a:t>ciphertext</a:t>
            </a:r>
            <a:r>
              <a:rPr lang="en-US" sz="2400" b="1" dirty="0" smtClean="0"/>
              <a:t> attack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723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oracle via timing </a:t>
            </a:r>
            <a:r>
              <a:rPr lang="en-US" dirty="0" err="1" smtClean="0"/>
              <a:t>OpenSSL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2" b="-3451"/>
          <a:stretch/>
        </p:blipFill>
        <p:spPr>
          <a:xfrm>
            <a:off x="533400" y="1200150"/>
            <a:ext cx="3962400" cy="2870200"/>
          </a:xfrm>
        </p:spPr>
      </p:pic>
      <p:sp>
        <p:nvSpPr>
          <p:cNvPr id="5" name="TextBox 4"/>
          <p:cNvSpPr txBox="1"/>
          <p:nvPr/>
        </p:nvSpPr>
        <p:spPr>
          <a:xfrm>
            <a:off x="4953000" y="2800350"/>
            <a:ext cx="2071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Credit:  </a:t>
            </a:r>
            <a:r>
              <a:rPr lang="en-US" dirty="0"/>
              <a:t>Brice </a:t>
            </a:r>
            <a:r>
              <a:rPr lang="en-US" dirty="0" err="1" smtClean="0"/>
              <a:t>Canvel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3257550"/>
            <a:ext cx="2511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(fixed in </a:t>
            </a:r>
            <a:r>
              <a:rPr lang="en-US" dirty="0" err="1" smtClean="0"/>
              <a:t>OpenSSL</a:t>
            </a:r>
            <a:r>
              <a:rPr lang="en-US" dirty="0" smtClean="0"/>
              <a:t> 0.9.7a)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324350"/>
            <a:ext cx="8214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older TLS 1.0:   padding oracle due to different alert messages.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880200" y="734400"/>
              <a:ext cx="2821320" cy="1124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8680" y="722520"/>
                <a:ext cx="2841120" cy="11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2681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Reading someone else’s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421" y="3181350"/>
            <a:ext cx="685800" cy="7188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209" y="2419350"/>
            <a:ext cx="816591" cy="1066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43800" y="1581150"/>
            <a:ext cx="1066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</a:t>
            </a:r>
            <a:br>
              <a:rPr lang="en-US" dirty="0" smtClean="0"/>
            </a:br>
            <a:r>
              <a:rPr lang="en-US" dirty="0" smtClean="0"/>
              <a:t>port = 80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54815" y="3867150"/>
            <a:ext cx="1038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Bob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ort = 25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63607" y="3409950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3028950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447800" y="1885950"/>
            <a:ext cx="3733800" cy="457200"/>
            <a:chOff x="1371600" y="2266950"/>
            <a:chExt cx="3733800" cy="4572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371600" y="27241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057400" y="2266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</a:t>
              </a:r>
              <a:r>
                <a:rPr lang="en-US" dirty="0" err="1" smtClean="0"/>
                <a:t>est</a:t>
              </a:r>
              <a:r>
                <a:rPr lang="en-US" dirty="0" smtClean="0"/>
                <a:t> = 80      data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352800" y="2266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5334000" y="1504950"/>
            <a:ext cx="3733800" cy="3200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477000" y="2739913"/>
            <a:ext cx="1165621" cy="593837"/>
            <a:chOff x="6400800" y="2946947"/>
            <a:chExt cx="1165621" cy="593837"/>
          </a:xfrm>
        </p:grpSpPr>
        <p:cxnSp>
          <p:nvCxnSpPr>
            <p:cNvPr id="21" name="Straight Arrow Connector 20"/>
            <p:cNvCxnSpPr>
              <a:endCxn id="4" idx="1"/>
            </p:cNvCxnSpPr>
            <p:nvPr/>
          </p:nvCxnSpPr>
          <p:spPr>
            <a:xfrm>
              <a:off x="6400800" y="3105150"/>
              <a:ext cx="1165621" cy="4356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273345">
              <a:off x="6661310" y="2946947"/>
              <a:ext cx="748955" cy="3166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04800" y="4066381"/>
            <a:ext cx="4147289" cy="94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/>
              <a:t>Easy to do for CBC with rand. IV</a:t>
            </a:r>
          </a:p>
          <a:p>
            <a:pPr>
              <a:lnSpc>
                <a:spcPts val="2400"/>
              </a:lnSpc>
              <a:spcBef>
                <a:spcPts val="180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  (only IV is changed)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4583" y="742950"/>
            <a:ext cx="6045245" cy="1149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40"/>
              </a:lnSpc>
            </a:pPr>
            <a:r>
              <a:rPr lang="en-US" sz="2200" dirty="0"/>
              <a:t>N</a:t>
            </a:r>
            <a:r>
              <a:rPr lang="en-US" sz="2200" dirty="0" smtClean="0"/>
              <a:t>ote:  attacker obtains decryption of </a:t>
            </a:r>
            <a:r>
              <a:rPr lang="en-US" sz="2200" dirty="0"/>
              <a:t>any </a:t>
            </a:r>
            <a:r>
              <a:rPr lang="en-US" sz="2200" dirty="0" err="1" smtClean="0"/>
              <a:t>ciphertext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             beginning </a:t>
            </a:r>
            <a:r>
              <a:rPr lang="en-US" sz="2200" dirty="0"/>
              <a:t>with “</a:t>
            </a:r>
            <a:r>
              <a:rPr lang="en-US" sz="2200" dirty="0" err="1" smtClean="0"/>
              <a:t>dest</a:t>
            </a:r>
            <a:r>
              <a:rPr lang="en-US" sz="2200" dirty="0" smtClean="0"/>
              <a:t>=25”</a:t>
            </a:r>
            <a:endParaRPr lang="en-US" sz="2200" dirty="0"/>
          </a:p>
          <a:p>
            <a:endParaRPr lang="en-US" sz="2200" dirty="0"/>
          </a:p>
        </p:txBody>
      </p:sp>
      <p:grpSp>
        <p:nvGrpSpPr>
          <p:cNvPr id="3" name="Group 2"/>
          <p:cNvGrpSpPr/>
          <p:nvPr/>
        </p:nvGrpSpPr>
        <p:grpSpPr>
          <a:xfrm>
            <a:off x="1447800" y="2724150"/>
            <a:ext cx="3733800" cy="838200"/>
            <a:chOff x="1371600" y="3105150"/>
            <a:chExt cx="3733800" cy="838200"/>
          </a:xfrm>
        </p:grpSpPr>
        <p:grpSp>
          <p:nvGrpSpPr>
            <p:cNvPr id="32" name="Group 31"/>
            <p:cNvGrpSpPr/>
            <p:nvPr/>
          </p:nvGrpSpPr>
          <p:grpSpPr>
            <a:xfrm>
              <a:off x="1752600" y="3105150"/>
              <a:ext cx="2514600" cy="762000"/>
              <a:chOff x="1752600" y="2876550"/>
              <a:chExt cx="2514600" cy="762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57400" y="3257550"/>
                <a:ext cx="2209800" cy="381000"/>
              </a:xfrm>
              <a:prstGeom prst="rect">
                <a:avLst/>
              </a:prstGeom>
              <a:pattFill prst="horzBrick">
                <a:fgClr>
                  <a:schemeClr val="accent1">
                    <a:shade val="51000"/>
                    <a:satMod val="130000"/>
                  </a:schemeClr>
                </a:fgClr>
                <a:bgClr>
                  <a:srgbClr val="FF0000"/>
                </a:bgClr>
              </a:patt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    </a:t>
                </a:r>
                <a:r>
                  <a:rPr lang="en-US" dirty="0" err="1" smtClean="0"/>
                  <a:t>dest</a:t>
                </a:r>
                <a:r>
                  <a:rPr lang="en-US" dirty="0" smtClean="0"/>
                  <a:t> = 25      data</a:t>
                </a:r>
                <a:endParaRPr lang="en-US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3352800" y="3257550"/>
                <a:ext cx="0" cy="381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752600" y="2876550"/>
                <a:ext cx="614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Bob:</a:t>
                </a:r>
                <a:endParaRPr lang="en-US" dirty="0"/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1371600" y="39433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own Arrow 10"/>
          <p:cNvSpPr/>
          <p:nvPr/>
        </p:nvSpPr>
        <p:spPr>
          <a:xfrm>
            <a:off x="3060700" y="2508250"/>
            <a:ext cx="228600" cy="457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76400" y="1809750"/>
            <a:ext cx="458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IV,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649396" y="3067050"/>
            <a:ext cx="522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IV’,</a:t>
            </a:r>
            <a:endParaRPr lang="en-US" sz="20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81000" y="2190750"/>
            <a:ext cx="9334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88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 animBg="1"/>
      <p:bldP spid="4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5344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Using a padding oracle   </a:t>
            </a:r>
            <a:r>
              <a:rPr lang="en-US" sz="3100" dirty="0" smtClean="0"/>
              <a:t>(CBC encryption)</a:t>
            </a:r>
            <a:endParaRPr lang="en-US" sz="3100" dirty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1905000" y="27622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(</a:t>
            </a:r>
            <a:r>
              <a:rPr lang="en-US" sz="2400" dirty="0"/>
              <a:t>k,</a:t>
            </a:r>
            <a:r>
              <a:rPr lang="en-US" sz="2400" dirty="0">
                <a:sym typeface="Symbol" pitchFamily="18" charset="2"/>
              </a:rPr>
              <a:t>)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3581400" y="27622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(</a:t>
            </a:r>
            <a:r>
              <a:rPr lang="en-US" sz="2400" dirty="0"/>
              <a:t>k,</a:t>
            </a:r>
            <a:r>
              <a:rPr lang="en-US" sz="2400" dirty="0">
                <a:sym typeface="Symbol" pitchFamily="18" charset="2"/>
              </a:rPr>
              <a:t>)</a:t>
            </a: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1600200" y="4191000"/>
            <a:ext cx="15240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3124200" y="4191000"/>
            <a:ext cx="16764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m[1]</a:t>
            </a:r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4800600" y="4191000"/>
            <a:ext cx="16002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  m[2]   </a:t>
            </a:r>
            <a:r>
              <a:rPr lang="en-US" dirty="0" err="1" smtClean="0"/>
              <a:t>ll</a:t>
            </a:r>
            <a:r>
              <a:rPr lang="en-US" dirty="0" smtClean="0"/>
              <a:t>   </a:t>
            </a:r>
            <a:r>
              <a:rPr lang="en-US" sz="2000" b="1" dirty="0" smtClean="0">
                <a:solidFill>
                  <a:srgbClr val="000090"/>
                </a:solidFill>
              </a:rPr>
              <a:t>pad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 flipV="1">
            <a:off x="2093914" y="3505200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ym typeface="Symbol" pitchFamily="18" charset="2"/>
              </a:rPr>
              <a:t></a:t>
            </a: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 flipV="1">
            <a:off x="3810000" y="3505200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ym typeface="Symbol" pitchFamily="18" charset="2"/>
              </a:rPr>
              <a:t></a:t>
            </a:r>
          </a:p>
        </p:txBody>
      </p:sp>
      <p:sp>
        <p:nvSpPr>
          <p:cNvPr id="53" name="Line 19"/>
          <p:cNvSpPr>
            <a:spLocks noChangeShapeType="1"/>
          </p:cNvSpPr>
          <p:nvPr/>
        </p:nvSpPr>
        <p:spPr bwMode="auto">
          <a:xfrm>
            <a:off x="2330450" y="39052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20"/>
          <p:cNvSpPr>
            <a:spLocks noChangeShapeType="1"/>
          </p:cNvSpPr>
          <p:nvPr/>
        </p:nvSpPr>
        <p:spPr bwMode="auto">
          <a:xfrm>
            <a:off x="4038600" y="3881437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22"/>
          <p:cNvSpPr>
            <a:spLocks noChangeShapeType="1"/>
          </p:cNvSpPr>
          <p:nvPr/>
        </p:nvSpPr>
        <p:spPr bwMode="auto">
          <a:xfrm>
            <a:off x="4038600" y="33909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24"/>
          <p:cNvSpPr>
            <a:spLocks noChangeShapeType="1"/>
          </p:cNvSpPr>
          <p:nvPr/>
        </p:nvSpPr>
        <p:spPr bwMode="auto">
          <a:xfrm>
            <a:off x="2286000" y="33909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Freeform 26"/>
          <p:cNvSpPr>
            <a:spLocks/>
          </p:cNvSpPr>
          <p:nvPr/>
        </p:nvSpPr>
        <p:spPr bwMode="auto">
          <a:xfrm>
            <a:off x="838200" y="2286000"/>
            <a:ext cx="1371600" cy="146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6"/>
              </a:cxn>
              <a:cxn ang="0">
                <a:pos x="864" y="336"/>
              </a:cxn>
            </a:cxnLst>
            <a:rect l="0" t="0" r="r" b="b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27"/>
          <p:cNvSpPr>
            <a:spLocks noChangeShapeType="1"/>
          </p:cNvSpPr>
          <p:nvPr/>
        </p:nvSpPr>
        <p:spPr bwMode="auto">
          <a:xfrm>
            <a:off x="2286000" y="230505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Freeform 28"/>
          <p:cNvSpPr>
            <a:spLocks/>
          </p:cNvSpPr>
          <p:nvPr/>
        </p:nvSpPr>
        <p:spPr bwMode="auto">
          <a:xfrm flipV="1">
            <a:off x="2286000" y="2533650"/>
            <a:ext cx="1600200" cy="12573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576" y="1056"/>
              </a:cxn>
              <a:cxn ang="0">
                <a:pos x="576" y="0"/>
              </a:cxn>
              <a:cxn ang="0">
                <a:pos x="1008" y="0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>
            <a:off x="4038600" y="230505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Rectangle 36"/>
          <p:cNvSpPr>
            <a:spLocks noChangeArrowheads="1"/>
          </p:cNvSpPr>
          <p:nvPr/>
        </p:nvSpPr>
        <p:spPr bwMode="auto">
          <a:xfrm>
            <a:off x="5257800" y="27622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(</a:t>
            </a:r>
            <a:r>
              <a:rPr lang="en-US" sz="2400" dirty="0"/>
              <a:t>k,</a:t>
            </a:r>
            <a:r>
              <a:rPr lang="en-US" sz="2400" dirty="0">
                <a:sym typeface="Symbol" pitchFamily="18" charset="2"/>
              </a:rPr>
              <a:t>)</a:t>
            </a:r>
          </a:p>
        </p:txBody>
      </p:sp>
      <p:sp>
        <p:nvSpPr>
          <p:cNvPr id="64" name="Freeform 37"/>
          <p:cNvSpPr>
            <a:spLocks/>
          </p:cNvSpPr>
          <p:nvPr/>
        </p:nvSpPr>
        <p:spPr bwMode="auto">
          <a:xfrm flipV="1">
            <a:off x="4038600" y="2533650"/>
            <a:ext cx="1600200" cy="12573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576" y="1056"/>
              </a:cxn>
              <a:cxn ang="0">
                <a:pos x="576" y="0"/>
              </a:cxn>
              <a:cxn ang="0">
                <a:pos x="1008" y="0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Text Box 39"/>
          <p:cNvSpPr txBox="1">
            <a:spLocks noChangeArrowheads="1"/>
          </p:cNvSpPr>
          <p:nvPr/>
        </p:nvSpPr>
        <p:spPr bwMode="auto">
          <a:xfrm flipV="1">
            <a:off x="5522914" y="3505200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ym typeface="Symbol" pitchFamily="18" charset="2"/>
              </a:rPr>
              <a:t></a:t>
            </a:r>
          </a:p>
        </p:txBody>
      </p:sp>
      <p:sp>
        <p:nvSpPr>
          <p:cNvPr id="67" name="Line 40"/>
          <p:cNvSpPr>
            <a:spLocks noChangeShapeType="1"/>
          </p:cNvSpPr>
          <p:nvPr/>
        </p:nvSpPr>
        <p:spPr bwMode="auto">
          <a:xfrm>
            <a:off x="5751513" y="3881437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" name="Line 41"/>
          <p:cNvSpPr>
            <a:spLocks noChangeShapeType="1"/>
          </p:cNvSpPr>
          <p:nvPr/>
        </p:nvSpPr>
        <p:spPr bwMode="auto">
          <a:xfrm>
            <a:off x="5751513" y="33909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Line 42"/>
          <p:cNvSpPr>
            <a:spLocks noChangeShapeType="1"/>
          </p:cNvSpPr>
          <p:nvPr/>
        </p:nvSpPr>
        <p:spPr bwMode="auto">
          <a:xfrm>
            <a:off x="5715000" y="230505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Rectangle 44"/>
          <p:cNvSpPr>
            <a:spLocks noChangeArrowheads="1"/>
          </p:cNvSpPr>
          <p:nvPr/>
        </p:nvSpPr>
        <p:spPr bwMode="auto">
          <a:xfrm>
            <a:off x="1600200" y="2019300"/>
            <a:ext cx="1524000" cy="2857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c[0]</a:t>
            </a:r>
          </a:p>
        </p:txBody>
      </p:sp>
      <p:sp>
        <p:nvSpPr>
          <p:cNvPr id="72" name="Rectangle 45"/>
          <p:cNvSpPr>
            <a:spLocks noChangeArrowheads="1"/>
          </p:cNvSpPr>
          <p:nvPr/>
        </p:nvSpPr>
        <p:spPr bwMode="auto">
          <a:xfrm>
            <a:off x="3124200" y="2019300"/>
            <a:ext cx="1676400" cy="2857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c[1]</a:t>
            </a:r>
          </a:p>
        </p:txBody>
      </p:sp>
      <p:sp>
        <p:nvSpPr>
          <p:cNvPr id="73" name="Rectangle 46"/>
          <p:cNvSpPr>
            <a:spLocks noChangeArrowheads="1"/>
          </p:cNvSpPr>
          <p:nvPr/>
        </p:nvSpPr>
        <p:spPr bwMode="auto">
          <a:xfrm>
            <a:off x="4800600" y="2019300"/>
            <a:ext cx="1600200" cy="2857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[2]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5" name="Rectangle 48"/>
          <p:cNvSpPr>
            <a:spLocks noChangeArrowheads="1"/>
          </p:cNvSpPr>
          <p:nvPr/>
        </p:nvSpPr>
        <p:spPr bwMode="auto">
          <a:xfrm>
            <a:off x="457200" y="2019300"/>
            <a:ext cx="838200" cy="2857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IV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7699" y="1119485"/>
            <a:ext cx="807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Attacker has </a:t>
            </a:r>
            <a:r>
              <a:rPr lang="en-US" sz="2400" dirty="0" err="1" smtClean="0"/>
              <a:t>ciphertext</a:t>
            </a:r>
            <a:r>
              <a:rPr lang="en-US" sz="2400" dirty="0" smtClean="0"/>
              <a:t>  </a:t>
            </a:r>
            <a:r>
              <a:rPr lang="en-US" sz="2400" b="1" dirty="0" smtClean="0">
                <a:solidFill>
                  <a:srgbClr val="FF0000"/>
                </a:solidFill>
              </a:rPr>
              <a:t>c = (c[0], c[1], c[2])   </a:t>
            </a:r>
            <a:r>
              <a:rPr lang="en-US" sz="2400" dirty="0" smtClean="0"/>
              <a:t>and </a:t>
            </a:r>
            <a:r>
              <a:rPr lang="en-US" sz="2400" dirty="0"/>
              <a:t>it wants  </a:t>
            </a:r>
            <a:r>
              <a:rPr lang="en-US" sz="2400" b="1" dirty="0">
                <a:solidFill>
                  <a:srgbClr val="FF0000"/>
                </a:solidFill>
              </a:rPr>
              <a:t>m[1]</a:t>
            </a:r>
          </a:p>
        </p:txBody>
      </p:sp>
    </p:spTree>
    <p:extLst>
      <p:ext uri="{BB962C8B-B14F-4D97-AF65-F5344CB8AC3E}">
        <p14:creationId xmlns:p14="http://schemas.microsoft.com/office/powerpoint/2010/main" val="2517938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5344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Using a padding oracle   </a:t>
            </a:r>
            <a:r>
              <a:rPr lang="en-US" sz="3100" dirty="0" smtClean="0"/>
              <a:t>(CBC encryption)</a:t>
            </a:r>
            <a:endParaRPr lang="en-US" sz="3100" dirty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1752600" y="27622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(</a:t>
            </a:r>
            <a:r>
              <a:rPr lang="en-US" sz="2400" dirty="0"/>
              <a:t>k,</a:t>
            </a:r>
            <a:r>
              <a:rPr lang="en-US" sz="2400" dirty="0">
                <a:sym typeface="Symbol" pitchFamily="18" charset="2"/>
              </a:rPr>
              <a:t>)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3429000" y="27622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(</a:t>
            </a:r>
            <a:r>
              <a:rPr lang="en-US" sz="2400" dirty="0"/>
              <a:t>k,</a:t>
            </a:r>
            <a:r>
              <a:rPr lang="en-US" sz="2400" dirty="0">
                <a:sym typeface="Symbol" pitchFamily="18" charset="2"/>
              </a:rPr>
              <a:t>)</a:t>
            </a: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1447800" y="4191000"/>
            <a:ext cx="15240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2971800" y="4191000"/>
            <a:ext cx="16764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m[1]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 flipV="1">
            <a:off x="1941514" y="3505200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ym typeface="Symbol" pitchFamily="18" charset="2"/>
              </a:rPr>
              <a:t></a:t>
            </a: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 flipV="1">
            <a:off x="3657600" y="3505200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ym typeface="Symbol" pitchFamily="18" charset="2"/>
              </a:rPr>
              <a:t></a:t>
            </a:r>
          </a:p>
        </p:txBody>
      </p:sp>
      <p:sp>
        <p:nvSpPr>
          <p:cNvPr id="53" name="Line 19"/>
          <p:cNvSpPr>
            <a:spLocks noChangeShapeType="1"/>
          </p:cNvSpPr>
          <p:nvPr/>
        </p:nvSpPr>
        <p:spPr bwMode="auto">
          <a:xfrm>
            <a:off x="2178050" y="39052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20"/>
          <p:cNvSpPr>
            <a:spLocks noChangeShapeType="1"/>
          </p:cNvSpPr>
          <p:nvPr/>
        </p:nvSpPr>
        <p:spPr bwMode="auto">
          <a:xfrm>
            <a:off x="3886200" y="3881437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22"/>
          <p:cNvSpPr>
            <a:spLocks noChangeShapeType="1"/>
          </p:cNvSpPr>
          <p:nvPr/>
        </p:nvSpPr>
        <p:spPr bwMode="auto">
          <a:xfrm>
            <a:off x="3886200" y="33909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24"/>
          <p:cNvSpPr>
            <a:spLocks noChangeShapeType="1"/>
          </p:cNvSpPr>
          <p:nvPr/>
        </p:nvSpPr>
        <p:spPr bwMode="auto">
          <a:xfrm>
            <a:off x="2133600" y="33909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Freeform 26"/>
          <p:cNvSpPr>
            <a:spLocks/>
          </p:cNvSpPr>
          <p:nvPr/>
        </p:nvSpPr>
        <p:spPr bwMode="auto">
          <a:xfrm>
            <a:off x="685800" y="2286000"/>
            <a:ext cx="1371600" cy="146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6"/>
              </a:cxn>
              <a:cxn ang="0">
                <a:pos x="864" y="336"/>
              </a:cxn>
            </a:cxnLst>
            <a:rect l="0" t="0" r="r" b="b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27"/>
          <p:cNvSpPr>
            <a:spLocks noChangeShapeType="1"/>
          </p:cNvSpPr>
          <p:nvPr/>
        </p:nvSpPr>
        <p:spPr bwMode="auto">
          <a:xfrm>
            <a:off x="2133600" y="230505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Freeform 28"/>
          <p:cNvSpPr>
            <a:spLocks/>
          </p:cNvSpPr>
          <p:nvPr/>
        </p:nvSpPr>
        <p:spPr bwMode="auto">
          <a:xfrm flipV="1">
            <a:off x="2133600" y="2533650"/>
            <a:ext cx="1600200" cy="12573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576" y="1056"/>
              </a:cxn>
              <a:cxn ang="0">
                <a:pos x="576" y="0"/>
              </a:cxn>
              <a:cxn ang="0">
                <a:pos x="1008" y="0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>
            <a:off x="3886200" y="230505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Rectangle 44"/>
          <p:cNvSpPr>
            <a:spLocks noChangeArrowheads="1"/>
          </p:cNvSpPr>
          <p:nvPr/>
        </p:nvSpPr>
        <p:spPr bwMode="auto">
          <a:xfrm>
            <a:off x="1447800" y="2019300"/>
            <a:ext cx="1524000" cy="2857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c[0]</a:t>
            </a:r>
          </a:p>
        </p:txBody>
      </p:sp>
      <p:sp>
        <p:nvSpPr>
          <p:cNvPr id="72" name="Rectangle 45"/>
          <p:cNvSpPr>
            <a:spLocks noChangeArrowheads="1"/>
          </p:cNvSpPr>
          <p:nvPr/>
        </p:nvSpPr>
        <p:spPr bwMode="auto">
          <a:xfrm>
            <a:off x="2971800" y="2019300"/>
            <a:ext cx="1676400" cy="2857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lang="en-US" sz="2000">
                <a:solidFill>
                  <a:schemeClr val="accent3">
                    <a:lumMod val="20000"/>
                    <a:lumOff val="80000"/>
                  </a:schemeClr>
                </a:solidFill>
              </a:rPr>
              <a:t>c[1]</a:t>
            </a:r>
          </a:p>
        </p:txBody>
      </p:sp>
      <p:sp>
        <p:nvSpPr>
          <p:cNvPr id="75" name="Rectangle 48"/>
          <p:cNvSpPr>
            <a:spLocks noChangeArrowheads="1"/>
          </p:cNvSpPr>
          <p:nvPr/>
        </p:nvSpPr>
        <p:spPr bwMode="auto">
          <a:xfrm>
            <a:off x="304800" y="2019300"/>
            <a:ext cx="838200" cy="2857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IV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7699" y="971550"/>
            <a:ext cx="65931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tep 1:    let  </a:t>
            </a:r>
            <a:r>
              <a:rPr lang="en-US" sz="3200" b="1" dirty="0" smtClean="0"/>
              <a:t>g</a:t>
            </a:r>
            <a:r>
              <a:rPr lang="en-US" sz="2400" dirty="0" smtClean="0"/>
              <a:t>  be a guess for the last byte of   m[1]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92400" y="2038350"/>
            <a:ext cx="228600" cy="228600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5000" y="2114550"/>
            <a:ext cx="1692891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⨁ g ⨁ 0x01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4394200" y="4222750"/>
            <a:ext cx="228600" cy="228600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794000" y="1657350"/>
            <a:ext cx="2908300" cy="438150"/>
          </a:xfrm>
          <a:custGeom>
            <a:avLst/>
            <a:gdLst>
              <a:gd name="connsiteX0" fmla="*/ 2908300 w 2908300"/>
              <a:gd name="connsiteY0" fmla="*/ 553580 h 553580"/>
              <a:gd name="connsiteX1" fmla="*/ 2184400 w 2908300"/>
              <a:gd name="connsiteY1" fmla="*/ 109080 h 553580"/>
              <a:gd name="connsiteX2" fmla="*/ 520700 w 2908300"/>
              <a:gd name="connsiteY2" fmla="*/ 20180 h 553580"/>
              <a:gd name="connsiteX3" fmla="*/ 0 w 2908300"/>
              <a:gd name="connsiteY3" fmla="*/ 413880 h 55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8300" h="553580">
                <a:moveTo>
                  <a:pt x="2908300" y="553580"/>
                </a:moveTo>
                <a:cubicBezTo>
                  <a:pt x="2745316" y="375780"/>
                  <a:pt x="2582333" y="197980"/>
                  <a:pt x="2184400" y="109080"/>
                </a:cubicBezTo>
                <a:cubicBezTo>
                  <a:pt x="1786467" y="20180"/>
                  <a:pt x="884767" y="-30620"/>
                  <a:pt x="520700" y="20180"/>
                </a:cubicBezTo>
                <a:cubicBezTo>
                  <a:pt x="156633" y="70980"/>
                  <a:pt x="78316" y="242430"/>
                  <a:pt x="0" y="41388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572000" y="3028950"/>
            <a:ext cx="4068937" cy="1066800"/>
            <a:chOff x="4572000" y="3028950"/>
            <a:chExt cx="4068937" cy="1066800"/>
          </a:xfrm>
        </p:grpSpPr>
        <p:sp>
          <p:nvSpPr>
            <p:cNvPr id="41" name="TextBox 40"/>
            <p:cNvSpPr txBox="1"/>
            <p:nvPr/>
          </p:nvSpPr>
          <p:spPr>
            <a:xfrm>
              <a:off x="5562600" y="3028950"/>
              <a:ext cx="3078337" cy="46166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last-byte ⨁ </a:t>
              </a:r>
              <a:r>
                <a:rPr lang="en-US" sz="2400" dirty="0"/>
                <a:t>g ⨁ </a:t>
              </a:r>
              <a:r>
                <a:rPr lang="en-US" sz="2400" dirty="0" smtClean="0"/>
                <a:t>0x01 </a:t>
              </a:r>
              <a:endParaRPr lang="en-US" sz="24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4572000" y="3486150"/>
              <a:ext cx="990600" cy="609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5029200" y="3943350"/>
            <a:ext cx="3576670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i</a:t>
            </a:r>
            <a:r>
              <a:rPr lang="en-US" sz="2400" dirty="0" smtClean="0"/>
              <a:t>f last-byte = g:   valid pad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    otherwise:      invalid pad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2328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39" grpId="0" animBg="1"/>
      <p:bldP spid="13" grpId="0" animBg="1"/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5344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Using a padding oracle   </a:t>
            </a:r>
            <a:r>
              <a:rPr lang="en-US" sz="3100" dirty="0" smtClean="0"/>
              <a:t>(CBC encryption)</a:t>
            </a:r>
            <a:endParaRPr lang="en-US" sz="3100" dirty="0"/>
          </a:p>
        </p:txBody>
      </p:sp>
      <p:sp>
        <p:nvSpPr>
          <p:cNvPr id="76" name="TextBox 75"/>
          <p:cNvSpPr txBox="1"/>
          <p:nvPr/>
        </p:nvSpPr>
        <p:spPr>
          <a:xfrm>
            <a:off x="457200" y="1276350"/>
            <a:ext cx="7607972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Attack:   submit    </a:t>
            </a:r>
            <a:r>
              <a:rPr lang="en-US" sz="2400" b="1" dirty="0" smtClean="0">
                <a:solidFill>
                  <a:srgbClr val="FF0000"/>
                </a:solidFill>
              </a:rPr>
              <a:t>( IV, c’[0],  c[1] )  </a:t>
            </a:r>
            <a:r>
              <a:rPr lang="en-US" sz="2400" dirty="0" smtClean="0"/>
              <a:t>to padding oracle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		</a:t>
            </a:r>
            <a:r>
              <a:rPr lang="en-US" sz="2400" dirty="0"/>
              <a:t>	</a:t>
            </a:r>
            <a:r>
              <a:rPr lang="en-US" sz="2400" dirty="0" smtClean="0"/>
              <a:t>⇒   attacker learns if  last-byte = g</a:t>
            </a:r>
          </a:p>
          <a:p>
            <a:pPr>
              <a:spcBef>
                <a:spcPts val="1200"/>
              </a:spcBef>
            </a:pP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 smtClean="0"/>
              <a:t>Repeat  with   g = 0,1, …, 255  to learn last byte of m[1]</a:t>
            </a:r>
          </a:p>
          <a:p>
            <a:pPr>
              <a:spcBef>
                <a:spcPts val="1200"/>
              </a:spcBef>
            </a:pP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 smtClean="0"/>
              <a:t>Then use a  (02, 02)  pad to learn the next byte and so on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854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IMAP over 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5344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Problem</a:t>
            </a:r>
            <a:r>
              <a:rPr lang="en-US" dirty="0" smtClean="0"/>
              <a:t>:   TLS renegotiates key when an invalid record is received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Enter IMAP over TLS</a:t>
            </a:r>
            <a:r>
              <a:rPr lang="en-US" dirty="0" smtClean="0"/>
              <a:t>:     (protocol for reading email)</a:t>
            </a:r>
          </a:p>
          <a:p>
            <a:pPr>
              <a:spcBef>
                <a:spcPts val="2376"/>
              </a:spcBef>
            </a:pPr>
            <a:r>
              <a:rPr lang="en-US" dirty="0" smtClean="0"/>
              <a:t>Every five minutes client sends login message to server:</a:t>
            </a:r>
            <a:endParaRPr lang="en-US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	LOGIN </a:t>
            </a:r>
            <a:r>
              <a:rPr lang="en-US" sz="2000" b="1" dirty="0">
                <a:solidFill>
                  <a:srgbClr val="FF0000"/>
                </a:solidFill>
              </a:rPr>
              <a:t>"</a:t>
            </a:r>
            <a:r>
              <a:rPr lang="en-US" sz="2000" b="1" dirty="0" smtClean="0">
                <a:solidFill>
                  <a:srgbClr val="FF0000"/>
                </a:solidFill>
              </a:rPr>
              <a:t>username” "password”</a:t>
            </a:r>
            <a:endParaRPr lang="en-US" sz="2000" b="1" dirty="0" smtClean="0"/>
          </a:p>
          <a:p>
            <a:pPr>
              <a:spcBef>
                <a:spcPts val="2376"/>
              </a:spcBef>
            </a:pPr>
            <a:r>
              <a:rPr lang="en-US" dirty="0" smtClean="0"/>
              <a:t>Exact same attack works, despite new keys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⇒   recovers password in a few hours.</a:t>
            </a:r>
          </a:p>
        </p:txBody>
      </p:sp>
    </p:spTree>
    <p:extLst>
      <p:ext uri="{BB962C8B-B14F-4D97-AF65-F5344CB8AC3E}">
        <p14:creationId xmlns:p14="http://schemas.microsoft.com/office/powerpoint/2010/main" val="1184739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 Encrypt-then-MAC would completely avoid this problem: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MAC is checked first and </a:t>
            </a:r>
            <a:r>
              <a:rPr lang="en-US" dirty="0" err="1" smtClean="0"/>
              <a:t>ciphertext</a:t>
            </a:r>
            <a:r>
              <a:rPr lang="en-US" dirty="0" smtClean="0"/>
              <a:t> discarded if invalid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 MAC-then-CBC provides A.E., but padding oracle destroys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01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895350"/>
            <a:ext cx="797841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Will this attack work if TLS used counter mode instead of CBC?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	</a:t>
            </a:r>
            <a:r>
              <a:rPr lang="en-US" sz="2400" dirty="0" smtClean="0"/>
              <a:t>(i.e.  use  MAC-then-CTR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724150"/>
            <a:ext cx="643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Yes, padding oracles affect all encryption schemes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9517" y="3176885"/>
            <a:ext cx="5119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depends on what block cipher is used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634085"/>
            <a:ext cx="5244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No, counter </a:t>
            </a:r>
            <a:r>
              <a:rPr lang="en-US" sz="2400" smtClean="0"/>
              <a:t>mode need not </a:t>
            </a:r>
            <a:r>
              <a:rPr lang="en-US" sz="2400" dirty="0" smtClean="0"/>
              <a:t>use padding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624000" y="3771720"/>
              <a:ext cx="848880" cy="271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4280" y="3763080"/>
                <a:ext cx="862200" cy="28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1480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20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Authenticated Encryption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Attacking non-atomic decryption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5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Binary Packet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24150"/>
            <a:ext cx="8229600" cy="24193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Decryption:</a:t>
            </a:r>
          </a:p>
          <a:p>
            <a:r>
              <a:rPr lang="en-US" dirty="0"/>
              <a:t>s</a:t>
            </a:r>
            <a:r>
              <a:rPr lang="en-US" dirty="0" smtClean="0"/>
              <a:t>tep 1:  decrypt packet length field only (!)</a:t>
            </a:r>
          </a:p>
          <a:p>
            <a:r>
              <a:rPr lang="en-US" dirty="0"/>
              <a:t>s</a:t>
            </a:r>
            <a:r>
              <a:rPr lang="en-US" dirty="0" smtClean="0"/>
              <a:t>tep 2:  read as many packets as length specifies</a:t>
            </a:r>
          </a:p>
          <a:p>
            <a:r>
              <a:rPr lang="en-US" dirty="0"/>
              <a:t>s</a:t>
            </a:r>
            <a:r>
              <a:rPr lang="en-US" dirty="0" smtClean="0"/>
              <a:t>tep 3:  decrypt remaining </a:t>
            </a:r>
            <a:r>
              <a:rPr lang="en-US" dirty="0" err="1" smtClean="0"/>
              <a:t>ciphertext</a:t>
            </a:r>
            <a:r>
              <a:rPr lang="en-US" dirty="0" smtClean="0"/>
              <a:t> blocks</a:t>
            </a:r>
          </a:p>
          <a:p>
            <a:r>
              <a:rPr lang="en-US" dirty="0"/>
              <a:t>s</a:t>
            </a:r>
            <a:r>
              <a:rPr lang="en-US" dirty="0" smtClean="0"/>
              <a:t>tep 4:  check MAC tag and send error response if invalid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276350"/>
            <a:ext cx="10668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seq.</a:t>
            </a:r>
          </a:p>
          <a:p>
            <a:pPr algn="ctr"/>
            <a:r>
              <a:rPr lang="en-US" dirty="0"/>
              <a:t>n</a:t>
            </a:r>
            <a:r>
              <a:rPr lang="en-US" dirty="0" smtClean="0"/>
              <a:t>um.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1276350"/>
            <a:ext cx="1066800" cy="609600"/>
          </a:xfrm>
          <a:prstGeom prst="rect">
            <a:avLst/>
          </a:prstGeom>
          <a:pattFill prst="horzBrick">
            <a:fgClr>
              <a:srgbClr val="0000FF"/>
            </a:fgClr>
            <a:bgClr>
              <a:schemeClr val="accent6">
                <a:lumMod val="75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acket</a:t>
            </a:r>
          </a:p>
          <a:p>
            <a:pPr algn="ctr"/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19400" y="1276350"/>
            <a:ext cx="762000" cy="609600"/>
          </a:xfrm>
          <a:prstGeom prst="rect">
            <a:avLst/>
          </a:prstGeom>
          <a:pattFill prst="horzBrick">
            <a:fgClr>
              <a:srgbClr val="0000FF"/>
            </a:fgClr>
            <a:bgClr>
              <a:schemeClr val="accent6">
                <a:lumMod val="75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ad</a:t>
            </a:r>
          </a:p>
          <a:p>
            <a:pPr algn="ctr"/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1400" y="1276350"/>
            <a:ext cx="2895600" cy="609600"/>
          </a:xfrm>
          <a:prstGeom prst="rect">
            <a:avLst/>
          </a:prstGeom>
          <a:pattFill prst="horzBrick">
            <a:fgClr>
              <a:srgbClr val="0000FF"/>
            </a:fgClr>
            <a:bgClr>
              <a:schemeClr val="accent6">
                <a:lumMod val="75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00800" y="1276350"/>
            <a:ext cx="685800" cy="609600"/>
          </a:xfrm>
          <a:prstGeom prst="rect">
            <a:avLst/>
          </a:prstGeom>
          <a:pattFill prst="horzBrick">
            <a:fgClr>
              <a:srgbClr val="0000FF"/>
            </a:fgClr>
            <a:bgClr>
              <a:schemeClr val="accent6">
                <a:lumMod val="75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39000" y="1276350"/>
            <a:ext cx="10668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</a:t>
            </a:r>
          </a:p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876240"/>
            <a:ext cx="3199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CBC encryption   (chained IV)</a:t>
            </a: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85800" y="1885950"/>
            <a:ext cx="7086599" cy="381001"/>
            <a:chOff x="1752600" y="1885950"/>
            <a:chExt cx="6063791" cy="381001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4305300" y="-514350"/>
              <a:ext cx="228600" cy="5334000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urved Connector 12"/>
            <p:cNvCxnSpPr>
              <a:stCxn id="11" idx="1"/>
              <a:endCxn id="9" idx="2"/>
            </p:cNvCxnSpPr>
            <p:nvPr/>
          </p:nvCxnSpPr>
          <p:spPr>
            <a:xfrm rot="5400000" flipH="1" flipV="1">
              <a:off x="5927495" y="378055"/>
              <a:ext cx="381001" cy="3396791"/>
            </a:xfrm>
            <a:prstGeom prst="curvedConnector3">
              <a:avLst>
                <a:gd name="adj1" fmla="val -114739"/>
              </a:avLst>
            </a:pr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146458" y="2419350"/>
            <a:ext cx="1650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MAC computed </a:t>
            </a:r>
            <a:br>
              <a:rPr lang="en-US" dirty="0" smtClean="0"/>
            </a:br>
            <a:r>
              <a:rPr lang="en-US" dirty="0" smtClean="0"/>
              <a:t>over</a:t>
            </a:r>
            <a:r>
              <a:rPr lang="en-US" dirty="0"/>
              <a:t> </a:t>
            </a:r>
            <a:r>
              <a:rPr lang="en-US" dirty="0" smtClean="0"/>
              <a:t>plaintext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64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71450"/>
            <a:ext cx="85344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attack on the enc. length field  </a:t>
            </a:r>
            <a:r>
              <a:rPr lang="en-US" sz="2200" dirty="0" smtClean="0"/>
              <a:t>(simplified)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50"/>
            <a:ext cx="84582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Attacker has </a:t>
            </a:r>
            <a:r>
              <a:rPr lang="en-US" u="sng" dirty="0" smtClean="0"/>
              <a:t>one</a:t>
            </a:r>
            <a:r>
              <a:rPr lang="en-US" dirty="0" smtClean="0"/>
              <a:t> </a:t>
            </a:r>
            <a:r>
              <a:rPr lang="en-US" dirty="0" err="1" smtClean="0"/>
              <a:t>ciphertext</a:t>
            </a:r>
            <a:r>
              <a:rPr lang="en-US" dirty="0" smtClean="0"/>
              <a:t> block  </a:t>
            </a:r>
            <a:r>
              <a:rPr lang="en-US" b="1" dirty="0">
                <a:solidFill>
                  <a:srgbClr val="FF0000"/>
                </a:solidFill>
              </a:rPr>
              <a:t>c = </a:t>
            </a:r>
            <a:r>
              <a:rPr lang="en-US" b="1" dirty="0" smtClean="0">
                <a:solidFill>
                  <a:srgbClr val="FF0000"/>
                </a:solidFill>
              </a:rPr>
              <a:t>AES(k, m)   </a:t>
            </a:r>
            <a:r>
              <a:rPr lang="en-US" dirty="0"/>
              <a:t>and it wants  </a:t>
            </a:r>
            <a:r>
              <a:rPr lang="en-US" b="1" dirty="0" smtClean="0">
                <a:solidFill>
                  <a:srgbClr val="FF0000"/>
                </a:solidFill>
              </a:rPr>
              <a:t>m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268" y="2114550"/>
            <a:ext cx="1516526" cy="1981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83007" y="2114550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90600" y="1352550"/>
            <a:ext cx="5486400" cy="990600"/>
            <a:chOff x="990600" y="1352550"/>
            <a:chExt cx="5486400" cy="9906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990600" y="2343150"/>
              <a:ext cx="5486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819400" y="1657350"/>
              <a:ext cx="10668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seq.</a:t>
              </a:r>
            </a:p>
            <a:p>
              <a:pPr algn="ctr"/>
              <a:r>
                <a:rPr lang="en-US" dirty="0"/>
                <a:t>n</a:t>
              </a:r>
              <a:r>
                <a:rPr lang="en-US" dirty="0" smtClean="0"/>
                <a:t>um.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62400" y="1657350"/>
              <a:ext cx="1295400" cy="609600"/>
            </a:xfrm>
            <a:prstGeom prst="rect">
              <a:avLst/>
            </a:prstGeom>
            <a:solidFill>
              <a:srgbClr val="0000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137160" rtlCol="0" anchor="ctr"/>
            <a:lstStyle/>
            <a:p>
              <a:pPr algn="ctr"/>
              <a:r>
                <a:rPr lang="en-US" sz="2800" b="1" dirty="0" smtClean="0">
                  <a:solidFill>
                    <a:srgbClr val="FF0000"/>
                  </a:solidFill>
                </a:rPr>
                <a:t>c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48100" y="1352550"/>
              <a:ext cx="1497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dirty="0" smtClean="0"/>
                <a:t>ne AES block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62400" y="2419350"/>
            <a:ext cx="2925315" cy="1143000"/>
            <a:chOff x="3962400" y="2419350"/>
            <a:chExt cx="2925315" cy="1143000"/>
          </a:xfrm>
        </p:grpSpPr>
        <p:sp>
          <p:nvSpPr>
            <p:cNvPr id="11" name="TextBox 10"/>
            <p:cNvSpPr txBox="1"/>
            <p:nvPr/>
          </p:nvSpPr>
          <p:spPr>
            <a:xfrm>
              <a:off x="5544879" y="2495550"/>
              <a:ext cx="134283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d</a:t>
              </a:r>
              <a:r>
                <a:rPr lang="en-US" sz="2000" dirty="0" smtClean="0"/>
                <a:t>ecrypt</a:t>
              </a:r>
              <a:br>
                <a:rPr lang="en-US" sz="2000" dirty="0" smtClean="0"/>
              </a:br>
              <a:r>
                <a:rPr lang="en-US" sz="2000" dirty="0" smtClean="0"/>
                <a:t>and obtain</a:t>
              </a:r>
              <a:br>
                <a:rPr lang="en-US" sz="2000" dirty="0" smtClean="0"/>
              </a:br>
              <a:r>
                <a:rPr lang="en-US" sz="2000" dirty="0" smtClean="0"/>
                <a:t>“</a:t>
              </a:r>
              <a:r>
                <a:rPr lang="en-US" sz="2000" dirty="0" err="1" smtClean="0"/>
                <a:t>len</a:t>
              </a:r>
              <a:r>
                <a:rPr lang="en-US" sz="2000" dirty="0" smtClean="0"/>
                <a:t>” field</a:t>
              </a:r>
              <a:endParaRPr lang="en-US" sz="2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2400" y="2952750"/>
              <a:ext cx="1295400" cy="609600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137160" rtlCol="0" anchor="ctr"/>
            <a:lstStyle/>
            <a:p>
              <a:pPr algn="ctr"/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495800" y="2419350"/>
              <a:ext cx="228600" cy="45720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2400" y="2952750"/>
              <a:ext cx="533400" cy="609600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137160" rtlCol="0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len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66800" y="3638550"/>
            <a:ext cx="5486400" cy="381000"/>
            <a:chOff x="1066800" y="3638550"/>
            <a:chExt cx="5486400" cy="38100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1066800" y="4019550"/>
              <a:ext cx="5486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143000" y="3638550"/>
              <a:ext cx="24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end bytes one at a time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066800" y="4197350"/>
            <a:ext cx="6083236" cy="646331"/>
            <a:chOff x="1066800" y="4197350"/>
            <a:chExt cx="608323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1066800" y="4552950"/>
              <a:ext cx="5486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038600" y="4197350"/>
              <a:ext cx="31114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dirty="0" smtClean="0"/>
                <a:t>hen “</a:t>
              </a:r>
              <a:r>
                <a:rPr lang="en-US" dirty="0" err="1" smtClean="0"/>
                <a:t>len</a:t>
              </a:r>
              <a:r>
                <a:rPr lang="en-US" dirty="0" smtClean="0"/>
                <a:t>” bytes read:  </a:t>
              </a:r>
            </a:p>
            <a:p>
              <a:r>
                <a:rPr lang="en-US" dirty="0" smtClean="0"/>
                <a:t>          server sends “MAC </a:t>
              </a:r>
              <a:r>
                <a:rPr lang="en-US" dirty="0"/>
                <a:t>e</a:t>
              </a:r>
              <a:r>
                <a:rPr lang="en-US" dirty="0" smtClean="0"/>
                <a:t>rror”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8600" y="4629150"/>
            <a:ext cx="3723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ttacker learns 32 LSB bits of m  !!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2996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66800" y="438150"/>
            <a:ext cx="2209800" cy="381000"/>
            <a:chOff x="2057400" y="2266950"/>
            <a:chExt cx="2209800" cy="381000"/>
          </a:xfrm>
        </p:grpSpPr>
        <p:sp>
          <p:nvSpPr>
            <p:cNvPr id="7" name="Rectangle 6"/>
            <p:cNvSpPr/>
            <p:nvPr/>
          </p:nvSpPr>
          <p:spPr>
            <a:xfrm>
              <a:off x="2057400" y="2266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</a:t>
              </a:r>
              <a:r>
                <a:rPr lang="en-US" dirty="0" err="1" smtClean="0"/>
                <a:t>est</a:t>
              </a:r>
              <a:r>
                <a:rPr lang="en-US" dirty="0" smtClean="0"/>
                <a:t> = 80      data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352800" y="2266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62600" y="438150"/>
            <a:ext cx="2209800" cy="381000"/>
            <a:chOff x="2057400" y="3257550"/>
            <a:chExt cx="2209800" cy="381000"/>
          </a:xfrm>
        </p:grpSpPr>
        <p:sp>
          <p:nvSpPr>
            <p:cNvPr id="12" name="Rectangle 11"/>
            <p:cNvSpPr/>
            <p:nvPr/>
          </p:nvSpPr>
          <p:spPr>
            <a:xfrm>
              <a:off x="2057400" y="32575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    </a:t>
              </a:r>
              <a:r>
                <a:rPr lang="en-US" dirty="0" err="1" smtClean="0"/>
                <a:t>dest</a:t>
              </a:r>
              <a:r>
                <a:rPr lang="en-US" dirty="0" smtClean="0"/>
                <a:t> = 25      data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352800" y="32575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own Arrow 14"/>
          <p:cNvSpPr/>
          <p:nvPr/>
        </p:nvSpPr>
        <p:spPr>
          <a:xfrm rot="16200000">
            <a:off x="4229100" y="400050"/>
            <a:ext cx="228600" cy="457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8000" y="400050"/>
            <a:ext cx="51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IV ,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953000" y="400050"/>
            <a:ext cx="580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IV’ ,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1276350"/>
            <a:ext cx="598718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Encryption is done with CBC with a random IV.</a:t>
            </a:r>
          </a:p>
          <a:p>
            <a:endParaRPr lang="en-US" sz="2400" dirty="0"/>
          </a:p>
          <a:p>
            <a:r>
              <a:rPr lang="en-US" sz="2400" dirty="0" smtClean="0"/>
              <a:t>What should IV’ be?     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24000" y="2724150"/>
            <a:ext cx="2397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IV’ = IV </a:t>
            </a:r>
            <a:r>
              <a:rPr lang="en-US" sz="2400" dirty="0" smtClean="0"/>
              <a:t>⨁ (…25…</a:t>
            </a:r>
            <a:r>
              <a:rPr lang="en-US" sz="2400" dirty="0"/>
              <a:t>) </a:t>
            </a:r>
            <a:endParaRPr lang="en-US" sz="2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520629" y="3176885"/>
            <a:ext cx="2397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IV’ = IV ⨁ (…80…</a:t>
            </a:r>
            <a:r>
              <a:rPr lang="en-US" sz="2400" dirty="0" smtClean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0629" y="3634085"/>
            <a:ext cx="3737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IV’ = IV ⨁ (…80…) ⨁ (…25…) </a:t>
            </a:r>
            <a:endParaRPr lang="en-US" sz="2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520629" y="4091285"/>
            <a:ext cx="2146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can’t be done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38600" y="1885950"/>
            <a:ext cx="4761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m[0] = D(k, c[0]) ⨁ IV  = </a:t>
            </a:r>
            <a:r>
              <a:rPr lang="en-US" sz="2400" dirty="0" smtClean="0"/>
              <a:t>“</a:t>
            </a:r>
            <a:r>
              <a:rPr lang="en-US" sz="2400" dirty="0" err="1" smtClean="0"/>
              <a:t>dest</a:t>
            </a:r>
            <a:r>
              <a:rPr lang="en-US" sz="2400" dirty="0" smtClean="0"/>
              <a:t>=80…”     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977560" y="3700440"/>
              <a:ext cx="5860080" cy="1156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6760" y="3696120"/>
                <a:ext cx="5882040" cy="117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1928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742950"/>
            <a:ext cx="85344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problem:   (1) non-atomic decrypt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(2) </a:t>
            </a:r>
            <a:r>
              <a:rPr lang="en-US" sz="2400" dirty="0" err="1" smtClean="0"/>
              <a:t>len</a:t>
            </a:r>
            <a:r>
              <a:rPr lang="en-US" sz="2400" dirty="0" smtClean="0"/>
              <a:t> field decrypted and </a:t>
            </a:r>
            <a:r>
              <a:rPr lang="en-US" sz="2400" smtClean="0"/>
              <a:t>used </a:t>
            </a:r>
            <a:r>
              <a:rPr lang="en-US" sz="2400" smtClean="0"/>
              <a:t>before </a:t>
            </a:r>
            <a:r>
              <a:rPr lang="en-US" sz="2400" dirty="0" smtClean="0"/>
              <a:t>it is authenticated</a:t>
            </a:r>
          </a:p>
          <a:p>
            <a:pPr marL="0" indent="0">
              <a:spcBef>
                <a:spcPts val="2976"/>
              </a:spcBef>
              <a:buNone/>
            </a:pPr>
            <a:r>
              <a:rPr lang="en-US" sz="2400" dirty="0" smtClean="0"/>
              <a:t>How would you redesign SSH to resist this attack?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2698750"/>
            <a:ext cx="620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the length field unencrypted (but MAC-</a:t>
            </a:r>
            <a:r>
              <a:rPr lang="en-US" sz="2400" dirty="0" err="1" smtClean="0"/>
              <a:t>ed</a:t>
            </a:r>
            <a:r>
              <a:rPr lang="en-US" sz="2400" dirty="0" smtClean="0"/>
              <a:t>)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3176885"/>
            <a:ext cx="6228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Replace encrypt-and-MAC by encrypt-then-MAC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3634085"/>
            <a:ext cx="7084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 a MAC of (</a:t>
            </a:r>
            <a:r>
              <a:rPr lang="en-US" sz="2400" dirty="0" err="1" smtClean="0"/>
              <a:t>seq-num</a:t>
            </a:r>
            <a:r>
              <a:rPr lang="en-US" sz="2400" dirty="0" smtClean="0"/>
              <a:t>, length) right after the </a:t>
            </a:r>
            <a:r>
              <a:rPr lang="en-US" sz="2400" dirty="0" err="1" smtClean="0"/>
              <a:t>len</a:t>
            </a:r>
            <a:r>
              <a:rPr lang="en-US" sz="2400" dirty="0" smtClean="0"/>
              <a:t> field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9679" y="4091285"/>
            <a:ext cx="6853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Remove the length field and identify packet boundary</a:t>
            </a:r>
            <a:br>
              <a:rPr lang="en-US" sz="2400" dirty="0" smtClean="0"/>
            </a:br>
            <a:r>
              <a:rPr lang="en-US" sz="2400" dirty="0" smtClean="0"/>
              <a:t>by verifying the MAC after every received byte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40840" y="2814120"/>
              <a:ext cx="565200" cy="1233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040" y="2803680"/>
                <a:ext cx="587880" cy="125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2143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95750"/>
          </a:xfrm>
        </p:spPr>
        <p:txBody>
          <a:bodyPr>
            <a:normAutofit/>
          </a:bodyPr>
          <a:lstStyle/>
          <a:p>
            <a:r>
              <a:rPr lang="en-US" dirty="0"/>
              <a:t>The Order of Encryption and </a:t>
            </a:r>
            <a:r>
              <a:rPr lang="en-US" dirty="0" smtClean="0"/>
              <a:t>Authentication for </a:t>
            </a:r>
            <a:r>
              <a:rPr lang="en-US" dirty="0"/>
              <a:t>Protecting Communications, </a:t>
            </a:r>
            <a:r>
              <a:rPr lang="en-US" dirty="0" smtClean="0"/>
              <a:t>H. </a:t>
            </a:r>
            <a:r>
              <a:rPr lang="en-US" dirty="0" err="1" smtClean="0"/>
              <a:t>Krawczyk</a:t>
            </a:r>
            <a:r>
              <a:rPr lang="en-US" dirty="0" smtClean="0"/>
              <a:t>, Crypto 2001.</a:t>
            </a:r>
          </a:p>
          <a:p>
            <a:r>
              <a:rPr lang="en-US" dirty="0" smtClean="0"/>
              <a:t>Authenticated-Encryption with Associated-Data, </a:t>
            </a:r>
            <a:br>
              <a:rPr lang="en-US" dirty="0" smtClean="0"/>
            </a:br>
            <a:r>
              <a:rPr lang="en-US" dirty="0" smtClean="0"/>
              <a:t>P. </a:t>
            </a:r>
            <a:r>
              <a:rPr lang="en-US" dirty="0" err="1" smtClean="0"/>
              <a:t>Rogaway</a:t>
            </a:r>
            <a:r>
              <a:rPr lang="en-US" dirty="0" smtClean="0"/>
              <a:t>, Proc. of CCS 2002.</a:t>
            </a:r>
          </a:p>
          <a:p>
            <a:r>
              <a:rPr lang="en-US" dirty="0" smtClean="0"/>
              <a:t>Password </a:t>
            </a:r>
            <a:r>
              <a:rPr lang="en-US" dirty="0"/>
              <a:t>Interception in a SSL/TLS Channel,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B. </a:t>
            </a:r>
            <a:r>
              <a:rPr lang="en-US" dirty="0" err="1"/>
              <a:t>Canvel</a:t>
            </a:r>
            <a:r>
              <a:rPr lang="en-US" dirty="0"/>
              <a:t>, </a:t>
            </a:r>
            <a:r>
              <a:rPr lang="en-US" dirty="0" smtClean="0"/>
              <a:t>A. </a:t>
            </a:r>
            <a:r>
              <a:rPr lang="en-US" dirty="0" err="1"/>
              <a:t>Hiltgen</a:t>
            </a:r>
            <a:r>
              <a:rPr lang="en-US" dirty="0"/>
              <a:t>, </a:t>
            </a:r>
            <a:r>
              <a:rPr lang="en-US" dirty="0" smtClean="0"/>
              <a:t>S. </a:t>
            </a:r>
            <a:r>
              <a:rPr lang="en-US" dirty="0" err="1"/>
              <a:t>Vaudenay</a:t>
            </a:r>
            <a:r>
              <a:rPr lang="en-US" dirty="0"/>
              <a:t>, </a:t>
            </a:r>
            <a:r>
              <a:rPr lang="en-US" dirty="0" smtClean="0"/>
              <a:t>M. </a:t>
            </a:r>
            <a:r>
              <a:rPr lang="en-US" dirty="0" err="1" smtClean="0"/>
              <a:t>Vuagnoux</a:t>
            </a:r>
            <a:r>
              <a:rPr lang="en-US" dirty="0" smtClean="0"/>
              <a:t>, Crypto 2003.</a:t>
            </a:r>
          </a:p>
          <a:p>
            <a:r>
              <a:rPr lang="en-US" dirty="0" smtClean="0"/>
              <a:t> </a:t>
            </a:r>
            <a:r>
              <a:rPr lang="en-US" dirty="0"/>
              <a:t>Plaintext Recovery Attacks Against </a:t>
            </a:r>
            <a:r>
              <a:rPr lang="en-US" dirty="0" smtClean="0"/>
              <a:t>SSH, </a:t>
            </a:r>
            <a:br>
              <a:rPr lang="en-US" dirty="0" smtClean="0"/>
            </a:br>
            <a:r>
              <a:rPr lang="en-US" dirty="0" smtClean="0"/>
              <a:t>M. Albrecht</a:t>
            </a:r>
            <a:r>
              <a:rPr lang="en-US" dirty="0"/>
              <a:t>, </a:t>
            </a:r>
            <a:r>
              <a:rPr lang="en-US" dirty="0" smtClean="0"/>
              <a:t>K. </a:t>
            </a:r>
            <a:r>
              <a:rPr lang="en-US" dirty="0"/>
              <a:t>Paterson and </a:t>
            </a:r>
            <a:r>
              <a:rPr lang="en-US" dirty="0" smtClean="0"/>
              <a:t>G. </a:t>
            </a:r>
            <a:r>
              <a:rPr lang="en-US" dirty="0"/>
              <a:t>Watson, IEEE S&amp;P </a:t>
            </a:r>
            <a:r>
              <a:rPr lang="en-US" dirty="0" smtClean="0"/>
              <a:t>2009</a:t>
            </a:r>
          </a:p>
          <a:p>
            <a:r>
              <a:rPr lang="en-US" dirty="0"/>
              <a:t>Problem areas for the IP security </a:t>
            </a:r>
            <a:r>
              <a:rPr lang="en-US" dirty="0" smtClean="0"/>
              <a:t>protocols,</a:t>
            </a:r>
            <a:br>
              <a:rPr lang="en-US" dirty="0" smtClean="0"/>
            </a:br>
            <a:r>
              <a:rPr lang="en-US" dirty="0" smtClean="0"/>
              <a:t>S. </a:t>
            </a:r>
            <a:r>
              <a:rPr lang="en-US" dirty="0" err="1" smtClean="0"/>
              <a:t>Bellovin</a:t>
            </a:r>
            <a:r>
              <a:rPr lang="en-US" dirty="0" smtClean="0"/>
              <a:t>, </a:t>
            </a:r>
            <a:r>
              <a:rPr lang="en-US" dirty="0" err="1" smtClean="0"/>
              <a:t>Usenix</a:t>
            </a:r>
            <a:r>
              <a:rPr lang="en-US" dirty="0" smtClean="0"/>
              <a:t> Security 1996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55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17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attack using only network access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809750"/>
            <a:ext cx="1403288" cy="18332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00" y="1428750"/>
            <a:ext cx="558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2495550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71600" y="2266950"/>
            <a:ext cx="502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81000" y="1657350"/>
            <a:ext cx="857250" cy="8572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52400" y="819150"/>
            <a:ext cx="8467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emote terminal app.:    each keystroke encrypted with CTR mode 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011011" y="1352550"/>
            <a:ext cx="148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TCP/IP packet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286000" y="1758950"/>
            <a:ext cx="2895600" cy="381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D9D9D9"/>
                </a:solidFill>
              </a:rPr>
              <a:t>  IP </a:t>
            </a:r>
            <a:r>
              <a:rPr lang="en-US" dirty="0" err="1" smtClean="0">
                <a:solidFill>
                  <a:srgbClr val="D9D9D9"/>
                </a:solidFill>
              </a:rPr>
              <a:t>hdr</a:t>
            </a:r>
            <a:r>
              <a:rPr lang="en-US" dirty="0" smtClean="0">
                <a:solidFill>
                  <a:srgbClr val="D9D9D9"/>
                </a:solidFill>
              </a:rPr>
              <a:t>    TCP </a:t>
            </a:r>
            <a:r>
              <a:rPr lang="en-US" dirty="0" err="1" smtClean="0">
                <a:solidFill>
                  <a:srgbClr val="D9D9D9"/>
                </a:solidFill>
              </a:rPr>
              <a:t>hdr</a:t>
            </a:r>
            <a:r>
              <a:rPr lang="en-US" dirty="0" smtClean="0">
                <a:solidFill>
                  <a:srgbClr val="D9D9D9"/>
                </a:solidFill>
              </a:rPr>
              <a:t>   </a:t>
            </a:r>
            <a:endParaRPr lang="en-US" dirty="0">
              <a:solidFill>
                <a:srgbClr val="D9D9D9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4673600" y="1733550"/>
            <a:ext cx="0" cy="38100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124200" y="1733550"/>
            <a:ext cx="0" cy="38100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191000" y="1733550"/>
            <a:ext cx="0" cy="38100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62200" y="2495550"/>
            <a:ext cx="2021497" cy="36933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r>
              <a:rPr lang="en-US" dirty="0" smtClean="0"/>
              <a:t>16 bit TCP checksum</a:t>
            </a:r>
            <a:endParaRPr lang="en-US" dirty="0"/>
          </a:p>
        </p:txBody>
      </p:sp>
      <p:cxnSp>
        <p:nvCxnSpPr>
          <p:cNvPr id="44" name="Curved Connector 43"/>
          <p:cNvCxnSpPr>
            <a:stCxn id="42" idx="3"/>
            <a:endCxn id="85" idx="2"/>
          </p:cNvCxnSpPr>
          <p:nvPr/>
        </p:nvCxnSpPr>
        <p:spPr>
          <a:xfrm flipV="1">
            <a:off x="4383697" y="2139950"/>
            <a:ext cx="27256" cy="540266"/>
          </a:xfrm>
          <a:prstGeom prst="curvedConnector2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05400" y="2495550"/>
            <a:ext cx="1645492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 smtClean="0"/>
              <a:t>1 byte keystroke</a:t>
            </a:r>
            <a:endParaRPr lang="en-US" dirty="0"/>
          </a:p>
        </p:txBody>
      </p:sp>
      <p:cxnSp>
        <p:nvCxnSpPr>
          <p:cNvPr id="55" name="Curved Connector 54"/>
          <p:cNvCxnSpPr/>
          <p:nvPr/>
        </p:nvCxnSpPr>
        <p:spPr>
          <a:xfrm rot="16200000" flipV="1">
            <a:off x="4670167" y="2321183"/>
            <a:ext cx="565666" cy="152400"/>
          </a:xfrm>
          <a:prstGeom prst="curvedConnector3">
            <a:avLst>
              <a:gd name="adj1" fmla="val 50000"/>
            </a:avLst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524000" y="3257550"/>
            <a:ext cx="5029200" cy="519668"/>
            <a:chOff x="1524000" y="3257550"/>
            <a:chExt cx="5029200" cy="519668"/>
          </a:xfrm>
        </p:grpSpPr>
        <p:sp>
          <p:nvSpPr>
            <p:cNvPr id="71" name="Rectangle 70"/>
            <p:cNvSpPr/>
            <p:nvPr/>
          </p:nvSpPr>
          <p:spPr>
            <a:xfrm>
              <a:off x="2286000" y="3295650"/>
              <a:ext cx="28956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  </a:t>
              </a:r>
              <a:r>
                <a:rPr lang="en-US" dirty="0" smtClean="0">
                  <a:solidFill>
                    <a:srgbClr val="D9D9D9"/>
                  </a:solidFill>
                </a:rPr>
                <a:t>IP </a:t>
              </a:r>
              <a:r>
                <a:rPr lang="en-US" dirty="0" err="1" smtClean="0">
                  <a:solidFill>
                    <a:srgbClr val="D9D9D9"/>
                  </a:solidFill>
                </a:rPr>
                <a:t>hdr</a:t>
              </a:r>
              <a:r>
                <a:rPr lang="en-US" dirty="0" smtClean="0">
                  <a:solidFill>
                    <a:srgbClr val="D9D9D9"/>
                  </a:solidFill>
                </a:rPr>
                <a:t>    TCP </a:t>
              </a:r>
              <a:r>
                <a:rPr lang="en-US" dirty="0" err="1" smtClean="0">
                  <a:solidFill>
                    <a:srgbClr val="D9D9D9"/>
                  </a:solidFill>
                </a:rPr>
                <a:t>hdr</a:t>
              </a:r>
              <a:r>
                <a:rPr lang="en-US" dirty="0" smtClean="0">
                  <a:solidFill>
                    <a:srgbClr val="D9D9D9"/>
                  </a:solidFill>
                </a:rPr>
                <a:t>   </a:t>
              </a:r>
              <a:endParaRPr lang="en-US" dirty="0">
                <a:solidFill>
                  <a:srgbClr val="D9D9D9"/>
                </a:solidFill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4673600" y="3270250"/>
              <a:ext cx="0" cy="38100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124200" y="3270250"/>
              <a:ext cx="0" cy="38100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191000" y="3270250"/>
              <a:ext cx="0" cy="3810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4152900" y="3257550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FF"/>
                  </a:solidFill>
                </a:rPr>
                <a:t>⨁ t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48200" y="3257550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⨁ s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1524000" y="3777218"/>
              <a:ext cx="5029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204802" y="3269218"/>
            <a:ext cx="1776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all t, s send: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0" y="3967718"/>
            <a:ext cx="5029200" cy="369332"/>
            <a:chOff x="1524000" y="3967718"/>
            <a:chExt cx="5029200" cy="369332"/>
          </a:xfrm>
        </p:grpSpPr>
        <p:cxnSp>
          <p:nvCxnSpPr>
            <p:cNvPr id="79" name="Straight Arrow Connector 78"/>
            <p:cNvCxnSpPr/>
            <p:nvPr/>
          </p:nvCxnSpPr>
          <p:spPr>
            <a:xfrm flipH="1">
              <a:off x="1524000" y="4056618"/>
              <a:ext cx="5029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095500" y="3967718"/>
              <a:ext cx="4112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ACK if valid checksum,  nothing otherwise</a:t>
              </a:r>
              <a:endParaRPr lang="en-US" dirty="0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692982" y="4640818"/>
            <a:ext cx="670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  checksum(</a:t>
            </a:r>
            <a:r>
              <a:rPr lang="en-US" dirty="0" err="1" smtClean="0"/>
              <a:t>hdr</a:t>
            </a:r>
            <a:r>
              <a:rPr lang="en-US" dirty="0" smtClean="0"/>
              <a:t>, D)  </a:t>
            </a:r>
            <a:r>
              <a:rPr lang="en-US" dirty="0"/>
              <a:t>= t ⨁ checksum(</a:t>
            </a:r>
            <a:r>
              <a:rPr lang="en-US" dirty="0" err="1"/>
              <a:t>hdr</a:t>
            </a:r>
            <a:r>
              <a:rPr lang="en-US" dirty="0" smtClean="0"/>
              <a:t>, D⨁s)     }    ⇒   can find  D 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724400" y="1733550"/>
            <a:ext cx="342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54500" y="173984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957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4582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CPA security cannot guarantee secrecy under active attacks.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Only use one of two modes: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If message needs integrity but no confidentiality: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use a </a:t>
            </a:r>
            <a:r>
              <a:rPr lang="en-US" b="1" dirty="0" smtClean="0"/>
              <a:t>MAC</a:t>
            </a:r>
            <a:endParaRPr lang="en-US" b="1" dirty="0"/>
          </a:p>
          <a:p>
            <a:pPr>
              <a:spcBef>
                <a:spcPts val="1800"/>
              </a:spcBef>
            </a:pPr>
            <a:r>
              <a:rPr lang="en-US" dirty="0" smtClean="0"/>
              <a:t>If message needs both integrity and confidentiality: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use </a:t>
            </a:r>
            <a:r>
              <a:rPr lang="en-US" b="1" dirty="0" smtClean="0"/>
              <a:t>authenticated encryption </a:t>
            </a:r>
            <a:r>
              <a:rPr lang="en-US" dirty="0" smtClean="0"/>
              <a:t>modes (this module)</a:t>
            </a:r>
          </a:p>
        </p:txBody>
      </p:sp>
    </p:spTree>
    <p:extLst>
      <p:ext uri="{BB962C8B-B14F-4D97-AF65-F5344CB8AC3E}">
        <p14:creationId xmlns:p14="http://schemas.microsoft.com/office/powerpoint/2010/main" val="406800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08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75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8502</TotalTime>
  <Words>2797</Words>
  <Application>Microsoft Macintosh PowerPoint</Application>
  <PresentationFormat>On-screen Show (16:9)</PresentationFormat>
  <Paragraphs>626</Paragraphs>
  <Slides>62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62</vt:i4>
      </vt:variant>
    </vt:vector>
  </HeadingPairs>
  <TitlesOfParts>
    <vt:vector size="65" baseType="lpstr">
      <vt:lpstr>1_Lecture</vt:lpstr>
      <vt:lpstr>2_Office Theme</vt:lpstr>
      <vt:lpstr>3_Office Theme</vt:lpstr>
      <vt:lpstr>Active attacks on  CPA-secure encryption</vt:lpstr>
      <vt:lpstr>Recap:  the story so far</vt:lpstr>
      <vt:lpstr>Sample tampering attacks</vt:lpstr>
      <vt:lpstr>Sample tampering attacks</vt:lpstr>
      <vt:lpstr>Reading someone else’s data</vt:lpstr>
      <vt:lpstr>PowerPoint Presentation</vt:lpstr>
      <vt:lpstr>An attack using only network access</vt:lpstr>
      <vt:lpstr>The lesson</vt:lpstr>
      <vt:lpstr>End of Segment</vt:lpstr>
      <vt:lpstr>Definitions</vt:lpstr>
      <vt:lpstr>Goals</vt:lpstr>
      <vt:lpstr>Ciphertext integrity</vt:lpstr>
      <vt:lpstr>Authenticated encryption</vt:lpstr>
      <vt:lpstr>Implication 1:   authenticity</vt:lpstr>
      <vt:lpstr>Implication 2</vt:lpstr>
      <vt:lpstr>End of Segment</vt:lpstr>
      <vt:lpstr>Chosen ciphertext attacks</vt:lpstr>
      <vt:lpstr>Example chosen ciphertext attacks</vt:lpstr>
      <vt:lpstr>Chosen ciphertext security</vt:lpstr>
      <vt:lpstr>Chosen ciphertext security:  definition</vt:lpstr>
      <vt:lpstr>Chosen ciphertext security: definition</vt:lpstr>
      <vt:lpstr>Authenticated enc. ⇒ CCA security</vt:lpstr>
      <vt:lpstr>Proof by pictures</vt:lpstr>
      <vt:lpstr>So what?</vt:lpstr>
      <vt:lpstr>End of Segment</vt:lpstr>
      <vt:lpstr>Constructions from ciphers and MACs</vt:lpstr>
      <vt:lpstr>… but first,  some history</vt:lpstr>
      <vt:lpstr>Combining MAC and ENC   (CCA)</vt:lpstr>
      <vt:lpstr>A.E.   Theorems</vt:lpstr>
      <vt:lpstr>Standards  (at a high level)</vt:lpstr>
      <vt:lpstr>An example API  (OpenSSL)</vt:lpstr>
      <vt:lpstr>MAC Security  --  an explanation</vt:lpstr>
      <vt:lpstr>OCB:  a direct construction from a PRP</vt:lpstr>
      <vt:lpstr>Performance: Crypto++  5.6.0      [ Wei Dai ]</vt:lpstr>
      <vt:lpstr>End of Segment</vt:lpstr>
      <vt:lpstr>Case study:  TLS</vt:lpstr>
      <vt:lpstr>The TLS Record Protocol  (TLS 1.2)</vt:lpstr>
      <vt:lpstr>TLS record:  encryption   (CBC AES-128,   HMAC-SHA1)</vt:lpstr>
      <vt:lpstr>TLS record:  decryption (CBC AES-128,   HMAC-SHA1)</vt:lpstr>
      <vt:lpstr>Bugs in older versions  (prior to TLS 1.1)</vt:lpstr>
      <vt:lpstr>Leaking the length</vt:lpstr>
      <vt:lpstr>802.11b WEP:   how not to do it</vt:lpstr>
      <vt:lpstr>Active attacks</vt:lpstr>
      <vt:lpstr>End of Segment</vt:lpstr>
      <vt:lpstr>CBC paddings attacks</vt:lpstr>
      <vt:lpstr>Recap</vt:lpstr>
      <vt:lpstr>The TLS record protocol   (CBC encryption)</vt:lpstr>
      <vt:lpstr>Padding oracle</vt:lpstr>
      <vt:lpstr>Padding oracle via timing OpenSSL</vt:lpstr>
      <vt:lpstr>Using a padding oracle   (CBC encryption)</vt:lpstr>
      <vt:lpstr>Using a padding oracle   (CBC encryption)</vt:lpstr>
      <vt:lpstr>Using a padding oracle   (CBC encryption)</vt:lpstr>
      <vt:lpstr>IMAP over TLS</vt:lpstr>
      <vt:lpstr>Lesson</vt:lpstr>
      <vt:lpstr>PowerPoint Presentation</vt:lpstr>
      <vt:lpstr>End of Segment</vt:lpstr>
      <vt:lpstr>Attacking non-atomic decryption</vt:lpstr>
      <vt:lpstr>SSH Binary Packet Protocol</vt:lpstr>
      <vt:lpstr>An attack on the enc. length field  (simplified)</vt:lpstr>
      <vt:lpstr>Lesson</vt:lpstr>
      <vt:lpstr>Further reading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Dan Boneh</cp:lastModifiedBy>
  <cp:revision>585</cp:revision>
  <cp:lastPrinted>2012-02-08T21:58:35Z</cp:lastPrinted>
  <dcterms:created xsi:type="dcterms:W3CDTF">2010-11-06T18:36:35Z</dcterms:created>
  <dcterms:modified xsi:type="dcterms:W3CDTF">2012-03-31T01:43:39Z</dcterms:modified>
</cp:coreProperties>
</file>