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ink/ink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ink/ink7.xml" ContentType="application/inkml+xml"/>
  <Override PartName="/ppt/notesSlides/notesSlide16.xml" ContentType="application/vnd.openxmlformats-officedocument.presentationml.notesSlide+xml"/>
  <Override PartName="/ppt/ink/ink8.xml" ContentType="application/inkml+xml"/>
  <Override PartName="/ppt/notesSlides/notesSlide17.xml" ContentType="application/vnd.openxmlformats-officedocument.presentationml.notesSlide+xml"/>
  <Override PartName="/ppt/ink/ink9.xml" ContentType="application/inkml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46"/>
  </p:notesMasterIdLst>
  <p:handoutMasterIdLst>
    <p:handoutMasterId r:id="rId47"/>
  </p:handoutMasterIdLst>
  <p:sldIdLst>
    <p:sldId id="300" r:id="rId4"/>
    <p:sldId id="411" r:id="rId5"/>
    <p:sldId id="406" r:id="rId6"/>
    <p:sldId id="408" r:id="rId7"/>
    <p:sldId id="407" r:id="rId8"/>
    <p:sldId id="409" r:id="rId9"/>
    <p:sldId id="412" r:id="rId10"/>
    <p:sldId id="413" r:id="rId11"/>
    <p:sldId id="414" r:id="rId12"/>
    <p:sldId id="415" r:id="rId13"/>
    <p:sldId id="429" r:id="rId14"/>
    <p:sldId id="372" r:id="rId15"/>
    <p:sldId id="375" r:id="rId16"/>
    <p:sldId id="379" r:id="rId17"/>
    <p:sldId id="418" r:id="rId18"/>
    <p:sldId id="430" r:id="rId19"/>
    <p:sldId id="419" r:id="rId20"/>
    <p:sldId id="424" r:id="rId21"/>
    <p:sldId id="380" r:id="rId22"/>
    <p:sldId id="421" r:id="rId23"/>
    <p:sldId id="376" r:id="rId24"/>
    <p:sldId id="373" r:id="rId25"/>
    <p:sldId id="425" r:id="rId26"/>
    <p:sldId id="426" r:id="rId27"/>
    <p:sldId id="395" r:id="rId28"/>
    <p:sldId id="427" r:id="rId29"/>
    <p:sldId id="428" r:id="rId30"/>
    <p:sldId id="431" r:id="rId31"/>
    <p:sldId id="402" r:id="rId32"/>
    <p:sldId id="401" r:id="rId33"/>
    <p:sldId id="403" r:id="rId34"/>
    <p:sldId id="404" r:id="rId35"/>
    <p:sldId id="405" r:id="rId36"/>
    <p:sldId id="416" r:id="rId37"/>
    <p:sldId id="374" r:id="rId38"/>
    <p:sldId id="386" r:id="rId39"/>
    <p:sldId id="388" r:id="rId40"/>
    <p:sldId id="417" r:id="rId41"/>
    <p:sldId id="389" r:id="rId42"/>
    <p:sldId id="390" r:id="rId43"/>
    <p:sldId id="391" r:id="rId44"/>
    <p:sldId id="387" r:id="rId45"/>
  </p:sldIdLst>
  <p:sldSz cx="9144000" cy="5143500" type="screen16x9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clrMru>
    <a:srgbClr val="FFFFCC"/>
    <a:srgbClr val="00CC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>
      <p:cViewPr varScale="1">
        <p:scale>
          <a:sx n="175" d="100"/>
          <a:sy n="175" d="100"/>
        </p:scale>
        <p:origin x="-96" y="-7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CA2F7B-37AB-E64A-BDC2-BD96FF957116}" type="datetimeFigureOut">
              <a:rPr lang="en-US" smtClean="0"/>
              <a:t>4/24/2012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5EBE8-F4B4-1840-AEB3-DB83FC3EE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6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25T04:09:51.5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377 10675 512,'-20'0'673,"20"0"448,-21 0 128,21 0-32,-20 0-320,2 0 352,18 0 160,-20 0 65,20 0 31,-21 0 33,21 0-65,0 0-608,0 0-225,0 0-95,21 0 32,-21 0-65,0 0 161,20 0-65,-2 0-63,2 0 63,1 0 33,-1 0 0,0 0-161,19 0 32,1 0-63,-20 0 95,19 0-223,1 0 31,-1 0-96,1 0-128,1 0 33,-3 0-65,3 0-32,-3 0 96,3 0-160,-1 0 32,19 0 32,-19 0 32,19 0-64,2 0-32,-2 0 32,-1-20 0,3 20-32,-2 0 0,1 0-64,-1 0 128,20 20-64,-18-20 0,-2 0 0,1 0-96,-21 0-192,21 0-65,-21 0-63,-19-20-257,21 20-255,-23 0-770,-18 0-897,20 0-2657,-20 0-6536</inkml:trace>
  <inkml:trace contextRef="#ctx0" brushRef="#br0" timeOffset="709.9608">456 10873 5124,'-20'0'321,"-1"20"383,21-20 802,0 0 127,0 0-127,0 0-577,0 0-257,0 0 321,0 0 32,0 0-64,0 0 0,21 0-32,-1 0 0,0 0 0,0 0-161,-1 0 1,21 0-192,0 0-161,19 0-96,-18 0-128,17 0 161,-17 0-129,18 0 64,1 0-160,-21 0 65,21 0-129,-21 0-64,22 20 160,-2-20-128,-1 0 64,23 0-96,-22 21 64,20-21-32,0 0-64,2 0 96,-2 0-32,-20 0 0,-19-21-128,19 21 192,-39 0 32,20 0-192,-19 0 32,-3 0-96,-18 0-416,20 0-321,-20 0-128,0 0-320,0 0-1154,0 0-3042</inkml:trace>
  <inkml:trace contextRef="#ctx0" brushRef="#br0" timeOffset="1275.3905">1727 10456 11594,'-20'-20'513,"0"1"928,0 19 353,-1-20-545,21 20 32,-20 0-192,20 0-704,0 0-289,0 0 416,0 0 225,20 0-160,1 0-97,-1 20-224,20-20-31,-1 19-97,1 1-160,-1 1 96,1 18-128,19 1 160,-19-1-192,19 2 0,-18-2 192,-21-19-64,0 19-64,-1-19-64,-19 1 256,20-1-160,-20 19 96,-20-19 64,20-1 96,-39 1 97,19 0-1,-21 1 192,3-2 33,-3 1-33,-18 0 1,39-1-161,-20 1-95,1 0-129,-1-1-32,-19 22-192,-2-21 96,3-1-192,17 1-481,21 0-704,1-20-673,38 0-1698,-19 19-10569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25T04:11:19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15443 8392 4708,'0'0'1249,"0"0"1378,0 0-97,0 0-960,0 0-321,0 0-32,0 0 32,0 0-32,0 0-224,0 0-128,0 0-160,0 0 159,0 0-95,0 0-160,0 0-33,0 0-95,0 0 31,0 0-127,0 0-65,0 0 64,0 0 1,0 0-97,0 0-96,0 0 96,0 0-95,0 0 95,0 20-192,0-20-32,0 19 64,-19-19 32,19 0-32,0 20-32,0 0 1,0-20 63,0 21-32,0-2-64,0-19 64,0 20-128,0 0 96,0-20 0,0 19 0,0 1-64,0 0 32,0-20-64,0 21 96,0-1-32,0-1-31,-20-19-66,20 20 66,0 0-33,0-20 32,0 19 0,0 1-96,0-20 128,0 20-32,-20 1 32,20-21-128,0 19 128,0 1-64,0-20 32,0 20-96,-20-20 224,20 19-256,0-19 96,0 20 32,0-20-32,0 20 0,-20-1 64,20-19-128,0 21 32,0-1 64,-19 0-96,19-20 160,0 19-96,-20 1 32,20-20-32,0 20 0,0-20-32,-20 19 128,20-19-192,0 0 64,-20 20 96,20-20-160,0 0 160,-21 0-128,21 21 128,-18-21-128,18 0 96,-20 0-64,0 0 0,20 0 0,-21 0 64,1 0-128,20 20-33,-18-20 258,-2 0-161,20-20 160,-21 20-192,1 0 32,0 0 0,1 0 128,19 0-128,-20 0 0,0 0 0,20-21 96,-20 21-160,0-20 224,20 20-224,-19-19 160,-1 19-96,20-20 0,-20 0 64,20 20 0,-20-19-32,20-1 0,0 0 0,-20 20 0,20-21 0,0 2 0,-19-1 0,19 0 0,0 1-32,-20-1 0,20 0 96,0 1-32,0-2-64,-20 1 32,20 0 0,0 1 0,0-1 32,0 0-64,0 1 32,0-1 0,0-1 0,0 1 0,0 0 0,0 1 0,0-1 0,0 0 0,0 1 0,0 19 0,0-21 0,0 1 0,0 0-64,0 1 32,0-1 96,0 0-96,0 1 64,-20-1-64,20-21 0,0 22 64,0-1-32,20 0-32,-20 1 32,0-1 0,0 0 0,0-1 0,20 2-97,-20-1 161,0 0-128,0 1 32,20-1 161,-20 0-194,0-1 130,19 1-130,-19 1 65,0-1 65,20 0-162,-20 1 97,0-1 0,20 20-32,-20-20 64,0-1-32,20 2-32,-20-1 32,0 0 0,20 20-32,-20-19 0,19-1 64,-19 20-128,20-20 160,-20 1-96,20-2 64,-20 21-160,20-20 256,0 0-224,-1 20 64,1-19 64,-20-1-96,20 20 160,1-20-96,-21 20 0,20-19-32,-20 19 64,18 0-160,-18-22 192,20 22-32,1-19-96,-21 19 128,20 0-96,-20-20 32,20 20-32,-20-20 0,18 20 96,3-19-128,-21 19 160,20 0-192,0-20 160,-20 20-128,20 0 96,-20 0 0,19 0-96,-19 0 32,20-20-32,-20 20 128,20 0-96,-20 0 32,0 0-32,20 0 96,-20 0-96,20 0 32,-20 0 0,19 20-64,-19-20 32,20 0 128,-20 20-128,0-20 64,0 0-32,0 19-32,20-19 128,-20 20-192,0-20 192,0 0-96,0 20-32,0-20-32,0 0 128,0 19-96,0-19 96,20 22-64,-20-22 0,0 19-32,0-19 32,0 20 32,0-20 32,0 20-64,0-20-32,0 0 128,0 19-128,0-19 32,0 20 0,0-20 0,0 20 0,0-20 0,0 21 0,0-21 0,0 19 0,0-19 0,0 20 32,0-20-32,0 0-32,0 20 96,0-20-64,0 19-32,0-19 64,0 0 0,0 20-32,0-20-32,0 0 64,0 20-96,0-20 32,0 0 128,0 19-128,0-19 64,0 21-128,0-21 160,0 0-32,0 20-32,0-20 0,0 0-64,0 20 128,0-20-160,0 0 192,0 19-160,0-19 160,0 0-128,0 20 32,0-20 0,0 20 0,0-20 0,0 0 0,0 0 0,0 0 0,0 0 0,-20 0-32,20 0 64,0 0-32,0 0 0,0 0 0,0 0 32,0 0-64,0 0 0,0 0 96,0 0-64,0 0-32,-20-20 32,20 20 0,0 0 32,0-20-32,0 20 0,-20 0 0,20-19 0,-19 19-32,19-20 96,-20 20-64,20-20-64,0 20 64,-20-21-32,20 21 64,0-19 32,0 19-96,-20 0 96,20-20-128,0 20 96,0 0-96,0-20 96,0 20-64,0 0 32,-20 0 0,20 0 0,0-19 0,0 19 0,0 0 64,0 0-128,0 0 32,0 0 32,0 0 96,0 0-160,0 0 64,0 0-64,0 0 64,0 0-32,0 0 64,0 0-96,0 19 128,20-19-64,-20 0 0,0 20-32,20-20 64,-20 20 0,0-20-64,20 0 64,-20 19-96,0-19 128,0 21-64,20-21-64,-20 20 160,0 0-96,0-20-64,19 0 128,-19 19-64,0-19-32,0 0 64,0 0 0,20 0-64,-20 0 32,0 0 32,0 0-32,0 0 32,0 0 0,20 0-96,-20 0 160,0-19-128,20 19-64,-20-20 192,21 20-96,-1-20 64,-20 20-192,18-21 192,2 2 0,-20 19-96,21-20 32,-1 0 65,-20 20-1,20-19-193,-20 19 258,19 0-97,-19-20-64,0 20 32,0 0-32,0 0 96,0 0-193,0 0-255,0 0-289,0 0-608,0 0-1698,0 0-5060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25T04:12:00.3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7702 9782 1953,'0'-20'2307,"0"20"671,19 0 257,-19 0-1121,0-20-64,0 20-256,0 0-321,0 0-159,0 0-257,0 0-545,-19 0-127,19 0-97,-20 0 0,0 20-128,0-20 32,-1 0-31,3-20-65,-2 20 96,0 0-128,-21 0 96,23-19-32,-3 19-32,21 0-64,-20 0 32,0 0 32,20 0-64,0 19-32,0-19 65,0 20-97,-20-20 128,20 20 32,20 19 96,-20-19-32,20 20-32,-20 0 129,0-21-161,20 21 128,-20 0-128,21-20-32,-21 19 0,0-19-32,0 0 0,0-1-64,0 3 0,0-22-128,0 19-256,0-19-321,0 0-384,0 0-480,0 0-962,0-19-255,0 19-513,-21-22-3556</inkml:trace>
  <inkml:trace contextRef="#ctx0" brushRef="#br0" timeOffset="203.125">7344 10020 10217,'0'0'1762,"20"0"1601,0 0-1089,0 0-224,-1 0-609,21 0-544,-20 0-288,19 20-225,2-20-192,-21 0-288,0 0-768,19 0-1667,-19 0-2722</inkml:trace>
  <inkml:trace contextRef="#ctx0" brushRef="#br0" timeOffset="905.2734">8198 9425 6854,'-20'-20'1313,"20"20"1698,0 0-1281,-20 0-97,0 0-31,1 20-417,-1-1-288,0 21 160,0-1 160,0 2-96,1 37 64,-1 3-224,0-3-128,-1 22-257,1 19-319,2-20-1,18-19-288,0-1 128,18-19-128,2-1 160,1-20-128,19 2 96,-21-2-320,21-19-32,0-20-417,-21 20-961,21-20-2401,0 0-9578</inkml:trace>
  <inkml:trace contextRef="#ctx0" brushRef="#br0" timeOffset="2484.375">10342 9305 4804,'20'0'416,"-20"0"2627,19 0-961,-19 0 64,0 20-288,20 0-256,0 19-33,-20 2-192,21 18-384,-1 21-192,-2-2-96,2 22 63,-20-21-191,21 21 0,-21-22-161,0 22-128,-21 0-128,21-21-64,-20 1-63,20-21 31,0-20-96,0 2-33,0-22-191,0 1-833,0-20-640,-18 0-2147,18 0-1249</inkml:trace>
  <inkml:trace contextRef="#ctx0" brushRef="#br0" timeOffset="2882.8125">10719 9999 1825,'-20'0'10762,"20"-19"-9224,0 19 1761,0 0-1057,20 0-736,-20 0-610,20 0-287,19 0-321,-19 0-160,20 0-32,-1 0-128,-19 19-704,21-19-898,-41 0-1249,20 0-992,-20 0-7752</inkml:trace>
  <inkml:trace contextRef="#ctx0" brushRef="#br0" timeOffset="3048.8281">10739 10079 8744,'-40'20'4260,"40"0"-1890,0-20 705,0 0-1089,20 0-481,0-20-672,0 20-513,19-20-159,1 20-194,-1-19-63,1 19-1313,1 0-2755,-23 0-4132</inkml:trace>
  <inkml:trace contextRef="#ctx0" brushRef="#br0" timeOffset="3606.4453">11533 9782 9801,'40'-20'1922,"-40"20"256,0-20 800,0 20-767,0 0-514,0 0-672,-20 0-416,0 0-33,20 0-223,-20 0-129,-19 0-64,19 20-96,0-20-64,-21-20 64,23 20-96,-22 0 96,19-19-96,21 19-64,-20 0 96,20 0-32,0 0 0,0 0-192,0 0 320,0 19-128,20 1 160,-20 19-64,21 1 96,-21 0-64,20 19 128,-20 0-63,0 2-1,20-2-160,-20-18 96,0-2-256,0-19 0,0-1-385,18 1-672,-18-20-1057,0 0-1378,-18 0-736</inkml:trace>
  <inkml:trace contextRef="#ctx0" brushRef="#br0" timeOffset="3781.25">11215 10060 12395,'-20'-20'1506,"20"20"832,20 0 32,-20 0-1153,20 0-64,21 0-704,-23 20-257,2-20-128,21 0-192,-21 0-961,19 19-2242,-19-19-2339</inkml:trace>
  <inkml:trace contextRef="#ctx0" brushRef="#br0" timeOffset="4107.4219">11871 9603 13100,'0'-20'961,"-20"20"2402,20 0-1281,-20 20-513,-1 0-223,1 19-481,2 2-161,-2 18 33,-1 0-96,1 21-193,0-21-224,20 21-128,0-21 0,0-20-192,0 2-128,20-1-449,0-21-288,1 1-832,-1-20-1602,-2 0-1474</inkml:trace>
  <inkml:trace contextRef="#ctx0" brushRef="#br0" timeOffset="4360.3516">11910 9841 10602,'0'0'1089,"0"0"993,20 0 288,-20 21-544,20 18-257,0-19-448,-20 19-448,19-19-129,1 20-288,-20 0-159,0-1-354,20-19-608,0-1-704,-20 3-1250,20-22-1729</inkml:trace>
  <inkml:trace contextRef="#ctx0" brushRef="#br0" timeOffset="4621.0937">12207 9801 10954,'-38'0'1185,"17"20"192,1 0 801,-18 20-288,17 0-96,-19-1-577,0 0-384,21 2-513,-21-2 64,20 1-159,0-21-193,1 3-96,19-22-32,-20 0-801,20 0-1570,0 0-1152,20 0-5350</inkml:trace>
  <inkml:trace contextRef="#ctx0" brushRef="#br0" timeOffset="5077.1484">12307 9523 12684,'20'0'1441,"0"20"1634,0 1-417,-20 18-768,0 20-288,20 2-353,-40-2-513,20 21-287,-20-2-97,0 22-192,0-21-64,1 1-31,-21-21 63,20 1-224,-19-20-129,19-1-479,-1-19-610,1-20-1664,0 19-4069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2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4-25T04:12:17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11772 8988 3779,'0'0'1185,"0"-20"513,0 20 928,0 0-1184,0 0-65,0-20-352,0 20-352,0 0-1,0 0-31,0 0-97,-20 0-127,20 0-97,0 0-128,-21 0 32,21 0 1,-20 0-1,20 0 64,-20 0 32,2 20 65,-3-20-65,21 0 0,-20 20-63,20-20-1,-20 19-64,20-19 32,0 20 129,-20-20-257,20 20 192,0-1-32,0 1 0,-19 1-95,19-1 63,-20 0-96,20 19 32,0-19-64,0-1 0,0 2 96,0 19-95,0-21 31,0 1-32,0 0 32,0-1-32,0 1-96,0 1 128,0-1-128,0-1 96,0 21-32,0-21-32,0 1 32,0 0-32,20 20-32,-20-20 64,0 0-64,0 19 32,0-19 33,0 1-33,0-1 0,0-1 32,0 21 0,0-21-32,-20 21 64,20-19 0,0-2-64,0 1 64,0 19-96,0-19 0,0 0 64,-20-1-32,20 2 96,0-1-96,0 0 0,-20-1 32,20 1 0,0 0-32,-20-1 33,1 3-65,19-3 64,-20-19-64,20 20 0,-20-20 64,20 0-32,-20 0 96,20 0-128,-21 0 0,3 0 0,18 0 0,-20 0 0,20 0 96,0 0-96,0 0 0,0 0 32,0 0 64,0 0-64,0 0-32,0 0 32,0 0 64,0 0-128,20 0 128,-20 0-64,18 20-32,-18-20 96,21 0-64,-21 19 0,20-19 0,-20 20-32,0 0 64,0-20-31,0 19-1,0 2-32,0-1 64,0 0-64,0-1 32,0 1 32,0 0-64,0-1 32,0 1 32,0 21-64,0-22 128,0 1-128,0 0 64,0-1 32,0 1-96,0 21 64,0-22 32,-20 1-96,20 19 32,0-19 32,0 0-128,0 1 128,0-1-32,0 19 64,0-19-128,0 19 64,0-19 65,-21 20-65,21-20 96,0 0-128,0-1 64,0 1-32,0 19-32,0 2 64,0-21-32,0-1-64,0 1 32,0 0 64,0-1-96,0 22 64,-18-21 0,18 0-32,0-1 32,0 1 32,0 0-96,0-1 32,0 2 64,-20-1-128,20 0 64,0-1 32,0 1-32,0 0 0,0-1-32,0 1 0,0-20 96,-20 21-96,20 18 32,0-19 96,0 0-160,0-1 160,0 1-160,0 0 0,0-20 64,20 21 96,-20-1-128,20 19 0,-20-19 128,18-1 64,3 22-64,-1-21 32,0-1 1,0 1 95,19-20-128,-19 0 32,20 0 0,-1 0-128,-19 0-32,0 0-96,1 0-320,-21 0-353,18-20-609,-18 20-832,0-19-2883,0-1-7206</inkml:trace>
  <inkml:trace contextRef="#ctx0" brushRef="#br0" timeOffset="1738.2811">12942 9246 11755,'-20'0'929,"0"0"2242,20 20-737,0-20-801,0 39-63,-19-19-673,19 19-385,0-19-256,0 1-159,19-1-130,1-1-575,0 1-1506,0-20-2146,1 0-7816</inkml:trace>
  <inkml:trace contextRef="#ctx0" brushRef="#br0" timeOffset="1896.4842">13021 9147 12684,'-38'-40'2530,"38"19"-800,-21 21 576,1-20-1441,20 20-257,0 0-480,0 0-800,0 0-1571,0 0-1248,20 0-7816</inkml:trace>
  <inkml:trace contextRef="#ctx0" brushRef="#br0" timeOffset="2295.8984">13459 9007 12908,'20'-39'1057,"0"39"2146,-20-20-1217,0 20-353,-20-21-672,0 21-480,-1 0-193,1 0-96,2 0 0,-23 0 0,21 0-64,0 0 33,1 0-97,19 0 64,-20 0 64,20 21-160,0-21 0,0 20 192,0 0 33,0 19 127,0 0-96,0 2 97,0 18-225,20-19 64,-20 20-128,0-21 0,0 1-64,0-1 32,0 2 32,0-22-64,0 21-256,0-21-449,-20-19-416,20 20-448,0-20-641,0 0-833,0-20-96,0 1-3075</inkml:trace>
  <inkml:trace contextRef="#ctx0" brushRef="#br0" timeOffset="2448.242">13201 9305 10794,'-20'-19'1890,"20"-1"1056,0 20 482,0 0-1218,0 0-673,20 0-544,-1 0-256,21 20-385,0-20-256,-21 0-32,21 19-1281,1-19-4356</inkml:trace>
  <inkml:trace contextRef="#ctx0" brushRef="#br0" timeOffset="8833.9843">12029 9086 416,'20'-20'1698,"-20"20"-225,0 0-32,0 0 129,20 0-321,-20 0-128,0 0 224,0 0 33,0-19-65,0 19-352,0 0-32,0 0-193,-20 19-223,20-19-1,-20 0 1,20 0-161,0 20-32,-20-20 65,20 21-97,0-1-64,-20-20-64,20 20 129,-19-1-161,-1 1 224,20 19-256,-20-18 128,0-1 1,20 0-33,0 19 96,0-19-192,0-1 64,0 1-64,0 1-64,-20 18 0,20-19 33,0 0-65,0 19 96,0-19-96,0 1 32,0-2 0,20-19-32,-20 20 32,20-20-32,-20 20 32,20-20-64,-20 0 32,20 19 64,-20-19-32,19 0-64,1 0 32,-20 0 32,20 0 0,-20 0-96,20 0 96,0 0 0,-20-19 0,21 19-32,-21 0 32,18-20-32,-18 20 0,20-20 32,-20 20 0,20-19-64,-20-2 64,21 21-32,-21-20-32,20 0 96,-20 1 0,18 19-192,-18-20 192,0 20-64,0-20-32,0 1 96,21 19-96,-21-20 32,0-1 96,20 21-96,-20-20 96,0 1-64,0 19 32,0-20 0,0 20-32,0-20-32,0 20 96,0-19-96,0-1 97,20 20-33,-20-20 0,0-1 0,0 21-32,0-19 224,0 19-256,0-20 96,-20 20-64,20-20 32,0 20 32,0 0-64,0-19 0,0 19 0,0-20-32,0 20 96,0 0-96,-20 0 97,20-20-97,0 20 96,0 0-160,-21-21 64,21 21 32,-18-20-32,18 20 128,-20-19 0,-1 19 96,1 0-32,0-20-64,2 20-96,-3 0-96,21 20-352,-20-20-1154,0 19-3170</inkml:trace>
  <inkml:trace contextRef="#ctx0" brushRef="#br0" timeOffset="11651.367">14491 9047 11402,'20'0'833,"-20"0"897,0 0 704,0 0-736,-20 0-641,20 19-513,-20-19-159,20 0 95,-20 0 97,0 0-257,1-19-160,-1 19-128,0 0 0,0-20 32,-1 20-32,3-20-32,-2 20 32,20 0-96,0 0 160,0 0-160,0 0 64,0 20-32,0 0 64,0-1 64,0 22 32,0-1 32,0-1 97,0 0-129,0 2 32,0 18-160,20-20 96,-20-19-96,0 21 0,0-22-192,-20 21-224,20-21-161,0 1-160,-21 0-288,21-20-384,0 0-609,0 0-1121,0 0-1281,-20-20-3620</inkml:trace>
  <inkml:trace contextRef="#ctx0" brushRef="#br0" timeOffset="11833.0077">14193 9345 10249,'0'-20'1794,"0"20"128,21 0 544,-3 0-1057,-18 0-320,20 20-480,21-20-353,-21 0-160,-2 19 32,3-19-320,-1 0-608,0 20-1411,0-20-2977,-1 0-6438</inkml:trace>
  <inkml:trace contextRef="#ctx0" brushRef="#br0" timeOffset="12172.8514">14809 8908 9192,'20'-40'4132,"-20"21"-3043,0-1 1602,-20 20-898,0 0-511,20 20-1,-41-1-512,23 21 31,-2 20 161,-21-21-64,21 20-128,-19 22-161,19-3-127,0-17-289,20-2-192,0 1 96,0-21-128,20 1-96,0-21-545,-1 21-640,1-40-481,0 21-224,0-21-928,1 0-2564,-1 0-6981</inkml:trace>
  <inkml:trace contextRef="#ctx0" brushRef="#br0" timeOffset="12665.039">14928 9127 9609,'0'-41'1857,"19"21"1603,-19 20-962,0 0-608,0 0-737,-19 20-352,19 1-321,-20 19 97,20-1 95,-20 21-95,0-20-161,0-1-224,20 0-63,-19 2-65,19-21-32,-20-1 0,20 1-96,0-20-129,0-20 161,20 20-64,-20-19-64,19-22 96,-19 2-32,20-1-160,0 1-1,-20-21-255,40 1-33,-21-2 193,1 22 160,0-1 128,0 21 128,0-1 192,-20 20-32,19 0 1,-19 0 63,20 39-32,-20-19-64,0 39 129,0-18-97,0 18 128,0 1-416,-20-20 160,20 19-224,0-20 96,0-18-416,0-1-385,20-1-448,-20-19-1090,0 20-3330</inkml:trace>
  <inkml:trace contextRef="#ctx0" brushRef="#br0" timeOffset="12844.7265">14947 9266 12171,'-19'-20'1698,"19"20"928,0 0-416,0 0-1025,0 0-256,19 0-512,1 0-289,20 20-64,-20-20-513,19 0-1184,-19 20-3940</inkml:trace>
  <inkml:trace contextRef="#ctx0" brushRef="#br0" timeOffset="13230.4686">15503 8710 12203,'-20'0'1249,"20"0"1121,-20 19-832,0 21 224,1 20-65,-1-1-480,0 21-256,-20-1-96,21 21-577,-21-1-63,20-20-193,-1-20-193,21-18 65,0-2-256,21-19-353,-1-1-224,0-19-640,-20 0-801,20 0-2659,-20 0-7495</inkml:trace>
  <inkml:trace contextRef="#ctx0" brushRef="#br0" timeOffset="13447.2655">15463 9086 12619,'0'0'1506,"20"0"-65,-20 0 417,20 0-609,-20 21-224,21-1-480,-21 19-257,20-19-128,-2 19-64,-18-18-96,0 19-448,20-21-962,-20 1-1056,0 0-2210</inkml:trace>
  <inkml:trace contextRef="#ctx0" brushRef="#br0" timeOffset="13671.8749">15781 9086 12075,'-20'21'2594,"1"-21"-704,-1 40 160,0-1-384,-20 0-65,1 22-63,-2-2-417,-17 1-288,17-21-289,21 1-352,-19-1-64,19 2-192,0-22-480,20 1-1058,0-20-1056,0 0-2467</inkml:trace>
  <inkml:trace contextRef="#ctx0" brushRef="#br0" timeOffset="14302.7343">15860 8829 8488,'20'-20'1121,"0"20"1921,0 0-960,-20 20-192,21 19-224,-21 1-449,18 20-288,-18-1-257,0 21-383,-18-1-129,-3-19 0,21-1-160,-20 0-64,0-18 192,20-21-128,-20-1-64,1 1-288,19-20-449,0 0-384,0 0-1089,0 0-2050,19-20-3972</inkml:trace>
  <inkml:trace contextRef="#ctx0" brushRef="#br0" timeOffset="14620.117">16139 8729 11659,'19'0'896,"-19"20"1122,20 0 609,-20 20-898,0 19 33,0 0-256,0 21-449,0-1-257,-20 21-383,1-20-193,-21-1-192,20-19 128,-1-1-64,3 0-256,-2-39-417,0 1-800,20-21-1377,0 0-5606</inkml:trace>
  <inkml:trace contextRef="#ctx0" brushRef="#br0" timeOffset="15171.8749">16297 9147 13228,'-20'19'2242,"20"-19"-416,20 0 288,0 0-1089,0 20 0,-1-20-417,1 0-255,0 0-225,1 0-64,19 0-416,-22 0-545,3 0-673,-21 0-1473,0 0-3267</inkml:trace>
  <inkml:trace contextRef="#ctx0" brushRef="#br0" timeOffset="15323.2421">16337 9266 12491,'-20'20'1410,"20"-20"1120,0 19-1313,20-19-352,-1 20-288,1-20-417,21 0-288,-21 0-1154,18 0-2273,-17 0-7399</inkml:trace>
  <inkml:trace contextRef="#ctx0" brushRef="#br0" timeOffset="15569.3358">16694 9047 10890,'20'0'1249,"-20"19"320,20 1 353,-20 1-608,21 19-289,-21-21-641,18 1-288,2 0-352,0-1-1154,1 2-2241,-21-1-6695</inkml:trace>
  <inkml:trace contextRef="#ctx0" brushRef="#br0" timeOffset="15801.7577">17091 9027 15118,'-39'39'1409,"-1"-19"641,0 41-32,-19-22 0,0 21 32,-2 19-641,2-20-768,19 1-225,-19-1-256,19 2-64,1-22-128,19 0-736,0 1-1026,0-19-1313,20-21-5285</inkml:trace>
  <inkml:trace contextRef="#ctx0" brushRef="#br0" timeOffset="17067.3828">11772 10734 10313,'-20'20'1249,"20"-20"1506,0 0-1153,0 0-353,0 0-577,20-20-191,-2 0-97,2 1-192,1-1 129,19 0-97,-21-20-64,1 20-128,20 0 32,-40 1 32,20-1 0,-20 20-96,0-20 289,0 20 191,-20 20-224,20 0 97,-20 19 63,20 2 32,-20 18 129,0 0 32,20 1-161,0 19-192,-19 1-128,19-1-64,0-19-96,0-21 0,0 1-320,19-21-289,-19 22-384,0-41-448,0 0-1025,0 0-2019,0 0-3394</inkml:trace>
  <inkml:trace contextRef="#ctx0" brushRef="#br0" timeOffset="17269.5311">11673 11232 544,'0'19'12652,"18"-19"-10282,2 0 769,0 0-1313,21 0-481,-3 0-320,3 0-352,-2 0-257,21 0-160,-21 0-31,-19 0-225,20 0-481,-20 0-960,1 0-1218,-3 0-6597</inkml:trace>
  <inkml:trace contextRef="#ctx0" brushRef="#br0" timeOffset="17827.1484">12843 11191 8456,'-40'-20'5285,"40"0"-3684,0 1 481,-19-21-897,38 19-128,-19-18-352,20 19-193,0 1-223,20-1 191,-21 0-64,1 20 33,0 0-161,-20 20 0,20 19-63,-20 1 159,0 0-192,0 0 32,-20-1-64,20-19-63,-20 21 63,0-41-32,1 19-32,-1-19-96,20 0-288,-20 0-289,20 0-320,0-19-352,0-3-449,20 22-1120,-20-39-2211,20 19-5573</inkml:trace>
  <inkml:trace contextRef="#ctx0" brushRef="#br0" timeOffset="18073.2421">13260 10714 2818,'40'-39'7912,"-21"19"-5991,-19 20 1250,0 0-1409,0 20-128,0 0-545,-19 19-128,-1 22-193,0-2 33,20 0-160,-40 21-225,40-2-160,-19 2-128,19-21-128,0-18 65,19-21-162,-19 0-351,20-1-449,0-19-544,0 0-737,-20 0-1474,20-19-2754</inkml:trace>
  <inkml:trace contextRef="#ctx0" brushRef="#br0" timeOffset="18233.3984">13201 11092 11402,'-60'-21'2499,"40"2"1312,1 19-1440,19 0-770,0 0-640,0 0-705,19 0-32,1 0-160,20 19 97,-1-19-1186,1 0-1538,0 0-6565</inkml:trace>
  <inkml:trace contextRef="#ctx0" brushRef="#br0" timeOffset="18914.0625">13517 10714 10826,'21'-39'1057,"-21"19"1281,0 20-128,0 20-801,0 0-352,0-1-256,-21 42-128,21-22 63,0 20-159,0 2-161,0 17-287,0-19-97,0 2 32,-18-2-32,18-18-64,0-22 64,0-19-160,0 0 63,0 0-31,18-19 64,-18-3-64,21-17-128,-1 0 64,0 19-160,0-21-33,-1 2 129,-19 19 32,20 1 192,-20 19-160,0 0 416,20 19 224,-20 21-95,0 0-33,0 0-64,0-1-63,0-19-1,0 21-224,0-22 0,0 1 0,20-20-449,-20 0-704,0 0-1057,20 0-2787,-20 0-8455</inkml:trace>
  <inkml:trace contextRef="#ctx0" brushRef="#br0" timeOffset="19290.0389">13817 11132 11979,'0'0'1089,"18"0"1473,-18 19-1152,20-19-514,1 0-351,-1 0-257,0-19-128,-2 19-63,3-20-33,-1 20-32,0-20 0,-20-1 0,0 2-32,0 19 0,0-20 32,0 0-32,-20 1 128,0 19-160,-1 0 224,21 0 288,-18-20 1,-2 40 95,20-1-63,-20 1 160,-1 19-33,1-18 65,20 19 32,0-1-161,-18 0-192,18-17-159,18-3-65,-18 1-160,20 0 0,1-20-481,-1 0-896,18 0-385,-17-20-1377,-1 20-3971</inkml:trace>
  <inkml:trace contextRef="#ctx0" brushRef="#br0" timeOffset="19624.0234">14114 11032 11883,'0'20'865,"0"-1"1345,0 2-481,0-1-255,0 19-353,0-19-481,19 0-191,-19-1-225,0 3 0,0-3-160,0-19 32,0 20-64,0-20 225,0 0-161,0-20 0,0 1 160,0-3 32,0 3 33,20-1 223,-20-19-127,20 19 159,-20 0 33,20-1-1,1 2-127,-21-1-193,18 20 0,2-20-384,0 20 192,1 0-160,-1 0-256,-2 20-1378,3-20-1409,-21 0-7206</inkml:trace>
  <inkml:trace contextRef="#ctx0" brushRef="#br0" timeOffset="20326.1718">14451 11012 11659,'0'-39'1985,"0"39"1090,0-20-672,0 20-770,0 0-480,0 20-384,0 0 128,0-1-64,0 1-417,0 19-96,0-18-288,0 19-32,0-21 32,0 21-192,0-21-576,0 3-225,0 17-160,0-19 128,0-20 544,0 0 97,20-20 288,-20 0 32,20 1 0,0-22 0,-20 21 32,19-19-64,-19 39 32,20-20 128,-20 20 0,0 0 64,0 0 224,20 20-63,-20-1-1,20 1-64,-20 0 32,20-1-159,-1-19-1,-19 0 32,20 0 0,0-19-32,0-1-128,1 0 32,-1 1 0,-20-1-96,18 0 64,3 20-384,-21-21-385,0 21-480,0-19-545,20 19-1793,-20 0-2947</inkml:trace>
  <inkml:trace contextRef="#ctx0" brushRef="#br0" timeOffset="20543.9453">14908 11032 11530,'-20'39'2883,"20"-18"-929,0-1 640,-20 19-992,20-19-417,20 0-769,-20-1-287,20 3-161,-20-22-481,20 0-960,-1 0-2211,1 0-7366</inkml:trace>
  <inkml:trace contextRef="#ctx0" brushRef="#br0" timeOffset="20696.289">15046 10953 6085,'-19'-60'4741,"-1"40"-2211,20 1 545,-20 19-1794,20-20-544,0 20-609,-20 0-288,40 0-993,-20 20-2242,0-20-8681</inkml:trace>
  <inkml:trace contextRef="#ctx0" brushRef="#br0" timeOffset="21145.5078">15344 10893 13965,'0'0'865,"0"0"1473,-19 0-416,-1 0-609,0 20-32,-21 1-352,23-2-160,-2 1-97,0 19-95,-1-19-97,1 0-320,20-1-63,20 2-1,-20-1-96,41 0 32,-21 19 32,-2-19-96,23-1-128,-21 3-1,0-3 33,-20 21 64,0-21 128,0-19-128,-20 20 192,0 0 97,0-20 63,-1 0-32,-17 0-32,18 0-160,-1 0-32,21-20-224,-20 20-480,20 0-834,0 0-608,20-20-1601,1 1-11820</inkml:trace>
  <inkml:trace contextRef="#ctx0" brushRef="#br0" timeOffset="21585.9375">15544 11132 14029,'18'19'352,"-18"-38"1538,20 38-705,1-19-320,-1-19-289,0 19-383,-1 0-65,1-20-128,0 20 160,0-20-32,0-1-32,-1 21 64,1-19 128,-20-1-63,0 0-129,0 20 96,0-19-192,0 19 32,-20-20 128,1 20-224,-1 0 96,20 0-96,-20 0 256,-20 20 64,21-20 97,-21 19 480,19 21 256,-17 0 416,18-20-352,-1 19-192,21 1-288,0 1-97,21-22-127,-1-19-225,18 20-32,23-20-160,-22 0-192,21 0-577,-1-20-608,0 1-1185,-19 19-866,1 0-10953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600" units="cm"/>
        </inkml:traceFormat>
        <inkml:channelProperties>
          <inkml:channelProperty channel="X" name="resolution" value="28.34995" units="1/cm"/>
          <inkml:channelProperty channel="Y" name="resolution" value="28.36879" units="1/cm"/>
        </inkml:channelProperties>
      </inkml:inkSource>
      <inkml:timestamp xml:id="ts0" timeString="2010-11-03T01:15:33.9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4723 1509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4/24/2012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Input to hash:     </a:t>
            </a:r>
            <a:r>
              <a:rPr lang="en-US" dirty="0" err="1" smtClean="0"/>
              <a:t>g^a</a:t>
            </a:r>
            <a:r>
              <a:rPr lang="en-US" dirty="0" smtClean="0"/>
              <a:t>,  </a:t>
            </a:r>
            <a:r>
              <a:rPr lang="en-US" dirty="0" err="1" smtClean="0"/>
              <a:t>g^ab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75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Say, “without hurting efficiency</a:t>
            </a:r>
            <a:r>
              <a:rPr lang="en-US" baseline="0" dirty="0" smtClean="0"/>
              <a:t> too much”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28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50% slower.        Is   IDH = CDH in all</a:t>
            </a:r>
            <a:r>
              <a:rPr lang="en-US" baseline="0" dirty="0" smtClean="0"/>
              <a:t> groups?   (either both easy or both hard?)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28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f(</a:t>
            </a:r>
            <a:r>
              <a:rPr lang="en-US" baseline="0" dirty="0" smtClean="0"/>
              <a:t>  A( f(x) ) ) = f(x).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 if  f(A(y))=y and 0 otherwise.       In fact, we can construct PRGs from generic one-way</a:t>
            </a:r>
            <a:r>
              <a:rPr lang="en-US" baseline="0" dirty="0" smtClean="0"/>
              <a:t> functions [HILL].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07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a line separating the two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5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 asymmetric keys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Describe this in</a:t>
            </a:r>
            <a:r>
              <a:rPr lang="en-US" baseline="0" dirty="0" smtClean="0"/>
              <a:t> corporate settings.   Bob’s key is no longer available, but need access to his files.   </a:t>
            </a:r>
          </a:p>
          <a:p>
            <a:r>
              <a:rPr lang="en-US" baseline="0" dirty="0" smtClean="0"/>
              <a:t>Escrow service is offline until needed.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1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GPG =  Gnu </a:t>
            </a:r>
            <a:r>
              <a:rPr lang="en-US" smtClean="0"/>
              <a:t>Privacy Guard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32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Attacker sees    </a:t>
            </a:r>
            <a:r>
              <a:rPr lang="en-US" dirty="0" err="1" smtClean="0"/>
              <a:t>g^a</a:t>
            </a:r>
            <a:r>
              <a:rPr lang="en-US" dirty="0" smtClean="0"/>
              <a:t>,</a:t>
            </a:r>
            <a:r>
              <a:rPr lang="en-US" baseline="0" dirty="0" smtClean="0"/>
              <a:t>    </a:t>
            </a:r>
            <a:r>
              <a:rPr lang="en-US" baseline="0" dirty="0" err="1" smtClean="0"/>
              <a:t>g^b</a:t>
            </a:r>
            <a:r>
              <a:rPr lang="en-US" baseline="0" dirty="0" smtClean="0"/>
              <a:t>,       and supposedly can’t compute   </a:t>
            </a:r>
            <a:r>
              <a:rPr lang="en-US" baseline="0" dirty="0" err="1" smtClean="0"/>
              <a:t>g^ab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baseline="0" dirty="0" smtClean="0"/>
              <a:t>:    Hellman student.     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flow happens at one point.   Second flow may happen much later.</a:t>
            </a:r>
          </a:p>
          <a:p>
            <a:r>
              <a:rPr lang="en-US" baseline="0" dirty="0" smtClean="0"/>
              <a:t>Secret key =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baseline="0" dirty="0" smtClean="0"/>
              <a:t>:    Hellman student.     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flow happens at one point.   Second flow may happen much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613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Call pub-key</a:t>
            </a:r>
            <a:r>
              <a:rPr lang="en-US" baseline="0" dirty="0" smtClean="0"/>
              <a:t> “h” instead of “A”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0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8365066" y="4819650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6810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750"/>
            <a:ext cx="8229600" cy="4095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495978" y="494241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Dan Boneh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  <p:sldLayoutId id="2147483736" r:id="rId13"/>
    <p:sldLayoutId id="2147483739" r:id="rId14"/>
    <p:sldLayoutId id="2147483740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vertLeftWhite2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4/24/2012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 smtClean="0">
              <a:solidFill>
                <a:prstClr val="black"/>
              </a:solidFill>
            </a:endParaRPr>
          </a:p>
          <a:p>
            <a:r>
              <a:rPr lang="en-US" sz="1400" dirty="0" smtClean="0">
                <a:solidFill>
                  <a:prstClr val="black"/>
                </a:solidFill>
              </a:rPr>
              <a:t>Ordering of</a:t>
            </a:r>
            <a:r>
              <a:rPr lang="en-US" sz="1400" baseline="0" dirty="0" smtClean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 smtClean="0">
                <a:solidFill>
                  <a:prstClr val="black"/>
                </a:solidFill>
              </a:rPr>
              <a:t>buttons is</a:t>
            </a:r>
            <a:r>
              <a:rPr lang="en-US" sz="1400" dirty="0" smtClean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 smtClean="0">
                <a:solidFill>
                  <a:prstClr val="black"/>
                </a:solidFill>
              </a:rPr>
              <a:t>24</a:t>
            </a:r>
            <a:endParaRPr lang="en-US" sz="1400" dirty="0">
              <a:solidFill>
                <a:prstClr val="black"/>
              </a:solidFill>
            </a:endParaRP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ElGamal</a:t>
            </a:r>
            <a:r>
              <a:rPr 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Public-key System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ElGamal</a:t>
            </a:r>
            <a:r>
              <a:rPr lang="en-US" dirty="0"/>
              <a:t> system  </a:t>
            </a:r>
            <a:r>
              <a:rPr lang="en-US" sz="3200" dirty="0"/>
              <a:t>(a modern view)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876551"/>
            <a:ext cx="3962400" cy="20573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E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pk</a:t>
            </a:r>
            <a:r>
              <a:rPr lang="en-US" sz="2400" b="1" u="sng" dirty="0" smtClean="0"/>
              <a:t>=(</a:t>
            </a:r>
            <a:r>
              <a:rPr lang="en-US" sz="2400" b="1" u="sng" dirty="0" err="1" smtClean="0"/>
              <a:t>g,h</a:t>
            </a:r>
            <a:r>
              <a:rPr lang="en-US" sz="2400" b="1" u="sng" dirty="0" smtClean="0"/>
              <a:t>),  m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 smtClean="0"/>
              <a:t>	b ⟵ Z</a:t>
            </a:r>
            <a:r>
              <a:rPr lang="en-US" sz="2400" baseline="-25000" dirty="0" smtClean="0"/>
              <a:t>n </a:t>
            </a:r>
            <a:r>
              <a:rPr lang="en-US" sz="2400" dirty="0" smtClean="0"/>
              <a:t>,  u </a:t>
            </a:r>
            <a:r>
              <a:rPr lang="en-US" sz="2400" dirty="0"/>
              <a:t>⟵ </a:t>
            </a:r>
            <a:r>
              <a:rPr lang="en-US" sz="2400" dirty="0" err="1" smtClean="0"/>
              <a:t>g</a:t>
            </a:r>
            <a:r>
              <a:rPr lang="en-US" sz="3200" baseline="30000" dirty="0" err="1" smtClean="0"/>
              <a:t>b</a:t>
            </a:r>
            <a:r>
              <a:rPr lang="en-US" sz="2400" dirty="0" smtClean="0"/>
              <a:t> ,  v </a:t>
            </a:r>
            <a:r>
              <a:rPr lang="en-US" sz="2400" dirty="0"/>
              <a:t>⟵ </a:t>
            </a:r>
            <a:r>
              <a:rPr lang="en-US" sz="2400" dirty="0" err="1" smtClean="0"/>
              <a:t>h</a:t>
            </a:r>
            <a:r>
              <a:rPr lang="en-US" baseline="30000" dirty="0" err="1" smtClean="0"/>
              <a:t>b</a:t>
            </a:r>
            <a:r>
              <a:rPr lang="en-US" sz="2400" dirty="0" smtClean="0"/>
              <a:t> </a:t>
            </a:r>
            <a:endParaRPr lang="en-US" baseline="30000" dirty="0" smtClean="0"/>
          </a:p>
          <a:p>
            <a:pPr marL="0" indent="0" defTabSz="1033463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k ⟵ H(</a:t>
            </a:r>
            <a:r>
              <a:rPr lang="en-US" sz="2400" dirty="0" err="1" smtClean="0"/>
              <a:t>u,v</a:t>
            </a:r>
            <a:r>
              <a:rPr lang="en-US" sz="2400" dirty="0" smtClean="0"/>
              <a:t>) ,  c </a:t>
            </a:r>
            <a:r>
              <a:rPr lang="en-US" sz="2400" dirty="0"/>
              <a:t>⟵ </a:t>
            </a:r>
            <a:r>
              <a:rPr lang="en-US" sz="2400" dirty="0" err="1" smtClean="0"/>
              <a:t>E</a:t>
            </a:r>
            <a:r>
              <a:rPr lang="en-US" sz="2400" baseline="-25000" dirty="0" err="1" smtClean="0"/>
              <a:t>s</a:t>
            </a:r>
            <a:r>
              <a:rPr lang="en-US" sz="2400" dirty="0" smtClean="0"/>
              <a:t>(k, m)</a:t>
            </a:r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output   (u, c)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876551"/>
            <a:ext cx="4114800" cy="2057399"/>
          </a:xfrm>
          <a:ln>
            <a:solidFill>
              <a:srgbClr val="008000"/>
            </a:solidFill>
          </a:ln>
        </p:spPr>
        <p:txBody>
          <a:bodyPr>
            <a:normAutofit/>
          </a:bodyPr>
          <a:lstStyle/>
          <a:p>
            <a:pPr marL="0" indent="0">
              <a:buNone/>
              <a:tabLst>
                <a:tab pos="455613" algn="l"/>
              </a:tabLst>
            </a:pPr>
            <a:r>
              <a:rPr lang="en-US" sz="2400" b="1" u="sng" dirty="0" smtClean="0"/>
              <a:t>D</a:t>
            </a:r>
            <a:r>
              <a:rPr lang="en-US" b="1" u="sng" dirty="0" smtClean="0"/>
              <a:t>(</a:t>
            </a:r>
            <a:r>
              <a:rPr lang="en-US" sz="2400" b="1" u="sng" dirty="0" smtClean="0"/>
              <a:t> </a:t>
            </a:r>
            <a:r>
              <a:rPr lang="en-US" sz="2400" b="1" u="sng" dirty="0" err="1" smtClean="0"/>
              <a:t>sk</a:t>
            </a:r>
            <a:r>
              <a:rPr lang="en-US" sz="2400" b="1" u="sng" dirty="0" smtClean="0"/>
              <a:t>=a, (</a:t>
            </a:r>
            <a:r>
              <a:rPr lang="en-US" sz="2400" b="1" u="sng" dirty="0" err="1"/>
              <a:t>u</a:t>
            </a:r>
            <a:r>
              <a:rPr lang="en-US" sz="2400" b="1" u="sng" dirty="0" err="1" smtClean="0"/>
              <a:t>,c</a:t>
            </a:r>
            <a:r>
              <a:rPr lang="en-US" sz="2400" b="1" u="sng" dirty="0" smtClean="0"/>
              <a:t>) </a:t>
            </a:r>
            <a:r>
              <a:rPr lang="en-US" b="1" u="sng" dirty="0" smtClean="0"/>
              <a:t>)</a:t>
            </a:r>
            <a:r>
              <a:rPr lang="en-US" b="1" dirty="0" smtClean="0"/>
              <a:t> </a:t>
            </a:r>
            <a:r>
              <a:rPr lang="en-US" sz="2400" b="1" dirty="0" smtClean="0"/>
              <a:t>:</a:t>
            </a:r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v </a:t>
            </a:r>
            <a:r>
              <a:rPr lang="en-US" sz="2400" dirty="0"/>
              <a:t>⟵ </a:t>
            </a:r>
            <a:r>
              <a:rPr lang="en-US" sz="2400" dirty="0" err="1" smtClean="0"/>
              <a:t>u</a:t>
            </a:r>
            <a:r>
              <a:rPr lang="en-US" baseline="30000" dirty="0" err="1" smtClean="0"/>
              <a:t>a</a:t>
            </a:r>
            <a:endParaRPr lang="en-US" sz="2400" dirty="0" smtClean="0"/>
          </a:p>
          <a:p>
            <a:pPr marL="0" indent="0">
              <a:buNone/>
              <a:tabLst>
                <a:tab pos="455613" algn="l"/>
                <a:tab pos="1947863" algn="l"/>
              </a:tabLst>
            </a:pPr>
            <a:r>
              <a:rPr lang="en-US" sz="2400" dirty="0"/>
              <a:t>	k ⟵ H</a:t>
            </a:r>
            <a:r>
              <a:rPr lang="en-US" sz="2400" dirty="0" smtClean="0"/>
              <a:t>(</a:t>
            </a:r>
            <a:r>
              <a:rPr lang="en-US" sz="2400" dirty="0" err="1" smtClean="0"/>
              <a:t>u,v</a:t>
            </a:r>
            <a:r>
              <a:rPr lang="en-US" sz="2400" dirty="0" smtClean="0"/>
              <a:t>) ,   m </a:t>
            </a:r>
            <a:r>
              <a:rPr lang="en-US" sz="2400" dirty="0"/>
              <a:t>⟵ </a:t>
            </a:r>
            <a:r>
              <a:rPr lang="en-US" sz="2400" dirty="0" smtClean="0"/>
              <a:t>D</a:t>
            </a:r>
            <a:r>
              <a:rPr lang="en-US" sz="2400" baseline="-25000" dirty="0" smtClean="0"/>
              <a:t>s</a:t>
            </a:r>
            <a:r>
              <a:rPr lang="en-US" sz="2400" dirty="0"/>
              <a:t>(k, </a:t>
            </a:r>
            <a:r>
              <a:rPr lang="en-US" sz="2400" dirty="0" smtClean="0"/>
              <a:t>c)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r>
              <a:rPr lang="en-US" sz="2400" dirty="0"/>
              <a:t>	output   </a:t>
            </a:r>
            <a:r>
              <a:rPr lang="en-US" sz="2400" dirty="0" smtClean="0"/>
              <a:t>m</a:t>
            </a:r>
            <a:endParaRPr lang="en-US" sz="2400" dirty="0"/>
          </a:p>
          <a:p>
            <a:pPr marL="0" indent="0">
              <a:buNone/>
              <a:tabLst>
                <a:tab pos="455613" algn="l"/>
              </a:tabLs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971550"/>
            <a:ext cx="7814960" cy="1501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G:   finite cyclic group of order n 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 smtClean="0"/>
              <a:t>(</a:t>
            </a:r>
            <a:r>
              <a:rPr lang="en-US" sz="2400" dirty="0" err="1"/>
              <a:t>E</a:t>
            </a:r>
            <a:r>
              <a:rPr lang="en-US" sz="2400" baseline="-25000" dirty="0" err="1"/>
              <a:t>s</a:t>
            </a:r>
            <a:r>
              <a:rPr lang="en-US" sz="2400" dirty="0"/>
              <a:t>, D</a:t>
            </a:r>
            <a:r>
              <a:rPr lang="en-US" sz="2400" baseline="-25000" dirty="0"/>
              <a:t>s</a:t>
            </a:r>
            <a:r>
              <a:rPr lang="en-US" sz="2400" dirty="0"/>
              <a:t>) :   symmetric auth. encryption defined over (K,M,C)</a:t>
            </a:r>
          </a:p>
          <a:p>
            <a:pPr marL="342900" indent="-342900">
              <a:spcBef>
                <a:spcPts val="1176"/>
              </a:spcBef>
              <a:buFont typeface="Arial"/>
              <a:buChar char="•"/>
            </a:pPr>
            <a:r>
              <a:rPr lang="en-US" sz="2400" dirty="0"/>
              <a:t>H: </a:t>
            </a:r>
            <a:r>
              <a:rPr lang="en-US" sz="2400" dirty="0" smtClean="0"/>
              <a:t>G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</a:t>
            </a:r>
            <a:r>
              <a:rPr lang="en-US" sz="2400" dirty="0"/>
              <a:t>⟶ K   a hash </a:t>
            </a:r>
            <a:r>
              <a:rPr lang="en-US" sz="2400" dirty="0" smtClean="0"/>
              <a:t>function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58410" y="3385288"/>
            <a:ext cx="282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688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ElGamal</a:t>
            </a:r>
            <a:r>
              <a:rPr lang="en-US" dirty="0" smtClean="0"/>
              <a:t> performance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419350"/>
            <a:ext cx="8534400" cy="2590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Encryption</a:t>
            </a:r>
            <a:r>
              <a:rPr lang="en-US" dirty="0" smtClean="0"/>
              <a:t>:     2 exp.       (fixed basis)       </a:t>
            </a:r>
          </a:p>
          <a:p>
            <a:pPr lvl="1"/>
            <a:r>
              <a:rPr lang="en-US" dirty="0" smtClean="0"/>
              <a:t>Can pre-compute     </a:t>
            </a:r>
            <a:r>
              <a:rPr lang="en-US" sz="3200" dirty="0" smtClean="0"/>
              <a:t>[</a:t>
            </a:r>
            <a:r>
              <a:rPr lang="en-US" dirty="0" smtClean="0"/>
              <a:t> g</a:t>
            </a:r>
            <a:r>
              <a:rPr lang="en-US" sz="2800" baseline="30000" dirty="0" smtClean="0"/>
              <a:t>(2^i)  </a:t>
            </a:r>
            <a:r>
              <a:rPr lang="en-US" dirty="0" smtClean="0"/>
              <a:t>,  h</a:t>
            </a:r>
            <a:r>
              <a:rPr lang="en-US" sz="2800" baseline="30000" dirty="0" smtClean="0"/>
              <a:t>(2^i)     </a:t>
            </a:r>
            <a:r>
              <a:rPr lang="en-US" dirty="0" smtClean="0"/>
              <a:t>for   </a:t>
            </a:r>
            <a:r>
              <a:rPr lang="en-US" dirty="0" err="1" smtClean="0"/>
              <a:t>i</a:t>
            </a:r>
            <a:r>
              <a:rPr lang="en-US" dirty="0" smtClean="0"/>
              <a:t>=1,…,log</a:t>
            </a:r>
            <a:r>
              <a:rPr lang="en-US" baseline="-25000" dirty="0" smtClean="0"/>
              <a:t>2</a:t>
            </a:r>
            <a:r>
              <a:rPr lang="en-US" dirty="0" smtClean="0"/>
              <a:t> n </a:t>
            </a:r>
            <a:r>
              <a:rPr lang="en-US" sz="3200" dirty="0" smtClean="0"/>
              <a:t>]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3x speed-up   (or more)</a:t>
            </a:r>
            <a:endParaRPr lang="en-US" dirty="0"/>
          </a:p>
          <a:p>
            <a:pPr marL="0" indent="0">
              <a:spcBef>
                <a:spcPts val="3624"/>
              </a:spcBef>
              <a:buNone/>
            </a:pPr>
            <a:r>
              <a:rPr lang="en-US" b="1" dirty="0" smtClean="0"/>
              <a:t>Decryption</a:t>
            </a:r>
            <a:r>
              <a:rPr lang="en-US" dirty="0" smtClean="0"/>
              <a:t>:     1 exp.       (variable basis)</a:t>
            </a:r>
            <a:endParaRPr lang="en-US"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457200" y="1047751"/>
            <a:ext cx="3886200" cy="9905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E( </a:t>
            </a:r>
            <a:r>
              <a:rPr lang="en-US" b="1" u="sng" dirty="0" err="1" smtClean="0"/>
              <a:t>pk</a:t>
            </a:r>
            <a:r>
              <a:rPr lang="en-US" b="1" u="sng" dirty="0" smtClean="0"/>
              <a:t>=(</a:t>
            </a:r>
            <a:r>
              <a:rPr lang="en-US" b="1" u="sng" dirty="0" err="1" smtClean="0"/>
              <a:t>g,h</a:t>
            </a:r>
            <a:r>
              <a:rPr lang="en-US" b="1" u="sng" dirty="0" smtClean="0"/>
              <a:t>),  m)</a:t>
            </a:r>
            <a:r>
              <a:rPr lang="en-US" b="1" dirty="0" smtClean="0"/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b ⟵ Z</a:t>
            </a:r>
            <a:r>
              <a:rPr lang="en-US" baseline="-25000" dirty="0" smtClean="0"/>
              <a:t>n </a:t>
            </a:r>
            <a:r>
              <a:rPr lang="en-US" dirty="0" smtClean="0"/>
              <a:t>,  u ⟵ </a:t>
            </a:r>
            <a:r>
              <a:rPr lang="en-US" dirty="0" err="1" smtClean="0"/>
              <a:t>g</a:t>
            </a:r>
            <a:r>
              <a:rPr lang="en-US" sz="3200" baseline="30000" dirty="0" err="1" smtClean="0"/>
              <a:t>b</a:t>
            </a:r>
            <a:r>
              <a:rPr lang="en-US" dirty="0" smtClean="0"/>
              <a:t> ,  v ⟵ </a:t>
            </a:r>
            <a:r>
              <a:rPr lang="en-US" dirty="0" err="1" smtClean="0"/>
              <a:t>h</a:t>
            </a:r>
            <a:r>
              <a:rPr lang="en-US" sz="3000" baseline="30000" dirty="0" err="1" smtClean="0"/>
              <a:t>b</a:t>
            </a:r>
            <a:r>
              <a:rPr lang="en-US" dirty="0" smtClean="0"/>
              <a:t> </a:t>
            </a:r>
            <a:endParaRPr lang="en-US" baseline="30000" dirty="0" smtClean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4572000" y="1047751"/>
            <a:ext cx="4114800" cy="9905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/>
              <a:t>D( </a:t>
            </a:r>
            <a:r>
              <a:rPr lang="en-US" b="1" u="sng" dirty="0" err="1" smtClean="0"/>
              <a:t>sk</a:t>
            </a:r>
            <a:r>
              <a:rPr lang="en-US" b="1" u="sng" dirty="0" smtClean="0"/>
              <a:t>=a, (</a:t>
            </a:r>
            <a:r>
              <a:rPr lang="en-US" b="1" u="sng" dirty="0" err="1" smtClean="0"/>
              <a:t>u,c</a:t>
            </a:r>
            <a:r>
              <a:rPr lang="en-US" b="1" u="sng" dirty="0" smtClean="0"/>
              <a:t>) )</a:t>
            </a:r>
            <a:r>
              <a:rPr lang="en-US" b="1" dirty="0" smtClean="0"/>
              <a:t> :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v ⟵ </a:t>
            </a:r>
            <a:r>
              <a:rPr lang="en-US" dirty="0" err="1" smtClean="0"/>
              <a:t>u</a:t>
            </a:r>
            <a:r>
              <a:rPr lang="en-US" baseline="30000" dirty="0" err="1" smtClean="0"/>
              <a:t>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76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02812" y="361950"/>
            <a:ext cx="7402988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1600200" algn="l"/>
              </a:tabLst>
            </a:pPr>
            <a:r>
              <a:rPr lang="en-US" sz="2400" dirty="0" smtClean="0"/>
              <a:t>Next step: 	why is this system chosen </a:t>
            </a:r>
            <a:r>
              <a:rPr lang="en-US" sz="2400" dirty="0" err="1" smtClean="0"/>
              <a:t>ciphertext</a:t>
            </a:r>
            <a:r>
              <a:rPr lang="en-US" sz="2400" dirty="0" smtClean="0"/>
              <a:t> secure?</a:t>
            </a:r>
          </a:p>
          <a:p>
            <a:pPr>
              <a:spcBef>
                <a:spcPts val="600"/>
              </a:spcBef>
              <a:tabLst>
                <a:tab pos="1600200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under what assumptions?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415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ElGamal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Security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066800" y="2571750"/>
            <a:ext cx="6477000" cy="21336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SzPct val="70000"/>
            </a:pP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534400" cy="857250"/>
          </a:xfrm>
        </p:spPr>
        <p:txBody>
          <a:bodyPr>
            <a:noAutofit/>
          </a:bodyPr>
          <a:lstStyle/>
          <a:p>
            <a:r>
              <a:rPr lang="en-US" sz="3800" dirty="0" smtClean="0"/>
              <a:t>Computational </a:t>
            </a:r>
            <a:r>
              <a:rPr lang="en-US" sz="3800" dirty="0" err="1" smtClean="0"/>
              <a:t>Diffie</a:t>
            </a:r>
            <a:r>
              <a:rPr lang="en-US" sz="3800" dirty="0" smtClean="0"/>
              <a:t>-Hellman Assumption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47750"/>
            <a:ext cx="8610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G:   finite cyclic group of order n </a:t>
            </a:r>
          </a:p>
          <a:p>
            <a:pPr marL="0" indent="0">
              <a:buNone/>
            </a:pPr>
            <a:r>
              <a:rPr lang="en-US" dirty="0" smtClean="0"/>
              <a:t>Comp. DH  (CDH)  assumption holds in G if:     g,  </a:t>
            </a:r>
            <a:r>
              <a:rPr lang="en-US" dirty="0" err="1" smtClean="0"/>
              <a:t>g</a:t>
            </a:r>
            <a:r>
              <a:rPr lang="en-US" sz="2800" baseline="30000" dirty="0" err="1"/>
              <a:t>a</a:t>
            </a:r>
            <a:r>
              <a:rPr lang="en-US" dirty="0" smtClean="0"/>
              <a:t> ,  </a:t>
            </a:r>
            <a:r>
              <a:rPr lang="en-US" dirty="0" err="1" smtClean="0"/>
              <a:t>g</a:t>
            </a:r>
            <a:r>
              <a:rPr lang="en-US" sz="2800" baseline="30000" dirty="0" err="1"/>
              <a:t>b</a:t>
            </a:r>
            <a:r>
              <a:rPr lang="en-US" dirty="0" smtClean="0"/>
              <a:t>     </a:t>
            </a:r>
            <a:r>
              <a:rPr lang="en-US" sz="3600" dirty="0" smtClean="0"/>
              <a:t>⇏</a:t>
            </a:r>
            <a:r>
              <a:rPr lang="en-US" dirty="0" smtClean="0"/>
              <a:t>    g</a:t>
            </a:r>
            <a:r>
              <a:rPr lang="en-US" sz="2800" baseline="30000" dirty="0" smtClean="0"/>
              <a:t>ab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3672"/>
              </a:spcBef>
              <a:buClr>
                <a:schemeClr val="accent2"/>
              </a:buClr>
              <a:buSzPct val="70000"/>
              <a:buNone/>
            </a:pP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dirty="0" smtClean="0">
                <a:solidFill>
                  <a:srgbClr val="000000"/>
                </a:solidFill>
                <a:sym typeface="Symbol" pitchFamily="18" charset="2"/>
              </a:rPr>
              <a:t>for </a:t>
            </a: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all efficient </a:t>
            </a:r>
            <a:r>
              <a:rPr kumimoji="1" lang="en-US" dirty="0" err="1">
                <a:solidFill>
                  <a:srgbClr val="000000"/>
                </a:solidFill>
                <a:sym typeface="Symbol" pitchFamily="18" charset="2"/>
              </a:rPr>
              <a:t>algs</a:t>
            </a: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.  A: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  <a:buClr>
                <a:schemeClr val="accent2"/>
              </a:buClr>
              <a:buSzPct val="70000"/>
              <a:buNone/>
            </a:pPr>
            <a:r>
              <a:rPr lang="en-US" dirty="0">
                <a:solidFill>
                  <a:srgbClr val="000000"/>
                </a:solidFill>
              </a:rPr>
              <a:t>		</a:t>
            </a:r>
            <a:r>
              <a:rPr lang="en-US" dirty="0" smtClean="0">
                <a:solidFill>
                  <a:srgbClr val="000000"/>
                </a:solidFill>
              </a:rPr>
              <a:t>	</a:t>
            </a:r>
            <a:r>
              <a:rPr lang="en-US" dirty="0" err="1" smtClean="0">
                <a:solidFill>
                  <a:srgbClr val="000000"/>
                </a:solidFill>
              </a:rPr>
              <a:t>Pr</a:t>
            </a:r>
            <a:r>
              <a:rPr lang="en-US" sz="4000" dirty="0">
                <a:solidFill>
                  <a:srgbClr val="000000"/>
                </a:solidFill>
              </a:rPr>
              <a:t>[</a:t>
            </a:r>
            <a:r>
              <a:rPr lang="en-US" dirty="0">
                <a:solidFill>
                  <a:srgbClr val="000000"/>
                </a:solidFill>
              </a:rPr>
              <a:t>  A</a:t>
            </a:r>
            <a:r>
              <a:rPr lang="en-US" dirty="0" smtClean="0">
                <a:solidFill>
                  <a:srgbClr val="000000"/>
                </a:solidFill>
              </a:rPr>
              <a:t>(g, </a:t>
            </a:r>
            <a:r>
              <a:rPr lang="en-US" dirty="0" err="1" smtClean="0"/>
              <a:t>g</a:t>
            </a:r>
            <a:r>
              <a:rPr lang="en-US" sz="2800" baseline="30000" dirty="0" err="1"/>
              <a:t>a</a:t>
            </a:r>
            <a:r>
              <a:rPr lang="en-US" dirty="0" smtClean="0"/>
              <a:t>, </a:t>
            </a:r>
            <a:r>
              <a:rPr lang="en-US" dirty="0" err="1" smtClean="0"/>
              <a:t>g</a:t>
            </a:r>
            <a:r>
              <a:rPr lang="en-US" sz="2800" baseline="30000" dirty="0" err="1"/>
              <a:t>b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dirty="0">
                <a:solidFill>
                  <a:srgbClr val="000000"/>
                </a:solidFill>
              </a:rPr>
              <a:t>= </a:t>
            </a:r>
            <a:r>
              <a:rPr lang="en-US" dirty="0" smtClean="0">
                <a:solidFill>
                  <a:srgbClr val="000000"/>
                </a:solidFill>
              </a:rPr>
              <a:t>g</a:t>
            </a:r>
            <a:r>
              <a:rPr lang="en-US" sz="2800" baseline="30000" dirty="0" smtClean="0">
                <a:solidFill>
                  <a:srgbClr val="000000"/>
                </a:solidFill>
              </a:rPr>
              <a:t>ab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sz="4000" dirty="0">
                <a:solidFill>
                  <a:srgbClr val="000000"/>
                </a:solidFill>
                <a:sym typeface="Symbol" pitchFamily="18" charset="2"/>
              </a:rPr>
              <a:t>]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&lt; negligible</a:t>
            </a:r>
          </a:p>
          <a:p>
            <a:pPr marL="0" indent="0">
              <a:lnSpc>
                <a:spcPct val="110000"/>
              </a:lnSpc>
              <a:spcBef>
                <a:spcPts val="2976"/>
              </a:spcBef>
              <a:buClr>
                <a:schemeClr val="accent2"/>
              </a:buClr>
              <a:buSzPct val="70000"/>
              <a:buNone/>
            </a:pP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	where    g ⟵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generators of G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}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,      a,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⟵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sz="2800" baseline="-25000" dirty="0" smtClean="0">
                <a:solidFill>
                  <a:srgbClr val="000000"/>
                </a:solidFill>
                <a:sym typeface="Symbol" pitchFamily="18" charset="2"/>
              </a:rPr>
              <a:t>n</a:t>
            </a:r>
            <a:endParaRPr lang="en-US" sz="2800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89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914400" y="2419350"/>
            <a:ext cx="7543800" cy="17526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square">
            <a:noAutofit/>
          </a:bodyPr>
          <a:lstStyle/>
          <a:p>
            <a:pPr>
              <a:lnSpc>
                <a:spcPct val="110000"/>
              </a:lnSpc>
              <a:spcBef>
                <a:spcPct val="60000"/>
              </a:spcBef>
              <a:buClr>
                <a:schemeClr val="accent2"/>
              </a:buClr>
              <a:buSzPct val="70000"/>
            </a:pPr>
            <a:endParaRPr lang="en-US" sz="24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9050"/>
            <a:ext cx="8534400" cy="857250"/>
          </a:xfrm>
        </p:spPr>
        <p:txBody>
          <a:bodyPr>
            <a:noAutofit/>
          </a:bodyPr>
          <a:lstStyle/>
          <a:p>
            <a:r>
              <a:rPr lang="en-US" sz="3800" dirty="0" smtClean="0"/>
              <a:t>Hash </a:t>
            </a:r>
            <a:r>
              <a:rPr lang="en-US" sz="3800" dirty="0" err="1" smtClean="0"/>
              <a:t>Diffie</a:t>
            </a:r>
            <a:r>
              <a:rPr lang="en-US" sz="3800" dirty="0" smtClean="0"/>
              <a:t>-Hellman Assumption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95350"/>
            <a:ext cx="8610600" cy="409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G:   finite cyclic group of order n </a:t>
            </a:r>
            <a:r>
              <a:rPr lang="en-US" dirty="0" smtClean="0"/>
              <a:t> ,       H: </a:t>
            </a:r>
            <a:r>
              <a:rPr lang="en-US" dirty="0"/>
              <a:t>G</a:t>
            </a:r>
            <a:r>
              <a:rPr lang="en-US" baseline="30000" dirty="0"/>
              <a:t>2</a:t>
            </a:r>
            <a:r>
              <a:rPr lang="en-US" dirty="0"/>
              <a:t> ⟶ K   a hash function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b="1" u="sng" dirty="0" err="1" smtClean="0"/>
              <a:t>Def</a:t>
            </a:r>
            <a:r>
              <a:rPr lang="en-US" dirty="0" smtClean="0"/>
              <a:t>:  Hash-DH  (HDH)  assumption holds for  (G, H)  if:     </a:t>
            </a:r>
          </a:p>
          <a:p>
            <a:pPr marL="0" indent="0">
              <a:buNone/>
            </a:pPr>
            <a:endParaRPr kumimoji="1" lang="en-US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kumimoji="1" lang="en-US" dirty="0" smtClean="0">
                <a:solidFill>
                  <a:srgbClr val="000000"/>
                </a:solidFill>
                <a:sym typeface="Symbol" pitchFamily="18" charset="2"/>
              </a:rPr>
              <a:t>         </a:t>
            </a:r>
            <a:r>
              <a:rPr kumimoji="1" lang="en-US" sz="3200" dirty="0" smtClean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dirty="0" smtClean="0">
                <a:solidFill>
                  <a:srgbClr val="000000"/>
                </a:solidFill>
                <a:sym typeface="Symbol" pitchFamily="18" charset="2"/>
              </a:rPr>
              <a:t>g,  </a:t>
            </a:r>
            <a:r>
              <a:rPr lang="en-US" dirty="0" err="1" smtClean="0"/>
              <a:t>g</a:t>
            </a:r>
            <a:r>
              <a:rPr lang="en-US" sz="2800" baseline="30000" dirty="0" err="1"/>
              <a:t>a</a:t>
            </a:r>
            <a:r>
              <a:rPr lang="en-US" dirty="0" smtClean="0"/>
              <a:t>,  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00"/>
                </a:solidFill>
              </a:rPr>
              <a:t>,  H(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err="1" smtClean="0"/>
              <a:t>,</a:t>
            </a:r>
            <a:r>
              <a:rPr lang="en-US" dirty="0" err="1" smtClean="0">
                <a:solidFill>
                  <a:srgbClr val="000000"/>
                </a:solidFill>
              </a:rPr>
              <a:t>g</a:t>
            </a:r>
            <a:r>
              <a:rPr lang="en-US" sz="2800" baseline="30000" dirty="0" err="1" smtClean="0">
                <a:solidFill>
                  <a:srgbClr val="000000"/>
                </a:solidFill>
              </a:rPr>
              <a:t>ab</a:t>
            </a:r>
            <a:r>
              <a:rPr lang="en-US" dirty="0" smtClean="0">
                <a:solidFill>
                  <a:srgbClr val="000000"/>
                </a:solidFill>
              </a:rPr>
              <a:t>) </a:t>
            </a:r>
            <a:r>
              <a:rPr lang="en-US" sz="3200" dirty="0" smtClean="0">
                <a:solidFill>
                  <a:srgbClr val="000000"/>
                </a:solidFill>
              </a:rPr>
              <a:t>)</a:t>
            </a:r>
            <a:r>
              <a:rPr lang="en-US" dirty="0" smtClean="0">
                <a:solidFill>
                  <a:srgbClr val="000000"/>
                </a:solidFill>
              </a:rPr>
              <a:t>     ≈</a:t>
            </a:r>
            <a:r>
              <a:rPr lang="en-US" baseline="-25000" dirty="0" smtClean="0">
                <a:solidFill>
                  <a:srgbClr val="000000"/>
                </a:solidFill>
              </a:rPr>
              <a:t>p   </a:t>
            </a:r>
            <a:r>
              <a:rPr lang="en-US" dirty="0" smtClean="0">
                <a:solidFill>
                  <a:srgbClr val="000000"/>
                </a:solidFill>
              </a:rPr>
              <a:t>   </a:t>
            </a:r>
            <a:r>
              <a:rPr kumimoji="1" lang="en-US" sz="3200" dirty="0">
                <a:solidFill>
                  <a:srgbClr val="000000"/>
                </a:solidFill>
                <a:sym typeface="Symbol" pitchFamily="18" charset="2"/>
              </a:rPr>
              <a:t>(</a:t>
            </a:r>
            <a:r>
              <a:rPr kumimoji="1" lang="en-US" dirty="0">
                <a:solidFill>
                  <a:srgbClr val="000000"/>
                </a:solidFill>
                <a:sym typeface="Symbol" pitchFamily="18" charset="2"/>
              </a:rPr>
              <a:t>g,  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dirty="0" smtClean="0"/>
              <a:t>,  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smtClean="0">
                <a:solidFill>
                  <a:srgbClr val="000000"/>
                </a:solidFill>
              </a:rPr>
              <a:t> R 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endParaRPr kumimoji="1" lang="en-US" baseline="-25000" dirty="0" smtClean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buNone/>
            </a:pPr>
            <a:endParaRPr kumimoji="1" lang="en-US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	where    g ⟵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generators of G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}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,      a,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b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⟵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sz="2800" baseline="-25000" dirty="0" smtClean="0">
                <a:solidFill>
                  <a:srgbClr val="000000"/>
                </a:solidFill>
                <a:sym typeface="Symbol" pitchFamily="18" charset="2"/>
              </a:rPr>
              <a:t>n   </a:t>
            </a:r>
            <a:r>
              <a:rPr lang="en-US" sz="2800" dirty="0" smtClean="0">
                <a:solidFill>
                  <a:srgbClr val="000000"/>
                </a:solidFill>
                <a:sym typeface="Symbol" pitchFamily="18" charset="2"/>
              </a:rPr>
              <a:t>, 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R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⟵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K</a:t>
            </a:r>
            <a:endParaRPr lang="en-US" baseline="-250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 acts as an extractor:   strange distribution on G</a:t>
            </a:r>
            <a:r>
              <a:rPr lang="en-US" baseline="30000" dirty="0" smtClean="0"/>
              <a:t>2   </a:t>
            </a:r>
            <a:r>
              <a:rPr lang="en-US" dirty="0" smtClean="0"/>
              <a:t>⇒  uniform on K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412518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85750"/>
            <a:ext cx="7894108" cy="2390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Suppose   K = {0,1}</a:t>
            </a:r>
            <a:r>
              <a:rPr lang="en-US" sz="2400" baseline="30000" dirty="0" smtClean="0"/>
              <a:t>128</a:t>
            </a:r>
            <a:r>
              <a:rPr lang="en-US" sz="2400" dirty="0" smtClean="0"/>
              <a:t>   </a:t>
            </a:r>
            <a:r>
              <a:rPr lang="en-US" sz="2400" dirty="0"/>
              <a:t>and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	  </a:t>
            </a:r>
            <a:r>
              <a:rPr lang="en-US" sz="2400" dirty="0"/>
              <a:t>H: G</a:t>
            </a:r>
            <a:r>
              <a:rPr lang="en-US" sz="2400" baseline="30000" dirty="0"/>
              <a:t>2</a:t>
            </a:r>
            <a:r>
              <a:rPr lang="en-US" sz="2400" dirty="0"/>
              <a:t> ⟶ K </a:t>
            </a:r>
            <a:r>
              <a:rPr lang="en-US" sz="2400" dirty="0" smtClean="0"/>
              <a:t> only outputs strings in K that begin with 0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	</a:t>
            </a:r>
            <a:r>
              <a:rPr lang="en-US" sz="3200" dirty="0" smtClean="0"/>
              <a:t>(</a:t>
            </a:r>
            <a:r>
              <a:rPr lang="en-US" sz="2400" dirty="0" smtClean="0"/>
              <a:t> i.e. </a:t>
            </a:r>
            <a:r>
              <a:rPr lang="en-US" sz="2400" dirty="0"/>
              <a:t> f</a:t>
            </a:r>
            <a:r>
              <a:rPr lang="en-US" sz="2400" dirty="0" smtClean="0"/>
              <a:t>or all </a:t>
            </a:r>
            <a:r>
              <a:rPr lang="en-US" sz="2400" dirty="0" err="1" smtClean="0"/>
              <a:t>x,y</a:t>
            </a:r>
            <a:r>
              <a:rPr lang="en-US" sz="2400" dirty="0" smtClean="0"/>
              <a:t>:  </a:t>
            </a:r>
            <a:r>
              <a:rPr lang="en-US" sz="2400" dirty="0" err="1" smtClean="0"/>
              <a:t>msb</a:t>
            </a:r>
            <a:r>
              <a:rPr lang="en-US" sz="2400" dirty="0" smtClean="0"/>
              <a:t>(H(</a:t>
            </a:r>
            <a:r>
              <a:rPr lang="en-US" sz="2400" dirty="0" err="1" smtClean="0"/>
              <a:t>x,y</a:t>
            </a:r>
            <a:r>
              <a:rPr lang="en-US" sz="2400" dirty="0" smtClean="0"/>
              <a:t>))=0   </a:t>
            </a:r>
            <a:r>
              <a:rPr lang="en-US" sz="3200" dirty="0" smtClean="0"/>
              <a:t>)</a:t>
            </a:r>
          </a:p>
          <a:p>
            <a:endParaRPr lang="en-US" sz="3200" baseline="30000" dirty="0"/>
          </a:p>
          <a:p>
            <a:r>
              <a:rPr lang="en-US" sz="2400" dirty="0" smtClean="0"/>
              <a:t>Can Hash-DH hold for  (G, H) ? </a:t>
            </a: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" y="2800350"/>
            <a:ext cx="1143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5441" y="3140600"/>
            <a:ext cx="3130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for some groups  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1166" y="3598635"/>
            <a:ext cx="5241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No, Hash-DH is easy to break in this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11905" y="4055000"/>
            <a:ext cx="4959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Yes, Hash-DH is always true for such 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2520" y="3742920"/>
              <a:ext cx="686520" cy="29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60" y="3731040"/>
                <a:ext cx="70812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9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534400" cy="8572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 is sem. secure under Hash-DH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524000"/>
          </a:xfrm>
        </p:spPr>
        <p:txBody>
          <a:bodyPr/>
          <a:lstStyle/>
          <a:p>
            <a:pPr marL="0" indent="0">
              <a:buNone/>
              <a:tabLst>
                <a:tab pos="1374775" algn="l"/>
              </a:tabLst>
            </a:pPr>
            <a:r>
              <a:rPr lang="en-US" b="1" dirty="0" err="1" smtClean="0"/>
              <a:t>KeyGen</a:t>
            </a:r>
            <a:r>
              <a:rPr lang="en-US" dirty="0" smtClean="0"/>
              <a:t>:	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g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⟵ {generators of G}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 ,     </a:t>
            </a:r>
            <a:r>
              <a:rPr lang="en-US" dirty="0" smtClean="0"/>
              <a:t>a </a:t>
            </a:r>
            <a:r>
              <a:rPr lang="en-US" dirty="0"/>
              <a:t>⟵ </a:t>
            </a:r>
            <a:r>
              <a:rPr lang="en-US" dirty="0" smtClean="0"/>
              <a:t>Z</a:t>
            </a:r>
            <a:r>
              <a:rPr lang="en-US" baseline="-25000" dirty="0" smtClean="0"/>
              <a:t>n</a:t>
            </a:r>
          </a:p>
          <a:p>
            <a:pPr marL="0" indent="0">
              <a:spcBef>
                <a:spcPts val="2976"/>
              </a:spcBef>
              <a:buNone/>
              <a:tabLst>
                <a:tab pos="1374775" algn="l"/>
              </a:tabLst>
            </a:pPr>
            <a:r>
              <a:rPr lang="en-US" baseline="-25000" dirty="0"/>
              <a:t>	</a:t>
            </a:r>
            <a:r>
              <a:rPr lang="en-US" dirty="0" smtClean="0"/>
              <a:t>output     </a:t>
            </a:r>
            <a:r>
              <a:rPr lang="en-US" dirty="0" err="1" smtClean="0"/>
              <a:t>pk</a:t>
            </a:r>
            <a:r>
              <a:rPr lang="en-US" dirty="0" smtClean="0"/>
              <a:t> = (g, h=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dirty="0" smtClean="0"/>
              <a:t>)    ,     </a:t>
            </a:r>
            <a:r>
              <a:rPr lang="en-US" dirty="0" err="1" smtClean="0"/>
              <a:t>sk</a:t>
            </a:r>
            <a:r>
              <a:rPr lang="en-US" dirty="0" smtClean="0"/>
              <a:t> = a</a:t>
            </a:r>
            <a:endParaRPr lang="en-US" baseline="-250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24400" y="2876551"/>
            <a:ext cx="41148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/>
              <a:t>D( </a:t>
            </a:r>
            <a:r>
              <a:rPr lang="en-US" b="1" u="sng" dirty="0" err="1" smtClean="0"/>
              <a:t>sk</a:t>
            </a:r>
            <a:r>
              <a:rPr lang="en-US" b="1" u="sng" dirty="0" smtClean="0"/>
              <a:t>=a, (</a:t>
            </a:r>
            <a:r>
              <a:rPr lang="en-US" b="1" u="sng" dirty="0" err="1" smtClean="0"/>
              <a:t>u,c</a:t>
            </a:r>
            <a:r>
              <a:rPr lang="en-US" b="1" u="sng" dirty="0" smtClean="0"/>
              <a:t>) )</a:t>
            </a:r>
            <a:r>
              <a:rPr lang="en-US" b="1" dirty="0" smtClean="0"/>
              <a:t> :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</a:t>
            </a:r>
            <a:r>
              <a:rPr lang="en-US" dirty="0" err="1" smtClean="0"/>
              <a:t>u,</a:t>
            </a:r>
            <a:r>
              <a:rPr lang="en-US" dirty="0" err="1"/>
              <a:t>u</a:t>
            </a:r>
            <a:r>
              <a:rPr lang="en-US" sz="2800" baseline="30000" dirty="0" err="1" smtClean="0"/>
              <a:t>a</a:t>
            </a:r>
            <a:r>
              <a:rPr lang="en-US" dirty="0" smtClean="0"/>
              <a:t>) ,   m ⟵ D</a:t>
            </a:r>
            <a:r>
              <a:rPr lang="en-US" baseline="-25000" dirty="0" smtClean="0"/>
              <a:t>s</a:t>
            </a:r>
            <a:r>
              <a:rPr lang="en-US" dirty="0" smtClean="0"/>
              <a:t>(k, c)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m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04800" y="2876551"/>
            <a:ext cx="41910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E( </a:t>
            </a:r>
            <a:r>
              <a:rPr lang="en-US" b="1" u="sng" dirty="0" err="1" smtClean="0"/>
              <a:t>pk</a:t>
            </a:r>
            <a:r>
              <a:rPr lang="en-US" b="1" u="sng" dirty="0" smtClean="0"/>
              <a:t>=(</a:t>
            </a:r>
            <a:r>
              <a:rPr lang="en-US" b="1" u="sng" dirty="0" err="1" smtClean="0"/>
              <a:t>g,h</a:t>
            </a:r>
            <a:r>
              <a:rPr lang="en-US" b="1" u="sng" dirty="0" smtClean="0"/>
              <a:t>),  m)</a:t>
            </a:r>
            <a:r>
              <a:rPr lang="en-US" b="1" dirty="0" smtClean="0"/>
              <a:t> :        </a:t>
            </a:r>
            <a:r>
              <a:rPr lang="en-US" dirty="0" smtClean="0"/>
              <a:t>b ⟵ Z</a:t>
            </a:r>
            <a:r>
              <a:rPr lang="en-US" baseline="-25000" dirty="0" smtClean="0"/>
              <a:t>n 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err="1" smtClean="0"/>
              <a:t>,h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) ,   c ⟵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(k, m)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ElGamal</a:t>
            </a:r>
            <a:r>
              <a:rPr lang="en-US" dirty="0"/>
              <a:t> is sem. secure under </a:t>
            </a:r>
            <a:r>
              <a:rPr lang="en-US" dirty="0" smtClean="0"/>
              <a:t>Hash-DH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67200" y="14287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75" name="TextBox 74"/>
          <p:cNvSpPr txBox="1"/>
          <p:nvPr/>
        </p:nvSpPr>
        <p:spPr>
          <a:xfrm>
            <a:off x="4267200" y="3562350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76" name="TextBox 75"/>
          <p:cNvSpPr txBox="1"/>
          <p:nvPr/>
        </p:nvSpPr>
        <p:spPr>
          <a:xfrm>
            <a:off x="6553200" y="2473464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grpSp>
        <p:nvGrpSpPr>
          <p:cNvPr id="5" name="Group 4"/>
          <p:cNvGrpSpPr/>
          <p:nvPr/>
        </p:nvGrpSpPr>
        <p:grpSpPr>
          <a:xfrm>
            <a:off x="152400" y="895350"/>
            <a:ext cx="4114800" cy="1828804"/>
            <a:chOff x="152400" y="895350"/>
            <a:chExt cx="4114800" cy="1828804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838200" cy="12953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048000" y="1047750"/>
              <a:ext cx="914400" cy="12192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81000" y="1504950"/>
              <a:ext cx="663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p</a:t>
              </a:r>
              <a:r>
                <a:rPr lang="en-US" dirty="0" err="1" smtClean="0"/>
                <a:t>k,sk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1600200" y="125724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219201" y="2182414"/>
              <a:ext cx="1828802" cy="833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1219201" y="1668064"/>
              <a:ext cx="1779589" cy="52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ym typeface="Symbol" pitchFamily="18" charset="2"/>
                </a:rPr>
                <a:t>g</a:t>
              </a:r>
              <a:r>
                <a:rPr lang="en-US" sz="2000" baseline="30000" dirty="0" err="1" smtClean="0">
                  <a:sym typeface="Symbol" pitchFamily="18" charset="2"/>
                </a:rPr>
                <a:t>b</a:t>
              </a:r>
              <a:r>
                <a:rPr lang="en-US" sz="2000" dirty="0" smtClean="0">
                  <a:sym typeface="Symbol" pitchFamily="18" charset="2"/>
                </a:rPr>
                <a:t>,  </a:t>
              </a:r>
              <a:r>
                <a:rPr lang="en-US" sz="2000" dirty="0" err="1" smtClean="0">
                  <a:sym typeface="Symbol" pitchFamily="18" charset="2"/>
                </a:rPr>
                <a:t>E</a:t>
              </a:r>
              <a:r>
                <a:rPr lang="en-US" sz="2000" baseline="-25000" dirty="0" err="1" smtClean="0">
                  <a:sym typeface="Symbol" pitchFamily="18" charset="2"/>
                </a:rPr>
                <a:t>s</a:t>
              </a:r>
              <a:r>
                <a:rPr lang="en-US" sz="2400" dirty="0" smtClean="0">
                  <a:sym typeface="Symbol" pitchFamily="18" charset="2"/>
                </a:rPr>
                <a:t>(</a:t>
              </a:r>
              <a:r>
                <a:rPr lang="en-US" sz="2000" dirty="0" smtClean="0">
                  <a:sym typeface="Symbol" pitchFamily="18" charset="2"/>
                </a:rPr>
                <a:t>H(), </a:t>
              </a:r>
              <a:r>
                <a:rPr lang="en-US" sz="2400" b="1" dirty="0" smtClean="0"/>
                <a:t>m</a:t>
              </a:r>
              <a:r>
                <a:rPr lang="en-US" sz="3200" b="1" baseline="-25000" dirty="0" smtClean="0">
                  <a:solidFill>
                    <a:srgbClr val="FF0000"/>
                  </a:solidFill>
                </a:rPr>
                <a:t>0</a:t>
              </a:r>
              <a:r>
                <a:rPr lang="en-US" sz="2400" dirty="0" smtClean="0"/>
                <a:t>)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429010" y="220980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432185" y="2201470"/>
              <a:ext cx="758826" cy="52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dirty="0" smtClean="0"/>
                <a:t>’</a:t>
              </a:r>
              <a:r>
                <a:rPr lang="en-US" sz="2800" dirty="0" smtClean="0"/>
                <a:t>≟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1219200" y="1657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ounded Rectangle 76"/>
            <p:cNvSpPr/>
            <p:nvPr/>
          </p:nvSpPr>
          <p:spPr>
            <a:xfrm>
              <a:off x="152400" y="895350"/>
              <a:ext cx="4114800" cy="1828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1219200" y="1276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1465740" y="895350"/>
              <a:ext cx="1295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err="1">
                  <a:sym typeface="Symbol" pitchFamily="18" charset="2"/>
                </a:rPr>
                <a:t>p</a:t>
              </a:r>
              <a:r>
                <a:rPr lang="en-US" sz="2000" dirty="0" err="1" smtClean="0">
                  <a:sym typeface="Symbol" pitchFamily="18" charset="2"/>
                </a:rPr>
                <a:t>k</a:t>
              </a:r>
              <a:r>
                <a:rPr lang="en-US" sz="2000" dirty="0" smtClean="0">
                  <a:sym typeface="Symbol" pitchFamily="18" charset="2"/>
                </a:rPr>
                <a:t> = (</a:t>
              </a:r>
              <a:r>
                <a:rPr lang="en-US" sz="2000" dirty="0" err="1" smtClean="0">
                  <a:sym typeface="Symbol" pitchFamily="18" charset="2"/>
                </a:rPr>
                <a:t>g,g</a:t>
              </a:r>
              <a:r>
                <a:rPr lang="en-US" sz="2400" baseline="30000" dirty="0" err="1" smtClean="0">
                  <a:sym typeface="Symbol" pitchFamily="18" charset="2"/>
                </a:rPr>
                <a:t>a</a:t>
              </a:r>
              <a:r>
                <a:rPr lang="en-US" sz="2000" dirty="0" smtClean="0">
                  <a:sym typeface="Symbol" pitchFamily="18" charset="2"/>
                </a:rPr>
                <a:t>)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28600" y="3105150"/>
            <a:ext cx="4114800" cy="1828804"/>
            <a:chOff x="152400" y="895350"/>
            <a:chExt cx="4114800" cy="1828804"/>
          </a:xfrm>
        </p:grpSpPr>
        <p:sp>
          <p:nvSpPr>
            <p:cNvPr id="8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838200" cy="1219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3048000" y="1047750"/>
              <a:ext cx="914400" cy="12192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6" name="Text Box 8"/>
            <p:cNvSpPr txBox="1">
              <a:spLocks noChangeArrowheads="1"/>
            </p:cNvSpPr>
            <p:nvPr/>
          </p:nvSpPr>
          <p:spPr bwMode="auto">
            <a:xfrm>
              <a:off x="381000" y="1516618"/>
              <a:ext cx="663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p</a:t>
              </a:r>
              <a:r>
                <a:rPr lang="en-US" dirty="0" err="1" smtClean="0"/>
                <a:t>k,sk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87" name="Text Box 11"/>
            <p:cNvSpPr txBox="1">
              <a:spLocks noChangeArrowheads="1"/>
            </p:cNvSpPr>
            <p:nvPr/>
          </p:nvSpPr>
          <p:spPr bwMode="auto">
            <a:xfrm>
              <a:off x="1600200" y="125724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sp>
          <p:nvSpPr>
            <p:cNvPr id="88" name="Line 13"/>
            <p:cNvSpPr>
              <a:spLocks noChangeShapeType="1"/>
            </p:cNvSpPr>
            <p:nvPr/>
          </p:nvSpPr>
          <p:spPr bwMode="auto">
            <a:xfrm>
              <a:off x="1219201" y="2182414"/>
              <a:ext cx="1828802" cy="8334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14"/>
            <p:cNvSpPr txBox="1">
              <a:spLocks noChangeArrowheads="1"/>
            </p:cNvSpPr>
            <p:nvPr/>
          </p:nvSpPr>
          <p:spPr bwMode="auto">
            <a:xfrm>
              <a:off x="1219201" y="1668064"/>
              <a:ext cx="178029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sym typeface="Symbol" pitchFamily="18" charset="2"/>
                </a:rPr>
                <a:t>g</a:t>
              </a:r>
              <a:r>
                <a:rPr lang="en-US" sz="2000" baseline="30000" dirty="0" err="1" smtClean="0">
                  <a:sym typeface="Symbol" pitchFamily="18" charset="2"/>
                </a:rPr>
                <a:t>b</a:t>
              </a:r>
              <a:r>
                <a:rPr lang="en-US" sz="2000" dirty="0" smtClean="0">
                  <a:sym typeface="Symbol" pitchFamily="18" charset="2"/>
                </a:rPr>
                <a:t>,  </a:t>
              </a:r>
              <a:r>
                <a:rPr lang="en-US" sz="2000" dirty="0" err="1" smtClean="0">
                  <a:sym typeface="Symbol" pitchFamily="18" charset="2"/>
                </a:rPr>
                <a:t>E</a:t>
              </a:r>
              <a:r>
                <a:rPr lang="en-US" sz="2000" baseline="-25000" dirty="0" err="1" smtClean="0">
                  <a:sym typeface="Symbol" pitchFamily="18" charset="2"/>
                </a:rPr>
                <a:t>s</a:t>
              </a:r>
              <a:r>
                <a:rPr lang="en-US" sz="2400" dirty="0" smtClean="0">
                  <a:sym typeface="Symbol" pitchFamily="18" charset="2"/>
                </a:rPr>
                <a:t>(</a:t>
              </a:r>
              <a:r>
                <a:rPr lang="en-US" sz="2000" dirty="0" smtClean="0">
                  <a:sym typeface="Symbol" pitchFamily="18" charset="2"/>
                </a:rPr>
                <a:t>H(), </a:t>
              </a:r>
              <a:r>
                <a:rPr lang="en-US" sz="2400" b="1" dirty="0" smtClean="0"/>
                <a:t>m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400" dirty="0" smtClean="0"/>
                <a:t>)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>
              <a:off x="3429010" y="220980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17"/>
            <p:cNvSpPr txBox="1">
              <a:spLocks noChangeArrowheads="1"/>
            </p:cNvSpPr>
            <p:nvPr/>
          </p:nvSpPr>
          <p:spPr bwMode="auto">
            <a:xfrm>
              <a:off x="3432185" y="2201470"/>
              <a:ext cx="758826" cy="5226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dirty="0" smtClean="0"/>
                <a:t>’</a:t>
              </a:r>
              <a:r>
                <a:rPr lang="en-US" sz="2800" dirty="0" smtClean="0"/>
                <a:t>≟</a:t>
              </a:r>
              <a:r>
                <a:rPr lang="en-US" sz="2400" dirty="0" smtClean="0"/>
                <a:t>1</a:t>
              </a:r>
              <a:endParaRPr lang="en-US" sz="2400" dirty="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H="1">
              <a:off x="1219200" y="1657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92"/>
            <p:cNvSpPr/>
            <p:nvPr/>
          </p:nvSpPr>
          <p:spPr>
            <a:xfrm>
              <a:off x="152400" y="895350"/>
              <a:ext cx="4114800" cy="18288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1219200" y="12763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11"/>
            <p:cNvSpPr txBox="1">
              <a:spLocks noChangeArrowheads="1"/>
            </p:cNvSpPr>
            <p:nvPr/>
          </p:nvSpPr>
          <p:spPr bwMode="auto">
            <a:xfrm>
              <a:off x="1447800" y="895350"/>
              <a:ext cx="12954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 err="1">
                  <a:sym typeface="Symbol" pitchFamily="18" charset="2"/>
                </a:rPr>
                <a:t>p</a:t>
              </a:r>
              <a:r>
                <a:rPr lang="en-US" sz="2000" dirty="0" err="1" smtClean="0">
                  <a:sym typeface="Symbol" pitchFamily="18" charset="2"/>
                </a:rPr>
                <a:t>k</a:t>
              </a:r>
              <a:r>
                <a:rPr lang="en-US" sz="2000" dirty="0" smtClean="0">
                  <a:sym typeface="Symbol" pitchFamily="18" charset="2"/>
                </a:rPr>
                <a:t> = (</a:t>
              </a:r>
              <a:r>
                <a:rPr lang="en-US" sz="2000" dirty="0" err="1" smtClean="0">
                  <a:sym typeface="Symbol" pitchFamily="18" charset="2"/>
                </a:rPr>
                <a:t>g,g</a:t>
              </a:r>
              <a:r>
                <a:rPr lang="en-US" sz="2400" baseline="30000" dirty="0" err="1" smtClean="0">
                  <a:sym typeface="Symbol" pitchFamily="18" charset="2"/>
                </a:rPr>
                <a:t>a</a:t>
              </a:r>
              <a:r>
                <a:rPr lang="en-US" sz="2000" dirty="0" smtClean="0">
                  <a:sym typeface="Symbol" pitchFamily="18" charset="2"/>
                </a:rPr>
                <a:t>)</a:t>
              </a:r>
              <a:endParaRPr lang="en-US" sz="2000" dirty="0">
                <a:sym typeface="Symbol" pitchFamily="18" charset="2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876800" y="895350"/>
            <a:ext cx="4114800" cy="1828804"/>
            <a:chOff x="4876800" y="895350"/>
            <a:chExt cx="4114800" cy="1828804"/>
          </a:xfrm>
        </p:grpSpPr>
        <p:grpSp>
          <p:nvGrpSpPr>
            <p:cNvPr id="96" name="Group 95"/>
            <p:cNvGrpSpPr/>
            <p:nvPr/>
          </p:nvGrpSpPr>
          <p:grpSpPr>
            <a:xfrm>
              <a:off x="4876800" y="895350"/>
              <a:ext cx="4114800" cy="1828804"/>
              <a:chOff x="152400" y="895350"/>
              <a:chExt cx="4114800" cy="1828804"/>
            </a:xfrm>
          </p:grpSpPr>
          <p:sp>
            <p:nvSpPr>
              <p:cNvPr id="97" name="Rectangle 4"/>
              <p:cNvSpPr>
                <a:spLocks noChangeArrowheads="1"/>
              </p:cNvSpPr>
              <p:nvPr/>
            </p:nvSpPr>
            <p:spPr bwMode="auto">
              <a:xfrm>
                <a:off x="304800" y="1047750"/>
                <a:ext cx="838200" cy="12953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98" name="Rectangle 7"/>
              <p:cNvSpPr>
                <a:spLocks noChangeArrowheads="1"/>
              </p:cNvSpPr>
              <p:nvPr/>
            </p:nvSpPr>
            <p:spPr bwMode="auto">
              <a:xfrm>
                <a:off x="3048000" y="1047750"/>
                <a:ext cx="914400" cy="12192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99" name="Text Box 8"/>
              <p:cNvSpPr txBox="1">
                <a:spLocks noChangeArrowheads="1"/>
              </p:cNvSpPr>
              <p:nvPr/>
            </p:nvSpPr>
            <p:spPr bwMode="auto">
              <a:xfrm>
                <a:off x="381000" y="1504950"/>
                <a:ext cx="663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p</a:t>
                </a:r>
                <a:r>
                  <a:rPr lang="en-US" dirty="0" err="1" smtClean="0"/>
                  <a:t>k,sk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00" name="Text Box 11"/>
              <p:cNvSpPr txBox="1">
                <a:spLocks noChangeArrowheads="1"/>
              </p:cNvSpPr>
              <p:nvPr/>
            </p:nvSpPr>
            <p:spPr bwMode="auto">
              <a:xfrm>
                <a:off x="1600200" y="125724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sp>
            <p:nvSpPr>
              <p:cNvPr id="101" name="Line 13"/>
              <p:cNvSpPr>
                <a:spLocks noChangeShapeType="1"/>
              </p:cNvSpPr>
              <p:nvPr/>
            </p:nvSpPr>
            <p:spPr bwMode="auto">
              <a:xfrm>
                <a:off x="1219201" y="2182414"/>
                <a:ext cx="1828802" cy="833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Text Box 14"/>
              <p:cNvSpPr txBox="1">
                <a:spLocks noChangeArrowheads="1"/>
              </p:cNvSpPr>
              <p:nvPr/>
            </p:nvSpPr>
            <p:spPr bwMode="auto">
              <a:xfrm>
                <a:off x="1219201" y="1668064"/>
                <a:ext cx="15815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 smtClean="0">
                    <a:sym typeface="Symbol" pitchFamily="18" charset="2"/>
                  </a:rPr>
                  <a:t>g</a:t>
                </a:r>
                <a:r>
                  <a:rPr lang="en-US" sz="2000" baseline="30000" dirty="0" err="1" smtClean="0">
                    <a:sym typeface="Symbol" pitchFamily="18" charset="2"/>
                  </a:rPr>
                  <a:t>b</a:t>
                </a:r>
                <a:r>
                  <a:rPr lang="en-US" sz="2000" dirty="0" smtClean="0">
                    <a:sym typeface="Symbol" pitchFamily="18" charset="2"/>
                  </a:rPr>
                  <a:t>,  </a:t>
                </a:r>
                <a:r>
                  <a:rPr lang="en-US" sz="2000" dirty="0" err="1" smtClean="0">
                    <a:sym typeface="Symbol" pitchFamily="18" charset="2"/>
                  </a:rPr>
                  <a:t>E</a:t>
                </a:r>
                <a:r>
                  <a:rPr lang="en-US" sz="2000" baseline="-25000" dirty="0" err="1" smtClean="0">
                    <a:sym typeface="Symbol" pitchFamily="18" charset="2"/>
                  </a:rPr>
                  <a:t>s</a:t>
                </a:r>
                <a:r>
                  <a:rPr lang="en-US" sz="2400" dirty="0" smtClean="0">
                    <a:sym typeface="Symbol" pitchFamily="18" charset="2"/>
                  </a:rPr>
                  <a:t>(</a:t>
                </a:r>
                <a:r>
                  <a:rPr lang="en-US" sz="2000" dirty="0">
                    <a:sym typeface="Symbol" pitchFamily="18" charset="2"/>
                  </a:rPr>
                  <a:t>k</a:t>
                </a:r>
                <a:r>
                  <a:rPr lang="en-US" sz="2000" dirty="0" smtClean="0">
                    <a:sym typeface="Symbol" pitchFamily="18" charset="2"/>
                  </a:rPr>
                  <a:t>,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0</a:t>
                </a:r>
                <a:r>
                  <a:rPr lang="en-US" sz="2400" dirty="0" smtClean="0"/>
                  <a:t>)</a:t>
                </a:r>
                <a:r>
                  <a:rPr lang="en-US" sz="2800" b="1" dirty="0" smtClean="0"/>
                  <a:t> </a:t>
                </a:r>
                <a:endParaRPr lang="en-US" sz="2000" b="1" dirty="0"/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3429010" y="2209804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17"/>
              <p:cNvSpPr txBox="1">
                <a:spLocks noChangeArrowheads="1"/>
              </p:cNvSpPr>
              <p:nvPr/>
            </p:nvSpPr>
            <p:spPr bwMode="auto">
              <a:xfrm>
                <a:off x="3432185" y="2201470"/>
                <a:ext cx="758826" cy="52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cxnSp>
            <p:nvCxnSpPr>
              <p:cNvPr id="105" name="Straight Arrow Connector 104"/>
              <p:cNvCxnSpPr/>
              <p:nvPr/>
            </p:nvCxnSpPr>
            <p:spPr>
              <a:xfrm flipH="1">
                <a:off x="1219200" y="1657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Rounded Rectangle 105"/>
              <p:cNvSpPr/>
              <p:nvPr/>
            </p:nvSpPr>
            <p:spPr>
              <a:xfrm>
                <a:off x="152400" y="895350"/>
                <a:ext cx="4114800" cy="182880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7" name="Straight Arrow Connector 106"/>
              <p:cNvCxnSpPr/>
              <p:nvPr/>
            </p:nvCxnSpPr>
            <p:spPr>
              <a:xfrm>
                <a:off x="1219200" y="1276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 Box 11"/>
              <p:cNvSpPr txBox="1">
                <a:spLocks noChangeArrowheads="1"/>
              </p:cNvSpPr>
              <p:nvPr/>
            </p:nvSpPr>
            <p:spPr bwMode="auto">
              <a:xfrm>
                <a:off x="1465740" y="895350"/>
                <a:ext cx="1295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err="1">
                    <a:sym typeface="Symbol" pitchFamily="18" charset="2"/>
                  </a:rPr>
                  <a:t>p</a:t>
                </a:r>
                <a:r>
                  <a:rPr lang="en-US" sz="2000" dirty="0" err="1" smtClean="0">
                    <a:sym typeface="Symbol" pitchFamily="18" charset="2"/>
                  </a:rPr>
                  <a:t>k</a:t>
                </a:r>
                <a:r>
                  <a:rPr lang="en-US" sz="2000" dirty="0" smtClean="0">
                    <a:sym typeface="Symbol" pitchFamily="18" charset="2"/>
                  </a:rPr>
                  <a:t> = (</a:t>
                </a:r>
                <a:r>
                  <a:rPr lang="en-US" sz="2000" dirty="0" err="1" smtClean="0">
                    <a:sym typeface="Symbol" pitchFamily="18" charset="2"/>
                  </a:rPr>
                  <a:t>g,g</a:t>
                </a:r>
                <a:r>
                  <a:rPr lang="en-US" sz="2400" baseline="30000" dirty="0" err="1" smtClean="0">
                    <a:sym typeface="Symbol" pitchFamily="18" charset="2"/>
                  </a:rPr>
                  <a:t>a</a:t>
                </a:r>
                <a:r>
                  <a:rPr lang="en-US" sz="2000" dirty="0" smtClean="0">
                    <a:sym typeface="Symbol" pitchFamily="18" charset="2"/>
                  </a:rPr>
                  <a:t>)</a:t>
                </a:r>
                <a:endParaRPr lang="en-US" sz="2000" dirty="0">
                  <a:sym typeface="Symbol" pitchFamily="18" charset="2"/>
                </a:endParaRPr>
              </a:p>
            </p:txBody>
          </p:sp>
        </p:grpSp>
        <p:sp>
          <p:nvSpPr>
            <p:cNvPr id="109" name="Text Box 8"/>
            <p:cNvSpPr txBox="1">
              <a:spLocks noChangeArrowheads="1"/>
            </p:cNvSpPr>
            <p:nvPr/>
          </p:nvSpPr>
          <p:spPr bwMode="auto">
            <a:xfrm>
              <a:off x="5130582" y="19621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876800" y="3181346"/>
            <a:ext cx="4114800" cy="1828804"/>
            <a:chOff x="4876800" y="895350"/>
            <a:chExt cx="4114800" cy="1828804"/>
          </a:xfrm>
        </p:grpSpPr>
        <p:grpSp>
          <p:nvGrpSpPr>
            <p:cNvPr id="111" name="Group 110"/>
            <p:cNvGrpSpPr/>
            <p:nvPr/>
          </p:nvGrpSpPr>
          <p:grpSpPr>
            <a:xfrm>
              <a:off x="4876800" y="895350"/>
              <a:ext cx="4114800" cy="1828804"/>
              <a:chOff x="152400" y="895350"/>
              <a:chExt cx="4114800" cy="1828804"/>
            </a:xfrm>
          </p:grpSpPr>
          <p:sp>
            <p:nvSpPr>
              <p:cNvPr id="113" name="Rectangle 4"/>
              <p:cNvSpPr>
                <a:spLocks noChangeArrowheads="1"/>
              </p:cNvSpPr>
              <p:nvPr/>
            </p:nvSpPr>
            <p:spPr bwMode="auto">
              <a:xfrm>
                <a:off x="304800" y="1047750"/>
                <a:ext cx="838200" cy="129539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114" name="Rectangle 7"/>
              <p:cNvSpPr>
                <a:spLocks noChangeArrowheads="1"/>
              </p:cNvSpPr>
              <p:nvPr/>
            </p:nvSpPr>
            <p:spPr bwMode="auto">
              <a:xfrm>
                <a:off x="3048000" y="1047750"/>
                <a:ext cx="914400" cy="12192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115" name="Text Box 8"/>
              <p:cNvSpPr txBox="1">
                <a:spLocks noChangeArrowheads="1"/>
              </p:cNvSpPr>
              <p:nvPr/>
            </p:nvSpPr>
            <p:spPr bwMode="auto">
              <a:xfrm>
                <a:off x="381000" y="1504950"/>
                <a:ext cx="66368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err="1"/>
                  <a:t>p</a:t>
                </a:r>
                <a:r>
                  <a:rPr lang="en-US" dirty="0" err="1" smtClean="0"/>
                  <a:t>k,sk</a:t>
                </a:r>
                <a:endParaRPr lang="en-US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16" name="Text Box 11"/>
              <p:cNvSpPr txBox="1">
                <a:spLocks noChangeArrowheads="1"/>
              </p:cNvSpPr>
              <p:nvPr/>
            </p:nvSpPr>
            <p:spPr bwMode="auto">
              <a:xfrm>
                <a:off x="1600200" y="125724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sp>
            <p:nvSpPr>
              <p:cNvPr id="117" name="Line 13"/>
              <p:cNvSpPr>
                <a:spLocks noChangeShapeType="1"/>
              </p:cNvSpPr>
              <p:nvPr/>
            </p:nvSpPr>
            <p:spPr bwMode="auto">
              <a:xfrm>
                <a:off x="1219201" y="2182414"/>
                <a:ext cx="1828802" cy="833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14"/>
              <p:cNvSpPr txBox="1">
                <a:spLocks noChangeArrowheads="1"/>
              </p:cNvSpPr>
              <p:nvPr/>
            </p:nvSpPr>
            <p:spPr bwMode="auto">
              <a:xfrm>
                <a:off x="1219201" y="1668064"/>
                <a:ext cx="158154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 err="1" smtClean="0">
                    <a:sym typeface="Symbol" pitchFamily="18" charset="2"/>
                  </a:rPr>
                  <a:t>g</a:t>
                </a:r>
                <a:r>
                  <a:rPr lang="en-US" sz="2000" baseline="30000" dirty="0" err="1" smtClean="0">
                    <a:sym typeface="Symbol" pitchFamily="18" charset="2"/>
                  </a:rPr>
                  <a:t>b</a:t>
                </a:r>
                <a:r>
                  <a:rPr lang="en-US" sz="2000" dirty="0" smtClean="0">
                    <a:sym typeface="Symbol" pitchFamily="18" charset="2"/>
                  </a:rPr>
                  <a:t>,  </a:t>
                </a:r>
                <a:r>
                  <a:rPr lang="en-US" sz="2000" dirty="0" err="1" smtClean="0">
                    <a:sym typeface="Symbol" pitchFamily="18" charset="2"/>
                  </a:rPr>
                  <a:t>E</a:t>
                </a:r>
                <a:r>
                  <a:rPr lang="en-US" sz="2000" baseline="-25000" dirty="0" err="1" smtClean="0">
                    <a:sym typeface="Symbol" pitchFamily="18" charset="2"/>
                  </a:rPr>
                  <a:t>s</a:t>
                </a:r>
                <a:r>
                  <a:rPr lang="en-US" sz="2400" dirty="0" smtClean="0">
                    <a:sym typeface="Symbol" pitchFamily="18" charset="2"/>
                  </a:rPr>
                  <a:t>(</a:t>
                </a:r>
                <a:r>
                  <a:rPr lang="en-US" sz="2000" dirty="0">
                    <a:sym typeface="Symbol" pitchFamily="18" charset="2"/>
                  </a:rPr>
                  <a:t>k</a:t>
                </a:r>
                <a:r>
                  <a:rPr lang="en-US" sz="2000" dirty="0" smtClean="0">
                    <a:sym typeface="Symbol" pitchFamily="18" charset="2"/>
                  </a:rPr>
                  <a:t>,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400" dirty="0" smtClean="0"/>
                  <a:t>)</a:t>
                </a:r>
                <a:r>
                  <a:rPr lang="en-US" sz="2800" b="1" dirty="0" smtClean="0"/>
                  <a:t> </a:t>
                </a:r>
                <a:endParaRPr lang="en-US" sz="2000" b="1" dirty="0"/>
              </a:p>
            </p:txBody>
          </p:sp>
          <p:sp>
            <p:nvSpPr>
              <p:cNvPr id="119" name="Line 16"/>
              <p:cNvSpPr>
                <a:spLocks noChangeShapeType="1"/>
              </p:cNvSpPr>
              <p:nvPr/>
            </p:nvSpPr>
            <p:spPr bwMode="auto">
              <a:xfrm>
                <a:off x="3429010" y="2209804"/>
                <a:ext cx="0" cy="381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7"/>
              <p:cNvSpPr txBox="1">
                <a:spLocks noChangeArrowheads="1"/>
              </p:cNvSpPr>
              <p:nvPr/>
            </p:nvSpPr>
            <p:spPr bwMode="auto">
              <a:xfrm>
                <a:off x="3432185" y="2201470"/>
                <a:ext cx="758826" cy="5226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  <p:cxnSp>
            <p:nvCxnSpPr>
              <p:cNvPr id="121" name="Straight Arrow Connector 120"/>
              <p:cNvCxnSpPr/>
              <p:nvPr/>
            </p:nvCxnSpPr>
            <p:spPr>
              <a:xfrm flipH="1">
                <a:off x="1219200" y="1657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Rounded Rectangle 121"/>
              <p:cNvSpPr/>
              <p:nvPr/>
            </p:nvSpPr>
            <p:spPr>
              <a:xfrm>
                <a:off x="152400" y="895350"/>
                <a:ext cx="4114800" cy="1828800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" name="Straight Arrow Connector 122"/>
              <p:cNvCxnSpPr/>
              <p:nvPr/>
            </p:nvCxnSpPr>
            <p:spPr>
              <a:xfrm>
                <a:off x="1219200" y="12763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11"/>
              <p:cNvSpPr txBox="1">
                <a:spLocks noChangeArrowheads="1"/>
              </p:cNvSpPr>
              <p:nvPr/>
            </p:nvSpPr>
            <p:spPr bwMode="auto">
              <a:xfrm>
                <a:off x="1465740" y="895350"/>
                <a:ext cx="12954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 err="1">
                    <a:sym typeface="Symbol" pitchFamily="18" charset="2"/>
                  </a:rPr>
                  <a:t>p</a:t>
                </a:r>
                <a:r>
                  <a:rPr lang="en-US" sz="2000" dirty="0" err="1" smtClean="0">
                    <a:sym typeface="Symbol" pitchFamily="18" charset="2"/>
                  </a:rPr>
                  <a:t>k</a:t>
                </a:r>
                <a:r>
                  <a:rPr lang="en-US" sz="2000" dirty="0" smtClean="0">
                    <a:sym typeface="Symbol" pitchFamily="18" charset="2"/>
                  </a:rPr>
                  <a:t> = (</a:t>
                </a:r>
                <a:r>
                  <a:rPr lang="en-US" sz="2000" dirty="0" err="1" smtClean="0">
                    <a:sym typeface="Symbol" pitchFamily="18" charset="2"/>
                  </a:rPr>
                  <a:t>g,g</a:t>
                </a:r>
                <a:r>
                  <a:rPr lang="en-US" sz="2400" baseline="30000" dirty="0" err="1" smtClean="0">
                    <a:sym typeface="Symbol" pitchFamily="18" charset="2"/>
                  </a:rPr>
                  <a:t>a</a:t>
                </a:r>
                <a:r>
                  <a:rPr lang="en-US" sz="2000" dirty="0" smtClean="0">
                    <a:sym typeface="Symbol" pitchFamily="18" charset="2"/>
                  </a:rPr>
                  <a:t>)</a:t>
                </a:r>
                <a:endParaRPr lang="en-US" sz="2000" dirty="0">
                  <a:sym typeface="Symbol" pitchFamily="18" charset="2"/>
                </a:endParaRPr>
              </a:p>
            </p:txBody>
          </p:sp>
        </p:grpSp>
        <p:sp>
          <p:nvSpPr>
            <p:cNvPr id="112" name="Text Box 8"/>
            <p:cNvSpPr txBox="1">
              <a:spLocks noChangeArrowheads="1"/>
            </p:cNvSpPr>
            <p:nvPr/>
          </p:nvSpPr>
          <p:spPr bwMode="auto">
            <a:xfrm>
              <a:off x="5130582" y="1962150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</p:grpSp>
      <p:sp>
        <p:nvSpPr>
          <p:cNvPr id="9" name="Rectangular Callout 8"/>
          <p:cNvSpPr/>
          <p:nvPr/>
        </p:nvSpPr>
        <p:spPr>
          <a:xfrm>
            <a:off x="1371600" y="2419350"/>
            <a:ext cx="1295400" cy="228600"/>
          </a:xfrm>
          <a:prstGeom prst="wedgeRectCallout">
            <a:avLst>
              <a:gd name="adj1" fmla="val 13963"/>
              <a:gd name="adj2" fmla="val -14561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g</a:t>
            </a:r>
            <a:r>
              <a:rPr lang="en-US" sz="2000" baseline="30000" dirty="0" err="1" smtClean="0">
                <a:solidFill>
                  <a:srgbClr val="000000"/>
                </a:solidFill>
              </a:rPr>
              <a:t>b</a:t>
            </a:r>
            <a:r>
              <a:rPr lang="en-US" sz="2000" dirty="0" smtClean="0">
                <a:solidFill>
                  <a:srgbClr val="000000"/>
                </a:solidFill>
              </a:rPr>
              <a:t> , g</a:t>
            </a:r>
            <a:r>
              <a:rPr lang="en-US" sz="2000" baseline="30000" dirty="0" smtClean="0">
                <a:solidFill>
                  <a:srgbClr val="000000"/>
                </a:solidFill>
              </a:rPr>
              <a:t>ab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25" name="Rectangular Callout 124"/>
          <p:cNvSpPr/>
          <p:nvPr/>
        </p:nvSpPr>
        <p:spPr>
          <a:xfrm>
            <a:off x="1447800" y="4629150"/>
            <a:ext cx="1295400" cy="228600"/>
          </a:xfrm>
          <a:prstGeom prst="wedgeRectCallout">
            <a:avLst>
              <a:gd name="adj1" fmla="val 12164"/>
              <a:gd name="adj2" fmla="val -16599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err="1" smtClean="0">
                <a:solidFill>
                  <a:srgbClr val="000000"/>
                </a:solidFill>
              </a:rPr>
              <a:t>g</a:t>
            </a:r>
            <a:r>
              <a:rPr lang="en-US" sz="2000" baseline="30000" dirty="0" err="1" smtClean="0">
                <a:solidFill>
                  <a:srgbClr val="000000"/>
                </a:solidFill>
              </a:rPr>
              <a:t>b</a:t>
            </a:r>
            <a:r>
              <a:rPr lang="en-US" sz="2000" dirty="0" smtClean="0">
                <a:solidFill>
                  <a:srgbClr val="000000"/>
                </a:solidFill>
              </a:rPr>
              <a:t> , g</a:t>
            </a:r>
            <a:r>
              <a:rPr lang="en-US" sz="2000" baseline="30000" dirty="0" smtClean="0">
                <a:solidFill>
                  <a:srgbClr val="000000"/>
                </a:solidFill>
              </a:rPr>
              <a:t>ab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endParaRPr 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667000" y="2473464"/>
            <a:ext cx="5838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2800" baseline="-25000" dirty="0" smtClean="0"/>
              <a:t>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179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1"/>
      <p:bldP spid="75" grpId="1"/>
      <p:bldP spid="76" grpId="1"/>
      <p:bldP spid="127" grpId="0"/>
      <p:bldP spid="12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 chosen </a:t>
            </a:r>
            <a:r>
              <a:rPr lang="en-US" dirty="0" err="1" smtClean="0"/>
              <a:t>ciphertext</a:t>
            </a:r>
            <a:r>
              <a:rPr lang="en-US" dirty="0" smtClean="0"/>
              <a:t>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2296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prove chosen </a:t>
            </a:r>
            <a:r>
              <a:rPr lang="en-US" dirty="0" err="1" smtClean="0"/>
              <a:t>ciphertext</a:t>
            </a:r>
            <a:r>
              <a:rPr lang="en-US" dirty="0" smtClean="0"/>
              <a:t> security need stronger assumption</a:t>
            </a:r>
            <a:endParaRPr lang="en-US" dirty="0"/>
          </a:p>
          <a:p>
            <a:pPr marL="0" indent="0">
              <a:spcBef>
                <a:spcPts val="1776"/>
              </a:spcBef>
              <a:buNone/>
            </a:pPr>
            <a:r>
              <a:rPr lang="en-US" b="1" dirty="0" smtClean="0"/>
              <a:t>Interactive </a:t>
            </a:r>
            <a:r>
              <a:rPr lang="en-US" b="1" dirty="0" err="1" smtClean="0"/>
              <a:t>Diffie</a:t>
            </a:r>
            <a:r>
              <a:rPr lang="en-US" b="1" dirty="0" smtClean="0"/>
              <a:t>-Hellman </a:t>
            </a:r>
            <a:r>
              <a:rPr lang="en-US" dirty="0" smtClean="0"/>
              <a:t>(IDH) in group G:</a:t>
            </a:r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 smtClean="0"/>
          </a:p>
          <a:p>
            <a:pPr marL="0" indent="0">
              <a:spcBef>
                <a:spcPts val="1776"/>
              </a:spcBef>
              <a:buNone/>
            </a:pPr>
            <a:endParaRPr lang="en-US" dirty="0"/>
          </a:p>
          <a:p>
            <a:pPr marL="0" indent="0">
              <a:spcBef>
                <a:spcPts val="1776"/>
              </a:spcBef>
              <a:buNone/>
            </a:pPr>
            <a:endParaRPr lang="en-US" dirty="0" smtClean="0"/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IDH holds in G if:   </a:t>
            </a:r>
            <a:r>
              <a:rPr lang="en-US" b="1" dirty="0" smtClean="0">
                <a:solidFill>
                  <a:srgbClr val="000090"/>
                </a:solidFill>
              </a:rPr>
              <a:t>∀efficient A:    </a:t>
            </a:r>
            <a:r>
              <a:rPr lang="en-US" b="1" dirty="0" err="1" smtClean="0">
                <a:solidFill>
                  <a:srgbClr val="000090"/>
                </a:solidFill>
              </a:rPr>
              <a:t>Pr</a:t>
            </a:r>
            <a:r>
              <a:rPr lang="en-US" b="1" dirty="0" smtClean="0">
                <a:solidFill>
                  <a:srgbClr val="000090"/>
                </a:solidFill>
              </a:rPr>
              <a:t>[ A outputs g</a:t>
            </a:r>
            <a:r>
              <a:rPr lang="en-US" b="1" baseline="30000" dirty="0" smtClean="0">
                <a:solidFill>
                  <a:srgbClr val="000090"/>
                </a:solidFill>
              </a:rPr>
              <a:t>ab</a:t>
            </a:r>
            <a:r>
              <a:rPr lang="en-US" b="1" dirty="0" smtClean="0">
                <a:solidFill>
                  <a:srgbClr val="000090"/>
                </a:solidFill>
              </a:rPr>
              <a:t>] &lt; negligible</a:t>
            </a:r>
            <a:endParaRPr lang="en-US" b="1" baseline="30000" dirty="0">
              <a:solidFill>
                <a:srgbClr val="000090"/>
              </a:solidFill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14399" y="2204604"/>
            <a:ext cx="1521305" cy="16625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864705" y="2204604"/>
            <a:ext cx="1295400" cy="1662546"/>
          </a:xfrm>
          <a:prstGeom prst="rect">
            <a:avLst/>
          </a:prstGeom>
          <a:solidFill>
            <a:srgbClr val="FCD5B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grpSp>
        <p:nvGrpSpPr>
          <p:cNvPr id="9" name="Group 14"/>
          <p:cNvGrpSpPr>
            <a:grpSpLocks/>
          </p:cNvGrpSpPr>
          <p:nvPr/>
        </p:nvGrpSpPr>
        <p:grpSpPr bwMode="auto">
          <a:xfrm>
            <a:off x="2436177" y="2495550"/>
            <a:ext cx="3429127" cy="409575"/>
            <a:chOff x="1891" y="1971"/>
            <a:chExt cx="1742" cy="344"/>
          </a:xfrm>
        </p:grpSpPr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1891" y="2291"/>
              <a:ext cx="1742" cy="2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394" y="1971"/>
              <a:ext cx="421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ym typeface="Symbol" pitchFamily="18" charset="2"/>
                </a:rPr>
                <a:t>(u</a:t>
              </a:r>
              <a:r>
                <a:rPr lang="en-US" sz="2000" baseline="-25000" dirty="0" smtClean="0">
                  <a:sym typeface="Symbol" pitchFamily="18" charset="2"/>
                </a:rPr>
                <a:t>1</a:t>
              </a:r>
              <a:r>
                <a:rPr lang="en-US" sz="2000" dirty="0" smtClean="0">
                  <a:sym typeface="Symbol" pitchFamily="18" charset="2"/>
                </a:rPr>
                <a:t>,v</a:t>
              </a:r>
              <a:r>
                <a:rPr lang="en-US" sz="2000" baseline="-25000" dirty="0" smtClean="0">
                  <a:sym typeface="Symbol" pitchFamily="18" charset="2"/>
                </a:rPr>
                <a:t>1</a:t>
              </a:r>
              <a:r>
                <a:rPr lang="en-US" sz="2000" dirty="0" smtClean="0">
                  <a:sym typeface="Symbol" pitchFamily="18" charset="2"/>
                </a:rPr>
                <a:t>)</a:t>
              </a:r>
              <a:endParaRPr lang="en-US" sz="2000" dirty="0">
                <a:sym typeface="Symbol" pitchFamily="18" charset="2"/>
              </a:endParaRPr>
            </a:p>
          </p:txBody>
        </p:sp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609600" y="1976004"/>
            <a:ext cx="7924800" cy="2043546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987905" y="2724150"/>
            <a:ext cx="13516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g⟵{gen}</a:t>
            </a:r>
          </a:p>
          <a:p>
            <a:r>
              <a:rPr lang="en-US" sz="2400" dirty="0" err="1" smtClean="0"/>
              <a:t>a,b⟵Z</a:t>
            </a:r>
            <a:r>
              <a:rPr lang="en-US" sz="2400" baseline="-25000" dirty="0" err="1" smtClean="0"/>
              <a:t>n</a:t>
            </a:r>
            <a:endParaRPr lang="en-US" sz="2400" baseline="-25000" dirty="0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2435705" y="2343150"/>
            <a:ext cx="3429000" cy="0"/>
          </a:xfrm>
          <a:prstGeom prst="line">
            <a:avLst/>
          </a:prstGeom>
          <a:noFill/>
          <a:ln w="28575" cmpd="sng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3273905" y="1962150"/>
            <a:ext cx="1921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2400" dirty="0">
                <a:solidFill>
                  <a:srgbClr val="000000"/>
                </a:solidFill>
                <a:sym typeface="Symbol" pitchFamily="18" charset="2"/>
              </a:rPr>
              <a:t>g,  h</a:t>
            </a:r>
            <a:r>
              <a:rPr kumimoji="1" lang="en-US" sz="2400" dirty="0" smtClean="0">
                <a:solidFill>
                  <a:srgbClr val="000000"/>
                </a:solidFill>
                <a:sym typeface="Symbol" pitchFamily="18" charset="2"/>
              </a:rPr>
              <a:t>=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400" dirty="0"/>
              <a:t>,  u</a:t>
            </a:r>
            <a:r>
              <a:rPr lang="en-US" sz="2400" dirty="0" smtClean="0"/>
              <a:t>=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2435705" y="3105150"/>
            <a:ext cx="3429882" cy="762000"/>
            <a:chOff x="2667000" y="3714750"/>
            <a:chExt cx="3429882" cy="762000"/>
          </a:xfrm>
        </p:grpSpPr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667000" y="3714750"/>
              <a:ext cx="3429882" cy="28574"/>
            </a:xfrm>
            <a:prstGeom prst="line">
              <a:avLst/>
            </a:prstGeom>
            <a:noFill/>
            <a:ln w="38100" cmpd="sng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529535" y="3745706"/>
              <a:ext cx="1851997" cy="708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457200" indent="-457200">
                <a:buAutoNum type="arabicPlain"/>
              </a:pPr>
              <a:r>
                <a:rPr lang="en-US" sz="2000" dirty="0" smtClean="0"/>
                <a:t>if   (u</a:t>
              </a:r>
              <a:r>
                <a:rPr lang="en-US" sz="2000" baseline="-25000" dirty="0" smtClean="0"/>
                <a:t>1</a:t>
              </a:r>
              <a:r>
                <a:rPr lang="en-US" sz="2000" dirty="0" smtClean="0"/>
                <a:t>)</a:t>
              </a:r>
              <a:r>
                <a:rPr lang="en-US" sz="2000" baseline="30000" dirty="0" smtClean="0"/>
                <a:t>a</a:t>
              </a:r>
              <a:r>
                <a:rPr lang="en-US" sz="2000" dirty="0" smtClean="0"/>
                <a:t> = v</a:t>
              </a:r>
              <a:r>
                <a:rPr lang="en-US" sz="2000" baseline="-25000" dirty="0" smtClean="0"/>
                <a:t>1</a:t>
              </a:r>
            </a:p>
            <a:p>
              <a:r>
                <a:rPr lang="en-US" sz="2000" dirty="0" smtClean="0"/>
                <a:t>0      otherwise</a:t>
              </a:r>
              <a:endParaRPr lang="en-US" sz="2000" dirty="0"/>
            </a:p>
          </p:txBody>
        </p:sp>
        <p:sp>
          <p:nvSpPr>
            <p:cNvPr id="28" name="Left Brace 27"/>
            <p:cNvSpPr/>
            <p:nvPr/>
          </p:nvSpPr>
          <p:spPr>
            <a:xfrm>
              <a:off x="3429000" y="3790950"/>
              <a:ext cx="152400" cy="6858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162800" y="3024485"/>
            <a:ext cx="1856763" cy="918865"/>
            <a:chOff x="7162800" y="3024485"/>
            <a:chExt cx="1856763" cy="918865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7162800" y="3486150"/>
              <a:ext cx="914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467600" y="302448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v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15200" y="3481685"/>
              <a:ext cx="17043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</a:t>
              </a:r>
              <a:r>
                <a:rPr lang="en-US" sz="2400" dirty="0" smtClean="0"/>
                <a:t>ins if v=g</a:t>
              </a:r>
              <a:r>
                <a:rPr lang="en-US" sz="2400" baseline="30000" dirty="0" smtClean="0"/>
                <a:t>ab</a:t>
              </a:r>
              <a:endParaRPr lang="en-US" sz="2400" baseline="30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316840" y="2678040"/>
              <a:ext cx="321840" cy="608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1720" y="2663280"/>
                <a:ext cx="351720" cy="6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9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95250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Recap:  public key encryption:   </a:t>
            </a:r>
            <a:r>
              <a:rPr lang="en-US" sz="4000" dirty="0" smtClean="0"/>
              <a:t>(Gen, E, 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34099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E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3409950"/>
            <a:ext cx="1143000" cy="10668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D</a:t>
            </a:r>
            <a:endParaRPr lang="en-US" sz="2800" b="1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20"/>
          <p:cNvCxnSpPr>
            <a:cxnSpLocks noChangeShapeType="1"/>
          </p:cNvCxnSpPr>
          <p:nvPr/>
        </p:nvCxnSpPr>
        <p:spPr bwMode="auto">
          <a:xfrm>
            <a:off x="2362200" y="2848868"/>
            <a:ext cx="2" cy="5334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9" name="TextBox 8"/>
          <p:cNvSpPr txBox="1"/>
          <p:nvPr/>
        </p:nvSpPr>
        <p:spPr>
          <a:xfrm>
            <a:off x="2133600" y="2391669"/>
            <a:ext cx="4975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 smtClean="0"/>
              <a:t>pk</a:t>
            </a:r>
            <a:endParaRPr lang="en-US" sz="2400" b="1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91440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018263" y="3537688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04800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286297" y="3537688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c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14461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19037" y="3537688"/>
            <a:ext cx="3266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c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7278210" y="392072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470603" y="3537688"/>
            <a:ext cx="4431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Tahoma" pitchFamily="34" charset="0"/>
              </a:rPr>
              <a:t>m</a:t>
            </a:r>
            <a:endParaRPr lang="en-US" sz="2400" dirty="0">
              <a:latin typeface="Tahoma" pitchFamily="34" charset="0"/>
            </a:endParaRPr>
          </a:p>
        </p:txBody>
      </p:sp>
      <p:cxnSp>
        <p:nvCxnSpPr>
          <p:cNvPr id="23" name="Straight Arrow Connector 20"/>
          <p:cNvCxnSpPr>
            <a:cxnSpLocks noChangeShapeType="1"/>
          </p:cNvCxnSpPr>
          <p:nvPr/>
        </p:nvCxnSpPr>
        <p:spPr bwMode="auto">
          <a:xfrm>
            <a:off x="6629400" y="2848869"/>
            <a:ext cx="2" cy="53340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24" name="TextBox 23"/>
          <p:cNvSpPr txBox="1"/>
          <p:nvPr/>
        </p:nvSpPr>
        <p:spPr>
          <a:xfrm>
            <a:off x="6400800" y="2391670"/>
            <a:ext cx="4551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 err="1"/>
              <a:t>s</a:t>
            </a:r>
            <a:r>
              <a:rPr lang="en-US" sz="2400" b="1" dirty="0" err="1" smtClean="0"/>
              <a:t>k</a:t>
            </a:r>
            <a:endParaRPr lang="en-US" sz="2400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3962400" y="1200150"/>
            <a:ext cx="10668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Gen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2667000" y="1733550"/>
            <a:ext cx="1524000" cy="762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800600" y="1733550"/>
            <a:ext cx="1600200" cy="762000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04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 chosen </a:t>
            </a:r>
            <a:r>
              <a:rPr lang="en-US" dirty="0" err="1" smtClean="0"/>
              <a:t>ciphertext</a:t>
            </a:r>
            <a:r>
              <a:rPr lang="en-US" dirty="0" smtClean="0"/>
              <a:t> security?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686800" cy="409575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/>
              <a:t>Security Theorem</a:t>
            </a:r>
            <a:r>
              <a:rPr lang="en-US" dirty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If  </a:t>
            </a:r>
            <a:r>
              <a:rPr lang="en-US" b="1" dirty="0" smtClean="0"/>
              <a:t>IDH </a:t>
            </a:r>
            <a:r>
              <a:rPr lang="en-US" dirty="0" smtClean="0"/>
              <a:t>holds in the group G,     </a:t>
            </a:r>
            <a:r>
              <a:rPr lang="en-US" b="1" dirty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/>
              <a:t>provides auth. enc.</a:t>
            </a:r>
            <a:br>
              <a:rPr lang="en-US" dirty="0"/>
            </a:br>
            <a:r>
              <a:rPr lang="en-US" dirty="0"/>
              <a:t>	and   </a:t>
            </a:r>
            <a:r>
              <a:rPr lang="en-US" b="1" dirty="0"/>
              <a:t>H:</a:t>
            </a:r>
            <a:r>
              <a:rPr lang="en-US" dirty="0"/>
              <a:t> G</a:t>
            </a:r>
            <a:r>
              <a:rPr lang="en-US" baseline="30000" dirty="0"/>
              <a:t>2</a:t>
            </a:r>
            <a:r>
              <a:rPr lang="en-US" dirty="0"/>
              <a:t> ⟶ </a:t>
            </a:r>
            <a:r>
              <a:rPr lang="en-US" dirty="0" smtClean="0"/>
              <a:t>K    </a:t>
            </a:r>
            <a:r>
              <a:rPr lang="en-US" dirty="0"/>
              <a:t>is a   “random oracle” </a:t>
            </a:r>
            <a:br>
              <a:rPr lang="en-US" dirty="0"/>
            </a:br>
            <a:r>
              <a:rPr lang="en-US" dirty="0"/>
              <a:t>	then   </a:t>
            </a:r>
            <a:r>
              <a:rPr lang="en-US" b="1" dirty="0" err="1" smtClean="0"/>
              <a:t>ElGamal</a:t>
            </a:r>
            <a:r>
              <a:rPr lang="en-US" dirty="0" smtClean="0"/>
              <a:t>   </a:t>
            </a:r>
            <a:r>
              <a:rPr lang="en-US" dirty="0"/>
              <a:t>is  </a:t>
            </a:r>
            <a:r>
              <a:rPr lang="en-US" dirty="0" err="1"/>
              <a:t>CCA</a:t>
            </a:r>
            <a:r>
              <a:rPr lang="en-US" baseline="30000" dirty="0" err="1"/>
              <a:t>ro</a:t>
            </a:r>
            <a:r>
              <a:rPr lang="en-US" dirty="0"/>
              <a:t>  secure</a:t>
            </a:r>
            <a:r>
              <a:rPr lang="en-US" dirty="0" smtClean="0"/>
              <a:t>.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 smtClean="0"/>
              <a:t>Questions:	(1)  can we prove CCA security based on CDH?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	</a:t>
            </a:r>
            <a:r>
              <a:rPr lang="en-US" dirty="0" smtClean="0"/>
              <a:t>	(2)  can we prove CCA security without random oracles?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ElGamal</a:t>
            </a: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Variants</a:t>
            </a:r>
            <a:b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 Better Security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9050"/>
            <a:ext cx="85344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Review:  </a:t>
            </a:r>
            <a:r>
              <a:rPr lang="en-US" dirty="0" err="1" smtClean="0"/>
              <a:t>ElGamal</a:t>
            </a:r>
            <a:r>
              <a:rPr lang="en-US" dirty="0" smtClean="0"/>
              <a:t>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524000"/>
          </a:xfrm>
        </p:spPr>
        <p:txBody>
          <a:bodyPr/>
          <a:lstStyle/>
          <a:p>
            <a:pPr marL="0" indent="0">
              <a:buNone/>
              <a:tabLst>
                <a:tab pos="1374775" algn="l"/>
              </a:tabLst>
            </a:pPr>
            <a:r>
              <a:rPr lang="en-US" b="1" dirty="0" err="1" smtClean="0"/>
              <a:t>KeyGen</a:t>
            </a:r>
            <a:r>
              <a:rPr lang="en-US" dirty="0" smtClean="0"/>
              <a:t>:	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g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⟵ {generators of G} 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 ,     </a:t>
            </a:r>
            <a:r>
              <a:rPr lang="en-US" dirty="0" smtClean="0"/>
              <a:t>a </a:t>
            </a:r>
            <a:r>
              <a:rPr lang="en-US" dirty="0"/>
              <a:t>⟵ </a:t>
            </a:r>
            <a:r>
              <a:rPr lang="en-US" dirty="0" smtClean="0"/>
              <a:t>Z</a:t>
            </a:r>
            <a:r>
              <a:rPr lang="en-US" baseline="-25000" dirty="0" smtClean="0"/>
              <a:t>n</a:t>
            </a:r>
          </a:p>
          <a:p>
            <a:pPr marL="0" indent="0">
              <a:spcBef>
                <a:spcPts val="2976"/>
              </a:spcBef>
              <a:buNone/>
              <a:tabLst>
                <a:tab pos="1374775" algn="l"/>
              </a:tabLst>
            </a:pPr>
            <a:r>
              <a:rPr lang="en-US" baseline="-25000" dirty="0"/>
              <a:t>	</a:t>
            </a:r>
            <a:r>
              <a:rPr lang="en-US" dirty="0" smtClean="0"/>
              <a:t>output     </a:t>
            </a:r>
            <a:r>
              <a:rPr lang="en-US" dirty="0" err="1" smtClean="0"/>
              <a:t>pk</a:t>
            </a:r>
            <a:r>
              <a:rPr lang="en-US" dirty="0" smtClean="0"/>
              <a:t> = (g, h=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dirty="0" smtClean="0"/>
              <a:t>)    ,     </a:t>
            </a:r>
            <a:r>
              <a:rPr lang="en-US" dirty="0" err="1" smtClean="0"/>
              <a:t>sk</a:t>
            </a:r>
            <a:r>
              <a:rPr lang="en-US" dirty="0" smtClean="0"/>
              <a:t> = a</a:t>
            </a:r>
            <a:endParaRPr lang="en-US" baseline="-25000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724400" y="2876551"/>
            <a:ext cx="41148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u="sng" dirty="0" smtClean="0"/>
              <a:t>D( </a:t>
            </a:r>
            <a:r>
              <a:rPr lang="en-US" b="1" u="sng" dirty="0" err="1" smtClean="0"/>
              <a:t>sk</a:t>
            </a:r>
            <a:r>
              <a:rPr lang="en-US" b="1" u="sng" dirty="0" smtClean="0"/>
              <a:t>=a, (</a:t>
            </a:r>
            <a:r>
              <a:rPr lang="en-US" b="1" u="sng" dirty="0" err="1" smtClean="0"/>
              <a:t>u,c</a:t>
            </a:r>
            <a:r>
              <a:rPr lang="en-US" b="1" u="sng" dirty="0" smtClean="0"/>
              <a:t>) )</a:t>
            </a:r>
            <a:r>
              <a:rPr lang="en-US" b="1" dirty="0" smtClean="0"/>
              <a:t> :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</a:t>
            </a:r>
            <a:r>
              <a:rPr lang="en-US" dirty="0" err="1" smtClean="0"/>
              <a:t>u,</a:t>
            </a:r>
            <a:r>
              <a:rPr lang="en-US" dirty="0" err="1"/>
              <a:t>u</a:t>
            </a:r>
            <a:r>
              <a:rPr lang="en-US" sz="2800" baseline="30000" dirty="0" err="1" smtClean="0"/>
              <a:t>a</a:t>
            </a:r>
            <a:r>
              <a:rPr lang="en-US" dirty="0" smtClean="0"/>
              <a:t>) ,   m ⟵ D</a:t>
            </a:r>
            <a:r>
              <a:rPr lang="en-US" baseline="-25000" dirty="0" smtClean="0"/>
              <a:t>s</a:t>
            </a:r>
            <a:r>
              <a:rPr lang="en-US" dirty="0" smtClean="0"/>
              <a:t>(k, c)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m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304800" y="2876551"/>
            <a:ext cx="4191000" cy="1904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u="sng" dirty="0" smtClean="0"/>
              <a:t>E( </a:t>
            </a:r>
            <a:r>
              <a:rPr lang="en-US" b="1" u="sng" dirty="0" err="1" smtClean="0"/>
              <a:t>pk</a:t>
            </a:r>
            <a:r>
              <a:rPr lang="en-US" b="1" u="sng" dirty="0" smtClean="0"/>
              <a:t>=(</a:t>
            </a:r>
            <a:r>
              <a:rPr lang="en-US" b="1" u="sng" dirty="0" err="1" smtClean="0"/>
              <a:t>g,h</a:t>
            </a:r>
            <a:r>
              <a:rPr lang="en-US" b="1" u="sng" dirty="0" smtClean="0"/>
              <a:t>),  m)</a:t>
            </a:r>
            <a:r>
              <a:rPr lang="en-US" b="1" dirty="0" smtClean="0"/>
              <a:t> :        </a:t>
            </a:r>
            <a:r>
              <a:rPr lang="en-US" dirty="0" smtClean="0"/>
              <a:t>b ⟵ Z</a:t>
            </a:r>
            <a:r>
              <a:rPr lang="en-US" baseline="-25000" dirty="0" smtClean="0"/>
              <a:t>n 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err="1" smtClean="0"/>
              <a:t>,h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) ,   c ⟵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(k, m)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0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 chosen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/>
              <a:t>Security Theorem</a:t>
            </a:r>
            <a:r>
              <a:rPr lang="en-US" dirty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If  </a:t>
            </a:r>
            <a:r>
              <a:rPr lang="en-US" b="1" dirty="0" smtClean="0">
                <a:solidFill>
                  <a:srgbClr val="0000FF"/>
                </a:solidFill>
              </a:rPr>
              <a:t>IDH</a:t>
            </a:r>
            <a:r>
              <a:rPr lang="en-US" b="1" dirty="0" smtClean="0"/>
              <a:t>  </a:t>
            </a:r>
            <a:r>
              <a:rPr lang="en-US" dirty="0" smtClean="0"/>
              <a:t>holds in the group G,     </a:t>
            </a:r>
            <a:r>
              <a:rPr lang="en-US" b="1" dirty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/>
              <a:t>provides auth. enc.</a:t>
            </a:r>
            <a:br>
              <a:rPr lang="en-US" dirty="0"/>
            </a:br>
            <a:r>
              <a:rPr lang="en-US" dirty="0"/>
              <a:t>	and   </a:t>
            </a:r>
            <a:r>
              <a:rPr lang="en-US" b="1" dirty="0"/>
              <a:t>H:</a:t>
            </a:r>
            <a:r>
              <a:rPr lang="en-US" dirty="0"/>
              <a:t> G</a:t>
            </a:r>
            <a:r>
              <a:rPr lang="en-US" baseline="30000" dirty="0"/>
              <a:t>2</a:t>
            </a:r>
            <a:r>
              <a:rPr lang="en-US" dirty="0"/>
              <a:t> ⟶ </a:t>
            </a:r>
            <a:r>
              <a:rPr lang="en-US" dirty="0" smtClean="0"/>
              <a:t>K    </a:t>
            </a:r>
            <a:r>
              <a:rPr lang="en-US" dirty="0"/>
              <a:t>is a   “random oracle” </a:t>
            </a:r>
            <a:br>
              <a:rPr lang="en-US" dirty="0"/>
            </a:br>
            <a:r>
              <a:rPr lang="en-US" dirty="0"/>
              <a:t>	then   </a:t>
            </a:r>
            <a:r>
              <a:rPr lang="en-US" b="1" dirty="0" err="1" smtClean="0"/>
              <a:t>ElGamal</a:t>
            </a:r>
            <a:r>
              <a:rPr lang="en-US" dirty="0" smtClean="0"/>
              <a:t>   </a:t>
            </a:r>
            <a:r>
              <a:rPr lang="en-US" dirty="0"/>
              <a:t>is  </a:t>
            </a:r>
            <a:r>
              <a:rPr lang="en-US" dirty="0" err="1"/>
              <a:t>CCA</a:t>
            </a:r>
            <a:r>
              <a:rPr lang="en-US" baseline="30000" dirty="0" err="1"/>
              <a:t>ro</a:t>
            </a:r>
            <a:r>
              <a:rPr lang="en-US" dirty="0"/>
              <a:t>  secure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lnSpc>
                <a:spcPct val="130000"/>
              </a:lnSpc>
              <a:spcBef>
                <a:spcPts val="18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C</a:t>
            </a:r>
            <a:r>
              <a:rPr lang="en-US" dirty="0" smtClean="0"/>
              <a:t>an we prove CCA security based on </a:t>
            </a:r>
            <a:r>
              <a:rPr lang="en-US" dirty="0"/>
              <a:t>CDH   (g,  </a:t>
            </a:r>
            <a:r>
              <a:rPr lang="en-US" dirty="0" err="1"/>
              <a:t>g</a:t>
            </a:r>
            <a:r>
              <a:rPr lang="en-US" sz="2800" baseline="30000" dirty="0" err="1"/>
              <a:t>a</a:t>
            </a:r>
            <a:r>
              <a:rPr lang="en-US" dirty="0"/>
              <a:t> ,  </a:t>
            </a:r>
            <a:r>
              <a:rPr lang="en-US" dirty="0" err="1"/>
              <a:t>g</a:t>
            </a:r>
            <a:r>
              <a:rPr lang="en-US" sz="2800" baseline="30000" dirty="0" err="1"/>
              <a:t>b</a:t>
            </a:r>
            <a:r>
              <a:rPr lang="en-US" dirty="0"/>
              <a:t>   </a:t>
            </a:r>
            <a:r>
              <a:rPr lang="en-US" sz="3200" dirty="0" smtClean="0"/>
              <a:t>↛  </a:t>
            </a:r>
            <a:r>
              <a:rPr lang="en-US" dirty="0" smtClean="0"/>
              <a:t>g</a:t>
            </a:r>
            <a:r>
              <a:rPr lang="en-US" sz="2800" baseline="30000" dirty="0" smtClean="0"/>
              <a:t>ab </a:t>
            </a:r>
            <a:r>
              <a:rPr lang="en-US" dirty="0" smtClean="0"/>
              <a:t>) ?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 smtClean="0"/>
              <a:t>Option 1:   use group G where   CDH = IDH   (</a:t>
            </a:r>
            <a:r>
              <a:rPr lang="en-US" dirty="0" err="1" smtClean="0"/>
              <a:t>a.k.a</a:t>
            </a:r>
            <a:r>
              <a:rPr lang="en-US" dirty="0" smtClean="0"/>
              <a:t>  bilinear group)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 smtClean="0"/>
              <a:t>Option 2:   change the </a:t>
            </a:r>
            <a:r>
              <a:rPr lang="en-US" dirty="0" err="1" smtClean="0"/>
              <a:t>ElGamal</a:t>
            </a:r>
            <a:r>
              <a:rPr lang="en-US" dirty="0" smtClean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4189564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Variants:   twin </a:t>
            </a:r>
            <a:r>
              <a:rPr lang="en-US" dirty="0" err="1" smtClean="0"/>
              <a:t>ElGamal</a:t>
            </a:r>
            <a:r>
              <a:rPr lang="en-US" dirty="0" smtClean="0"/>
              <a:t>    </a:t>
            </a:r>
            <a:r>
              <a:rPr lang="en-US" sz="2000" dirty="0" smtClean="0"/>
              <a:t>[CKS’08]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1447800"/>
          </a:xfrm>
        </p:spPr>
        <p:txBody>
          <a:bodyPr/>
          <a:lstStyle/>
          <a:p>
            <a:pPr marL="0" indent="0">
              <a:buNone/>
              <a:tabLst>
                <a:tab pos="1374775" algn="l"/>
              </a:tabLst>
            </a:pPr>
            <a:r>
              <a:rPr lang="en-US" b="1" dirty="0" err="1"/>
              <a:t>KeyGen</a:t>
            </a:r>
            <a:r>
              <a:rPr lang="en-US" dirty="0"/>
              <a:t>:	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g ⟵ {generators of G}   ,     </a:t>
            </a:r>
            <a:r>
              <a:rPr lang="en-US" dirty="0" smtClean="0"/>
              <a:t>a1, a2 </a:t>
            </a:r>
            <a:r>
              <a:rPr lang="en-US" dirty="0"/>
              <a:t>⟵ Z</a:t>
            </a:r>
            <a:r>
              <a:rPr lang="en-US" baseline="-25000" dirty="0"/>
              <a:t>n</a:t>
            </a:r>
          </a:p>
          <a:p>
            <a:pPr marL="0" indent="0">
              <a:spcBef>
                <a:spcPts val="2976"/>
              </a:spcBef>
              <a:buNone/>
              <a:tabLst>
                <a:tab pos="1374775" algn="l"/>
              </a:tabLst>
            </a:pPr>
            <a:r>
              <a:rPr lang="en-US" baseline="-25000" dirty="0"/>
              <a:t>	</a:t>
            </a:r>
            <a:r>
              <a:rPr lang="en-US" dirty="0"/>
              <a:t>output     </a:t>
            </a:r>
            <a:r>
              <a:rPr lang="en-US" dirty="0" err="1"/>
              <a:t>pk</a:t>
            </a:r>
            <a:r>
              <a:rPr lang="en-US" dirty="0"/>
              <a:t> = (g, </a:t>
            </a:r>
            <a:r>
              <a:rPr lang="en-US" dirty="0" smtClean="0"/>
              <a:t>h</a:t>
            </a:r>
            <a:r>
              <a:rPr lang="en-US" baseline="-25000" dirty="0" smtClean="0"/>
              <a:t>1</a:t>
            </a:r>
            <a:r>
              <a:rPr lang="en-US" dirty="0" smtClean="0"/>
              <a:t>=g</a:t>
            </a:r>
            <a:r>
              <a:rPr lang="en-US" sz="2800" baseline="30000" dirty="0" smtClean="0"/>
              <a:t>a1</a:t>
            </a:r>
            <a:r>
              <a:rPr lang="en-US" dirty="0" smtClean="0"/>
              <a:t>, h</a:t>
            </a:r>
            <a:r>
              <a:rPr lang="en-US" baseline="-25000" dirty="0" smtClean="0"/>
              <a:t>2</a:t>
            </a:r>
            <a:r>
              <a:rPr lang="en-US" dirty="0" smtClean="0"/>
              <a:t>=g</a:t>
            </a:r>
            <a:r>
              <a:rPr lang="en-US" sz="2800" baseline="30000" dirty="0" smtClean="0"/>
              <a:t>a2</a:t>
            </a:r>
            <a:r>
              <a:rPr lang="en-US" dirty="0" smtClean="0"/>
              <a:t>)    </a:t>
            </a:r>
            <a:r>
              <a:rPr lang="en-US" dirty="0"/>
              <a:t>,     </a:t>
            </a:r>
            <a:r>
              <a:rPr lang="en-US" dirty="0" err="1"/>
              <a:t>sk</a:t>
            </a:r>
            <a:r>
              <a:rPr lang="en-US" dirty="0"/>
              <a:t> = </a:t>
            </a:r>
            <a:r>
              <a:rPr lang="en-US" dirty="0" smtClean="0"/>
              <a:t>(a1, a2)</a:t>
            </a:r>
            <a:endParaRPr lang="en-US" baseline="-25000" dirty="0"/>
          </a:p>
          <a:p>
            <a:endParaRPr lang="en-US" dirty="0"/>
          </a:p>
        </p:txBody>
      </p:sp>
      <p:sp>
        <p:nvSpPr>
          <p:cNvPr id="4" name="Content Placeholder 4"/>
          <p:cNvSpPr txBox="1">
            <a:spLocks/>
          </p:cNvSpPr>
          <p:nvPr/>
        </p:nvSpPr>
        <p:spPr>
          <a:xfrm>
            <a:off x="4724400" y="2647950"/>
            <a:ext cx="4114800" cy="2285999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r>
              <a:rPr lang="en-US" b="1" dirty="0" smtClean="0"/>
              <a:t>D</a:t>
            </a:r>
            <a:r>
              <a:rPr lang="en-US" sz="2800" b="1" dirty="0" smtClean="0"/>
              <a:t>(</a:t>
            </a:r>
            <a:r>
              <a:rPr lang="en-US" b="1" dirty="0" smtClean="0"/>
              <a:t> </a:t>
            </a:r>
            <a:r>
              <a:rPr lang="en-US" b="1" dirty="0" err="1" smtClean="0"/>
              <a:t>sk</a:t>
            </a:r>
            <a:r>
              <a:rPr lang="en-US" b="1" dirty="0" smtClean="0"/>
              <a:t>=(a1,a2), (</a:t>
            </a:r>
            <a:r>
              <a:rPr lang="en-US" b="1" dirty="0" err="1" smtClean="0"/>
              <a:t>u,c</a:t>
            </a:r>
            <a:r>
              <a:rPr lang="en-US" b="1" dirty="0" smtClean="0"/>
              <a:t>) </a:t>
            </a:r>
            <a:r>
              <a:rPr lang="en-US" sz="2800" b="1" dirty="0" smtClean="0"/>
              <a:t>)</a:t>
            </a:r>
            <a:r>
              <a:rPr lang="en-US" b="1" dirty="0" smtClean="0"/>
              <a:t> :</a:t>
            </a:r>
          </a:p>
          <a:p>
            <a:pPr marL="0" indent="0">
              <a:spcBef>
                <a:spcPts val="1872"/>
              </a:spcBef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H(u, u</a:t>
            </a:r>
            <a:r>
              <a:rPr lang="en-US" sz="2800" baseline="30000" dirty="0" smtClean="0"/>
              <a:t>a1</a:t>
            </a:r>
            <a:r>
              <a:rPr lang="en-US" dirty="0" smtClean="0"/>
              <a:t>, u</a:t>
            </a:r>
            <a:r>
              <a:rPr lang="en-US" sz="2800" baseline="30000" dirty="0" smtClean="0"/>
              <a:t>a2</a:t>
            </a:r>
            <a:r>
              <a:rPr lang="en-US" dirty="0" smtClean="0"/>
              <a:t>)    </a:t>
            </a:r>
          </a:p>
          <a:p>
            <a:pPr marL="0" indent="0">
              <a:spcBef>
                <a:spcPts val="1872"/>
              </a:spcBef>
              <a:buNone/>
              <a:tabLst>
                <a:tab pos="455613" algn="l"/>
                <a:tab pos="1947863" algn="l"/>
              </a:tabLst>
            </a:pPr>
            <a:r>
              <a:rPr lang="en-US" dirty="0"/>
              <a:t>	</a:t>
            </a:r>
            <a:r>
              <a:rPr lang="en-US" dirty="0" smtClean="0"/>
              <a:t>m ⟵ D</a:t>
            </a:r>
            <a:r>
              <a:rPr lang="en-US" baseline="-25000" dirty="0" smtClean="0"/>
              <a:t>s</a:t>
            </a:r>
            <a:r>
              <a:rPr lang="en-US" dirty="0" smtClean="0"/>
              <a:t>(k, c)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m</a:t>
            </a:r>
          </a:p>
          <a:p>
            <a:pPr marL="0" indent="0">
              <a:buFont typeface="Arial" pitchFamily="34" charset="0"/>
              <a:buNone/>
              <a:tabLst>
                <a:tab pos="455613" algn="l"/>
              </a:tabLst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04800" y="2647951"/>
            <a:ext cx="4191000" cy="2286000"/>
          </a:xfrm>
          <a:prstGeom prst="rect">
            <a:avLst/>
          </a:prstGeom>
          <a:ln>
            <a:solidFill>
              <a:srgbClr val="008000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/>
              <a:t>E</a:t>
            </a:r>
            <a:r>
              <a:rPr lang="en-US" sz="2600" b="1" dirty="0" smtClean="0"/>
              <a:t>(</a:t>
            </a:r>
            <a:r>
              <a:rPr lang="en-US" b="1" dirty="0" smtClean="0"/>
              <a:t> </a:t>
            </a:r>
            <a:r>
              <a:rPr lang="en-US" b="1" dirty="0" err="1" smtClean="0"/>
              <a:t>pk</a:t>
            </a:r>
            <a:r>
              <a:rPr lang="en-US" b="1" dirty="0" smtClean="0"/>
              <a:t>=(g,h</a:t>
            </a:r>
            <a:r>
              <a:rPr lang="en-US" b="1" baseline="-25000" dirty="0" smtClean="0"/>
              <a:t>1</a:t>
            </a:r>
            <a:r>
              <a:rPr lang="en-US" b="1" dirty="0" smtClean="0"/>
              <a:t>,h</a:t>
            </a:r>
            <a:r>
              <a:rPr lang="en-US" b="1" baseline="-25000" dirty="0" smtClean="0"/>
              <a:t>2</a:t>
            </a:r>
            <a:r>
              <a:rPr lang="en-US" b="1" dirty="0" smtClean="0"/>
              <a:t>),  m</a:t>
            </a:r>
            <a:r>
              <a:rPr lang="en-US" sz="2600" b="1" dirty="0" smtClean="0"/>
              <a:t>)</a:t>
            </a:r>
            <a:r>
              <a:rPr lang="en-US" b="1" dirty="0" smtClean="0"/>
              <a:t> :     </a:t>
            </a:r>
            <a:r>
              <a:rPr lang="en-US" dirty="0" smtClean="0"/>
              <a:t>b ⟵ Z</a:t>
            </a:r>
            <a:r>
              <a:rPr lang="en-US" baseline="-25000" dirty="0" smtClean="0"/>
              <a:t>n </a:t>
            </a:r>
            <a:r>
              <a:rPr lang="en-US" dirty="0" smtClean="0"/>
              <a:t> </a:t>
            </a:r>
            <a:endParaRPr lang="en-US" baseline="30000" dirty="0" smtClean="0"/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k ⟵ H(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, h</a:t>
            </a:r>
            <a:r>
              <a:rPr lang="en-US" baseline="-25000" dirty="0" smtClean="0"/>
              <a:t>1</a:t>
            </a:r>
            <a:r>
              <a:rPr lang="en-US" sz="2800" baseline="30000" dirty="0" smtClean="0"/>
              <a:t>b</a:t>
            </a:r>
            <a:r>
              <a:rPr lang="en-US" sz="2800" dirty="0" smtClean="0"/>
              <a:t>,</a:t>
            </a:r>
            <a:r>
              <a:rPr lang="en-US" sz="2800" baseline="30000" dirty="0" smtClean="0"/>
              <a:t> </a:t>
            </a: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sz="2800" baseline="30000" dirty="0" smtClean="0"/>
              <a:t>b</a:t>
            </a:r>
            <a:r>
              <a:rPr lang="en-US" dirty="0" smtClean="0"/>
              <a:t>)    </a:t>
            </a:r>
          </a:p>
          <a:p>
            <a:pPr marL="0" indent="0" defTabSz="1033463">
              <a:spcBef>
                <a:spcPts val="1872"/>
              </a:spcBef>
              <a:buFont typeface="Arial" pitchFamily="34" charset="0"/>
              <a:buNone/>
              <a:tabLst>
                <a:tab pos="455613" algn="l"/>
                <a:tab pos="1947863" algn="l"/>
              </a:tabLst>
            </a:pPr>
            <a:r>
              <a:rPr lang="en-US" dirty="0" smtClean="0"/>
              <a:t>	c ⟵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(k, m)</a:t>
            </a:r>
          </a:p>
          <a:p>
            <a:pPr marL="0" indent="0">
              <a:spcBef>
                <a:spcPts val="1872"/>
              </a:spcBef>
              <a:buFont typeface="Arial" pitchFamily="34" charset="0"/>
              <a:buNone/>
              <a:tabLst>
                <a:tab pos="455613" algn="l"/>
              </a:tabLst>
            </a:pPr>
            <a:r>
              <a:rPr lang="en-US" dirty="0" smtClean="0"/>
              <a:t>	output   (</a:t>
            </a:r>
            <a:r>
              <a:rPr lang="en-US" dirty="0" err="1" smtClean="0"/>
              <a:t>g</a:t>
            </a:r>
            <a:r>
              <a:rPr lang="en-US" sz="2800" baseline="30000" dirty="0" err="1" smtClean="0"/>
              <a:t>b</a:t>
            </a:r>
            <a:r>
              <a:rPr lang="en-US" dirty="0" smtClean="0"/>
              <a:t>, 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4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686800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1176"/>
              </a:spcBef>
              <a:buNone/>
              <a:tabLst>
                <a:tab pos="912813" algn="l"/>
              </a:tabLst>
            </a:pPr>
            <a:r>
              <a:rPr lang="en-US" b="1" u="sng" dirty="0" smtClean="0"/>
              <a:t>Security </a:t>
            </a:r>
            <a:r>
              <a:rPr lang="en-US" b="1" u="sng" dirty="0"/>
              <a:t>Theorem</a:t>
            </a:r>
            <a:r>
              <a:rPr lang="en-US" dirty="0"/>
              <a:t>:    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/>
              <a:t>	If  </a:t>
            </a:r>
            <a:r>
              <a:rPr lang="en-US" b="1" dirty="0">
                <a:solidFill>
                  <a:srgbClr val="0000FF"/>
                </a:solidFill>
              </a:rPr>
              <a:t>C</a:t>
            </a:r>
            <a:r>
              <a:rPr lang="en-US" b="1" dirty="0" smtClean="0">
                <a:solidFill>
                  <a:srgbClr val="0000FF"/>
                </a:solidFill>
              </a:rPr>
              <a:t>DH</a:t>
            </a:r>
            <a:r>
              <a:rPr lang="en-US" b="1" dirty="0" smtClean="0"/>
              <a:t>  </a:t>
            </a:r>
            <a:r>
              <a:rPr lang="en-US" dirty="0" smtClean="0"/>
              <a:t>holds in the group G,     </a:t>
            </a:r>
            <a:r>
              <a:rPr lang="en-US" b="1" dirty="0"/>
              <a:t>(</a:t>
            </a:r>
            <a:r>
              <a:rPr lang="en-US" b="1" dirty="0" err="1"/>
              <a:t>E</a:t>
            </a:r>
            <a:r>
              <a:rPr lang="en-US" b="1" baseline="-25000" dirty="0" err="1"/>
              <a:t>s</a:t>
            </a:r>
            <a:r>
              <a:rPr lang="en-US" b="1" dirty="0"/>
              <a:t>, D</a:t>
            </a:r>
            <a:r>
              <a:rPr lang="en-US" b="1" baseline="-25000" dirty="0"/>
              <a:t>s</a:t>
            </a:r>
            <a:r>
              <a:rPr lang="en-US" b="1" dirty="0"/>
              <a:t>) </a:t>
            </a:r>
            <a:r>
              <a:rPr lang="en-US" dirty="0"/>
              <a:t>provides auth. enc.</a:t>
            </a:r>
            <a:br>
              <a:rPr lang="en-US" dirty="0"/>
            </a:br>
            <a:r>
              <a:rPr lang="en-US" dirty="0"/>
              <a:t>	and   </a:t>
            </a:r>
            <a:r>
              <a:rPr lang="en-US" b="1" dirty="0"/>
              <a:t>H:</a:t>
            </a:r>
            <a:r>
              <a:rPr lang="en-US" dirty="0"/>
              <a:t> </a:t>
            </a:r>
            <a:r>
              <a:rPr lang="en-US" dirty="0" smtClean="0"/>
              <a:t>G</a:t>
            </a:r>
            <a:r>
              <a:rPr lang="en-US" baseline="30000" dirty="0"/>
              <a:t>3</a:t>
            </a:r>
            <a:r>
              <a:rPr lang="en-US" dirty="0" smtClean="0"/>
              <a:t> </a:t>
            </a:r>
            <a:r>
              <a:rPr lang="en-US" dirty="0"/>
              <a:t>⟶ </a:t>
            </a:r>
            <a:r>
              <a:rPr lang="en-US" dirty="0" smtClean="0"/>
              <a:t>K    </a:t>
            </a:r>
            <a:r>
              <a:rPr lang="en-US" dirty="0"/>
              <a:t>is a   “random oracle” </a:t>
            </a:r>
            <a:br>
              <a:rPr lang="en-US" dirty="0"/>
            </a:br>
            <a:r>
              <a:rPr lang="en-US" dirty="0"/>
              <a:t>	then   </a:t>
            </a:r>
            <a:r>
              <a:rPr lang="en-US" b="1" dirty="0" smtClean="0"/>
              <a:t>twin</a:t>
            </a:r>
            <a:r>
              <a:rPr lang="en-US" dirty="0" smtClean="0"/>
              <a:t> </a:t>
            </a:r>
            <a:r>
              <a:rPr lang="en-US" b="1" dirty="0" err="1" smtClean="0"/>
              <a:t>ElGamal</a:t>
            </a:r>
            <a:r>
              <a:rPr lang="en-US" dirty="0" smtClean="0"/>
              <a:t>   </a:t>
            </a:r>
            <a:r>
              <a:rPr lang="en-US" dirty="0"/>
              <a:t>is  </a:t>
            </a:r>
            <a:r>
              <a:rPr lang="en-US" dirty="0" err="1"/>
              <a:t>CCA</a:t>
            </a:r>
            <a:r>
              <a:rPr lang="en-US" baseline="30000" dirty="0" err="1"/>
              <a:t>ro</a:t>
            </a:r>
            <a:r>
              <a:rPr lang="en-US" dirty="0"/>
              <a:t>  secure</a:t>
            </a:r>
            <a:r>
              <a:rPr lang="en-US" dirty="0" smtClean="0"/>
              <a:t>.</a:t>
            </a: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endParaRPr lang="en-US" dirty="0" smtClean="0"/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  <a:tabLst>
                <a:tab pos="912813" algn="l"/>
              </a:tabLst>
            </a:pPr>
            <a:r>
              <a:rPr lang="en-US" dirty="0" smtClean="0"/>
              <a:t>Cost:   one more exponentiation during </a:t>
            </a:r>
            <a:r>
              <a:rPr lang="en-US" dirty="0" err="1" smtClean="0"/>
              <a:t>enc</a:t>
            </a:r>
            <a:r>
              <a:rPr lang="en-US" dirty="0" smtClean="0"/>
              <a:t>/</a:t>
            </a:r>
            <a:r>
              <a:rPr lang="en-US" dirty="0" err="1" smtClean="0"/>
              <a:t>dec</a:t>
            </a:r>
            <a:endParaRPr lang="en-US" dirty="0" smtClean="0"/>
          </a:p>
          <a:p>
            <a:pPr lvl="1">
              <a:lnSpc>
                <a:spcPct val="130000"/>
              </a:lnSpc>
              <a:spcBef>
                <a:spcPts val="600"/>
              </a:spcBef>
              <a:tabLst>
                <a:tab pos="912813" algn="l"/>
              </a:tabLst>
            </a:pPr>
            <a:r>
              <a:rPr lang="en-US" dirty="0" smtClean="0"/>
              <a:t>Is it worth it?        No one knows …</a:t>
            </a:r>
          </a:p>
        </p:txBody>
      </p:sp>
    </p:spTree>
    <p:extLst>
      <p:ext uri="{BB962C8B-B14F-4D97-AF65-F5344CB8AC3E}">
        <p14:creationId xmlns:p14="http://schemas.microsoft.com/office/powerpoint/2010/main" val="36881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 security w/o random oracles?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686800" cy="4095750"/>
          </a:xfr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3600"/>
              </a:spcBef>
              <a:buNone/>
              <a:tabLst>
                <a:tab pos="912813" algn="l"/>
                <a:tab pos="1487488" algn="l"/>
              </a:tabLst>
            </a:pPr>
            <a:r>
              <a:rPr lang="en-US" dirty="0"/>
              <a:t>C</a:t>
            </a:r>
            <a:r>
              <a:rPr lang="en-US" dirty="0" smtClean="0"/>
              <a:t>an </a:t>
            </a:r>
            <a:r>
              <a:rPr lang="en-US" dirty="0"/>
              <a:t>we prove CCA security without random oracles?</a:t>
            </a:r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 smtClean="0"/>
              <a:t>Option </a:t>
            </a:r>
            <a:r>
              <a:rPr lang="en-US" dirty="0"/>
              <a:t>1:   use Hash-DH assumption in “bilinear groups”    </a:t>
            </a:r>
            <a:endParaRPr lang="en-US" dirty="0" smtClean="0"/>
          </a:p>
          <a:p>
            <a:pPr lvl="3"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 smtClean="0"/>
              <a:t>Special elliptic curve with more structure    [</a:t>
            </a:r>
            <a:r>
              <a:rPr lang="en-US" dirty="0"/>
              <a:t>CHK’</a:t>
            </a:r>
            <a:r>
              <a:rPr lang="en-US" dirty="0" smtClean="0"/>
              <a:t>04 + BB’04]</a:t>
            </a:r>
            <a:endParaRPr lang="en-US" dirty="0"/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endParaRPr lang="en-US" dirty="0" smtClean="0"/>
          </a:p>
          <a:p>
            <a:pPr>
              <a:lnSpc>
                <a:spcPct val="130000"/>
              </a:lnSpc>
              <a:spcBef>
                <a:spcPts val="600"/>
              </a:spcBef>
              <a:tabLst>
                <a:tab pos="912813" algn="l"/>
                <a:tab pos="1487488" algn="l"/>
              </a:tabLst>
            </a:pPr>
            <a:r>
              <a:rPr lang="en-US" dirty="0" smtClean="0"/>
              <a:t>Option </a:t>
            </a:r>
            <a:r>
              <a:rPr lang="en-US" dirty="0"/>
              <a:t>2:   use Decision-DH assumption </a:t>
            </a:r>
            <a:r>
              <a:rPr lang="en-US" dirty="0" smtClean="0"/>
              <a:t>in any group   </a:t>
            </a:r>
            <a:r>
              <a:rPr lang="en-US" sz="2000" dirty="0"/>
              <a:t>[CS’98]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0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4095750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dirty="0" smtClean="0"/>
              <a:t>Decision </a:t>
            </a:r>
            <a:r>
              <a:rPr lang="en-US" sz="2000" dirty="0" err="1"/>
              <a:t>Diffie</a:t>
            </a:r>
            <a:r>
              <a:rPr lang="en-US" sz="2000" dirty="0"/>
              <a:t>-Hellman </a:t>
            </a:r>
            <a:r>
              <a:rPr lang="en-US" sz="2000" dirty="0" smtClean="0"/>
              <a:t>problem.      D. Boneh,   ANTS 3,   1998</a:t>
            </a:r>
          </a:p>
          <a:p>
            <a:pPr>
              <a:spcBef>
                <a:spcPts val="2280"/>
              </a:spcBef>
            </a:pPr>
            <a:r>
              <a:rPr lang="en-US" sz="2000" dirty="0"/>
              <a:t>Universal hash proofs and a paradigm for chosen </a:t>
            </a:r>
            <a:r>
              <a:rPr lang="en-US" sz="2000" dirty="0" err="1"/>
              <a:t>ciphertext</a:t>
            </a:r>
            <a:r>
              <a:rPr lang="en-US" sz="2000" dirty="0"/>
              <a:t> secure public key </a:t>
            </a:r>
            <a:r>
              <a:rPr lang="en-US" sz="2000" dirty="0" smtClean="0"/>
              <a:t>encryption.     </a:t>
            </a:r>
            <a:r>
              <a:rPr lang="en-US" sz="2000" dirty="0"/>
              <a:t>R</a:t>
            </a:r>
            <a:r>
              <a:rPr lang="en-US" sz="2000" dirty="0" smtClean="0"/>
              <a:t>. Cramer and V. </a:t>
            </a:r>
            <a:r>
              <a:rPr lang="en-US" sz="2000" dirty="0" err="1" smtClean="0"/>
              <a:t>Shoup</a:t>
            </a:r>
            <a:r>
              <a:rPr lang="en-US" sz="2000" dirty="0" smtClean="0"/>
              <a:t>,   </a:t>
            </a:r>
            <a:r>
              <a:rPr lang="en-US" sz="2000" dirty="0" err="1" smtClean="0"/>
              <a:t>Eurocrypt</a:t>
            </a:r>
            <a:r>
              <a:rPr lang="en-US" sz="2000" dirty="0" smtClean="0"/>
              <a:t> 2002</a:t>
            </a:r>
          </a:p>
          <a:p>
            <a:pPr>
              <a:spcBef>
                <a:spcPts val="2280"/>
              </a:spcBef>
            </a:pPr>
            <a:r>
              <a:rPr lang="en-US" sz="2000" dirty="0"/>
              <a:t>Chosen</a:t>
            </a:r>
            <a:r>
              <a:rPr lang="en-US" sz="2000" dirty="0" smtClean="0"/>
              <a:t>-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security </a:t>
            </a:r>
            <a:r>
              <a:rPr lang="en-US" sz="2000" dirty="0"/>
              <a:t>from Identity-Based </a:t>
            </a:r>
            <a:r>
              <a:rPr lang="en-US" sz="2000" dirty="0" smtClean="0"/>
              <a:t>Encryption.</a:t>
            </a:r>
            <a:br>
              <a:rPr lang="en-US" sz="2000" dirty="0" smtClean="0"/>
            </a:br>
            <a:r>
              <a:rPr lang="en-US" sz="2000" dirty="0" smtClean="0"/>
              <a:t>D. </a:t>
            </a:r>
            <a:r>
              <a:rPr lang="en-US" sz="2000" dirty="0"/>
              <a:t>Boneh, </a:t>
            </a:r>
            <a:r>
              <a:rPr lang="en-US" sz="2000" dirty="0" smtClean="0"/>
              <a:t>R. </a:t>
            </a:r>
            <a:r>
              <a:rPr lang="en-US" sz="2000" dirty="0"/>
              <a:t>Canetti, </a:t>
            </a:r>
            <a:r>
              <a:rPr lang="en-US" sz="2000" dirty="0" smtClean="0"/>
              <a:t>S. </a:t>
            </a:r>
            <a:r>
              <a:rPr lang="en-US" sz="2000" dirty="0" err="1"/>
              <a:t>Halevi</a:t>
            </a:r>
            <a:r>
              <a:rPr lang="en-US" sz="2000" dirty="0"/>
              <a:t>, </a:t>
            </a:r>
            <a:r>
              <a:rPr lang="en-US" sz="2000" dirty="0" smtClean="0"/>
              <a:t>and J. Katz,    SICOMP 2007</a:t>
            </a:r>
          </a:p>
          <a:p>
            <a:pPr>
              <a:spcBef>
                <a:spcPts val="2280"/>
              </a:spcBef>
            </a:pPr>
            <a:r>
              <a:rPr lang="en-US" sz="2000" dirty="0"/>
              <a:t>The Twin </a:t>
            </a:r>
            <a:r>
              <a:rPr lang="en-US" sz="2000" dirty="0" err="1"/>
              <a:t>Diffie</a:t>
            </a:r>
            <a:r>
              <a:rPr lang="en-US" sz="2000" dirty="0"/>
              <a:t>-Hellman problem and applications.</a:t>
            </a:r>
            <a:br>
              <a:rPr lang="en-US" sz="2000" dirty="0"/>
            </a:br>
            <a:r>
              <a:rPr lang="en-US" sz="2000" dirty="0"/>
              <a:t>D. </a:t>
            </a:r>
            <a:r>
              <a:rPr lang="en-US" sz="2000" dirty="0" smtClean="0"/>
              <a:t>Cash, </a:t>
            </a:r>
            <a:r>
              <a:rPr lang="en-US" sz="2000" dirty="0"/>
              <a:t>E. </a:t>
            </a:r>
            <a:r>
              <a:rPr lang="en-US" sz="2000" dirty="0" err="1" smtClean="0"/>
              <a:t>Kiltz</a:t>
            </a:r>
            <a:r>
              <a:rPr lang="en-US" sz="2000" dirty="0" smtClean="0"/>
              <a:t>, V. </a:t>
            </a:r>
            <a:r>
              <a:rPr lang="en-US" sz="2000" dirty="0" err="1" smtClean="0"/>
              <a:t>Shoup</a:t>
            </a:r>
            <a:r>
              <a:rPr lang="en-US" sz="2000" dirty="0" smtClean="0"/>
              <a:t>,  </a:t>
            </a:r>
            <a:r>
              <a:rPr lang="en-US" sz="2000" dirty="0" err="1" smtClean="0"/>
              <a:t>Eurocrypt</a:t>
            </a:r>
            <a:r>
              <a:rPr lang="en-US" sz="2000" dirty="0" smtClean="0"/>
              <a:t> 2008</a:t>
            </a:r>
          </a:p>
          <a:p>
            <a:pPr>
              <a:spcBef>
                <a:spcPts val="2280"/>
              </a:spcBef>
            </a:pPr>
            <a:r>
              <a:rPr lang="en-US" sz="2000" dirty="0" smtClean="0"/>
              <a:t>Efficient chosen-</a:t>
            </a:r>
            <a:r>
              <a:rPr lang="en-US" sz="2000" dirty="0" err="1" smtClean="0"/>
              <a:t>ciphertext</a:t>
            </a:r>
            <a:r>
              <a:rPr lang="en-US" sz="2000" dirty="0" smtClean="0"/>
              <a:t> security </a:t>
            </a:r>
            <a:r>
              <a:rPr lang="en-US" sz="2000" dirty="0"/>
              <a:t>via </a:t>
            </a:r>
            <a:r>
              <a:rPr lang="en-US" sz="2000" dirty="0" smtClean="0"/>
              <a:t>extractable hash </a:t>
            </a:r>
            <a:r>
              <a:rPr lang="en-US" sz="2000" dirty="0"/>
              <a:t>p</a:t>
            </a:r>
            <a:r>
              <a:rPr lang="en-US" sz="2000" dirty="0" smtClean="0"/>
              <a:t>roofs.</a:t>
            </a:r>
            <a:br>
              <a:rPr lang="en-US" sz="2000" dirty="0" smtClean="0"/>
            </a:br>
            <a:r>
              <a:rPr lang="en-US" sz="2000" dirty="0" smtClean="0"/>
              <a:t>H. Wee,  Crypto 2010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14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97863" y="9715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Public key encryption</a:t>
            </a:r>
            <a:b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en-US" sz="3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Diffie</a:t>
            </a:r>
            <a:r>
              <a:rPr 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-Hellman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3886200" y="2535772"/>
            <a:ext cx="50292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Unifying Theme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9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6868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Recap:  public-key encryption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686800" cy="4095750"/>
          </a:xfrm>
        </p:spPr>
        <p:txBody>
          <a:bodyPr/>
          <a:lstStyle/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Key exchange  (e.g.  </a:t>
            </a:r>
            <a:r>
              <a:rPr lang="en-US" dirty="0"/>
              <a:t>i</a:t>
            </a:r>
            <a:r>
              <a:rPr lang="en-US" dirty="0" smtClean="0"/>
              <a:t>n HTTPS)</a:t>
            </a:r>
          </a:p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Encryption in non-interactive settings:</a:t>
            </a:r>
          </a:p>
          <a:p>
            <a:r>
              <a:rPr lang="en-US" dirty="0" smtClean="0"/>
              <a:t>Secure Email:   Bob has Alice’s pub-key and sends her an email</a:t>
            </a:r>
          </a:p>
          <a:p>
            <a:r>
              <a:rPr lang="en-US" dirty="0" smtClean="0"/>
              <a:t>Encrypted File Systems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3181350"/>
            <a:ext cx="933450" cy="1452265"/>
            <a:chOff x="457200" y="3181350"/>
            <a:chExt cx="933450" cy="14522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67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Bob</a:t>
              </a:r>
              <a:endParaRPr lang="en-US" sz="2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3257550"/>
            <a:ext cx="990600" cy="102123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0650" y="3181350"/>
            <a:ext cx="1581150" cy="466725"/>
            <a:chOff x="1390650" y="3181350"/>
            <a:chExt cx="1581150" cy="466725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3638550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3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write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752600" y="3790950"/>
            <a:ext cx="4800600" cy="1219200"/>
            <a:chOff x="1752600" y="3790950"/>
            <a:chExt cx="48006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, File)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A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16764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B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91000" y="3105150"/>
            <a:ext cx="4648200" cy="838200"/>
            <a:chOff x="4191000" y="3105150"/>
            <a:chExt cx="4648200" cy="838200"/>
          </a:xfrm>
        </p:grpSpPr>
        <p:sp>
          <p:nvSpPr>
            <p:cNvPr id="14" name="Rounded Rectangle 13"/>
            <p:cNvSpPr/>
            <p:nvPr/>
          </p:nvSpPr>
          <p:spPr>
            <a:xfrm>
              <a:off x="7696200" y="3105150"/>
              <a:ext cx="1143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Alice</a:t>
              </a:r>
              <a:endParaRPr 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105150"/>
              <a:ext cx="7542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read</a:t>
              </a:r>
              <a:endParaRPr lang="en-US" sz="24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4191000" y="3562350"/>
              <a:ext cx="3505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7924800" y="4167485"/>
            <a:ext cx="620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File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8229600" y="2800350"/>
            <a:ext cx="603250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/>
                </a:solidFill>
              </a:rPr>
              <a:t>sk</a:t>
            </a:r>
            <a:r>
              <a:rPr lang="en-US" sz="3200" baseline="-25000" dirty="0" err="1" smtClean="0">
                <a:solidFill>
                  <a:schemeClr val="bg1"/>
                </a:solidFill>
              </a:rPr>
              <a:t>A</a:t>
            </a:r>
            <a:endParaRPr lang="en-US" sz="3200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71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ne-way functions   </a:t>
            </a:r>
            <a:r>
              <a:rPr lang="en-US" sz="3200" dirty="0" smtClean="0"/>
              <a:t>(informal)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47750"/>
            <a:ext cx="85344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function   f: X ⟶ Y  is  one-way if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There is an efficient algorithm to evaluate  f(⋅),  but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Inverting  f   is hard: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for all efficient A   and    x ⟵ X   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 smtClean="0"/>
              <a:t>Pr</a:t>
            </a:r>
            <a:r>
              <a:rPr lang="en-US" sz="3200" dirty="0" smtClean="0"/>
              <a:t>[</a:t>
            </a:r>
            <a:r>
              <a:rPr lang="en-US" dirty="0" smtClean="0"/>
              <a:t>  </a:t>
            </a:r>
            <a:r>
              <a:rPr lang="en-US" dirty="0"/>
              <a:t> </a:t>
            </a:r>
            <a:r>
              <a:rPr lang="en-US" dirty="0" smtClean="0"/>
              <a:t>  A</a:t>
            </a:r>
            <a:r>
              <a:rPr lang="en-US" sz="2800" dirty="0" smtClean="0"/>
              <a:t>(</a:t>
            </a:r>
            <a:r>
              <a:rPr lang="en-US" dirty="0" smtClean="0"/>
              <a:t>f(x)</a:t>
            </a:r>
            <a:r>
              <a:rPr lang="en-US" sz="2800" dirty="0" smtClean="0"/>
              <a:t>)</a:t>
            </a:r>
            <a:r>
              <a:rPr lang="en-US" dirty="0" smtClean="0"/>
              <a:t>            </a:t>
            </a:r>
            <a:r>
              <a:rPr lang="en-US" sz="3200" dirty="0" smtClean="0"/>
              <a:t>]</a:t>
            </a:r>
            <a:r>
              <a:rPr lang="en-US" dirty="0" smtClean="0"/>
              <a:t>  &lt;  negligible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spcBef>
                <a:spcPts val="2424"/>
              </a:spcBef>
              <a:buNone/>
            </a:pPr>
            <a:r>
              <a:rPr lang="en-US" dirty="0" smtClean="0"/>
              <a:t>Functions that are not one-way:    f(x) = x,    f(x) = 0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643840" y="3349800"/>
              <a:ext cx="1815840" cy="450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36280" y="3341880"/>
                <a:ext cx="1836360" cy="4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84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382000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Ex. 1:    generic one-way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3820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Let    f: </a:t>
            </a:r>
            <a:r>
              <a:rPr lang="en-US" dirty="0"/>
              <a:t>X </a:t>
            </a:r>
            <a:r>
              <a:rPr lang="en-US" dirty="0" smtClean="0"/>
              <a:t>⟶ Y   be a secure  PRG      (where  |Y| ≫ |X| 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 smtClean="0"/>
              <a:t>			(e.g.    f  built using det. </a:t>
            </a:r>
            <a:r>
              <a:rPr lang="en-US" dirty="0"/>
              <a:t>c</a:t>
            </a:r>
            <a:r>
              <a:rPr lang="en-US" dirty="0" smtClean="0"/>
              <a:t>ounter mode)</a:t>
            </a:r>
            <a:endParaRPr lang="en-US" dirty="0"/>
          </a:p>
          <a:p>
            <a:pPr marL="0" indent="0">
              <a:spcBef>
                <a:spcPts val="2376"/>
              </a:spcBef>
              <a:buNone/>
            </a:pPr>
            <a:r>
              <a:rPr lang="en-US" b="1" dirty="0" smtClean="0"/>
              <a:t>Lemma</a:t>
            </a:r>
            <a:r>
              <a:rPr lang="en-US" dirty="0" smtClean="0"/>
              <a:t>:    f a secure PRG    ⇒     f is one-way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/>
              <a:t>Proof sketch:  </a:t>
            </a:r>
          </a:p>
          <a:p>
            <a:pPr marL="0" indent="0">
              <a:spcBef>
                <a:spcPts val="1176"/>
              </a:spcBef>
              <a:buNone/>
            </a:pPr>
            <a:r>
              <a:rPr lang="en-US" dirty="0" smtClean="0"/>
              <a:t>          A inverts f    ⇒    B(y) =                                  is a distinguisher</a:t>
            </a:r>
          </a:p>
          <a:p>
            <a:pPr marL="0" indent="0">
              <a:spcBef>
                <a:spcPts val="5376"/>
              </a:spcBef>
              <a:buNone/>
            </a:pPr>
            <a:r>
              <a:rPr lang="en-US" dirty="0" smtClean="0"/>
              <a:t>Generic:   no special properties.   Difficult to use for key exchange.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080600" y="3135600"/>
              <a:ext cx="2072520" cy="1150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6200" y="3126240"/>
                <a:ext cx="2095920" cy="11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19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33800" y="2114550"/>
            <a:ext cx="2362200" cy="609600"/>
          </a:xfrm>
          <a:prstGeom prst="roundRect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7650"/>
            <a:ext cx="8229600" cy="857250"/>
          </a:xfrm>
        </p:spPr>
        <p:txBody>
          <a:bodyPr/>
          <a:lstStyle/>
          <a:p>
            <a:r>
              <a:rPr lang="en-US" dirty="0" smtClean="0"/>
              <a:t>Ex 2:    The DLOG one-way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229600" cy="44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Fix a finite cyclic group  G    </a:t>
            </a:r>
            <a:r>
              <a:rPr lang="en-US" sz="2800" dirty="0"/>
              <a:t>(</a:t>
            </a:r>
            <a:r>
              <a:rPr lang="en-US" dirty="0" err="1"/>
              <a:t>e.g</a:t>
            </a:r>
            <a:r>
              <a:rPr lang="en-US" dirty="0"/>
              <a:t>    G = (</a:t>
            </a:r>
            <a:r>
              <a:rPr lang="en-US" dirty="0" err="1"/>
              <a:t>Z</a:t>
            </a:r>
            <a:r>
              <a:rPr lang="en-US" baseline="-25000" dirty="0" err="1"/>
              <a:t>p</a:t>
            </a:r>
            <a:r>
              <a:rPr lang="en-US" dirty="0"/>
              <a:t>)</a:t>
            </a:r>
            <a:r>
              <a:rPr lang="en-US" baseline="30000" dirty="0"/>
              <a:t>*  </a:t>
            </a:r>
            <a:r>
              <a:rPr lang="en-US" sz="2800" dirty="0"/>
              <a:t>)   </a:t>
            </a:r>
            <a:r>
              <a:rPr lang="en-US" dirty="0"/>
              <a:t> of order  n</a:t>
            </a:r>
            <a:endParaRPr lang="en-US" baseline="30000" dirty="0"/>
          </a:p>
          <a:p>
            <a:pPr marL="0" indent="0">
              <a:buNone/>
            </a:pPr>
            <a:r>
              <a:rPr lang="en-US" dirty="0" smtClean="0"/>
              <a:t>g:  a random generator in  </a:t>
            </a:r>
            <a:r>
              <a:rPr lang="en-US" dirty="0"/>
              <a:t>G      </a:t>
            </a:r>
            <a:r>
              <a:rPr lang="en-US" sz="2800" dirty="0"/>
              <a:t>(</a:t>
            </a:r>
            <a:r>
              <a:rPr lang="en-US" dirty="0"/>
              <a:t>i.e.   G = {1, g, g</a:t>
            </a:r>
            <a:r>
              <a:rPr lang="en-US" baseline="30000" dirty="0"/>
              <a:t>2</a:t>
            </a:r>
            <a:r>
              <a:rPr lang="en-US" dirty="0"/>
              <a:t>, g</a:t>
            </a:r>
            <a:r>
              <a:rPr lang="en-US" baseline="30000" dirty="0"/>
              <a:t>3</a:t>
            </a:r>
            <a:r>
              <a:rPr lang="en-US" dirty="0"/>
              <a:t>, … , g</a:t>
            </a:r>
            <a:r>
              <a:rPr lang="en-US" baseline="30000" dirty="0"/>
              <a:t>n-1</a:t>
            </a:r>
            <a:r>
              <a:rPr lang="en-US" dirty="0"/>
              <a:t>}  </a:t>
            </a:r>
            <a:r>
              <a:rPr lang="en-US" sz="2800" dirty="0"/>
              <a:t>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Define</a:t>
            </a:r>
            <a:r>
              <a:rPr lang="en-US" dirty="0" smtClean="0"/>
              <a:t>:     f:  Z</a:t>
            </a:r>
            <a:r>
              <a:rPr lang="en-US" sz="2800" baseline="-25000" dirty="0" smtClean="0"/>
              <a:t>n</a:t>
            </a:r>
            <a:r>
              <a:rPr lang="en-US" dirty="0" smtClean="0"/>
              <a:t> ⟶ G     as     f(x)  =  </a:t>
            </a:r>
            <a:r>
              <a:rPr lang="en-US" dirty="0" err="1" smtClean="0"/>
              <a:t>g</a:t>
            </a:r>
            <a:r>
              <a:rPr lang="en-US" sz="3200" baseline="30000" dirty="0" err="1" smtClean="0"/>
              <a:t>x</a:t>
            </a:r>
            <a:r>
              <a:rPr lang="en-US" dirty="0" smtClean="0"/>
              <a:t>    ∈  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Lemma</a:t>
            </a:r>
            <a:r>
              <a:rPr lang="en-US" dirty="0" smtClean="0"/>
              <a:t>:    </a:t>
            </a:r>
            <a:r>
              <a:rPr lang="en-US" dirty="0" err="1" smtClean="0"/>
              <a:t>Dlog</a:t>
            </a:r>
            <a:r>
              <a:rPr lang="en-US" dirty="0" smtClean="0"/>
              <a:t> hard in G     </a:t>
            </a:r>
            <a:r>
              <a:rPr lang="en-US" dirty="0"/>
              <a:t>⇒     </a:t>
            </a:r>
            <a:r>
              <a:rPr lang="en-US" dirty="0" smtClean="0"/>
              <a:t>f </a:t>
            </a:r>
            <a:r>
              <a:rPr lang="en-US" dirty="0"/>
              <a:t>is one-</a:t>
            </a:r>
            <a:r>
              <a:rPr lang="en-US" dirty="0" smtClean="0"/>
              <a:t>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Properties</a:t>
            </a:r>
            <a:r>
              <a:rPr lang="en-US" dirty="0" smtClean="0"/>
              <a:t>:     f(x),  f(y)    ⇒   f(</a:t>
            </a:r>
            <a:r>
              <a:rPr lang="en-US" dirty="0" err="1" smtClean="0"/>
              <a:t>x+y</a:t>
            </a:r>
            <a:r>
              <a:rPr lang="en-US" dirty="0" smtClean="0"/>
              <a:t>)   =   f(x) ⋅ f(y)       </a:t>
            </a:r>
          </a:p>
          <a:p>
            <a:pPr marL="0" indent="0">
              <a:spcBef>
                <a:spcPts val="1776"/>
              </a:spcBef>
              <a:buNone/>
            </a:pPr>
            <a:r>
              <a:rPr lang="en-US" dirty="0" smtClean="0"/>
              <a:t>	⇒  key-exchange and public-key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229782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3:    The RSA one-way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5988">
              <a:lnSpc>
                <a:spcPct val="110000"/>
              </a:lnSpc>
              <a:tabLst>
                <a:tab pos="681038" algn="l"/>
              </a:tabLst>
            </a:pP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choose random primes   </a:t>
            </a:r>
            <a:r>
              <a:rPr lang="en-US" dirty="0" err="1">
                <a:solidFill>
                  <a:srgbClr val="000000"/>
                </a:solidFill>
                <a:sym typeface="Symbol" pitchFamily="18" charset="2"/>
              </a:rPr>
              <a:t>p,q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1024 bits.      Set  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N=</a:t>
            </a:r>
            <a:r>
              <a:rPr lang="en-US" b="1" dirty="0" err="1">
                <a:solidFill>
                  <a:srgbClr val="000000"/>
                </a:solidFill>
                <a:sym typeface="Symbol" pitchFamily="18" charset="2"/>
              </a:rPr>
              <a:t>pq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. </a:t>
            </a:r>
            <a:r>
              <a:rPr lang="en-US" sz="1800" dirty="0">
                <a:solidFill>
                  <a:srgbClr val="000000"/>
                </a:solidFill>
                <a:sym typeface="Symbol" pitchFamily="18" charset="2"/>
              </a:rPr>
              <a:t>	</a:t>
            </a:r>
          </a:p>
          <a:p>
            <a:pPr>
              <a:lnSpc>
                <a:spcPct val="110000"/>
              </a:lnSpc>
              <a:tabLst>
                <a:tab pos="681038" algn="l"/>
              </a:tabLst>
            </a:pP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choose 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integers   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e , d   </a:t>
            </a:r>
            <a:r>
              <a:rPr lang="en-US" dirty="0" err="1">
                <a:solidFill>
                  <a:srgbClr val="000000"/>
                </a:solidFill>
                <a:sym typeface="Symbol" pitchFamily="18" charset="2"/>
              </a:rPr>
              <a:t>s.t.</a:t>
            </a:r>
            <a:r>
              <a:rPr lang="en-US" dirty="0">
                <a:solidFill>
                  <a:srgbClr val="000000"/>
                </a:solidFill>
                <a:sym typeface="Symbol" pitchFamily="18" charset="2"/>
              </a:rPr>
              <a:t>   </a:t>
            </a:r>
            <a:r>
              <a:rPr lang="en-US" b="1" dirty="0" err="1">
                <a:solidFill>
                  <a:srgbClr val="000000"/>
                </a:solidFill>
                <a:sym typeface="Symbol" pitchFamily="18" charset="2"/>
              </a:rPr>
              <a:t>e⋅d</a:t>
            </a:r>
            <a:r>
              <a:rPr lang="en-US" b="1" dirty="0">
                <a:solidFill>
                  <a:srgbClr val="000000"/>
                </a:solidFill>
                <a:sym typeface="Symbol" pitchFamily="18" charset="2"/>
              </a:rPr>
              <a:t> = 1   (mod (N) ) </a:t>
            </a:r>
            <a:endParaRPr lang="en-US" b="1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110000"/>
              </a:lnSpc>
              <a:tabLst>
                <a:tab pos="681038" algn="l"/>
              </a:tabLst>
            </a:pPr>
            <a:endParaRPr lang="en-US" b="1" dirty="0">
              <a:solidFill>
                <a:srgbClr val="000000"/>
              </a:solidFill>
              <a:sym typeface="Symbol" pitchFamily="18" charset="2"/>
            </a:endParaRP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b="1" dirty="0" smtClean="0"/>
              <a:t>Define</a:t>
            </a:r>
            <a:r>
              <a:rPr lang="en-US" dirty="0" smtClean="0"/>
              <a:t>:     f:                              as       f(x) =  </a:t>
            </a:r>
            <a:r>
              <a:rPr lang="en-US" dirty="0" err="1" smtClean="0"/>
              <a:t>x</a:t>
            </a:r>
            <a:r>
              <a:rPr lang="en-US" sz="2800" baseline="30000" dirty="0" err="1" smtClean="0"/>
              <a:t>e</a:t>
            </a:r>
            <a:r>
              <a:rPr lang="en-US" dirty="0"/>
              <a:t> </a:t>
            </a:r>
            <a:r>
              <a:rPr lang="en-US" dirty="0" smtClean="0"/>
              <a:t>    in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endParaRPr lang="en-US" dirty="0"/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b="1" dirty="0" smtClean="0"/>
              <a:t>Lemma</a:t>
            </a:r>
            <a:r>
              <a:rPr lang="en-US" dirty="0" smtClean="0"/>
              <a:t>:     f is one-way under the RSA assumption</a:t>
            </a: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endParaRPr lang="en-US" dirty="0"/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r>
              <a:rPr lang="en-US" b="1" dirty="0"/>
              <a:t>Properties</a:t>
            </a:r>
            <a:r>
              <a:rPr lang="en-US" dirty="0"/>
              <a:t>:     f(</a:t>
            </a:r>
            <a:r>
              <a:rPr lang="en-US" dirty="0" err="1" smtClean="0"/>
              <a:t>x⋅y</a:t>
            </a:r>
            <a:r>
              <a:rPr lang="en-US" dirty="0"/>
              <a:t>) = f(x) ⋅ f(y)       </a:t>
            </a:r>
            <a:r>
              <a:rPr lang="en-US" dirty="0" smtClean="0"/>
              <a:t>and     </a:t>
            </a:r>
            <a:r>
              <a:rPr lang="en-US" b="1" dirty="0" smtClean="0">
                <a:solidFill>
                  <a:srgbClr val="000090"/>
                </a:solidFill>
              </a:rPr>
              <a:t>f  has a trapdoor</a:t>
            </a:r>
            <a:endParaRPr lang="en-US" b="1" dirty="0">
              <a:solidFill>
                <a:srgbClr val="000090"/>
              </a:solidFill>
            </a:endParaRPr>
          </a:p>
          <a:p>
            <a:pPr marL="0" indent="0">
              <a:lnSpc>
                <a:spcPct val="110000"/>
              </a:lnSpc>
              <a:buNone/>
              <a:tabLst>
                <a:tab pos="681038" algn="l"/>
              </a:tabLst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660" y="2600018"/>
            <a:ext cx="158115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632159"/>
            <a:ext cx="381000" cy="25637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572000" y="2419350"/>
            <a:ext cx="2514600" cy="609600"/>
          </a:xfrm>
          <a:prstGeom prst="roundRect">
            <a:avLst/>
          </a:prstGeom>
          <a:noFill/>
          <a:ln>
            <a:solidFill>
              <a:srgbClr val="00009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5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key encryption:</a:t>
            </a:r>
          </a:p>
          <a:p>
            <a:pPr marL="0" indent="0">
              <a:spcBef>
                <a:spcPts val="2376"/>
              </a:spcBef>
              <a:buNone/>
            </a:pPr>
            <a:r>
              <a:rPr lang="en-US" dirty="0" smtClean="0"/>
              <a:t>	made possible by one-way functions </a:t>
            </a:r>
            <a:br>
              <a:rPr lang="en-US" dirty="0" smtClean="0"/>
            </a:br>
            <a:r>
              <a:rPr lang="en-US" dirty="0" smtClean="0"/>
              <a:t>	with special properties</a:t>
            </a:r>
            <a:endParaRPr lang="en-US" dirty="0"/>
          </a:p>
          <a:p>
            <a:pPr marL="0" indent="0">
              <a:spcBef>
                <a:spcPts val="5376"/>
              </a:spcBef>
              <a:buNone/>
            </a:pPr>
            <a:r>
              <a:rPr lang="en-US" dirty="0" smtClean="0"/>
              <a:t>	</a:t>
            </a:r>
            <a:r>
              <a:rPr lang="en-US" dirty="0" err="1" smtClean="0"/>
              <a:t>homomorphic</a:t>
            </a:r>
            <a:r>
              <a:rPr lang="en-US" dirty="0" smtClean="0"/>
              <a:t> properties and trapdoors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5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Segment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0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4224865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114800" y="2535772"/>
            <a:ext cx="4419600" cy="1905000"/>
          </a:xfrm>
        </p:spPr>
        <p:txBody>
          <a:bodyPr anchor="t">
            <a:noAutofit/>
          </a:bodyPr>
          <a:lstStyle/>
          <a:p>
            <a:pPr algn="l"/>
            <a:r>
              <a:rPr 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Farewell  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(for now)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700280" y="543240"/>
              <a:ext cx="36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90920" y="533880"/>
                <a:ext cx="19080" cy="19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/>
          <p:cNvSpPr/>
          <p:nvPr/>
        </p:nvSpPr>
        <p:spPr>
          <a:xfrm>
            <a:off x="0" y="0"/>
            <a:ext cx="9144000" cy="6667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000" dirty="0" smtClean="0"/>
              <a:t>Online Cryptography Course                                      Dan Boneh</a:t>
            </a:r>
            <a:endParaRPr lang="en-US" sz="2000" dirty="0"/>
          </a:p>
        </p:txBody>
      </p:sp>
      <p:pic>
        <p:nvPicPr>
          <p:cNvPr id="3" name="Picture 2" descr="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895350"/>
            <a:ext cx="315341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Review:  primitives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200150"/>
            <a:ext cx="990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PRG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895600" y="1200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PRF, PRP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248400" y="1200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MAC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203835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52600" y="1700817"/>
            <a:ext cx="727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GGM</a:t>
            </a:r>
            <a:endParaRPr lang="en-US" sz="20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447800" y="142875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28800" y="1047750"/>
            <a:ext cx="585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CTR</a:t>
            </a:r>
            <a:endParaRPr lang="en-US" sz="2000" dirty="0"/>
          </a:p>
        </p:txBody>
      </p:sp>
      <p:cxnSp>
        <p:nvCxnSpPr>
          <p:cNvPr id="15" name="Straight Arrow Connector 14"/>
          <p:cNvCxnSpPr>
            <a:endCxn id="7" idx="1"/>
          </p:cNvCxnSpPr>
          <p:nvPr/>
        </p:nvCxnSpPr>
        <p:spPr>
          <a:xfrm>
            <a:off x="4419600" y="1657350"/>
            <a:ext cx="1828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95800" y="1216435"/>
            <a:ext cx="1670074" cy="825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00" dirty="0" smtClean="0"/>
              <a:t>CMAC,  HMAC</a:t>
            </a:r>
            <a:br>
              <a:rPr lang="en-US" sz="2000" dirty="0" smtClean="0"/>
            </a:br>
            <a:r>
              <a:rPr lang="en-US" sz="2000" dirty="0" smtClean="0"/>
              <a:t>PMAC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6248400" y="22669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Collision</a:t>
            </a:r>
            <a:br>
              <a:rPr lang="en-US" sz="2000" dirty="0" smtClean="0"/>
            </a:br>
            <a:r>
              <a:rPr lang="en-US" sz="2000" dirty="0" smtClean="0"/>
              <a:t>resistance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200400" y="2724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k</a:t>
            </a:r>
            <a:r>
              <a:rPr lang="en-US" sz="2000" dirty="0" smtClean="0"/>
              <a:t>ey exchange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457200" y="3867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Trapdoor</a:t>
            </a:r>
            <a:br>
              <a:rPr lang="en-US" sz="2000" dirty="0" smtClean="0"/>
            </a:br>
            <a:r>
              <a:rPr lang="en-US" sz="2000" dirty="0" smtClean="0"/>
              <a:t>Functions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200400" y="3867150"/>
            <a:ext cx="1447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</a:t>
            </a:r>
            <a:r>
              <a:rPr lang="en-US" sz="2000" dirty="0" smtClean="0"/>
              <a:t>ublic key</a:t>
            </a:r>
            <a:br>
              <a:rPr lang="en-US" sz="2000" dirty="0" smtClean="0"/>
            </a:br>
            <a:r>
              <a:rPr lang="en-US" sz="2000" dirty="0" smtClean="0"/>
              <a:t>encryption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6019800" y="3862848"/>
            <a:ext cx="1981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Diffie</a:t>
            </a:r>
            <a:r>
              <a:rPr lang="en-US" sz="2000" dirty="0" smtClean="0"/>
              <a:t>-Hellman groups</a:t>
            </a:r>
            <a:endParaRPr lang="en-US" sz="2000" dirty="0"/>
          </a:p>
        </p:txBody>
      </p:sp>
      <p:cxnSp>
        <p:nvCxnSpPr>
          <p:cNvPr id="24" name="Straight Arrow Connector 23"/>
          <p:cNvCxnSpPr>
            <a:stCxn id="20" idx="3"/>
            <a:endCxn id="21" idx="1"/>
          </p:cNvCxnSpPr>
          <p:nvPr/>
        </p:nvCxnSpPr>
        <p:spPr>
          <a:xfrm>
            <a:off x="1905000" y="4324350"/>
            <a:ext cx="1295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19" idx="1"/>
          </p:cNvCxnSpPr>
          <p:nvPr/>
        </p:nvCxnSpPr>
        <p:spPr>
          <a:xfrm flipV="1">
            <a:off x="1905000" y="3181350"/>
            <a:ext cx="12954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2" idx="1"/>
            <a:endCxn id="21" idx="3"/>
          </p:cNvCxnSpPr>
          <p:nvPr/>
        </p:nvCxnSpPr>
        <p:spPr>
          <a:xfrm flipH="1">
            <a:off x="4648200" y="4320048"/>
            <a:ext cx="1371600" cy="4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3"/>
          </p:cNvCxnSpPr>
          <p:nvPr/>
        </p:nvCxnSpPr>
        <p:spPr>
          <a:xfrm flipH="1" flipV="1">
            <a:off x="4648200" y="318135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93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Quick Review:  primitives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42950"/>
            <a:ext cx="8534400" cy="424815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>
                <a:solidFill>
                  <a:srgbClr val="000090"/>
                </a:solidFill>
              </a:rPr>
              <a:t>To protect non-secret data</a:t>
            </a:r>
            <a:r>
              <a:rPr lang="en-US" dirty="0" smtClean="0"/>
              <a:t>:    </a:t>
            </a:r>
            <a:r>
              <a:rPr lang="en-US" sz="2000" dirty="0" smtClean="0"/>
              <a:t>(data integrity)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sing small read-only storage:  use collision resistant hash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o read-only space:   use MAC    … requires secret key</a:t>
            </a:r>
          </a:p>
          <a:p>
            <a:pPr marL="0" indent="0">
              <a:buNone/>
            </a:pPr>
            <a:r>
              <a:rPr lang="en-US" b="1" u="sng" dirty="0" smtClean="0">
                <a:solidFill>
                  <a:srgbClr val="000090"/>
                </a:solidFill>
              </a:rPr>
              <a:t>To protect sensitive data</a:t>
            </a:r>
            <a:r>
              <a:rPr lang="en-US" dirty="0" smtClean="0"/>
              <a:t>:    only use authenticated encryption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(eavesdropping security by itself is insufficient)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0090"/>
                </a:solidFill>
              </a:rPr>
              <a:t>Session setup</a:t>
            </a:r>
            <a:r>
              <a:rPr lang="en-US" dirty="0" smtClean="0">
                <a:solidFill>
                  <a:srgbClr val="000090"/>
                </a:solidFill>
              </a:rPr>
              <a:t>:</a:t>
            </a:r>
          </a:p>
          <a:p>
            <a:r>
              <a:rPr lang="en-US" dirty="0" smtClean="0"/>
              <a:t>Interactive settings:    use authenticated key-exchange protocol </a:t>
            </a:r>
          </a:p>
          <a:p>
            <a:r>
              <a:rPr lang="en-US" dirty="0" smtClean="0"/>
              <a:t>When no-interaction allowed:   use public-key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9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Remaining Core Topics  (part 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signatures and certificates</a:t>
            </a:r>
          </a:p>
          <a:p>
            <a:r>
              <a:rPr lang="en-US" dirty="0" smtClean="0"/>
              <a:t>Authenticated key exchange</a:t>
            </a:r>
          </a:p>
          <a:p>
            <a:r>
              <a:rPr lang="en-US" dirty="0" smtClean="0"/>
              <a:t>User authentication: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passwords,  one-time passwords,  challenge-response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Privacy mechanisms</a:t>
            </a:r>
          </a:p>
          <a:p>
            <a:r>
              <a:rPr lang="en-US" dirty="0" smtClean="0"/>
              <a:t>Zero-knowledge protocols</a:t>
            </a:r>
          </a:p>
        </p:txBody>
      </p:sp>
    </p:spTree>
    <p:extLst>
      <p:ext uri="{BB962C8B-B14F-4D97-AF65-F5344CB8AC3E}">
        <p14:creationId xmlns:p14="http://schemas.microsoft.com/office/powerpoint/2010/main" val="318990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686800" cy="857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Recap:  public-key encryption applications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686800" cy="4095750"/>
          </a:xfrm>
        </p:spPr>
        <p:txBody>
          <a:bodyPr/>
          <a:lstStyle/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Key exchange  (e.g.  </a:t>
            </a:r>
            <a:r>
              <a:rPr lang="en-US" dirty="0"/>
              <a:t>i</a:t>
            </a:r>
            <a:r>
              <a:rPr lang="en-US" dirty="0" smtClean="0"/>
              <a:t>n HTTPS)</a:t>
            </a:r>
          </a:p>
          <a:p>
            <a:pPr marL="0" indent="0">
              <a:buNone/>
              <a:tabLst>
                <a:tab pos="2282825" algn="l"/>
              </a:tabLst>
            </a:pPr>
            <a:r>
              <a:rPr lang="en-US" dirty="0" smtClean="0"/>
              <a:t>Encryption in non-interactive settings:</a:t>
            </a:r>
          </a:p>
          <a:p>
            <a:r>
              <a:rPr lang="en-US" dirty="0" smtClean="0"/>
              <a:t>Secure Email:   Bob has Alice’s pub-key and sends her an email</a:t>
            </a:r>
          </a:p>
          <a:p>
            <a:r>
              <a:rPr lang="en-US" dirty="0" smtClean="0"/>
              <a:t>Encrypted File Systems</a:t>
            </a:r>
          </a:p>
          <a:p>
            <a:r>
              <a:rPr lang="en-US" dirty="0" smtClean="0"/>
              <a:t>Key escrow:  data recovery without Bob’s key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57200" y="3181350"/>
            <a:ext cx="933450" cy="1452265"/>
            <a:chOff x="457200" y="3181350"/>
            <a:chExt cx="933450" cy="145226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7200" y="3181350"/>
              <a:ext cx="933450" cy="93345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57200" y="4171950"/>
              <a:ext cx="67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Bob</a:t>
              </a:r>
              <a:endParaRPr lang="en-US" sz="2400" dirty="0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257550"/>
            <a:ext cx="990600" cy="1021237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1390650" y="3181350"/>
            <a:ext cx="1581150" cy="466725"/>
            <a:chOff x="1390650" y="3181350"/>
            <a:chExt cx="1581150" cy="466725"/>
          </a:xfrm>
        </p:grpSpPr>
        <p:cxnSp>
          <p:nvCxnSpPr>
            <p:cNvPr id="9" name="Straight Arrow Connector 8"/>
            <p:cNvCxnSpPr>
              <a:stCxn id="4" idx="1"/>
            </p:cNvCxnSpPr>
            <p:nvPr/>
          </p:nvCxnSpPr>
          <p:spPr>
            <a:xfrm flipV="1">
              <a:off x="1390650" y="3638550"/>
              <a:ext cx="1581150" cy="952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52600" y="3181350"/>
              <a:ext cx="83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write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24000" y="3790950"/>
            <a:ext cx="5486400" cy="1219200"/>
            <a:chOff x="1752600" y="3790950"/>
            <a:chExt cx="5486400" cy="1219200"/>
          </a:xfrm>
        </p:grpSpPr>
        <p:sp>
          <p:nvSpPr>
            <p:cNvPr id="7" name="Rectangle 6"/>
            <p:cNvSpPr/>
            <p:nvPr/>
          </p:nvSpPr>
          <p:spPr>
            <a:xfrm>
              <a:off x="1752600" y="4400550"/>
              <a:ext cx="3124200" cy="609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k</a:t>
              </a:r>
              <a:r>
                <a:rPr lang="en-US" sz="2400" baseline="-25000" dirty="0" err="1" smtClean="0"/>
                <a:t>F</a:t>
              </a:r>
              <a:r>
                <a:rPr lang="en-US" sz="2400" dirty="0" smtClean="0"/>
                <a:t>, File)</a:t>
              </a:r>
              <a:endParaRPr lang="en-US" sz="2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6800" y="37909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escrow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6800" y="4400550"/>
              <a:ext cx="2362200" cy="609600"/>
            </a:xfrm>
            <a:prstGeom prst="rect">
              <a:avLst/>
            </a:prstGeom>
            <a:solidFill>
              <a:srgbClr val="0000FF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E(</a:t>
              </a:r>
              <a:r>
                <a:rPr lang="en-US" sz="2400" dirty="0" err="1" smtClean="0"/>
                <a:t>pk</a:t>
              </a:r>
              <a:r>
                <a:rPr lang="en-US" sz="3200" baseline="-25000" dirty="0" err="1" smtClean="0"/>
                <a:t>B</a:t>
              </a:r>
              <a:r>
                <a:rPr lang="en-US" sz="2400" dirty="0" smtClean="0"/>
                <a:t>,  K</a:t>
              </a:r>
              <a:r>
                <a:rPr lang="en-US" sz="2400" baseline="-25000" dirty="0" smtClean="0"/>
                <a:t>F</a:t>
              </a:r>
              <a:r>
                <a:rPr lang="en-US" sz="2400" dirty="0" smtClean="0"/>
                <a:t>)</a:t>
              </a:r>
              <a:endParaRPr lang="en-US" sz="2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15536" y="2643485"/>
            <a:ext cx="3192176" cy="1223665"/>
            <a:chOff x="5715536" y="2643485"/>
            <a:chExt cx="3192176" cy="1223665"/>
          </a:xfrm>
        </p:grpSpPr>
        <p:sp>
          <p:nvSpPr>
            <p:cNvPr id="14" name="Rounded Rectangle 13"/>
            <p:cNvSpPr/>
            <p:nvPr/>
          </p:nvSpPr>
          <p:spPr>
            <a:xfrm>
              <a:off x="7086600" y="2643485"/>
              <a:ext cx="1524000" cy="838200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Escrow</a:t>
              </a:r>
            </a:p>
            <a:p>
              <a:pPr algn="ctr"/>
              <a:r>
                <a:rPr lang="en-US" sz="2400" dirty="0" smtClean="0"/>
                <a:t>Service</a:t>
              </a:r>
              <a:endParaRPr 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68739" y="3405485"/>
              <a:ext cx="1238973" cy="461665"/>
            </a:xfrm>
            <a:prstGeom prst="rect">
              <a:avLst/>
            </a:prstGeom>
            <a:solidFill>
              <a:srgbClr val="FF00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</a:rPr>
                <a:t>sk</a:t>
              </a:r>
              <a:r>
                <a:rPr lang="en-US" sz="3200" baseline="-25000" dirty="0" err="1" smtClean="0">
                  <a:solidFill>
                    <a:schemeClr val="bg1"/>
                  </a:solidFill>
                </a:rPr>
                <a:t>escrow</a:t>
              </a:r>
              <a:endParaRPr lang="en-US" sz="32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5715536" y="2998118"/>
              <a:ext cx="1355938" cy="792832"/>
            </a:xfrm>
            <a:custGeom>
              <a:avLst/>
              <a:gdLst>
                <a:gd name="connsiteX0" fmla="*/ 1355938 w 1355938"/>
                <a:gd name="connsiteY0" fmla="*/ 4759 h 622494"/>
                <a:gd name="connsiteX1" fmla="*/ 291785 w 1355938"/>
                <a:gd name="connsiteY1" fmla="*/ 90556 h 622494"/>
                <a:gd name="connsiteX2" fmla="*/ 0 w 1355938"/>
                <a:gd name="connsiteY2" fmla="*/ 622494 h 62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5938" h="622494">
                  <a:moveTo>
                    <a:pt x="1355938" y="4759"/>
                  </a:moveTo>
                  <a:cubicBezTo>
                    <a:pt x="936856" y="-3821"/>
                    <a:pt x="517775" y="-12400"/>
                    <a:pt x="291785" y="90556"/>
                  </a:cubicBezTo>
                  <a:cubicBezTo>
                    <a:pt x="65795" y="193512"/>
                    <a:pt x="0" y="622494"/>
                    <a:pt x="0" y="622494"/>
                  </a:cubicBezTo>
                </a:path>
              </a:pathLst>
            </a:custGeom>
            <a:ln w="57150" cmpd="sng">
              <a:solidFill>
                <a:srgbClr val="00009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68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/>
          <a:lstStyle/>
          <a:p>
            <a:r>
              <a:rPr lang="en-US" dirty="0" smtClean="0"/>
              <a:t>Many more topics to cover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4095750"/>
          </a:xfrm>
        </p:spPr>
        <p:txBody>
          <a:bodyPr/>
          <a:lstStyle/>
          <a:p>
            <a:r>
              <a:rPr lang="en-US" dirty="0" smtClean="0"/>
              <a:t>Elliptic Curve Crypto</a:t>
            </a:r>
          </a:p>
          <a:p>
            <a:r>
              <a:rPr lang="en-US" dirty="0" smtClean="0"/>
              <a:t>Quantum computing</a:t>
            </a:r>
          </a:p>
          <a:p>
            <a:r>
              <a:rPr lang="en-US" dirty="0" smtClean="0"/>
              <a:t>New key management paradigms: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identity based encryption and functional encryption</a:t>
            </a:r>
          </a:p>
          <a:p>
            <a:r>
              <a:rPr lang="en-US" dirty="0" smtClean="0"/>
              <a:t>Anonymous digital cash</a:t>
            </a:r>
          </a:p>
          <a:p>
            <a:r>
              <a:rPr lang="en-US" dirty="0" smtClean="0"/>
              <a:t>Private voting and auction systems</a:t>
            </a:r>
          </a:p>
          <a:p>
            <a:r>
              <a:rPr lang="en-US" dirty="0" smtClean="0"/>
              <a:t>Computing on </a:t>
            </a:r>
            <a:r>
              <a:rPr lang="en-US" dirty="0" err="1" smtClean="0"/>
              <a:t>ciphertexts</a:t>
            </a:r>
            <a:r>
              <a:rPr lang="en-US" dirty="0" smtClean="0"/>
              <a:t>:  fully </a:t>
            </a:r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</a:p>
          <a:p>
            <a:r>
              <a:rPr lang="en-US" dirty="0" smtClean="0"/>
              <a:t>Lattice-based crypto</a:t>
            </a:r>
          </a:p>
          <a:p>
            <a:r>
              <a:rPr lang="en-US" dirty="0" smtClean="0"/>
              <a:t>Two party and multi-party computation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1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 careful when using crypto:</a:t>
            </a:r>
          </a:p>
          <a:p>
            <a:r>
              <a:rPr lang="en-US" dirty="0" smtClean="0"/>
              <a:t>A tremendous tool, but if incorrectly implemented: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system will work, but may be easily attacked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Make sure to have others review your designs and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Don’t invent your own ciphers or modes</a:t>
            </a:r>
            <a:endParaRPr 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381000" y="3486150"/>
            <a:ext cx="7620000" cy="914400"/>
          </a:xfrm>
          <a:prstGeom prst="cloudCallout">
            <a:avLst>
              <a:gd name="adj1" fmla="val -16057"/>
              <a:gd name="adj2" fmla="val 48204"/>
            </a:avLst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part I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0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458200" cy="40957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This week:   two families of public-key encryption schemes</a:t>
            </a:r>
          </a:p>
          <a:p>
            <a:pPr>
              <a:spcBef>
                <a:spcPts val="2376"/>
              </a:spcBef>
            </a:pPr>
            <a:r>
              <a:rPr lang="en-US" dirty="0" smtClean="0"/>
              <a:t>Previous lecture:   based on trapdoor functions  (such as RSA)</a:t>
            </a:r>
          </a:p>
          <a:p>
            <a:pPr lvl="1"/>
            <a:r>
              <a:rPr lang="en-US" dirty="0" smtClean="0"/>
              <a:t>Schemes:    ISO standard,     OAEP+,    …</a:t>
            </a:r>
          </a:p>
          <a:p>
            <a:pPr>
              <a:spcBef>
                <a:spcPts val="2976"/>
              </a:spcBef>
            </a:pPr>
            <a:r>
              <a:rPr lang="en-US" dirty="0" smtClean="0"/>
              <a:t>This lecture:   based on the </a:t>
            </a:r>
            <a:r>
              <a:rPr lang="en-US" dirty="0" err="1" smtClean="0"/>
              <a:t>Diffie</a:t>
            </a:r>
            <a:r>
              <a:rPr lang="en-US" dirty="0" smtClean="0"/>
              <a:t>-Hellman protocol</a:t>
            </a:r>
          </a:p>
          <a:p>
            <a:pPr lvl="1"/>
            <a:r>
              <a:rPr lang="en-US" dirty="0" smtClean="0"/>
              <a:t>Schemes:    </a:t>
            </a:r>
            <a:r>
              <a:rPr lang="en-US" dirty="0" err="1" smtClean="0"/>
              <a:t>ElGamal</a:t>
            </a:r>
            <a:r>
              <a:rPr lang="en-US" dirty="0" smtClean="0"/>
              <a:t> encryption and variants  </a:t>
            </a:r>
            <a:r>
              <a:rPr lang="en-US" sz="2000" dirty="0" smtClean="0"/>
              <a:t>(e.g. used in GPG)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Security goals:      chosen </a:t>
            </a:r>
            <a:r>
              <a:rPr lang="en-US" dirty="0" err="1" smtClean="0"/>
              <a:t>ciphertext</a:t>
            </a:r>
            <a:r>
              <a:rPr lang="en-US" dirty="0" smtClean="0"/>
              <a:t>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3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810000" y="4019550"/>
            <a:ext cx="1600200" cy="6096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171450"/>
            <a:ext cx="86868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Review:  the </a:t>
            </a:r>
            <a:r>
              <a:rPr lang="en-US" dirty="0" err="1" smtClean="0"/>
              <a:t>Diffie</a:t>
            </a:r>
            <a:r>
              <a:rPr lang="en-US" dirty="0" smtClean="0"/>
              <a:t>-Hellman protocol   </a:t>
            </a:r>
            <a:r>
              <a:rPr lang="en-US" sz="2200" dirty="0" smtClean="0"/>
              <a:t>(1977)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 a finite cyclic group  G    </a:t>
            </a:r>
            <a:r>
              <a:rPr lang="en-US" sz="2800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   G =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  </a:t>
            </a:r>
            <a:r>
              <a:rPr lang="en-US" sz="2800" dirty="0" smtClean="0"/>
              <a:t>)   </a:t>
            </a:r>
            <a:r>
              <a:rPr lang="en-US" dirty="0" smtClean="0"/>
              <a:t> of order  n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Fix a generator g  in  G      </a:t>
            </a:r>
            <a:r>
              <a:rPr lang="en-US" sz="2800" dirty="0" smtClean="0"/>
              <a:t>(</a:t>
            </a:r>
            <a:r>
              <a:rPr lang="en-US" dirty="0" smtClean="0"/>
              <a:t>i.e.   G = {1, g, g</a:t>
            </a:r>
            <a:r>
              <a:rPr lang="en-US" baseline="30000" dirty="0" smtClean="0"/>
              <a:t>2</a:t>
            </a:r>
            <a:r>
              <a:rPr lang="en-US" dirty="0" smtClean="0"/>
              <a:t>, g</a:t>
            </a:r>
            <a:r>
              <a:rPr lang="en-US" baseline="30000" dirty="0" smtClean="0"/>
              <a:t>3</a:t>
            </a:r>
            <a:r>
              <a:rPr lang="en-US" dirty="0" smtClean="0"/>
              <a:t>, … , g</a:t>
            </a:r>
            <a:r>
              <a:rPr lang="en-US" baseline="30000" dirty="0" smtClean="0"/>
              <a:t>n-1 </a:t>
            </a:r>
            <a:r>
              <a:rPr lang="en-US" dirty="0" smtClean="0"/>
              <a:t>}  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18097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0816" y="2266950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2266950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37147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31813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2400" y="4061432"/>
            <a:ext cx="1316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AB</a:t>
            </a:r>
            <a:r>
              <a:rPr lang="en-US" sz="2400" b="1" dirty="0" smtClean="0"/>
              <a:t> = </a:t>
            </a:r>
            <a:r>
              <a:rPr lang="en-US" sz="2800" b="1" dirty="0" smtClean="0"/>
              <a:t>g</a:t>
            </a:r>
            <a:r>
              <a:rPr lang="en-US" sz="3200" b="1" baseline="30000" dirty="0" smtClean="0"/>
              <a:t>ab</a:t>
            </a:r>
            <a:r>
              <a:rPr lang="en-US" sz="2800" b="1" dirty="0" smtClean="0"/>
              <a:t>  </a:t>
            </a:r>
            <a:endParaRPr lang="en-US" sz="20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4031200"/>
            <a:ext cx="2534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   =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b</a:t>
            </a:r>
            <a:r>
              <a:rPr lang="en-US" sz="2800" dirty="0" smtClean="0"/>
              <a:t>     </a:t>
            </a:r>
            <a:r>
              <a:rPr lang="en-US" sz="2400" dirty="0" smtClean="0"/>
              <a:t>=</a:t>
            </a:r>
            <a:r>
              <a:rPr lang="en-US" sz="2800" dirty="0" smtClean="0"/>
              <a:t>  </a:t>
            </a:r>
            <a:r>
              <a:rPr lang="en-US" sz="2400" b="1" dirty="0" err="1" smtClean="0"/>
              <a:t>A</a:t>
            </a:r>
            <a:r>
              <a:rPr lang="en-US" sz="2800" b="1" baseline="30000" dirty="0" err="1" smtClean="0"/>
              <a:t>b</a:t>
            </a:r>
            <a:r>
              <a:rPr lang="en-US" sz="2800" baseline="30000" dirty="0" smtClean="0"/>
              <a:t> </a:t>
            </a:r>
            <a:endParaRPr lang="en-US" sz="1600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4042850"/>
            <a:ext cx="2467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/>
              <a:t>B</a:t>
            </a:r>
            <a:r>
              <a:rPr lang="en-US" sz="2800" b="1" baseline="30000" dirty="0" smtClean="0"/>
              <a:t>a</a:t>
            </a:r>
            <a:r>
              <a:rPr lang="en-US" sz="2800" baseline="30000" dirty="0" smtClean="0"/>
              <a:t>  </a:t>
            </a:r>
            <a:r>
              <a:rPr lang="en-US" sz="1600" dirty="0" smtClean="0"/>
              <a:t>    </a:t>
            </a:r>
            <a:r>
              <a:rPr lang="en-US" sz="2400" dirty="0" smtClean="0"/>
              <a:t>=   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/>
              <a:t>b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a</a:t>
            </a:r>
            <a:r>
              <a:rPr lang="en-US" sz="2800" dirty="0" smtClean="0"/>
              <a:t>  </a:t>
            </a:r>
            <a:r>
              <a:rPr lang="en-US" sz="2400" dirty="0" smtClean="0"/>
              <a:t>=</a:t>
            </a:r>
            <a:endParaRPr lang="en-US" sz="24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2219870" y="2775627"/>
            <a:ext cx="93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= </a:t>
            </a:r>
            <a:r>
              <a:rPr lang="en-US" sz="2400" dirty="0" err="1" smtClean="0"/>
              <a:t>g</a:t>
            </a:r>
            <a:r>
              <a:rPr lang="en-US" sz="3200" baseline="30000" dirty="0" err="1" smtClean="0"/>
              <a:t>a</a:t>
            </a:r>
            <a:endParaRPr lang="en-US" sz="3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5105400" y="3329285"/>
            <a:ext cx="93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 = </a:t>
            </a:r>
            <a:r>
              <a:rPr lang="en-US" sz="2400" dirty="0" err="1" smtClean="0"/>
              <a:t>g</a:t>
            </a:r>
            <a:r>
              <a:rPr lang="en-US" sz="3200" baseline="30000" dirty="0" err="1"/>
              <a:t>b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84251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91600" cy="8572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:   converting to pub-key enc.  </a:t>
            </a:r>
            <a:r>
              <a:rPr lang="en-US" sz="2200" dirty="0" smtClean="0"/>
              <a:t>(1984)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 a finite cyclic group  G    </a:t>
            </a:r>
            <a:r>
              <a:rPr lang="en-US" sz="2800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   G =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  </a:t>
            </a:r>
            <a:r>
              <a:rPr lang="en-US" sz="2800" dirty="0" smtClean="0"/>
              <a:t>)   </a:t>
            </a:r>
            <a:r>
              <a:rPr lang="en-US" dirty="0" smtClean="0"/>
              <a:t> of order  n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Fix a generator g  in  G      </a:t>
            </a:r>
            <a:r>
              <a:rPr lang="en-US" sz="2800" dirty="0" smtClean="0"/>
              <a:t>(</a:t>
            </a:r>
            <a:r>
              <a:rPr lang="en-US" dirty="0" smtClean="0"/>
              <a:t>i.e.   G = {1, g, g</a:t>
            </a:r>
            <a:r>
              <a:rPr lang="en-US" baseline="30000" dirty="0" smtClean="0"/>
              <a:t>2</a:t>
            </a:r>
            <a:r>
              <a:rPr lang="en-US" dirty="0" smtClean="0"/>
              <a:t>, g</a:t>
            </a:r>
            <a:r>
              <a:rPr lang="en-US" baseline="30000" dirty="0" smtClean="0"/>
              <a:t>3</a:t>
            </a:r>
            <a:r>
              <a:rPr lang="en-US" dirty="0" smtClean="0"/>
              <a:t>, … , g</a:t>
            </a:r>
            <a:r>
              <a:rPr lang="en-US" baseline="30000" dirty="0" smtClean="0"/>
              <a:t>n-1</a:t>
            </a:r>
            <a:r>
              <a:rPr lang="en-US" dirty="0" smtClean="0"/>
              <a:t>}  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18097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0816" y="2266950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2266950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4299526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31813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9870" y="2775627"/>
            <a:ext cx="93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= </a:t>
            </a:r>
            <a:r>
              <a:rPr lang="en-US" sz="2400" dirty="0" err="1" smtClean="0"/>
              <a:t>g</a:t>
            </a:r>
            <a:r>
              <a:rPr lang="en-US" sz="3200" baseline="30000" dirty="0" err="1" smtClean="0"/>
              <a:t>a</a:t>
            </a:r>
            <a:endParaRPr lang="en-US" sz="3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2548" y="3914061"/>
            <a:ext cx="93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 = </a:t>
            </a:r>
            <a:r>
              <a:rPr lang="en-US" sz="2400" dirty="0" err="1" smtClean="0"/>
              <a:t>g</a:t>
            </a:r>
            <a:r>
              <a:rPr lang="en-US" sz="3200" baseline="30000" dirty="0" err="1"/>
              <a:t>b</a:t>
            </a:r>
            <a:endParaRPr lang="en-US" sz="3200" baseline="300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648200" y="1962150"/>
            <a:ext cx="2133600" cy="838200"/>
          </a:xfrm>
          <a:prstGeom prst="wedgeRoundRectCallout">
            <a:avLst>
              <a:gd name="adj1" fmla="val -118172"/>
              <a:gd name="adj2" fmla="val 66909"/>
              <a:gd name="adj3" fmla="val 16667"/>
            </a:avLst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Treat as a public key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124200" y="3200222"/>
            <a:ext cx="5944907" cy="1217848"/>
            <a:chOff x="3124200" y="3428822"/>
            <a:chExt cx="5944907" cy="1217848"/>
          </a:xfrm>
        </p:grpSpPr>
        <p:sp>
          <p:nvSpPr>
            <p:cNvPr id="17" name="TextBox 16"/>
            <p:cNvSpPr txBox="1"/>
            <p:nvPr/>
          </p:nvSpPr>
          <p:spPr>
            <a:xfrm>
              <a:off x="3124200" y="3815673"/>
              <a:ext cx="59449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</a:t>
              </a:r>
              <a:r>
                <a:rPr lang="en-US" sz="2400" dirty="0" err="1" smtClean="0"/>
                <a:t>t</a:t>
              </a:r>
              <a:r>
                <a:rPr lang="en-US" sz="2400" dirty="0" smtClean="0"/>
                <a:t> =</a:t>
              </a:r>
              <a:r>
                <a:rPr lang="en-US" sz="3200" dirty="0" smtClean="0"/>
                <a:t> </a:t>
              </a:r>
              <a:r>
                <a:rPr lang="en-US" sz="4800" dirty="0" smtClean="0"/>
                <a:t>[</a:t>
              </a:r>
              <a:r>
                <a:rPr lang="en-US" sz="3200" dirty="0" smtClean="0"/>
                <a:t>            ,                                       </a:t>
              </a:r>
              <a:r>
                <a:rPr lang="en-US" sz="4800" dirty="0" smtClean="0"/>
                <a:t>]</a:t>
              </a:r>
              <a:endParaRPr lang="en-US" sz="4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3428822"/>
              <a:ext cx="344577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ompute  g</a:t>
              </a:r>
              <a:r>
                <a:rPr lang="en-US" sz="2800" baseline="30000" dirty="0" smtClean="0"/>
                <a:t>ab</a:t>
              </a:r>
              <a:r>
                <a:rPr lang="en-US" sz="2400" dirty="0" smtClean="0"/>
                <a:t> = </a:t>
              </a:r>
              <a:r>
                <a:rPr lang="en-US" sz="2400" dirty="0" err="1" smtClean="0"/>
                <a:t>A</a:t>
              </a:r>
              <a:r>
                <a:rPr lang="en-US" sz="2800" baseline="30000" dirty="0" err="1" smtClean="0"/>
                <a:t>b</a:t>
              </a:r>
              <a:r>
                <a:rPr lang="en-US" sz="2400" dirty="0" smtClean="0"/>
                <a:t> ,</a:t>
              </a:r>
              <a:endParaRPr lang="en-US" sz="2800" baseline="30000" dirty="0" smtClean="0"/>
            </a:p>
            <a:p>
              <a:r>
                <a:rPr lang="en-US" sz="2400" dirty="0"/>
                <a:t>d</a:t>
              </a:r>
              <a:r>
                <a:rPr lang="en-US" sz="2400" dirty="0" smtClean="0"/>
                <a:t>erive symmetric key k ,</a:t>
              </a:r>
            </a:p>
            <a:p>
              <a:r>
                <a:rPr lang="en-US" sz="2400" dirty="0"/>
                <a:t>e</a:t>
              </a:r>
              <a:r>
                <a:rPr lang="en-US" sz="2400" dirty="0" smtClean="0"/>
                <a:t>ncrypt message m with k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35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171450"/>
            <a:ext cx="8991600" cy="85725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ElGamal</a:t>
            </a:r>
            <a:r>
              <a:rPr lang="en-US" dirty="0" smtClean="0"/>
              <a:t>:   converting to pub-key enc.  </a:t>
            </a:r>
            <a:r>
              <a:rPr lang="en-US" sz="2200" dirty="0" smtClean="0"/>
              <a:t>(1984)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66750"/>
            <a:ext cx="82296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Fix a finite cyclic group  G    </a:t>
            </a:r>
            <a:r>
              <a:rPr lang="en-US" sz="2800" dirty="0" smtClean="0"/>
              <a:t>(</a:t>
            </a:r>
            <a:r>
              <a:rPr lang="en-US" dirty="0" err="1" smtClean="0"/>
              <a:t>e.g</a:t>
            </a:r>
            <a:r>
              <a:rPr lang="en-US" dirty="0" smtClean="0"/>
              <a:t>    G = (</a:t>
            </a:r>
            <a:r>
              <a:rPr lang="en-US" dirty="0" err="1" smtClean="0"/>
              <a:t>Z</a:t>
            </a:r>
            <a:r>
              <a:rPr lang="en-US" baseline="-25000" dirty="0" err="1" smtClean="0"/>
              <a:t>p</a:t>
            </a:r>
            <a:r>
              <a:rPr lang="en-US" dirty="0" smtClean="0"/>
              <a:t>)</a:t>
            </a:r>
            <a:r>
              <a:rPr lang="en-US" baseline="30000" dirty="0" smtClean="0"/>
              <a:t>*  </a:t>
            </a:r>
            <a:r>
              <a:rPr lang="en-US" sz="2800" dirty="0" smtClean="0"/>
              <a:t>)   </a:t>
            </a:r>
            <a:r>
              <a:rPr lang="en-US" dirty="0" smtClean="0"/>
              <a:t> of order  n</a:t>
            </a:r>
            <a:endParaRPr lang="en-US" baseline="30000" dirty="0" smtClean="0"/>
          </a:p>
          <a:p>
            <a:pPr marL="0" indent="0">
              <a:buNone/>
            </a:pPr>
            <a:r>
              <a:rPr lang="en-US" dirty="0" smtClean="0"/>
              <a:t>Fix a generator g  in  G      </a:t>
            </a:r>
            <a:r>
              <a:rPr lang="en-US" sz="2800" dirty="0" smtClean="0"/>
              <a:t>(</a:t>
            </a:r>
            <a:r>
              <a:rPr lang="en-US" dirty="0" smtClean="0"/>
              <a:t>i.e.   G = {1, g, g</a:t>
            </a:r>
            <a:r>
              <a:rPr lang="en-US" baseline="30000" dirty="0" smtClean="0"/>
              <a:t>2</a:t>
            </a:r>
            <a:r>
              <a:rPr lang="en-US" dirty="0" smtClean="0"/>
              <a:t>, g</a:t>
            </a:r>
            <a:r>
              <a:rPr lang="en-US" baseline="30000" dirty="0" smtClean="0"/>
              <a:t>3</a:t>
            </a:r>
            <a:r>
              <a:rPr lang="en-US" dirty="0" smtClean="0"/>
              <a:t>, … , g</a:t>
            </a:r>
            <a:r>
              <a:rPr lang="en-US" baseline="30000" dirty="0" smtClean="0"/>
              <a:t>n-1</a:t>
            </a:r>
            <a:r>
              <a:rPr lang="en-US" dirty="0" smtClean="0"/>
              <a:t>}  </a:t>
            </a:r>
            <a:r>
              <a:rPr lang="en-US" sz="2800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809750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1809750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20816" y="2266950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2266950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</a:t>
            </a:r>
            <a:r>
              <a:rPr lang="en-US" sz="2000" dirty="0"/>
              <a:t>n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38200" y="4299526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38200" y="3181350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19870" y="2775627"/>
            <a:ext cx="931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= </a:t>
            </a:r>
            <a:r>
              <a:rPr lang="en-US" sz="2400" dirty="0" err="1" smtClean="0"/>
              <a:t>g</a:t>
            </a:r>
            <a:r>
              <a:rPr lang="en-US" sz="3200" baseline="30000" dirty="0" err="1" smtClean="0"/>
              <a:t>a</a:t>
            </a:r>
            <a:endParaRPr lang="en-US" sz="3200" baseline="30000" dirty="0"/>
          </a:p>
        </p:txBody>
      </p:sp>
      <p:sp>
        <p:nvSpPr>
          <p:cNvPr id="15" name="TextBox 14"/>
          <p:cNvSpPr txBox="1"/>
          <p:nvPr/>
        </p:nvSpPr>
        <p:spPr>
          <a:xfrm>
            <a:off x="4082548" y="3914061"/>
            <a:ext cx="933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r>
              <a:rPr lang="en-US" sz="2400" dirty="0" smtClean="0"/>
              <a:t> = </a:t>
            </a:r>
            <a:r>
              <a:rPr lang="en-US" sz="2400" dirty="0" err="1" smtClean="0"/>
              <a:t>g</a:t>
            </a:r>
            <a:r>
              <a:rPr lang="en-US" sz="3200" baseline="30000" dirty="0" err="1"/>
              <a:t>b</a:t>
            </a:r>
            <a:endParaRPr lang="en-US" sz="3200" baseline="30000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648200" y="1962150"/>
            <a:ext cx="2133600" cy="838200"/>
          </a:xfrm>
          <a:prstGeom prst="wedgeRoundRectCallout">
            <a:avLst>
              <a:gd name="adj1" fmla="val -118172"/>
              <a:gd name="adj2" fmla="val 66909"/>
              <a:gd name="adj3" fmla="val 16667"/>
            </a:avLst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90"/>
                </a:solidFill>
              </a:rPr>
              <a:t>Treat as a public key</a:t>
            </a:r>
            <a:endParaRPr lang="en-US" sz="2400" dirty="0">
              <a:solidFill>
                <a:srgbClr val="00009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124200" y="3200222"/>
            <a:ext cx="5944907" cy="1217848"/>
            <a:chOff x="3124200" y="3428822"/>
            <a:chExt cx="5944907" cy="1217848"/>
          </a:xfrm>
        </p:grpSpPr>
        <p:sp>
          <p:nvSpPr>
            <p:cNvPr id="17" name="TextBox 16"/>
            <p:cNvSpPr txBox="1"/>
            <p:nvPr/>
          </p:nvSpPr>
          <p:spPr>
            <a:xfrm>
              <a:off x="3124200" y="3815673"/>
              <a:ext cx="59449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</a:t>
              </a:r>
              <a:r>
                <a:rPr lang="en-US" sz="2400" dirty="0" err="1" smtClean="0"/>
                <a:t>t</a:t>
              </a:r>
              <a:r>
                <a:rPr lang="en-US" sz="2400" dirty="0" smtClean="0"/>
                <a:t> =</a:t>
              </a:r>
              <a:r>
                <a:rPr lang="en-US" sz="3200" dirty="0" smtClean="0"/>
                <a:t> </a:t>
              </a:r>
              <a:r>
                <a:rPr lang="en-US" sz="4800" dirty="0" smtClean="0"/>
                <a:t>[</a:t>
              </a:r>
              <a:r>
                <a:rPr lang="en-US" sz="3200" dirty="0" smtClean="0"/>
                <a:t>            ,                                       </a:t>
              </a:r>
              <a:r>
                <a:rPr lang="en-US" sz="4800" dirty="0" smtClean="0"/>
                <a:t>]</a:t>
              </a:r>
              <a:endParaRPr lang="en-US" sz="4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3428822"/>
              <a:ext cx="3445775" cy="1200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dirty="0" smtClean="0"/>
                <a:t>ompute  g</a:t>
              </a:r>
              <a:r>
                <a:rPr lang="en-US" sz="2800" baseline="30000" dirty="0" smtClean="0"/>
                <a:t>ab</a:t>
              </a:r>
              <a:r>
                <a:rPr lang="en-US" sz="2400" dirty="0" smtClean="0"/>
                <a:t> = </a:t>
              </a:r>
              <a:r>
                <a:rPr lang="en-US" sz="2400" dirty="0" err="1" smtClean="0"/>
                <a:t>A</a:t>
              </a:r>
              <a:r>
                <a:rPr lang="en-US" sz="2800" baseline="30000" dirty="0" err="1" smtClean="0"/>
                <a:t>b</a:t>
              </a:r>
              <a:r>
                <a:rPr lang="en-US" sz="2400" dirty="0" smtClean="0"/>
                <a:t> ,</a:t>
              </a:r>
              <a:endParaRPr lang="en-US" sz="2800" baseline="30000" dirty="0" smtClean="0"/>
            </a:p>
            <a:p>
              <a:r>
                <a:rPr lang="en-US" sz="2400" dirty="0"/>
                <a:t>d</a:t>
              </a:r>
              <a:r>
                <a:rPr lang="en-US" sz="2400" dirty="0" smtClean="0"/>
                <a:t>erive symmetric key k ,</a:t>
              </a:r>
            </a:p>
            <a:p>
              <a:r>
                <a:rPr lang="en-US" sz="2400" dirty="0"/>
                <a:t>e</a:t>
              </a:r>
              <a:r>
                <a:rPr lang="en-US" sz="2400" dirty="0" smtClean="0"/>
                <a:t>ncrypt message m with k</a:t>
              </a:r>
              <a:endParaRPr lang="en-US" sz="24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9771" y="3809822"/>
            <a:ext cx="2891837" cy="120032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 decrypt:</a:t>
            </a:r>
          </a:p>
          <a:p>
            <a:r>
              <a:rPr lang="en-US" sz="2400" dirty="0" smtClean="0"/>
              <a:t>compute  g</a:t>
            </a:r>
            <a:r>
              <a:rPr lang="en-US" sz="2800" baseline="30000" dirty="0" smtClean="0"/>
              <a:t>ab</a:t>
            </a:r>
            <a:r>
              <a:rPr lang="en-US" sz="2400" dirty="0" smtClean="0"/>
              <a:t> = B</a:t>
            </a:r>
            <a:r>
              <a:rPr lang="en-US" sz="2800" baseline="30000" dirty="0"/>
              <a:t>a</a:t>
            </a:r>
            <a:r>
              <a:rPr lang="en-US" sz="2400" dirty="0" smtClean="0"/>
              <a:t> ,</a:t>
            </a:r>
            <a:endParaRPr lang="en-US" sz="2800" baseline="30000" dirty="0" smtClean="0"/>
          </a:p>
          <a:p>
            <a:r>
              <a:rPr lang="en-US" sz="2400" dirty="0" smtClean="0"/>
              <a:t>derive k,  and decrypt</a:t>
            </a:r>
          </a:p>
        </p:txBody>
      </p:sp>
    </p:spTree>
    <p:extLst>
      <p:ext uri="{BB962C8B-B14F-4D97-AF65-F5344CB8AC3E}">
        <p14:creationId xmlns:p14="http://schemas.microsoft.com/office/powerpoint/2010/main" val="350787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ElGamal</a:t>
            </a:r>
            <a:r>
              <a:rPr lang="en-US" dirty="0"/>
              <a:t> system  (a modern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71550"/>
            <a:ext cx="8686800" cy="4095750"/>
          </a:xfrm>
        </p:spPr>
        <p:txBody>
          <a:bodyPr>
            <a:normAutofit/>
          </a:bodyPr>
          <a:lstStyle/>
          <a:p>
            <a:pPr>
              <a:spcBef>
                <a:spcPts val="1176"/>
              </a:spcBef>
            </a:pPr>
            <a:r>
              <a:rPr lang="en-US" dirty="0" smtClean="0"/>
              <a:t>G:   finite cyclic group of order n 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s</a:t>
            </a:r>
            <a:r>
              <a:rPr lang="en-US" dirty="0" smtClean="0"/>
              <a:t>, D</a:t>
            </a:r>
            <a:r>
              <a:rPr lang="en-US" baseline="-25000" dirty="0" smtClean="0"/>
              <a:t>s</a:t>
            </a:r>
            <a:r>
              <a:rPr lang="en-US" dirty="0" smtClean="0"/>
              <a:t>) :   symmetric auth. encryption defined over (K,M,C)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H: G</a:t>
            </a:r>
            <a:r>
              <a:rPr lang="en-US" baseline="30000" dirty="0" smtClean="0"/>
              <a:t>2</a:t>
            </a:r>
            <a:r>
              <a:rPr lang="en-US" dirty="0" smtClean="0"/>
              <a:t> ⟶ K  </a:t>
            </a:r>
            <a:r>
              <a:rPr lang="en-US" dirty="0"/>
              <a:t> </a:t>
            </a:r>
            <a:r>
              <a:rPr lang="en-US" dirty="0" smtClean="0"/>
              <a:t>a hash function</a:t>
            </a:r>
          </a:p>
          <a:p>
            <a:pPr marL="0" indent="0">
              <a:spcBef>
                <a:spcPts val="3576"/>
              </a:spcBef>
              <a:buNone/>
            </a:pPr>
            <a:r>
              <a:rPr lang="en-US" dirty="0" smtClean="0"/>
              <a:t>We construct a pub-key enc. </a:t>
            </a:r>
            <a:r>
              <a:rPr lang="en-US" dirty="0"/>
              <a:t>s</a:t>
            </a:r>
            <a:r>
              <a:rPr lang="en-US" dirty="0" smtClean="0"/>
              <a:t>ystem (Gen, E, D):</a:t>
            </a:r>
          </a:p>
          <a:p>
            <a:pPr>
              <a:spcBef>
                <a:spcPts val="1176"/>
              </a:spcBef>
            </a:pPr>
            <a:r>
              <a:rPr lang="en-US" dirty="0" smtClean="0"/>
              <a:t>Key generation Gen:    </a:t>
            </a:r>
          </a:p>
          <a:p>
            <a:pPr lvl="1">
              <a:spcBef>
                <a:spcPts val="1176"/>
              </a:spcBef>
            </a:pPr>
            <a:r>
              <a:rPr lang="en-US" dirty="0"/>
              <a:t>c</a:t>
            </a:r>
            <a:r>
              <a:rPr lang="en-US" dirty="0" smtClean="0"/>
              <a:t>hoose random generator  g in G     and    random   a in Z</a:t>
            </a:r>
            <a:r>
              <a:rPr lang="en-US" baseline="-25000" dirty="0" smtClean="0"/>
              <a:t>n</a:t>
            </a:r>
          </a:p>
          <a:p>
            <a:pPr lvl="1">
              <a:spcBef>
                <a:spcPts val="1176"/>
              </a:spcBef>
            </a:pPr>
            <a:r>
              <a:rPr lang="en-US" dirty="0" smtClean="0"/>
              <a:t>output    </a:t>
            </a:r>
            <a:r>
              <a:rPr lang="en-US" dirty="0" err="1" smtClean="0"/>
              <a:t>sk</a:t>
            </a:r>
            <a:r>
              <a:rPr lang="en-US" dirty="0" smtClean="0"/>
              <a:t> = a     ,     </a:t>
            </a:r>
            <a:r>
              <a:rPr lang="en-US" dirty="0" err="1" smtClean="0"/>
              <a:t>pk</a:t>
            </a:r>
            <a:r>
              <a:rPr lang="en-US" dirty="0" smtClean="0"/>
              <a:t> = (g, h=</a:t>
            </a:r>
            <a:r>
              <a:rPr lang="en-US" dirty="0" err="1" smtClean="0"/>
              <a:t>g</a:t>
            </a:r>
            <a:r>
              <a:rPr lang="en-US" sz="2600" baseline="30000" dirty="0" err="1" smtClean="0"/>
              <a:t>a</a:t>
            </a:r>
            <a:r>
              <a:rPr lang="en-US" baseline="30000" dirty="0" smtClean="0"/>
              <a:t>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4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416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10002</TotalTime>
  <Words>1740</Words>
  <Application>Microsoft Office PowerPoint</Application>
  <PresentationFormat>On-screen Show (16:9)</PresentationFormat>
  <Paragraphs>400</Paragraphs>
  <Slides>42</Slides>
  <Notes>18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1_Lecture</vt:lpstr>
      <vt:lpstr>2_Office Theme</vt:lpstr>
      <vt:lpstr>3_Office Theme</vt:lpstr>
      <vt:lpstr>The ElGamal  Public-key System</vt:lpstr>
      <vt:lpstr>Recap:  public key encryption:   (Gen, E, D)</vt:lpstr>
      <vt:lpstr>Recap:  public-key encryption applications</vt:lpstr>
      <vt:lpstr>Recap:  public-key encryption applications</vt:lpstr>
      <vt:lpstr>Constructions</vt:lpstr>
      <vt:lpstr>Review:  the Diffie-Hellman protocol   (1977)</vt:lpstr>
      <vt:lpstr>ElGamal:   converting to pub-key enc.  (1984)</vt:lpstr>
      <vt:lpstr>ElGamal:   converting to pub-key enc.  (1984)</vt:lpstr>
      <vt:lpstr>The ElGamal system  (a modern view)</vt:lpstr>
      <vt:lpstr>The ElGamal system  (a modern view)</vt:lpstr>
      <vt:lpstr>ElGamal performance</vt:lpstr>
      <vt:lpstr>End of Segment</vt:lpstr>
      <vt:lpstr>ElGamal Security</vt:lpstr>
      <vt:lpstr>Computational Diffie-Hellman Assumption</vt:lpstr>
      <vt:lpstr>Hash Diffie-Hellman Assumption</vt:lpstr>
      <vt:lpstr>PowerPoint Presentation</vt:lpstr>
      <vt:lpstr>ElGamal is sem. secure under Hash-DH</vt:lpstr>
      <vt:lpstr>ElGamal is sem. secure under Hash-DH</vt:lpstr>
      <vt:lpstr>ElGamal chosen ciphertext security?</vt:lpstr>
      <vt:lpstr>ElGamal chosen ciphertext security?</vt:lpstr>
      <vt:lpstr>End of Segment</vt:lpstr>
      <vt:lpstr>ElGamal Variants With Better Security</vt:lpstr>
      <vt:lpstr>Review:  ElGamal encryption</vt:lpstr>
      <vt:lpstr>ElGamal chosen ciphertext security</vt:lpstr>
      <vt:lpstr>Variants:   twin ElGamal    [CKS’08]</vt:lpstr>
      <vt:lpstr>Chosen ciphertext security</vt:lpstr>
      <vt:lpstr>ElGamal security w/o random oracles?</vt:lpstr>
      <vt:lpstr>Further Reading</vt:lpstr>
      <vt:lpstr>A Unifying Theme</vt:lpstr>
      <vt:lpstr>One-way functions   (informal)</vt:lpstr>
      <vt:lpstr>Ex. 1:    generic one-way functions</vt:lpstr>
      <vt:lpstr>Ex 2:    The DLOG one-way function</vt:lpstr>
      <vt:lpstr>Ex. 3:    The RSA one-way function</vt:lpstr>
      <vt:lpstr>Summary</vt:lpstr>
      <vt:lpstr>End of Segment</vt:lpstr>
      <vt:lpstr>Farewell   (for now)</vt:lpstr>
      <vt:lpstr>Quick Review:  primitives</vt:lpstr>
      <vt:lpstr>Quick Review:  primitives</vt:lpstr>
      <vt:lpstr>Remaining Core Topics  (part II)</vt:lpstr>
      <vt:lpstr>Many more topics to cover …</vt:lpstr>
      <vt:lpstr>Final Words</vt:lpstr>
      <vt:lpstr>End of part 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Dan Boneh</cp:lastModifiedBy>
  <cp:revision>692</cp:revision>
  <cp:lastPrinted>2012-02-04T02:16:27Z</cp:lastPrinted>
  <dcterms:created xsi:type="dcterms:W3CDTF">2010-11-06T18:36:35Z</dcterms:created>
  <dcterms:modified xsi:type="dcterms:W3CDTF">2012-04-25T04:19:17Z</dcterms:modified>
</cp:coreProperties>
</file>