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 Bold" charset="1" panose="00000800000000000000"/>
      <p:regular r:id="rId17"/>
    </p:embeddedFont>
    <p:embeddedFont>
      <p:font typeface="Poppins Bold" charset="1" panose="00000800000000000000"/>
      <p:regular r:id="rId18"/>
    </p:embeddedFont>
    <p:embeddedFont>
      <p:font typeface="Poppins" charset="1" panose="00000500000000000000"/>
      <p:regular r:id="rId19"/>
    </p:embeddedFont>
    <p:embeddedFont>
      <p:font typeface="Montserrat" charset="1" panose="00000500000000000000"/>
      <p:regular r:id="rId20"/>
    </p:embeddedFont>
    <p:embeddedFont>
      <p:font typeface="TT Hoves Bold" charset="1" panose="02000003020000060003"/>
      <p:regular r:id="rId21"/>
    </p:embeddedFont>
    <p:embeddedFont>
      <p:font typeface="TT Hoves" charset="1" panose="02000003020000060003"/>
      <p:regular r:id="rId22"/>
    </p:embeddedFont>
    <p:embeddedFont>
      <p:font typeface="Cairo Bold" charset="1" panose="00000800000000000000"/>
      <p:regular r:id="rId23"/>
    </p:embeddedFont>
    <p:embeddedFont>
      <p:font typeface="Cairo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ech-talks.site" TargetMode="External" Type="http://schemas.openxmlformats.org/officeDocument/2006/relationships/hyperlink"/><Relationship Id="rId3" Target="../media/image6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https://tech-talks.site" TargetMode="External" Type="http://schemas.openxmlformats.org/officeDocument/2006/relationships/hyperlink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40793"/>
            <a:ext cx="625736" cy="588191"/>
          </a:xfrm>
          <a:custGeom>
            <a:avLst/>
            <a:gdLst/>
            <a:ahLst/>
            <a:cxnLst/>
            <a:rect r="r" b="b" t="t" l="l"/>
            <a:pathLst>
              <a:path h="588191" w="625736">
                <a:moveTo>
                  <a:pt x="0" y="0"/>
                </a:moveTo>
                <a:lnTo>
                  <a:pt x="625736" y="0"/>
                </a:lnTo>
                <a:lnTo>
                  <a:pt x="625736" y="588192"/>
                </a:lnTo>
                <a:lnTo>
                  <a:pt x="0" y="588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911109" y="4596337"/>
            <a:ext cx="9323926" cy="932392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4586779" y="8929688"/>
            <a:ext cx="2672521" cy="0"/>
          </a:xfrm>
          <a:prstGeom prst="line">
            <a:avLst/>
          </a:prstGeom>
          <a:ln cap="rnd" w="657225">
            <a:solidFill>
              <a:srgbClr val="FF27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697186" y="8696186"/>
            <a:ext cx="467003" cy="467003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55831" y="3074678"/>
            <a:ext cx="8122113" cy="4184279"/>
          </a:xfrm>
          <a:custGeom>
            <a:avLst/>
            <a:gdLst/>
            <a:ahLst/>
            <a:cxnLst/>
            <a:rect r="r" b="b" t="t" l="l"/>
            <a:pathLst>
              <a:path h="4184279" w="8122113">
                <a:moveTo>
                  <a:pt x="0" y="0"/>
                </a:moveTo>
                <a:lnTo>
                  <a:pt x="8122113" y="0"/>
                </a:lnTo>
                <a:lnTo>
                  <a:pt x="8122113" y="4184279"/>
                </a:lnTo>
                <a:lnTo>
                  <a:pt x="0" y="41842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48" t="-135" r="-2294" b="-1221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5586" y="2841316"/>
            <a:ext cx="8497078" cy="5344727"/>
          </a:xfrm>
          <a:custGeom>
            <a:avLst/>
            <a:gdLst/>
            <a:ahLst/>
            <a:cxnLst/>
            <a:rect r="r" b="b" t="t" l="l"/>
            <a:pathLst>
              <a:path h="5344727" w="8497078">
                <a:moveTo>
                  <a:pt x="0" y="0"/>
                </a:moveTo>
                <a:lnTo>
                  <a:pt x="8497079" y="0"/>
                </a:lnTo>
                <a:lnTo>
                  <a:pt x="8497079" y="5344728"/>
                </a:lnTo>
                <a:lnTo>
                  <a:pt x="0" y="53447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158232" y="1065662"/>
            <a:ext cx="1476505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68991" y="1067627"/>
            <a:ext cx="169367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73649" y="1046154"/>
            <a:ext cx="141135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37555" y="1065662"/>
            <a:ext cx="1975993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Aspects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66545" y="1121798"/>
            <a:ext cx="2190015" cy="31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246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Tech-Talk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96519" y="3430747"/>
            <a:ext cx="8991481" cy="151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943"/>
              </a:lnSpc>
            </a:pPr>
            <a:r>
              <a:rPr lang="en-US" b="true" sz="994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TECH-TALKS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55817" y="4945572"/>
            <a:ext cx="8003485" cy="1195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74"/>
              </a:lnSpc>
            </a:pPr>
            <a:r>
              <a:rPr lang="en-US" sz="788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889673" y="8724265"/>
            <a:ext cx="165158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Start Page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722107" y="8724265"/>
            <a:ext cx="41716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1108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555817" y="6180485"/>
            <a:ext cx="5999728" cy="419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3"/>
              </a:lnSpc>
            </a:pPr>
            <a:r>
              <a:rPr lang="en-US" sz="224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Blog &amp; News website using WP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465973" y="1056891"/>
            <a:ext cx="220802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586779" y="8929688"/>
            <a:ext cx="2672521" cy="0"/>
          </a:xfrm>
          <a:prstGeom prst="line">
            <a:avLst/>
          </a:prstGeom>
          <a:ln cap="rnd" w="657225">
            <a:solidFill>
              <a:srgbClr val="FF27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6697186" y="8696186"/>
            <a:ext cx="467003" cy="46700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4889673" y="8724265"/>
            <a:ext cx="165158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Next  Page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22107" y="8724265"/>
            <a:ext cx="41716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1108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940793"/>
            <a:ext cx="625736" cy="588191"/>
          </a:xfrm>
          <a:custGeom>
            <a:avLst/>
            <a:gdLst/>
            <a:ahLst/>
            <a:cxnLst/>
            <a:rect r="r" b="b" t="t" l="l"/>
            <a:pathLst>
              <a:path h="588191" w="625736">
                <a:moveTo>
                  <a:pt x="0" y="0"/>
                </a:moveTo>
                <a:lnTo>
                  <a:pt x="625736" y="0"/>
                </a:lnTo>
                <a:lnTo>
                  <a:pt x="625736" y="588192"/>
                </a:lnTo>
                <a:lnTo>
                  <a:pt x="0" y="588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58232" y="1065662"/>
            <a:ext cx="1476505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68991" y="1067627"/>
            <a:ext cx="169367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73649" y="1046154"/>
            <a:ext cx="141135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37555" y="1065662"/>
            <a:ext cx="1975993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Aspects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65973" y="1056891"/>
            <a:ext cx="220802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 Process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66545" y="1121798"/>
            <a:ext cx="2190015" cy="31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246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Tech-Talk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51780" y="1644254"/>
            <a:ext cx="7043738" cy="81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9"/>
              </a:lnSpc>
              <a:spcBef>
                <a:spcPct val="0"/>
              </a:spcBef>
            </a:pPr>
            <a:r>
              <a:rPr lang="en-US" b="true" sz="481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Development Process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49388" y="2779283"/>
            <a:ext cx="9104521" cy="499418"/>
            <a:chOff x="0" y="0"/>
            <a:chExt cx="2397899" cy="13153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97899" cy="131534"/>
            </a:xfrm>
            <a:custGeom>
              <a:avLst/>
              <a:gdLst/>
              <a:ahLst/>
              <a:cxnLst/>
              <a:rect r="r" b="b" t="t" l="l"/>
              <a:pathLst>
                <a:path h="131534" w="2397899">
                  <a:moveTo>
                    <a:pt x="43367" y="0"/>
                  </a:moveTo>
                  <a:lnTo>
                    <a:pt x="2354531" y="0"/>
                  </a:lnTo>
                  <a:cubicBezTo>
                    <a:pt x="2366033" y="0"/>
                    <a:pt x="2377064" y="4569"/>
                    <a:pt x="2385197" y="12702"/>
                  </a:cubicBezTo>
                  <a:cubicBezTo>
                    <a:pt x="2393329" y="20835"/>
                    <a:pt x="2397899" y="31866"/>
                    <a:pt x="2397899" y="43367"/>
                  </a:cubicBezTo>
                  <a:lnTo>
                    <a:pt x="2397899" y="88167"/>
                  </a:lnTo>
                  <a:cubicBezTo>
                    <a:pt x="2397899" y="112118"/>
                    <a:pt x="2378482" y="131534"/>
                    <a:pt x="2354531" y="131534"/>
                  </a:cubicBezTo>
                  <a:lnTo>
                    <a:pt x="43367" y="131534"/>
                  </a:lnTo>
                  <a:cubicBezTo>
                    <a:pt x="19416" y="131534"/>
                    <a:pt x="0" y="112118"/>
                    <a:pt x="0" y="88167"/>
                  </a:cubicBezTo>
                  <a:lnTo>
                    <a:pt x="0" y="43367"/>
                  </a:lnTo>
                  <a:cubicBezTo>
                    <a:pt x="0" y="19416"/>
                    <a:pt x="19416" y="0"/>
                    <a:pt x="4336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397899" cy="179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49589" y="2722133"/>
            <a:ext cx="10237506" cy="113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9"/>
              </a:lnSpc>
              <a:spcBef>
                <a:spcPct val="0"/>
              </a:spcBef>
            </a:pPr>
            <a:r>
              <a:rPr lang="en-US" b="true" sz="331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1.Planning and R</a:t>
            </a:r>
            <a:r>
              <a:rPr lang="en-US" b="true" sz="331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equirements Gathering</a:t>
            </a:r>
          </a:p>
          <a:p>
            <a:pPr algn="l">
              <a:lnSpc>
                <a:spcPts val="463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864345" y="3363791"/>
            <a:ext cx="15394955" cy="860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9"/>
              </a:lnSpc>
              <a:spcBef>
                <a:spcPct val="0"/>
              </a:spcBef>
            </a:pPr>
            <a:r>
              <a:rPr lang="en-US" sz="25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Organized into categories like Tech news , Events ,Tech in Egypt and Jobs  for easy navigation</a:t>
            </a:r>
          </a:p>
          <a:p>
            <a:pPr algn="l">
              <a:lnSpc>
                <a:spcPts val="3519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249388" y="3909501"/>
            <a:ext cx="9104521" cy="499418"/>
            <a:chOff x="0" y="0"/>
            <a:chExt cx="2397899" cy="13153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97899" cy="131534"/>
            </a:xfrm>
            <a:custGeom>
              <a:avLst/>
              <a:gdLst/>
              <a:ahLst/>
              <a:cxnLst/>
              <a:rect r="r" b="b" t="t" l="l"/>
              <a:pathLst>
                <a:path h="131534" w="2397899">
                  <a:moveTo>
                    <a:pt x="43367" y="0"/>
                  </a:moveTo>
                  <a:lnTo>
                    <a:pt x="2354531" y="0"/>
                  </a:lnTo>
                  <a:cubicBezTo>
                    <a:pt x="2366033" y="0"/>
                    <a:pt x="2377064" y="4569"/>
                    <a:pt x="2385197" y="12702"/>
                  </a:cubicBezTo>
                  <a:cubicBezTo>
                    <a:pt x="2393329" y="20835"/>
                    <a:pt x="2397899" y="31866"/>
                    <a:pt x="2397899" y="43367"/>
                  </a:cubicBezTo>
                  <a:lnTo>
                    <a:pt x="2397899" y="88167"/>
                  </a:lnTo>
                  <a:cubicBezTo>
                    <a:pt x="2397899" y="112118"/>
                    <a:pt x="2378482" y="131534"/>
                    <a:pt x="2354531" y="131534"/>
                  </a:cubicBezTo>
                  <a:lnTo>
                    <a:pt x="43367" y="131534"/>
                  </a:lnTo>
                  <a:cubicBezTo>
                    <a:pt x="19416" y="131534"/>
                    <a:pt x="0" y="112118"/>
                    <a:pt x="0" y="88167"/>
                  </a:cubicBezTo>
                  <a:lnTo>
                    <a:pt x="0" y="43367"/>
                  </a:lnTo>
                  <a:cubicBezTo>
                    <a:pt x="0" y="19416"/>
                    <a:pt x="19416" y="0"/>
                    <a:pt x="4336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397899" cy="179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549589" y="3854916"/>
            <a:ext cx="10237506" cy="554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9"/>
              </a:lnSpc>
              <a:spcBef>
                <a:spcPct val="0"/>
              </a:spcBef>
            </a:pPr>
            <a:r>
              <a:rPr lang="en-US" b="true" sz="331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2.Tech Stack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64345" y="4561319"/>
            <a:ext cx="16633564" cy="860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9"/>
              </a:lnSpc>
              <a:spcBef>
                <a:spcPct val="0"/>
              </a:spcBef>
            </a:pPr>
            <a:r>
              <a:rPr lang="en-US" sz="25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Choosing </a:t>
            </a:r>
            <a:r>
              <a:rPr lang="en-US" b="true" sz="251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WordPress</a:t>
            </a:r>
            <a:r>
              <a:rPr lang="en-US" sz="25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for its flexibility and plugin availability.</a:t>
            </a:r>
          </a:p>
          <a:p>
            <a:pPr algn="l">
              <a:lnSpc>
                <a:spcPts val="3519"/>
              </a:lnSpc>
              <a:spcBef>
                <a:spcPct val="0"/>
              </a:spcBef>
            </a:pPr>
          </a:p>
        </p:txBody>
      </p:sp>
      <p:grpSp>
        <p:nvGrpSpPr>
          <p:cNvPr name="Group 25" id="25"/>
          <p:cNvGrpSpPr/>
          <p:nvPr/>
        </p:nvGrpSpPr>
        <p:grpSpPr>
          <a:xfrm rot="0">
            <a:off x="249388" y="5129281"/>
            <a:ext cx="9104521" cy="499418"/>
            <a:chOff x="0" y="0"/>
            <a:chExt cx="2397899" cy="13153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397899" cy="131534"/>
            </a:xfrm>
            <a:custGeom>
              <a:avLst/>
              <a:gdLst/>
              <a:ahLst/>
              <a:cxnLst/>
              <a:rect r="r" b="b" t="t" l="l"/>
              <a:pathLst>
                <a:path h="131534" w="2397899">
                  <a:moveTo>
                    <a:pt x="43367" y="0"/>
                  </a:moveTo>
                  <a:lnTo>
                    <a:pt x="2354531" y="0"/>
                  </a:lnTo>
                  <a:cubicBezTo>
                    <a:pt x="2366033" y="0"/>
                    <a:pt x="2377064" y="4569"/>
                    <a:pt x="2385197" y="12702"/>
                  </a:cubicBezTo>
                  <a:cubicBezTo>
                    <a:pt x="2393329" y="20835"/>
                    <a:pt x="2397899" y="31866"/>
                    <a:pt x="2397899" y="43367"/>
                  </a:cubicBezTo>
                  <a:lnTo>
                    <a:pt x="2397899" y="88167"/>
                  </a:lnTo>
                  <a:cubicBezTo>
                    <a:pt x="2397899" y="112118"/>
                    <a:pt x="2378482" y="131534"/>
                    <a:pt x="2354531" y="131534"/>
                  </a:cubicBezTo>
                  <a:lnTo>
                    <a:pt x="43367" y="131534"/>
                  </a:lnTo>
                  <a:cubicBezTo>
                    <a:pt x="19416" y="131534"/>
                    <a:pt x="0" y="112118"/>
                    <a:pt x="0" y="88167"/>
                  </a:cubicBezTo>
                  <a:lnTo>
                    <a:pt x="0" y="43367"/>
                  </a:lnTo>
                  <a:cubicBezTo>
                    <a:pt x="0" y="19416"/>
                    <a:pt x="19416" y="0"/>
                    <a:pt x="4336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2397899" cy="179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549589" y="5074696"/>
            <a:ext cx="10237506" cy="554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9"/>
              </a:lnSpc>
              <a:spcBef>
                <a:spcPct val="0"/>
              </a:spcBef>
            </a:pPr>
            <a:r>
              <a:rPr lang="en-US" b="true" sz="331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3.Local Development (XAMPP)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864345" y="5781099"/>
            <a:ext cx="16633564" cy="42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9"/>
              </a:lnSpc>
              <a:spcBef>
                <a:spcPct val="0"/>
              </a:spcBef>
            </a:pPr>
            <a:r>
              <a:rPr lang="en-US" sz="25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Setup: Developed locally on </a:t>
            </a:r>
            <a:r>
              <a:rPr lang="en-US" b="true" sz="251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XAMPP</a:t>
            </a:r>
            <a:r>
              <a:rPr lang="en-US" sz="25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using </a:t>
            </a:r>
            <a:r>
              <a:rPr lang="en-US" sz="25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WordPress.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249388" y="6584022"/>
            <a:ext cx="9104521" cy="499418"/>
            <a:chOff x="0" y="0"/>
            <a:chExt cx="2397899" cy="13153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397899" cy="131534"/>
            </a:xfrm>
            <a:custGeom>
              <a:avLst/>
              <a:gdLst/>
              <a:ahLst/>
              <a:cxnLst/>
              <a:rect r="r" b="b" t="t" l="l"/>
              <a:pathLst>
                <a:path h="131534" w="2397899">
                  <a:moveTo>
                    <a:pt x="43367" y="0"/>
                  </a:moveTo>
                  <a:lnTo>
                    <a:pt x="2354531" y="0"/>
                  </a:lnTo>
                  <a:cubicBezTo>
                    <a:pt x="2366033" y="0"/>
                    <a:pt x="2377064" y="4569"/>
                    <a:pt x="2385197" y="12702"/>
                  </a:cubicBezTo>
                  <a:cubicBezTo>
                    <a:pt x="2393329" y="20835"/>
                    <a:pt x="2397899" y="31866"/>
                    <a:pt x="2397899" y="43367"/>
                  </a:cubicBezTo>
                  <a:lnTo>
                    <a:pt x="2397899" y="88167"/>
                  </a:lnTo>
                  <a:cubicBezTo>
                    <a:pt x="2397899" y="112118"/>
                    <a:pt x="2378482" y="131534"/>
                    <a:pt x="2354531" y="131534"/>
                  </a:cubicBezTo>
                  <a:lnTo>
                    <a:pt x="43367" y="131534"/>
                  </a:lnTo>
                  <a:cubicBezTo>
                    <a:pt x="19416" y="131534"/>
                    <a:pt x="0" y="112118"/>
                    <a:pt x="0" y="88167"/>
                  </a:cubicBezTo>
                  <a:lnTo>
                    <a:pt x="0" y="43367"/>
                  </a:lnTo>
                  <a:cubicBezTo>
                    <a:pt x="0" y="19416"/>
                    <a:pt x="19416" y="0"/>
                    <a:pt x="4336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2397899" cy="179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549589" y="6529437"/>
            <a:ext cx="10237506" cy="554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9"/>
              </a:lnSpc>
              <a:spcBef>
                <a:spcPct val="0"/>
              </a:spcBef>
            </a:pPr>
            <a:r>
              <a:rPr lang="en-US" b="true" sz="331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4.Deployment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64345" y="7197721"/>
            <a:ext cx="16633564" cy="1298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9"/>
              </a:lnSpc>
            </a:pPr>
            <a:r>
              <a:rPr lang="en-US" sz="251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Migration: </a:t>
            </a:r>
            <a:r>
              <a:rPr lang="en-US" sz="25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Moved the site from local development to a live server.</a:t>
            </a:r>
          </a:p>
          <a:p>
            <a:pPr algn="l">
              <a:lnSpc>
                <a:spcPts val="3519"/>
              </a:lnSpc>
              <a:spcBef>
                <a:spcPct val="0"/>
              </a:spcBef>
            </a:pPr>
            <a:r>
              <a:rPr lang="en-US" b="true" sz="251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Domain/Hosting: </a:t>
            </a:r>
            <a:r>
              <a:rPr lang="en-US" sz="25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Purchased the domain and set up hosting t</a:t>
            </a:r>
            <a:r>
              <a:rPr lang="en-US" sz="25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make the site publicly accessible.</a:t>
            </a:r>
          </a:p>
          <a:p>
            <a:pPr algn="l">
              <a:lnSpc>
                <a:spcPts val="3519"/>
              </a:lnSpc>
              <a:spcBef>
                <a:spcPct val="0"/>
              </a:spcBef>
            </a:pPr>
          </a:p>
        </p:txBody>
      </p:sp>
      <p:grpSp>
        <p:nvGrpSpPr>
          <p:cNvPr name="Group 35" id="35"/>
          <p:cNvGrpSpPr/>
          <p:nvPr/>
        </p:nvGrpSpPr>
        <p:grpSpPr>
          <a:xfrm rot="0">
            <a:off x="249388" y="8493379"/>
            <a:ext cx="9104521" cy="499418"/>
            <a:chOff x="0" y="0"/>
            <a:chExt cx="2397899" cy="13153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397899" cy="131534"/>
            </a:xfrm>
            <a:custGeom>
              <a:avLst/>
              <a:gdLst/>
              <a:ahLst/>
              <a:cxnLst/>
              <a:rect r="r" b="b" t="t" l="l"/>
              <a:pathLst>
                <a:path h="131534" w="2397899">
                  <a:moveTo>
                    <a:pt x="43367" y="0"/>
                  </a:moveTo>
                  <a:lnTo>
                    <a:pt x="2354531" y="0"/>
                  </a:lnTo>
                  <a:cubicBezTo>
                    <a:pt x="2366033" y="0"/>
                    <a:pt x="2377064" y="4569"/>
                    <a:pt x="2385197" y="12702"/>
                  </a:cubicBezTo>
                  <a:cubicBezTo>
                    <a:pt x="2393329" y="20835"/>
                    <a:pt x="2397899" y="31866"/>
                    <a:pt x="2397899" y="43367"/>
                  </a:cubicBezTo>
                  <a:lnTo>
                    <a:pt x="2397899" y="88167"/>
                  </a:lnTo>
                  <a:cubicBezTo>
                    <a:pt x="2397899" y="112118"/>
                    <a:pt x="2378482" y="131534"/>
                    <a:pt x="2354531" y="131534"/>
                  </a:cubicBezTo>
                  <a:lnTo>
                    <a:pt x="43367" y="131534"/>
                  </a:lnTo>
                  <a:cubicBezTo>
                    <a:pt x="19416" y="131534"/>
                    <a:pt x="0" y="112118"/>
                    <a:pt x="0" y="88167"/>
                  </a:cubicBezTo>
                  <a:lnTo>
                    <a:pt x="0" y="43367"/>
                  </a:lnTo>
                  <a:cubicBezTo>
                    <a:pt x="0" y="19416"/>
                    <a:pt x="19416" y="0"/>
                    <a:pt x="4336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2397899" cy="179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549589" y="8438794"/>
            <a:ext cx="10237506" cy="554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9"/>
              </a:lnSpc>
              <a:spcBef>
                <a:spcPct val="0"/>
              </a:spcBef>
            </a:pPr>
            <a:r>
              <a:rPr lang="en-US" b="true" sz="331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5.Ongoing Maintenance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864345" y="9145197"/>
            <a:ext cx="16633564" cy="42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9"/>
              </a:lnSpc>
              <a:spcBef>
                <a:spcPct val="0"/>
              </a:spcBef>
            </a:pPr>
            <a:r>
              <a:rPr lang="en-US" b="true" sz="251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Features: </a:t>
            </a:r>
            <a:r>
              <a:rPr lang="en-US" sz="25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Planning to allow users to submit their own content.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1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34169" y="6317139"/>
            <a:ext cx="8941519" cy="894151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4586779" y="8929688"/>
            <a:ext cx="2672521" cy="0"/>
          </a:xfrm>
          <a:prstGeom prst="line">
            <a:avLst/>
          </a:prstGeom>
          <a:ln cap="rnd" w="657225">
            <a:solidFill>
              <a:srgbClr val="FF27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6697186" y="8696186"/>
            <a:ext cx="467003" cy="46700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622480" y="4743844"/>
            <a:ext cx="3096467" cy="2696998"/>
            <a:chOff x="0" y="0"/>
            <a:chExt cx="1453825" cy="12662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53826" cy="1266270"/>
            </a:xfrm>
            <a:custGeom>
              <a:avLst/>
              <a:gdLst/>
              <a:ahLst/>
              <a:cxnLst/>
              <a:rect r="r" b="b" t="t" l="l"/>
              <a:pathLst>
                <a:path h="1266270" w="1453826">
                  <a:moveTo>
                    <a:pt x="1329365" y="1266270"/>
                  </a:moveTo>
                  <a:lnTo>
                    <a:pt x="124460" y="1266270"/>
                  </a:lnTo>
                  <a:cubicBezTo>
                    <a:pt x="55880" y="1266270"/>
                    <a:pt x="0" y="1210390"/>
                    <a:pt x="0" y="11418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29366" y="0"/>
                  </a:lnTo>
                  <a:cubicBezTo>
                    <a:pt x="1397945" y="0"/>
                    <a:pt x="1453826" y="55880"/>
                    <a:pt x="1453826" y="124460"/>
                  </a:cubicBezTo>
                  <a:lnTo>
                    <a:pt x="1453826" y="1141810"/>
                  </a:lnTo>
                  <a:cubicBezTo>
                    <a:pt x="1453826" y="1210390"/>
                    <a:pt x="1397945" y="1266270"/>
                    <a:pt x="1329366" y="1266270"/>
                  </a:cubicBezTo>
                  <a:close/>
                </a:path>
              </a:pathLst>
            </a:custGeom>
            <a:solidFill>
              <a:srgbClr val="FF27C3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99994" y="4807366"/>
            <a:ext cx="3096467" cy="2696998"/>
            <a:chOff x="0" y="0"/>
            <a:chExt cx="1453825" cy="12662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53826" cy="1266270"/>
            </a:xfrm>
            <a:custGeom>
              <a:avLst/>
              <a:gdLst/>
              <a:ahLst/>
              <a:cxnLst/>
              <a:rect r="r" b="b" t="t" l="l"/>
              <a:pathLst>
                <a:path h="1266270" w="1453826">
                  <a:moveTo>
                    <a:pt x="1329365" y="1266270"/>
                  </a:moveTo>
                  <a:lnTo>
                    <a:pt x="124460" y="1266270"/>
                  </a:lnTo>
                  <a:cubicBezTo>
                    <a:pt x="55880" y="1266270"/>
                    <a:pt x="0" y="1210390"/>
                    <a:pt x="0" y="11418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29366" y="0"/>
                  </a:lnTo>
                  <a:cubicBezTo>
                    <a:pt x="1397945" y="0"/>
                    <a:pt x="1453826" y="55880"/>
                    <a:pt x="1453826" y="124460"/>
                  </a:cubicBezTo>
                  <a:lnTo>
                    <a:pt x="1453826" y="1141810"/>
                  </a:lnTo>
                  <a:cubicBezTo>
                    <a:pt x="1453826" y="1210390"/>
                    <a:pt x="1397945" y="1266270"/>
                    <a:pt x="1329366" y="1266270"/>
                  </a:cubicBezTo>
                  <a:close/>
                </a:path>
              </a:pathLst>
            </a:custGeom>
            <a:solidFill>
              <a:srgbClr val="FF27C3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13951" y="4807366"/>
            <a:ext cx="3466789" cy="3019546"/>
            <a:chOff x="0" y="0"/>
            <a:chExt cx="1453825" cy="12662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53826" cy="1266270"/>
            </a:xfrm>
            <a:custGeom>
              <a:avLst/>
              <a:gdLst/>
              <a:ahLst/>
              <a:cxnLst/>
              <a:rect r="r" b="b" t="t" l="l"/>
              <a:pathLst>
                <a:path h="1266270" w="1453826">
                  <a:moveTo>
                    <a:pt x="1329365" y="1266270"/>
                  </a:moveTo>
                  <a:lnTo>
                    <a:pt x="124460" y="1266270"/>
                  </a:lnTo>
                  <a:cubicBezTo>
                    <a:pt x="55880" y="1266270"/>
                    <a:pt x="0" y="1210390"/>
                    <a:pt x="0" y="11418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29366" y="0"/>
                  </a:lnTo>
                  <a:cubicBezTo>
                    <a:pt x="1397945" y="0"/>
                    <a:pt x="1453826" y="55880"/>
                    <a:pt x="1453826" y="124460"/>
                  </a:cubicBezTo>
                  <a:lnTo>
                    <a:pt x="1453826" y="1141810"/>
                  </a:lnTo>
                  <a:cubicBezTo>
                    <a:pt x="1453826" y="1210390"/>
                    <a:pt x="1397945" y="1266270"/>
                    <a:pt x="1329366" y="1266270"/>
                  </a:cubicBezTo>
                  <a:close/>
                </a:path>
              </a:pathLst>
            </a:custGeom>
            <a:solidFill>
              <a:srgbClr val="FF27C3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889673" y="8724265"/>
            <a:ext cx="165158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Next  Page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22107" y="8724265"/>
            <a:ext cx="41716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1108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2972" y="5236332"/>
            <a:ext cx="3211722" cy="1237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1"/>
              </a:lnSpc>
            </a:pPr>
            <a:r>
              <a:rPr lang="en-US" b="true" sz="396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AHMED HOSSAM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5438" y="6862253"/>
            <a:ext cx="3466789" cy="28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5"/>
              </a:lnSpc>
            </a:pPr>
            <a:r>
              <a:rPr lang="en-US" sz="189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 &amp; Team Leader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63101" y="2155071"/>
            <a:ext cx="6307336" cy="124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26"/>
              </a:lnSpc>
            </a:pPr>
            <a:r>
              <a:rPr lang="en-US" b="true" sz="829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MEET THE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85199" y="2155071"/>
            <a:ext cx="3848033" cy="124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26"/>
              </a:lnSpc>
            </a:pPr>
            <a:r>
              <a:rPr lang="en-US" sz="8296">
                <a:solidFill>
                  <a:srgbClr val="FF27C3"/>
                </a:solidFill>
                <a:latin typeface="Poppins"/>
                <a:ea typeface="Poppins"/>
                <a:cs typeface="Poppins"/>
                <a:sym typeface="Poppins"/>
              </a:rPr>
              <a:t>TEAM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5365303" y="4743844"/>
            <a:ext cx="3466789" cy="3019546"/>
            <a:chOff x="0" y="0"/>
            <a:chExt cx="1453825" cy="12662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53826" cy="1266270"/>
            </a:xfrm>
            <a:custGeom>
              <a:avLst/>
              <a:gdLst/>
              <a:ahLst/>
              <a:cxnLst/>
              <a:rect r="r" b="b" t="t" l="l"/>
              <a:pathLst>
                <a:path h="1266270" w="1453826">
                  <a:moveTo>
                    <a:pt x="1329365" y="1266270"/>
                  </a:moveTo>
                  <a:lnTo>
                    <a:pt x="124460" y="1266270"/>
                  </a:lnTo>
                  <a:cubicBezTo>
                    <a:pt x="55880" y="1266270"/>
                    <a:pt x="0" y="1210390"/>
                    <a:pt x="0" y="11418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29366" y="0"/>
                  </a:lnTo>
                  <a:cubicBezTo>
                    <a:pt x="1397945" y="0"/>
                    <a:pt x="1453826" y="55880"/>
                    <a:pt x="1453826" y="124460"/>
                  </a:cubicBezTo>
                  <a:lnTo>
                    <a:pt x="1453826" y="1141810"/>
                  </a:lnTo>
                  <a:cubicBezTo>
                    <a:pt x="1453826" y="1210390"/>
                    <a:pt x="1397945" y="1266270"/>
                    <a:pt x="1329366" y="1266270"/>
                  </a:cubicBezTo>
                  <a:close/>
                </a:path>
              </a:pathLst>
            </a:custGeom>
            <a:solidFill>
              <a:srgbClr val="FF27C3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492837" y="5048514"/>
            <a:ext cx="3211722" cy="1237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1"/>
              </a:lnSpc>
            </a:pPr>
            <a:r>
              <a:rPr lang="en-US" b="true" sz="396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AHMED MOHAMED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188106" y="6862253"/>
            <a:ext cx="3466789" cy="28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5"/>
              </a:lnSpc>
            </a:pPr>
            <a:r>
              <a:rPr lang="en-US" sz="189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372" y="5257646"/>
            <a:ext cx="3109089" cy="99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9"/>
              </a:lnSpc>
            </a:pPr>
            <a:r>
              <a:rPr lang="en-US" b="true" sz="317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ABDALRAHIM MOHAMED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492837" y="6856417"/>
            <a:ext cx="3466789" cy="28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5"/>
              </a:lnSpc>
            </a:pPr>
            <a:r>
              <a:rPr lang="en-US" sz="189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586779" y="5073521"/>
            <a:ext cx="3211722" cy="1237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1"/>
              </a:lnSpc>
            </a:pPr>
            <a:r>
              <a:rPr lang="en-US" b="true" sz="396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MOHAMED MOHAMED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86779" y="7023527"/>
            <a:ext cx="3466789" cy="28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5"/>
              </a:lnSpc>
            </a:pPr>
            <a:r>
              <a:rPr lang="en-US" sz="189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33263" y="6408071"/>
            <a:ext cx="9323926" cy="93239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4586779" y="8929688"/>
            <a:ext cx="2672521" cy="0"/>
          </a:xfrm>
          <a:prstGeom prst="line">
            <a:avLst/>
          </a:prstGeom>
          <a:ln cap="rnd" w="657225">
            <a:solidFill>
              <a:srgbClr val="FF27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6697186" y="8696186"/>
            <a:ext cx="467003" cy="46700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686800" y="6871967"/>
            <a:ext cx="10822575" cy="996959"/>
            <a:chOff x="0" y="0"/>
            <a:chExt cx="2850390" cy="2625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50390" cy="262574"/>
            </a:xfrm>
            <a:custGeom>
              <a:avLst/>
              <a:gdLst/>
              <a:ahLst/>
              <a:cxnLst/>
              <a:rect r="r" b="b" t="t" l="l"/>
              <a:pathLst>
                <a:path h="262574" w="2850390">
                  <a:moveTo>
                    <a:pt x="36483" y="0"/>
                  </a:moveTo>
                  <a:lnTo>
                    <a:pt x="2813907" y="0"/>
                  </a:lnTo>
                  <a:cubicBezTo>
                    <a:pt x="2823583" y="0"/>
                    <a:pt x="2832863" y="3844"/>
                    <a:pt x="2839704" y="10686"/>
                  </a:cubicBezTo>
                  <a:cubicBezTo>
                    <a:pt x="2846546" y="17527"/>
                    <a:pt x="2850390" y="26807"/>
                    <a:pt x="2850390" y="36483"/>
                  </a:cubicBezTo>
                  <a:lnTo>
                    <a:pt x="2850390" y="226091"/>
                  </a:lnTo>
                  <a:cubicBezTo>
                    <a:pt x="2850390" y="235767"/>
                    <a:pt x="2846546" y="245046"/>
                    <a:pt x="2839704" y="251888"/>
                  </a:cubicBezTo>
                  <a:cubicBezTo>
                    <a:pt x="2832863" y="258730"/>
                    <a:pt x="2823583" y="262574"/>
                    <a:pt x="2813907" y="262574"/>
                  </a:cubicBezTo>
                  <a:lnTo>
                    <a:pt x="36483" y="262574"/>
                  </a:lnTo>
                  <a:cubicBezTo>
                    <a:pt x="26807" y="262574"/>
                    <a:pt x="17527" y="258730"/>
                    <a:pt x="10686" y="251888"/>
                  </a:cubicBezTo>
                  <a:cubicBezTo>
                    <a:pt x="3844" y="245046"/>
                    <a:pt x="0" y="235767"/>
                    <a:pt x="0" y="226091"/>
                  </a:cubicBezTo>
                  <a:lnTo>
                    <a:pt x="0" y="36483"/>
                  </a:lnTo>
                  <a:cubicBezTo>
                    <a:pt x="0" y="26807"/>
                    <a:pt x="3844" y="17527"/>
                    <a:pt x="10686" y="10686"/>
                  </a:cubicBezTo>
                  <a:cubicBezTo>
                    <a:pt x="17527" y="3844"/>
                    <a:pt x="26807" y="0"/>
                    <a:pt x="3648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850390" cy="338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27"/>
                </a:lnSpc>
              </a:pPr>
              <a:r>
                <a:rPr lang="en-US" b="true" sz="3377" spc="1225" u="sng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  <a:hlinkClick r:id="rId2" tooltip="https://tech-talks.site"/>
                </a:rPr>
                <a:t>Tech-Talk.site</a:t>
              </a:r>
              <a:r>
                <a:rPr lang="en-US" sz="3377" spc="1225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               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054427" y="2179646"/>
            <a:ext cx="8823091" cy="4228425"/>
            <a:chOff x="0" y="0"/>
            <a:chExt cx="1102746" cy="52848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02746" cy="528486"/>
            </a:xfrm>
            <a:custGeom>
              <a:avLst/>
              <a:gdLst/>
              <a:ahLst/>
              <a:cxnLst/>
              <a:rect r="r" b="b" t="t" l="l"/>
              <a:pathLst>
                <a:path h="528486" w="1102746">
                  <a:moveTo>
                    <a:pt x="55280" y="0"/>
                  </a:moveTo>
                  <a:lnTo>
                    <a:pt x="1047466" y="0"/>
                  </a:lnTo>
                  <a:cubicBezTo>
                    <a:pt x="1062127" y="0"/>
                    <a:pt x="1076188" y="5824"/>
                    <a:pt x="1086555" y="16191"/>
                  </a:cubicBezTo>
                  <a:cubicBezTo>
                    <a:pt x="1096922" y="26558"/>
                    <a:pt x="1102746" y="40619"/>
                    <a:pt x="1102746" y="55280"/>
                  </a:cubicBezTo>
                  <a:lnTo>
                    <a:pt x="1102746" y="473206"/>
                  </a:lnTo>
                  <a:cubicBezTo>
                    <a:pt x="1102746" y="487867"/>
                    <a:pt x="1096922" y="501928"/>
                    <a:pt x="1086555" y="512295"/>
                  </a:cubicBezTo>
                  <a:cubicBezTo>
                    <a:pt x="1076188" y="522662"/>
                    <a:pt x="1062127" y="528486"/>
                    <a:pt x="1047466" y="528486"/>
                  </a:cubicBezTo>
                  <a:lnTo>
                    <a:pt x="55280" y="528486"/>
                  </a:lnTo>
                  <a:cubicBezTo>
                    <a:pt x="40619" y="528486"/>
                    <a:pt x="26558" y="522662"/>
                    <a:pt x="16191" y="512295"/>
                  </a:cubicBezTo>
                  <a:cubicBezTo>
                    <a:pt x="5824" y="501928"/>
                    <a:pt x="0" y="487867"/>
                    <a:pt x="0" y="473206"/>
                  </a:cubicBezTo>
                  <a:lnTo>
                    <a:pt x="0" y="55280"/>
                  </a:lnTo>
                  <a:cubicBezTo>
                    <a:pt x="0" y="40619"/>
                    <a:pt x="5824" y="26558"/>
                    <a:pt x="16191" y="16191"/>
                  </a:cubicBezTo>
                  <a:cubicBezTo>
                    <a:pt x="26558" y="5824"/>
                    <a:pt x="40619" y="0"/>
                    <a:pt x="55280" y="0"/>
                  </a:cubicBezTo>
                  <a:close/>
                </a:path>
              </a:pathLst>
            </a:custGeom>
            <a:blipFill>
              <a:blip r:embed="rId3"/>
              <a:stretch>
                <a:fillRect l="-780" t="0" r="-780" b="0"/>
              </a:stretch>
            </a:blipFill>
            <a:ln w="266700" cap="rnd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468558" y="3953972"/>
            <a:ext cx="3043867" cy="474974"/>
            <a:chOff x="0" y="0"/>
            <a:chExt cx="801677" cy="12509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01677" cy="125096"/>
            </a:xfrm>
            <a:custGeom>
              <a:avLst/>
              <a:gdLst/>
              <a:ahLst/>
              <a:cxnLst/>
              <a:rect r="r" b="b" t="t" l="l"/>
              <a:pathLst>
                <a:path h="125096" w="801677">
                  <a:moveTo>
                    <a:pt x="62548" y="0"/>
                  </a:moveTo>
                  <a:lnTo>
                    <a:pt x="739129" y="0"/>
                  </a:lnTo>
                  <a:cubicBezTo>
                    <a:pt x="755718" y="0"/>
                    <a:pt x="771627" y="6590"/>
                    <a:pt x="783357" y="18320"/>
                  </a:cubicBezTo>
                  <a:cubicBezTo>
                    <a:pt x="795087" y="30050"/>
                    <a:pt x="801677" y="45959"/>
                    <a:pt x="801677" y="62548"/>
                  </a:cubicBezTo>
                  <a:lnTo>
                    <a:pt x="801677" y="62548"/>
                  </a:lnTo>
                  <a:cubicBezTo>
                    <a:pt x="801677" y="79137"/>
                    <a:pt x="795087" y="95046"/>
                    <a:pt x="783357" y="106776"/>
                  </a:cubicBezTo>
                  <a:cubicBezTo>
                    <a:pt x="771627" y="118506"/>
                    <a:pt x="755718" y="125096"/>
                    <a:pt x="739129" y="125096"/>
                  </a:cubicBezTo>
                  <a:lnTo>
                    <a:pt x="62548" y="125096"/>
                  </a:lnTo>
                  <a:cubicBezTo>
                    <a:pt x="45959" y="125096"/>
                    <a:pt x="30050" y="118506"/>
                    <a:pt x="18320" y="106776"/>
                  </a:cubicBezTo>
                  <a:cubicBezTo>
                    <a:pt x="6590" y="95046"/>
                    <a:pt x="0" y="79137"/>
                    <a:pt x="0" y="62548"/>
                  </a:cubicBezTo>
                  <a:lnTo>
                    <a:pt x="0" y="62548"/>
                  </a:lnTo>
                  <a:cubicBezTo>
                    <a:pt x="0" y="45959"/>
                    <a:pt x="6590" y="30050"/>
                    <a:pt x="18320" y="18320"/>
                  </a:cubicBezTo>
                  <a:cubicBezTo>
                    <a:pt x="30050" y="6590"/>
                    <a:pt x="45959" y="0"/>
                    <a:pt x="625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01677" cy="172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68558" y="5143500"/>
            <a:ext cx="3043867" cy="474974"/>
            <a:chOff x="0" y="0"/>
            <a:chExt cx="801677" cy="12509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01677" cy="125096"/>
            </a:xfrm>
            <a:custGeom>
              <a:avLst/>
              <a:gdLst/>
              <a:ahLst/>
              <a:cxnLst/>
              <a:rect r="r" b="b" t="t" l="l"/>
              <a:pathLst>
                <a:path h="125096" w="801677">
                  <a:moveTo>
                    <a:pt x="62548" y="0"/>
                  </a:moveTo>
                  <a:lnTo>
                    <a:pt x="739129" y="0"/>
                  </a:lnTo>
                  <a:cubicBezTo>
                    <a:pt x="755718" y="0"/>
                    <a:pt x="771627" y="6590"/>
                    <a:pt x="783357" y="18320"/>
                  </a:cubicBezTo>
                  <a:cubicBezTo>
                    <a:pt x="795087" y="30050"/>
                    <a:pt x="801677" y="45959"/>
                    <a:pt x="801677" y="62548"/>
                  </a:cubicBezTo>
                  <a:lnTo>
                    <a:pt x="801677" y="62548"/>
                  </a:lnTo>
                  <a:cubicBezTo>
                    <a:pt x="801677" y="79137"/>
                    <a:pt x="795087" y="95046"/>
                    <a:pt x="783357" y="106776"/>
                  </a:cubicBezTo>
                  <a:cubicBezTo>
                    <a:pt x="771627" y="118506"/>
                    <a:pt x="755718" y="125096"/>
                    <a:pt x="739129" y="125096"/>
                  </a:cubicBezTo>
                  <a:lnTo>
                    <a:pt x="62548" y="125096"/>
                  </a:lnTo>
                  <a:cubicBezTo>
                    <a:pt x="45959" y="125096"/>
                    <a:pt x="30050" y="118506"/>
                    <a:pt x="18320" y="106776"/>
                  </a:cubicBezTo>
                  <a:cubicBezTo>
                    <a:pt x="6590" y="95046"/>
                    <a:pt x="0" y="79137"/>
                    <a:pt x="0" y="62548"/>
                  </a:cubicBezTo>
                  <a:lnTo>
                    <a:pt x="0" y="62548"/>
                  </a:lnTo>
                  <a:cubicBezTo>
                    <a:pt x="0" y="45959"/>
                    <a:pt x="6590" y="30050"/>
                    <a:pt x="18320" y="18320"/>
                  </a:cubicBezTo>
                  <a:cubicBezTo>
                    <a:pt x="30050" y="6590"/>
                    <a:pt x="45959" y="0"/>
                    <a:pt x="625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01677" cy="172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68558" y="7868926"/>
            <a:ext cx="3958267" cy="474974"/>
            <a:chOff x="0" y="0"/>
            <a:chExt cx="1042507" cy="12509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42507" cy="125096"/>
            </a:xfrm>
            <a:custGeom>
              <a:avLst/>
              <a:gdLst/>
              <a:ahLst/>
              <a:cxnLst/>
              <a:rect r="r" b="b" t="t" l="l"/>
              <a:pathLst>
                <a:path h="125096" w="1042507">
                  <a:moveTo>
                    <a:pt x="62548" y="0"/>
                  </a:moveTo>
                  <a:lnTo>
                    <a:pt x="979958" y="0"/>
                  </a:lnTo>
                  <a:cubicBezTo>
                    <a:pt x="996547" y="0"/>
                    <a:pt x="1012457" y="6590"/>
                    <a:pt x="1024187" y="18320"/>
                  </a:cubicBezTo>
                  <a:cubicBezTo>
                    <a:pt x="1035917" y="30050"/>
                    <a:pt x="1042507" y="45959"/>
                    <a:pt x="1042507" y="62548"/>
                  </a:cubicBezTo>
                  <a:lnTo>
                    <a:pt x="1042507" y="62548"/>
                  </a:lnTo>
                  <a:cubicBezTo>
                    <a:pt x="1042507" y="79137"/>
                    <a:pt x="1035917" y="95046"/>
                    <a:pt x="1024187" y="106776"/>
                  </a:cubicBezTo>
                  <a:cubicBezTo>
                    <a:pt x="1012457" y="118506"/>
                    <a:pt x="996547" y="125096"/>
                    <a:pt x="979958" y="125096"/>
                  </a:cubicBezTo>
                  <a:lnTo>
                    <a:pt x="62548" y="125096"/>
                  </a:lnTo>
                  <a:cubicBezTo>
                    <a:pt x="45959" y="125096"/>
                    <a:pt x="30050" y="118506"/>
                    <a:pt x="18320" y="106776"/>
                  </a:cubicBezTo>
                  <a:cubicBezTo>
                    <a:pt x="6590" y="95046"/>
                    <a:pt x="0" y="79137"/>
                    <a:pt x="0" y="62548"/>
                  </a:cubicBezTo>
                  <a:lnTo>
                    <a:pt x="0" y="62548"/>
                  </a:lnTo>
                  <a:cubicBezTo>
                    <a:pt x="0" y="45959"/>
                    <a:pt x="6590" y="30050"/>
                    <a:pt x="18320" y="18320"/>
                  </a:cubicBezTo>
                  <a:cubicBezTo>
                    <a:pt x="30050" y="6590"/>
                    <a:pt x="45959" y="0"/>
                    <a:pt x="625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042507" cy="172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429033" y="2510625"/>
            <a:ext cx="10411407" cy="107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864"/>
              </a:lnSpc>
            </a:pPr>
            <a:r>
              <a:rPr lang="en-US" b="true" sz="71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INRTODUCTION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889673" y="8724265"/>
            <a:ext cx="165158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Next  Page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722107" y="8724265"/>
            <a:ext cx="41716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1108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14145" y="3890997"/>
            <a:ext cx="5596560" cy="97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3"/>
              </a:lnSpc>
            </a:pPr>
            <a:r>
              <a:rPr lang="en-US" sz="2445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Tech Talks</a:t>
            </a:r>
            <a:r>
              <a:rPr lang="en-US" sz="2445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is A Platform for Tech News and Community Engagement 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58232" y="1065662"/>
            <a:ext cx="1476505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168991" y="1067627"/>
            <a:ext cx="169367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373649" y="1046154"/>
            <a:ext cx="141135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137555" y="1065662"/>
            <a:ext cx="1975993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Aspects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465973" y="1056891"/>
            <a:ext cx="220802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 Process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14145" y="5127172"/>
            <a:ext cx="5596560" cy="245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3"/>
              </a:lnSpc>
            </a:pPr>
            <a:r>
              <a:rPr lang="en-US" sz="2445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Objective</a:t>
            </a:r>
            <a:r>
              <a:rPr lang="en-US" sz="2445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of Tech Talks is designed to be a go-to platform for tech enthusiasts to read the </a:t>
            </a:r>
            <a:r>
              <a:rPr lang="en-US" sz="2445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latest news</a:t>
            </a:r>
            <a:r>
              <a:rPr lang="en-US" sz="2445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, learn about </a:t>
            </a:r>
            <a:r>
              <a:rPr lang="en-US" sz="2445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trending topics</a:t>
            </a:r>
            <a:r>
              <a:rPr lang="en-US" sz="2445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, and </a:t>
            </a:r>
            <a:r>
              <a:rPr lang="en-US" sz="2445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engage</a:t>
            </a:r>
            <a:r>
              <a:rPr lang="en-US" sz="2445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with a community through comments.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14145" y="7773676"/>
            <a:ext cx="5596560" cy="3052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3"/>
              </a:lnSpc>
            </a:pPr>
            <a:r>
              <a:rPr lang="en-US" sz="2545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Target Audience </a:t>
            </a:r>
            <a:r>
              <a:rPr lang="en-US" sz="2545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Tech enthusiasts, developers, IT professionals, and anyone interested in the latest technology trends.</a:t>
            </a:r>
          </a:p>
          <a:p>
            <a:pPr algn="just">
              <a:lnSpc>
                <a:spcPts val="4073"/>
              </a:lnSpc>
            </a:pPr>
          </a:p>
          <a:p>
            <a:pPr algn="just">
              <a:lnSpc>
                <a:spcPts val="4073"/>
              </a:lnSpc>
            </a:pP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028700" y="940793"/>
            <a:ext cx="625736" cy="588191"/>
          </a:xfrm>
          <a:custGeom>
            <a:avLst/>
            <a:gdLst/>
            <a:ahLst/>
            <a:cxnLst/>
            <a:rect r="r" b="b" t="t" l="l"/>
            <a:pathLst>
              <a:path h="588191" w="625736">
                <a:moveTo>
                  <a:pt x="0" y="0"/>
                </a:moveTo>
                <a:lnTo>
                  <a:pt x="625736" y="0"/>
                </a:lnTo>
                <a:lnTo>
                  <a:pt x="625736" y="588192"/>
                </a:lnTo>
                <a:lnTo>
                  <a:pt x="0" y="588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866545" y="1121798"/>
            <a:ext cx="2190015" cy="31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246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Tech-Talk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33263" y="6408071"/>
            <a:ext cx="9323926" cy="93239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4586779" y="8929688"/>
            <a:ext cx="2672521" cy="0"/>
          </a:xfrm>
          <a:prstGeom prst="line">
            <a:avLst/>
          </a:prstGeom>
          <a:ln cap="rnd" w="657225">
            <a:solidFill>
              <a:srgbClr val="FF27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6697186" y="8696186"/>
            <a:ext cx="467003" cy="46700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054427" y="2179646"/>
            <a:ext cx="8823091" cy="4228425"/>
            <a:chOff x="0" y="0"/>
            <a:chExt cx="1102746" cy="5284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02746" cy="528486"/>
            </a:xfrm>
            <a:custGeom>
              <a:avLst/>
              <a:gdLst/>
              <a:ahLst/>
              <a:cxnLst/>
              <a:rect r="r" b="b" t="t" l="l"/>
              <a:pathLst>
                <a:path h="528486" w="1102746">
                  <a:moveTo>
                    <a:pt x="55280" y="0"/>
                  </a:moveTo>
                  <a:lnTo>
                    <a:pt x="1047466" y="0"/>
                  </a:lnTo>
                  <a:cubicBezTo>
                    <a:pt x="1062127" y="0"/>
                    <a:pt x="1076188" y="5824"/>
                    <a:pt x="1086555" y="16191"/>
                  </a:cubicBezTo>
                  <a:cubicBezTo>
                    <a:pt x="1096922" y="26558"/>
                    <a:pt x="1102746" y="40619"/>
                    <a:pt x="1102746" y="55280"/>
                  </a:cubicBezTo>
                  <a:lnTo>
                    <a:pt x="1102746" y="473206"/>
                  </a:lnTo>
                  <a:cubicBezTo>
                    <a:pt x="1102746" y="487867"/>
                    <a:pt x="1096922" y="501928"/>
                    <a:pt x="1086555" y="512295"/>
                  </a:cubicBezTo>
                  <a:cubicBezTo>
                    <a:pt x="1076188" y="522662"/>
                    <a:pt x="1062127" y="528486"/>
                    <a:pt x="1047466" y="528486"/>
                  </a:cubicBezTo>
                  <a:lnTo>
                    <a:pt x="55280" y="528486"/>
                  </a:lnTo>
                  <a:cubicBezTo>
                    <a:pt x="40619" y="528486"/>
                    <a:pt x="26558" y="522662"/>
                    <a:pt x="16191" y="512295"/>
                  </a:cubicBezTo>
                  <a:cubicBezTo>
                    <a:pt x="5824" y="501928"/>
                    <a:pt x="0" y="487867"/>
                    <a:pt x="0" y="473206"/>
                  </a:cubicBezTo>
                  <a:lnTo>
                    <a:pt x="0" y="55280"/>
                  </a:lnTo>
                  <a:cubicBezTo>
                    <a:pt x="0" y="40619"/>
                    <a:pt x="5824" y="26558"/>
                    <a:pt x="16191" y="16191"/>
                  </a:cubicBezTo>
                  <a:cubicBezTo>
                    <a:pt x="26558" y="5824"/>
                    <a:pt x="40619" y="0"/>
                    <a:pt x="55280" y="0"/>
                  </a:cubicBezTo>
                  <a:close/>
                </a:path>
              </a:pathLst>
            </a:custGeom>
            <a:blipFill>
              <a:blip r:embed="rId2"/>
              <a:stretch>
                <a:fillRect l="-780" t="0" r="-780" b="0"/>
              </a:stretch>
            </a:blipFill>
            <a:ln w="266700" cap="rnd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341568" y="3967376"/>
            <a:ext cx="3043867" cy="474974"/>
            <a:chOff x="0" y="0"/>
            <a:chExt cx="801677" cy="1250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1677" cy="125096"/>
            </a:xfrm>
            <a:custGeom>
              <a:avLst/>
              <a:gdLst/>
              <a:ahLst/>
              <a:cxnLst/>
              <a:rect r="r" b="b" t="t" l="l"/>
              <a:pathLst>
                <a:path h="125096" w="801677">
                  <a:moveTo>
                    <a:pt x="62548" y="0"/>
                  </a:moveTo>
                  <a:lnTo>
                    <a:pt x="739129" y="0"/>
                  </a:lnTo>
                  <a:cubicBezTo>
                    <a:pt x="755718" y="0"/>
                    <a:pt x="771627" y="6590"/>
                    <a:pt x="783357" y="18320"/>
                  </a:cubicBezTo>
                  <a:cubicBezTo>
                    <a:pt x="795087" y="30050"/>
                    <a:pt x="801677" y="45959"/>
                    <a:pt x="801677" y="62548"/>
                  </a:cubicBezTo>
                  <a:lnTo>
                    <a:pt x="801677" y="62548"/>
                  </a:lnTo>
                  <a:cubicBezTo>
                    <a:pt x="801677" y="79137"/>
                    <a:pt x="795087" y="95046"/>
                    <a:pt x="783357" y="106776"/>
                  </a:cubicBezTo>
                  <a:cubicBezTo>
                    <a:pt x="771627" y="118506"/>
                    <a:pt x="755718" y="125096"/>
                    <a:pt x="739129" y="125096"/>
                  </a:cubicBezTo>
                  <a:lnTo>
                    <a:pt x="62548" y="125096"/>
                  </a:lnTo>
                  <a:cubicBezTo>
                    <a:pt x="45959" y="125096"/>
                    <a:pt x="30050" y="118506"/>
                    <a:pt x="18320" y="106776"/>
                  </a:cubicBezTo>
                  <a:cubicBezTo>
                    <a:pt x="6590" y="95046"/>
                    <a:pt x="0" y="79137"/>
                    <a:pt x="0" y="62548"/>
                  </a:cubicBezTo>
                  <a:lnTo>
                    <a:pt x="0" y="62548"/>
                  </a:lnTo>
                  <a:cubicBezTo>
                    <a:pt x="0" y="45959"/>
                    <a:pt x="6590" y="30050"/>
                    <a:pt x="18320" y="18320"/>
                  </a:cubicBezTo>
                  <a:cubicBezTo>
                    <a:pt x="30050" y="6590"/>
                    <a:pt x="45959" y="0"/>
                    <a:pt x="625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01677" cy="172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41568" y="6371310"/>
            <a:ext cx="3958267" cy="474974"/>
            <a:chOff x="0" y="0"/>
            <a:chExt cx="1042507" cy="12509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42507" cy="125096"/>
            </a:xfrm>
            <a:custGeom>
              <a:avLst/>
              <a:gdLst/>
              <a:ahLst/>
              <a:cxnLst/>
              <a:rect r="r" b="b" t="t" l="l"/>
              <a:pathLst>
                <a:path h="125096" w="1042507">
                  <a:moveTo>
                    <a:pt x="62548" y="0"/>
                  </a:moveTo>
                  <a:lnTo>
                    <a:pt x="979958" y="0"/>
                  </a:lnTo>
                  <a:cubicBezTo>
                    <a:pt x="996547" y="0"/>
                    <a:pt x="1012457" y="6590"/>
                    <a:pt x="1024187" y="18320"/>
                  </a:cubicBezTo>
                  <a:cubicBezTo>
                    <a:pt x="1035917" y="30050"/>
                    <a:pt x="1042507" y="45959"/>
                    <a:pt x="1042507" y="62548"/>
                  </a:cubicBezTo>
                  <a:lnTo>
                    <a:pt x="1042507" y="62548"/>
                  </a:lnTo>
                  <a:cubicBezTo>
                    <a:pt x="1042507" y="79137"/>
                    <a:pt x="1035917" y="95046"/>
                    <a:pt x="1024187" y="106776"/>
                  </a:cubicBezTo>
                  <a:cubicBezTo>
                    <a:pt x="1012457" y="118506"/>
                    <a:pt x="996547" y="125096"/>
                    <a:pt x="979958" y="125096"/>
                  </a:cubicBezTo>
                  <a:lnTo>
                    <a:pt x="62548" y="125096"/>
                  </a:lnTo>
                  <a:cubicBezTo>
                    <a:pt x="45959" y="125096"/>
                    <a:pt x="30050" y="118506"/>
                    <a:pt x="18320" y="106776"/>
                  </a:cubicBezTo>
                  <a:cubicBezTo>
                    <a:pt x="6590" y="95046"/>
                    <a:pt x="0" y="79137"/>
                    <a:pt x="0" y="62548"/>
                  </a:cubicBezTo>
                  <a:lnTo>
                    <a:pt x="0" y="62548"/>
                  </a:lnTo>
                  <a:cubicBezTo>
                    <a:pt x="0" y="45959"/>
                    <a:pt x="6590" y="30050"/>
                    <a:pt x="18320" y="18320"/>
                  </a:cubicBezTo>
                  <a:cubicBezTo>
                    <a:pt x="30050" y="6590"/>
                    <a:pt x="45959" y="0"/>
                    <a:pt x="625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042507" cy="172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341568" y="2428779"/>
            <a:ext cx="10411407" cy="107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864"/>
              </a:lnSpc>
            </a:pPr>
            <a:r>
              <a:rPr lang="en-US" b="true" sz="71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INRTODUCTION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889673" y="8724265"/>
            <a:ext cx="165158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Next  Page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722107" y="8724265"/>
            <a:ext cx="41716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1108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58232" y="1065662"/>
            <a:ext cx="1476505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68991" y="1067627"/>
            <a:ext cx="169367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373649" y="1046154"/>
            <a:ext cx="141135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37555" y="1065662"/>
            <a:ext cx="1975993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Aspects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65973" y="1056891"/>
            <a:ext cx="220802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 Process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68558" y="3951048"/>
            <a:ext cx="6733815" cy="245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3"/>
              </a:lnSpc>
            </a:pPr>
            <a:r>
              <a:rPr lang="en-US" b="true" sz="2445" spc="-48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What Makes Tech Talk Unique:</a:t>
            </a:r>
          </a:p>
          <a:p>
            <a:pPr algn="just">
              <a:lnSpc>
                <a:spcPts val="3913"/>
              </a:lnSpc>
            </a:pPr>
            <a:r>
              <a:rPr lang="en-US" sz="2445" spc="-48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Unlike generic news platforms, Tech Talks </a:t>
            </a:r>
            <a:r>
              <a:rPr lang="en-US" b="true" sz="2445" spc="-48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focuses specifically on technology</a:t>
            </a:r>
            <a:r>
              <a:rPr lang="en-US" sz="2445" spc="-48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,Addition to </a:t>
            </a:r>
            <a:r>
              <a:rPr lang="en-US" b="true" sz="2445" spc="-48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Exclusive sections like Events ,Jobs , Tech news in Egypt </a:t>
            </a:r>
          </a:p>
          <a:p>
            <a:pPr algn="just">
              <a:lnSpc>
                <a:spcPts val="3913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468558" y="6312821"/>
            <a:ext cx="5596560" cy="150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3"/>
              </a:lnSpc>
            </a:pPr>
            <a:r>
              <a:rPr lang="en-US" sz="2545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Who are the compitetors of Tech-Talk :</a:t>
            </a:r>
          </a:p>
          <a:p>
            <a:pPr algn="just">
              <a:lnSpc>
                <a:spcPts val="4073"/>
              </a:lnSpc>
            </a:pPr>
            <a:r>
              <a:rPr lang="en-US" sz="2545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Many platforms Provide to customers Technology news like Reuters ,Cnn ,BBC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686800" y="6871967"/>
            <a:ext cx="10822575" cy="996959"/>
            <a:chOff x="0" y="0"/>
            <a:chExt cx="2850390" cy="26257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50390" cy="262574"/>
            </a:xfrm>
            <a:custGeom>
              <a:avLst/>
              <a:gdLst/>
              <a:ahLst/>
              <a:cxnLst/>
              <a:rect r="r" b="b" t="t" l="l"/>
              <a:pathLst>
                <a:path h="262574" w="2850390">
                  <a:moveTo>
                    <a:pt x="36483" y="0"/>
                  </a:moveTo>
                  <a:lnTo>
                    <a:pt x="2813907" y="0"/>
                  </a:lnTo>
                  <a:cubicBezTo>
                    <a:pt x="2823583" y="0"/>
                    <a:pt x="2832863" y="3844"/>
                    <a:pt x="2839704" y="10686"/>
                  </a:cubicBezTo>
                  <a:cubicBezTo>
                    <a:pt x="2846546" y="17527"/>
                    <a:pt x="2850390" y="26807"/>
                    <a:pt x="2850390" y="36483"/>
                  </a:cubicBezTo>
                  <a:lnTo>
                    <a:pt x="2850390" y="226091"/>
                  </a:lnTo>
                  <a:cubicBezTo>
                    <a:pt x="2850390" y="235767"/>
                    <a:pt x="2846546" y="245046"/>
                    <a:pt x="2839704" y="251888"/>
                  </a:cubicBezTo>
                  <a:cubicBezTo>
                    <a:pt x="2832863" y="258730"/>
                    <a:pt x="2823583" y="262574"/>
                    <a:pt x="2813907" y="262574"/>
                  </a:cubicBezTo>
                  <a:lnTo>
                    <a:pt x="36483" y="262574"/>
                  </a:lnTo>
                  <a:cubicBezTo>
                    <a:pt x="26807" y="262574"/>
                    <a:pt x="17527" y="258730"/>
                    <a:pt x="10686" y="251888"/>
                  </a:cubicBezTo>
                  <a:cubicBezTo>
                    <a:pt x="3844" y="245046"/>
                    <a:pt x="0" y="235767"/>
                    <a:pt x="0" y="226091"/>
                  </a:cubicBezTo>
                  <a:lnTo>
                    <a:pt x="0" y="36483"/>
                  </a:lnTo>
                  <a:cubicBezTo>
                    <a:pt x="0" y="26807"/>
                    <a:pt x="3844" y="17527"/>
                    <a:pt x="10686" y="10686"/>
                  </a:cubicBezTo>
                  <a:cubicBezTo>
                    <a:pt x="17527" y="3844"/>
                    <a:pt x="26807" y="0"/>
                    <a:pt x="3648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2850390" cy="338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27"/>
                </a:lnSpc>
              </a:pPr>
              <a:r>
                <a:rPr lang="en-US" b="true" sz="3377" spc="1225" u="sng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  <a:hlinkClick r:id="rId3" tooltip="https://tech-talks.site"/>
                </a:rPr>
                <a:t>Tech-Talk.site</a:t>
              </a:r>
              <a:r>
                <a:rPr lang="en-US" sz="3377" spc="1225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                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028700" y="940793"/>
            <a:ext cx="625736" cy="588191"/>
          </a:xfrm>
          <a:custGeom>
            <a:avLst/>
            <a:gdLst/>
            <a:ahLst/>
            <a:cxnLst/>
            <a:rect r="r" b="b" t="t" l="l"/>
            <a:pathLst>
              <a:path h="588191" w="625736">
                <a:moveTo>
                  <a:pt x="0" y="0"/>
                </a:moveTo>
                <a:lnTo>
                  <a:pt x="625736" y="0"/>
                </a:lnTo>
                <a:lnTo>
                  <a:pt x="625736" y="588192"/>
                </a:lnTo>
                <a:lnTo>
                  <a:pt x="0" y="588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866545" y="1121798"/>
            <a:ext cx="2190015" cy="31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246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Tech-Talk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586779" y="8929688"/>
            <a:ext cx="2672521" cy="0"/>
          </a:xfrm>
          <a:prstGeom prst="line">
            <a:avLst/>
          </a:prstGeom>
          <a:ln cap="rnd" w="657225">
            <a:solidFill>
              <a:srgbClr val="FF27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6697186" y="8696186"/>
            <a:ext cx="467003" cy="46700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4505489" y="1788024"/>
            <a:ext cx="9277021" cy="101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366"/>
              </a:lnSpc>
            </a:pPr>
            <a:r>
              <a:rPr lang="en-US" b="true" sz="66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89673" y="8724265"/>
            <a:ext cx="165158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Next  Page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22107" y="8724265"/>
            <a:ext cx="41716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1108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30562" y="3378027"/>
            <a:ext cx="6885266" cy="451256"/>
            <a:chOff x="0" y="0"/>
            <a:chExt cx="1813403" cy="1188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13403" cy="118849"/>
            </a:xfrm>
            <a:custGeom>
              <a:avLst/>
              <a:gdLst/>
              <a:ahLst/>
              <a:cxnLst/>
              <a:rect r="r" b="b" t="t" l="l"/>
              <a:pathLst>
                <a:path h="118849" w="1813403">
                  <a:moveTo>
                    <a:pt x="57345" y="0"/>
                  </a:moveTo>
                  <a:lnTo>
                    <a:pt x="1756058" y="0"/>
                  </a:lnTo>
                  <a:cubicBezTo>
                    <a:pt x="1787729" y="0"/>
                    <a:pt x="1813403" y="25674"/>
                    <a:pt x="1813403" y="57345"/>
                  </a:cubicBezTo>
                  <a:lnTo>
                    <a:pt x="1813403" y="61504"/>
                  </a:lnTo>
                  <a:cubicBezTo>
                    <a:pt x="1813403" y="76713"/>
                    <a:pt x="1807362" y="91299"/>
                    <a:pt x="1796607" y="102053"/>
                  </a:cubicBezTo>
                  <a:cubicBezTo>
                    <a:pt x="1785853" y="112808"/>
                    <a:pt x="1771267" y="118849"/>
                    <a:pt x="1756058" y="118849"/>
                  </a:cubicBezTo>
                  <a:lnTo>
                    <a:pt x="57345" y="118849"/>
                  </a:lnTo>
                  <a:cubicBezTo>
                    <a:pt x="42136" y="118849"/>
                    <a:pt x="27550" y="112808"/>
                    <a:pt x="16796" y="102053"/>
                  </a:cubicBezTo>
                  <a:cubicBezTo>
                    <a:pt x="6042" y="91299"/>
                    <a:pt x="0" y="76713"/>
                    <a:pt x="0" y="61504"/>
                  </a:cubicBezTo>
                  <a:lnTo>
                    <a:pt x="0" y="57345"/>
                  </a:lnTo>
                  <a:cubicBezTo>
                    <a:pt x="0" y="42136"/>
                    <a:pt x="6042" y="27550"/>
                    <a:pt x="16796" y="16796"/>
                  </a:cubicBezTo>
                  <a:cubicBezTo>
                    <a:pt x="27550" y="6042"/>
                    <a:pt x="42136" y="0"/>
                    <a:pt x="573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813403" cy="16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41568" y="3421087"/>
            <a:ext cx="9388974" cy="344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6"/>
              </a:lnSpc>
            </a:pPr>
            <a:r>
              <a:rPr lang="en-US" b="true" sz="2397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THE CHALLENGE IN THE TECH NEWS LANDSCAPE: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738963" y="7630100"/>
            <a:ext cx="9323926" cy="932392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158232" y="1065662"/>
            <a:ext cx="1476505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68991" y="1067627"/>
            <a:ext cx="169367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73649" y="1046154"/>
            <a:ext cx="141135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37555" y="1065662"/>
            <a:ext cx="1975993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Aspects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465973" y="1056891"/>
            <a:ext cx="220802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 Process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028700" y="940793"/>
            <a:ext cx="625736" cy="588191"/>
          </a:xfrm>
          <a:custGeom>
            <a:avLst/>
            <a:gdLst/>
            <a:ahLst/>
            <a:cxnLst/>
            <a:rect r="r" b="b" t="t" l="l"/>
            <a:pathLst>
              <a:path h="588191" w="625736">
                <a:moveTo>
                  <a:pt x="0" y="0"/>
                </a:moveTo>
                <a:lnTo>
                  <a:pt x="625736" y="0"/>
                </a:lnTo>
                <a:lnTo>
                  <a:pt x="625736" y="588192"/>
                </a:lnTo>
                <a:lnTo>
                  <a:pt x="0" y="588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866545" y="1121798"/>
            <a:ext cx="2190015" cy="31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246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Tech-Talk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09695" y="4210546"/>
            <a:ext cx="4953203" cy="366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0744" indent="-285372" lvl="1">
              <a:lnSpc>
                <a:spcPts val="2907"/>
              </a:lnSpc>
              <a:buFont typeface="Arial"/>
              <a:buChar char="•"/>
            </a:pPr>
            <a:r>
              <a:rPr lang="en-US" b="true" sz="2643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FRAGMENTED INFORMATION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144000" y="4210546"/>
            <a:ext cx="5766292" cy="356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9154" indent="-274577" lvl="1">
              <a:lnSpc>
                <a:spcPts val="2797"/>
              </a:lnSpc>
              <a:buFont typeface="Arial"/>
              <a:buChar char="•"/>
            </a:pPr>
            <a:r>
              <a:rPr lang="en-US" b="true" sz="2543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LACK OF COMMUNITY ENGAGEMENT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30562" y="5316104"/>
            <a:ext cx="6885266" cy="451256"/>
            <a:chOff x="0" y="0"/>
            <a:chExt cx="1813403" cy="1188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13403" cy="118849"/>
            </a:xfrm>
            <a:custGeom>
              <a:avLst/>
              <a:gdLst/>
              <a:ahLst/>
              <a:cxnLst/>
              <a:rect r="r" b="b" t="t" l="l"/>
              <a:pathLst>
                <a:path h="118849" w="1813403">
                  <a:moveTo>
                    <a:pt x="57345" y="0"/>
                  </a:moveTo>
                  <a:lnTo>
                    <a:pt x="1756058" y="0"/>
                  </a:lnTo>
                  <a:cubicBezTo>
                    <a:pt x="1787729" y="0"/>
                    <a:pt x="1813403" y="25674"/>
                    <a:pt x="1813403" y="57345"/>
                  </a:cubicBezTo>
                  <a:lnTo>
                    <a:pt x="1813403" y="61504"/>
                  </a:lnTo>
                  <a:cubicBezTo>
                    <a:pt x="1813403" y="76713"/>
                    <a:pt x="1807362" y="91299"/>
                    <a:pt x="1796607" y="102053"/>
                  </a:cubicBezTo>
                  <a:cubicBezTo>
                    <a:pt x="1785853" y="112808"/>
                    <a:pt x="1771267" y="118849"/>
                    <a:pt x="1756058" y="118849"/>
                  </a:cubicBezTo>
                  <a:lnTo>
                    <a:pt x="57345" y="118849"/>
                  </a:lnTo>
                  <a:cubicBezTo>
                    <a:pt x="42136" y="118849"/>
                    <a:pt x="27550" y="112808"/>
                    <a:pt x="16796" y="102053"/>
                  </a:cubicBezTo>
                  <a:cubicBezTo>
                    <a:pt x="6042" y="91299"/>
                    <a:pt x="0" y="76713"/>
                    <a:pt x="0" y="61504"/>
                  </a:cubicBezTo>
                  <a:lnTo>
                    <a:pt x="0" y="57345"/>
                  </a:lnTo>
                  <a:cubicBezTo>
                    <a:pt x="0" y="42136"/>
                    <a:pt x="6042" y="27550"/>
                    <a:pt x="16796" y="16796"/>
                  </a:cubicBezTo>
                  <a:cubicBezTo>
                    <a:pt x="27550" y="6042"/>
                    <a:pt x="42136" y="0"/>
                    <a:pt x="573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813403" cy="16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341568" y="5368688"/>
            <a:ext cx="9388974" cy="346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46"/>
              </a:lnSpc>
            </a:pPr>
            <a:r>
              <a:rPr lang="en-US" b="true" sz="2497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THE SOLUTION: TECH TALK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09695" y="6306338"/>
            <a:ext cx="5526360" cy="366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0744" indent="-285372" lvl="1">
              <a:lnSpc>
                <a:spcPts val="2907"/>
              </a:lnSpc>
              <a:buFont typeface="Arial"/>
              <a:buChar char="•"/>
            </a:pPr>
            <a:r>
              <a:rPr lang="en-US" b="true" sz="2643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CENTRALIZED TECH NEWS HUB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373649" y="6317133"/>
            <a:ext cx="5766292" cy="356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9154" indent="-274577" lvl="1">
              <a:lnSpc>
                <a:spcPts val="2797"/>
              </a:lnSpc>
              <a:buFont typeface="Arial"/>
              <a:buChar char="•"/>
            </a:pPr>
            <a:r>
              <a:rPr lang="en-US" b="true" sz="2543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BUILDING A TECH COMMUNITY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6949511"/>
            <a:ext cx="6891231" cy="282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7"/>
              </a:lnSpc>
            </a:pPr>
            <a:r>
              <a:rPr lang="en-US" sz="2543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TECH TALKS PROVIDES A </a:t>
            </a:r>
            <a:r>
              <a:rPr lang="en-US" sz="2543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ONE-STOP PLATFORM </a:t>
            </a:r>
            <a:r>
              <a:rPr lang="en-US" sz="2543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WHERE USERS CAN ACCESS A WIDE RANGE OF TECH-RELATED CONTENT, </a:t>
            </a:r>
          </a:p>
          <a:p>
            <a:pPr algn="l">
              <a:lnSpc>
                <a:spcPts val="2797"/>
              </a:lnSpc>
            </a:pPr>
          </a:p>
          <a:p>
            <a:pPr algn="l">
              <a:lnSpc>
                <a:spcPts val="2797"/>
              </a:lnSpc>
            </a:pPr>
            <a:r>
              <a:rPr lang="en-US" sz="2543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By </a:t>
            </a:r>
            <a:r>
              <a:rPr lang="en-US" sz="2543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categorizing</a:t>
            </a:r>
            <a:r>
              <a:rPr lang="en-US" sz="2543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articles and providing an intuitive search function, </a:t>
            </a:r>
          </a:p>
          <a:p>
            <a:pPr algn="l">
              <a:lnSpc>
                <a:spcPts val="2797"/>
              </a:lnSpc>
            </a:pPr>
          </a:p>
          <a:p>
            <a:pPr algn="l">
              <a:lnSpc>
                <a:spcPts val="2797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9636397" y="6892361"/>
            <a:ext cx="8442451" cy="2268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7"/>
              </a:lnSpc>
            </a:pPr>
            <a:r>
              <a:rPr lang="en-US" sz="2343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TECH TALKS PRIORITIZES </a:t>
            </a:r>
            <a:r>
              <a:rPr lang="en-US" sz="2343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USER INTERACTION. REGISTERED USERS CAN COMMENT ON ARTICLES,</a:t>
            </a:r>
            <a:r>
              <a:rPr lang="en-US" sz="2343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SHARE THEIR OPINIONS, AND ENGAGE IN DISCUSSIONS.</a:t>
            </a:r>
          </a:p>
          <a:p>
            <a:pPr algn="l">
              <a:lnSpc>
                <a:spcPts val="2577"/>
              </a:lnSpc>
            </a:pPr>
          </a:p>
          <a:p>
            <a:pPr algn="l">
              <a:lnSpc>
                <a:spcPts val="2577"/>
              </a:lnSpc>
            </a:pPr>
            <a:r>
              <a:rPr lang="en-US" sz="2343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WITH </a:t>
            </a:r>
            <a:r>
              <a:rPr lang="en-US" sz="2343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A FUTURE FEATURE</a:t>
            </a:r>
            <a:r>
              <a:rPr lang="en-US" sz="2343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TO ALLOW USER-GENERATED CONTENT, </a:t>
            </a:r>
          </a:p>
          <a:p>
            <a:pPr algn="l">
              <a:lnSpc>
                <a:spcPts val="257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158014" y="9650646"/>
            <a:ext cx="2672521" cy="0"/>
          </a:xfrm>
          <a:prstGeom prst="line">
            <a:avLst/>
          </a:prstGeom>
          <a:ln cap="rnd" w="657225">
            <a:solidFill>
              <a:srgbClr val="FF27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268421" y="9417145"/>
            <a:ext cx="467003" cy="46700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2837740" y="6073143"/>
            <a:ext cx="6029493" cy="602949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8978883">
            <a:off x="15888451" y="-1076857"/>
            <a:ext cx="4035301" cy="40353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33425" cap="sq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940793"/>
            <a:ext cx="625736" cy="588191"/>
          </a:xfrm>
          <a:custGeom>
            <a:avLst/>
            <a:gdLst/>
            <a:ahLst/>
            <a:cxnLst/>
            <a:rect r="r" b="b" t="t" l="l"/>
            <a:pathLst>
              <a:path h="588191" w="625736">
                <a:moveTo>
                  <a:pt x="0" y="0"/>
                </a:moveTo>
                <a:lnTo>
                  <a:pt x="625736" y="0"/>
                </a:lnTo>
                <a:lnTo>
                  <a:pt x="625736" y="588192"/>
                </a:lnTo>
                <a:lnTo>
                  <a:pt x="0" y="588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28139" y="1750521"/>
            <a:ext cx="13491019" cy="1132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136"/>
              </a:lnSpc>
            </a:pPr>
            <a:r>
              <a:rPr lang="en-US" b="true" sz="73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FEATURES OF TECH TALKS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60907" y="9445224"/>
            <a:ext cx="165158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Next  Page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93342" y="9445224"/>
            <a:ext cx="41716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1108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02161" y="2996614"/>
            <a:ext cx="3019848" cy="1885201"/>
            <a:chOff x="0" y="0"/>
            <a:chExt cx="795351" cy="4965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95351" cy="496514"/>
            </a:xfrm>
            <a:custGeom>
              <a:avLst/>
              <a:gdLst/>
              <a:ahLst/>
              <a:cxnLst/>
              <a:rect r="r" b="b" t="t" l="l"/>
              <a:pathLst>
                <a:path h="496514" w="795351">
                  <a:moveTo>
                    <a:pt x="130748" y="0"/>
                  </a:moveTo>
                  <a:lnTo>
                    <a:pt x="664603" y="0"/>
                  </a:lnTo>
                  <a:cubicBezTo>
                    <a:pt x="699280" y="0"/>
                    <a:pt x="732536" y="13775"/>
                    <a:pt x="757056" y="38295"/>
                  </a:cubicBezTo>
                  <a:cubicBezTo>
                    <a:pt x="781576" y="62815"/>
                    <a:pt x="795351" y="96071"/>
                    <a:pt x="795351" y="130748"/>
                  </a:cubicBezTo>
                  <a:lnTo>
                    <a:pt x="795351" y="365766"/>
                  </a:lnTo>
                  <a:cubicBezTo>
                    <a:pt x="795351" y="400443"/>
                    <a:pt x="781576" y="433699"/>
                    <a:pt x="757056" y="458219"/>
                  </a:cubicBezTo>
                  <a:cubicBezTo>
                    <a:pt x="732536" y="482739"/>
                    <a:pt x="699280" y="496514"/>
                    <a:pt x="664603" y="496514"/>
                  </a:cubicBezTo>
                  <a:lnTo>
                    <a:pt x="130748" y="496514"/>
                  </a:lnTo>
                  <a:cubicBezTo>
                    <a:pt x="96071" y="496514"/>
                    <a:pt x="62815" y="482739"/>
                    <a:pt x="38295" y="458219"/>
                  </a:cubicBezTo>
                  <a:cubicBezTo>
                    <a:pt x="13775" y="433699"/>
                    <a:pt x="0" y="400443"/>
                    <a:pt x="0" y="365766"/>
                  </a:cubicBezTo>
                  <a:lnTo>
                    <a:pt x="0" y="130748"/>
                  </a:lnTo>
                  <a:cubicBezTo>
                    <a:pt x="0" y="96071"/>
                    <a:pt x="13775" y="62815"/>
                    <a:pt x="38295" y="38295"/>
                  </a:cubicBezTo>
                  <a:cubicBezTo>
                    <a:pt x="62815" y="13775"/>
                    <a:pt x="96071" y="0"/>
                    <a:pt x="1307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795351" cy="544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47634" y="2987463"/>
            <a:ext cx="3008926" cy="1773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6"/>
              </a:lnSpc>
            </a:pPr>
            <a:r>
              <a:rPr lang="en-US" sz="2973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1.User Registration and Login System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58232" y="1065662"/>
            <a:ext cx="1476505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68991" y="1067627"/>
            <a:ext cx="169367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373649" y="1046154"/>
            <a:ext cx="141135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37555" y="1065662"/>
            <a:ext cx="1975993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Aspects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65973" y="1056891"/>
            <a:ext cx="220802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 Process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66545" y="1121798"/>
            <a:ext cx="2190015" cy="31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246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Tech-Talk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02161" y="5370873"/>
            <a:ext cx="3019848" cy="1885201"/>
            <a:chOff x="0" y="0"/>
            <a:chExt cx="795351" cy="49651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95351" cy="496514"/>
            </a:xfrm>
            <a:custGeom>
              <a:avLst/>
              <a:gdLst/>
              <a:ahLst/>
              <a:cxnLst/>
              <a:rect r="r" b="b" t="t" l="l"/>
              <a:pathLst>
                <a:path h="496514" w="795351">
                  <a:moveTo>
                    <a:pt x="130748" y="0"/>
                  </a:moveTo>
                  <a:lnTo>
                    <a:pt x="664603" y="0"/>
                  </a:lnTo>
                  <a:cubicBezTo>
                    <a:pt x="699280" y="0"/>
                    <a:pt x="732536" y="13775"/>
                    <a:pt x="757056" y="38295"/>
                  </a:cubicBezTo>
                  <a:cubicBezTo>
                    <a:pt x="781576" y="62815"/>
                    <a:pt x="795351" y="96071"/>
                    <a:pt x="795351" y="130748"/>
                  </a:cubicBezTo>
                  <a:lnTo>
                    <a:pt x="795351" y="365766"/>
                  </a:lnTo>
                  <a:cubicBezTo>
                    <a:pt x="795351" y="400443"/>
                    <a:pt x="781576" y="433699"/>
                    <a:pt x="757056" y="458219"/>
                  </a:cubicBezTo>
                  <a:cubicBezTo>
                    <a:pt x="732536" y="482739"/>
                    <a:pt x="699280" y="496514"/>
                    <a:pt x="664603" y="496514"/>
                  </a:cubicBezTo>
                  <a:lnTo>
                    <a:pt x="130748" y="496514"/>
                  </a:lnTo>
                  <a:cubicBezTo>
                    <a:pt x="96071" y="496514"/>
                    <a:pt x="62815" y="482739"/>
                    <a:pt x="38295" y="458219"/>
                  </a:cubicBezTo>
                  <a:cubicBezTo>
                    <a:pt x="13775" y="433699"/>
                    <a:pt x="0" y="400443"/>
                    <a:pt x="0" y="365766"/>
                  </a:cubicBezTo>
                  <a:lnTo>
                    <a:pt x="0" y="130748"/>
                  </a:lnTo>
                  <a:cubicBezTo>
                    <a:pt x="0" y="96071"/>
                    <a:pt x="13775" y="62815"/>
                    <a:pt x="38295" y="38295"/>
                  </a:cubicBezTo>
                  <a:cubicBezTo>
                    <a:pt x="62815" y="13775"/>
                    <a:pt x="96071" y="0"/>
                    <a:pt x="1307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795351" cy="544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028700" y="5355417"/>
            <a:ext cx="3027860" cy="170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6"/>
              </a:lnSpc>
            </a:pPr>
            <a:r>
              <a:rPr lang="en-US" sz="2873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2.Content Organization and Categorization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408308" y="3958720"/>
            <a:ext cx="12977530" cy="85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0"/>
              </a:lnSpc>
            </a:pP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Secure Registration 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Users are required to register before they can engage with the site by commenting on posts.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408308" y="2996988"/>
            <a:ext cx="12977530" cy="85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Login Access 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A custom login page ensures a </a:t>
            </a: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user-friendly experience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, guiding users directly to the sign-in process and preventing access to admin-level areas.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90890" y="5263193"/>
            <a:ext cx="13615211" cy="85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Tech News Categories 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Articles and news are organized into different categories such as </a:t>
            </a: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Tech news [Ai - Security - Computing - Internet ] Events , Tech in Egypt , Jobs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.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290890" y="6227749"/>
            <a:ext cx="13615211" cy="85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Breadcrumb Navigation plugin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is implemented to show users the path to the current article or page, making it easier to navigate the site and understand its structure.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767610" y="7998946"/>
            <a:ext cx="3019848" cy="1885201"/>
            <a:chOff x="0" y="0"/>
            <a:chExt cx="795351" cy="49651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95351" cy="496514"/>
            </a:xfrm>
            <a:custGeom>
              <a:avLst/>
              <a:gdLst/>
              <a:ahLst/>
              <a:cxnLst/>
              <a:rect r="r" b="b" t="t" l="l"/>
              <a:pathLst>
                <a:path h="496514" w="795351">
                  <a:moveTo>
                    <a:pt x="130748" y="0"/>
                  </a:moveTo>
                  <a:lnTo>
                    <a:pt x="664603" y="0"/>
                  </a:lnTo>
                  <a:cubicBezTo>
                    <a:pt x="699280" y="0"/>
                    <a:pt x="732536" y="13775"/>
                    <a:pt x="757056" y="38295"/>
                  </a:cubicBezTo>
                  <a:cubicBezTo>
                    <a:pt x="781576" y="62815"/>
                    <a:pt x="795351" y="96071"/>
                    <a:pt x="795351" y="130748"/>
                  </a:cubicBezTo>
                  <a:lnTo>
                    <a:pt x="795351" y="365766"/>
                  </a:lnTo>
                  <a:cubicBezTo>
                    <a:pt x="795351" y="400443"/>
                    <a:pt x="781576" y="433699"/>
                    <a:pt x="757056" y="458219"/>
                  </a:cubicBezTo>
                  <a:cubicBezTo>
                    <a:pt x="732536" y="482739"/>
                    <a:pt x="699280" y="496514"/>
                    <a:pt x="664603" y="496514"/>
                  </a:cubicBezTo>
                  <a:lnTo>
                    <a:pt x="130748" y="496514"/>
                  </a:lnTo>
                  <a:cubicBezTo>
                    <a:pt x="96071" y="496514"/>
                    <a:pt x="62815" y="482739"/>
                    <a:pt x="38295" y="458219"/>
                  </a:cubicBezTo>
                  <a:cubicBezTo>
                    <a:pt x="13775" y="433699"/>
                    <a:pt x="0" y="400443"/>
                    <a:pt x="0" y="365766"/>
                  </a:cubicBezTo>
                  <a:lnTo>
                    <a:pt x="0" y="130748"/>
                  </a:lnTo>
                  <a:cubicBezTo>
                    <a:pt x="0" y="96071"/>
                    <a:pt x="13775" y="62815"/>
                    <a:pt x="38295" y="38295"/>
                  </a:cubicBezTo>
                  <a:cubicBezTo>
                    <a:pt x="62815" y="13775"/>
                    <a:pt x="96071" y="0"/>
                    <a:pt x="1307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795351" cy="544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862293" y="8115546"/>
            <a:ext cx="3360675" cy="292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5"/>
              </a:lnSpc>
            </a:pPr>
            <a:r>
              <a:rPr lang="en-US" sz="3665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3.Commenting System</a:t>
            </a:r>
          </a:p>
          <a:p>
            <a:pPr algn="l">
              <a:lnSpc>
                <a:spcPts val="5865"/>
              </a:lnSpc>
            </a:pPr>
          </a:p>
          <a:p>
            <a:pPr algn="l">
              <a:lnSpc>
                <a:spcPts val="5865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4120212" y="8254481"/>
            <a:ext cx="13615211" cy="1288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Engagement through Comments 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Registered users can leave comments under articles, fostering discussions around tech topics. This feature is designed to enhance user interaction and build a community of tech enthusiasts.</a:t>
            </a:r>
          </a:p>
          <a:p>
            <a:pPr algn="l">
              <a:lnSpc>
                <a:spcPts val="35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158014" y="9650646"/>
            <a:ext cx="2672521" cy="0"/>
          </a:xfrm>
          <a:prstGeom prst="line">
            <a:avLst/>
          </a:prstGeom>
          <a:ln cap="rnd" w="657225">
            <a:solidFill>
              <a:srgbClr val="FF27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268421" y="9417145"/>
            <a:ext cx="467003" cy="46700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2837740" y="6073143"/>
            <a:ext cx="6029493" cy="602949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8978883">
            <a:off x="15888451" y="-1076857"/>
            <a:ext cx="4035301" cy="40353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33425" cap="sq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940793"/>
            <a:ext cx="625736" cy="588191"/>
          </a:xfrm>
          <a:custGeom>
            <a:avLst/>
            <a:gdLst/>
            <a:ahLst/>
            <a:cxnLst/>
            <a:rect r="r" b="b" t="t" l="l"/>
            <a:pathLst>
              <a:path h="588191" w="625736">
                <a:moveTo>
                  <a:pt x="0" y="0"/>
                </a:moveTo>
                <a:lnTo>
                  <a:pt x="625736" y="0"/>
                </a:lnTo>
                <a:lnTo>
                  <a:pt x="625736" y="588192"/>
                </a:lnTo>
                <a:lnTo>
                  <a:pt x="0" y="588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28139" y="1750521"/>
            <a:ext cx="13491019" cy="1132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136"/>
              </a:lnSpc>
            </a:pPr>
            <a:r>
              <a:rPr lang="en-US" b="true" sz="73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FEATURES OF TECH TALKS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60907" y="9445224"/>
            <a:ext cx="165158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Next  Page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93342" y="9445224"/>
            <a:ext cx="41716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1108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02161" y="2996614"/>
            <a:ext cx="3019848" cy="1885201"/>
            <a:chOff x="0" y="0"/>
            <a:chExt cx="795351" cy="4965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95351" cy="496514"/>
            </a:xfrm>
            <a:custGeom>
              <a:avLst/>
              <a:gdLst/>
              <a:ahLst/>
              <a:cxnLst/>
              <a:rect r="r" b="b" t="t" l="l"/>
              <a:pathLst>
                <a:path h="496514" w="795351">
                  <a:moveTo>
                    <a:pt x="130748" y="0"/>
                  </a:moveTo>
                  <a:lnTo>
                    <a:pt x="664603" y="0"/>
                  </a:lnTo>
                  <a:cubicBezTo>
                    <a:pt x="699280" y="0"/>
                    <a:pt x="732536" y="13775"/>
                    <a:pt x="757056" y="38295"/>
                  </a:cubicBezTo>
                  <a:cubicBezTo>
                    <a:pt x="781576" y="62815"/>
                    <a:pt x="795351" y="96071"/>
                    <a:pt x="795351" y="130748"/>
                  </a:cubicBezTo>
                  <a:lnTo>
                    <a:pt x="795351" y="365766"/>
                  </a:lnTo>
                  <a:cubicBezTo>
                    <a:pt x="795351" y="400443"/>
                    <a:pt x="781576" y="433699"/>
                    <a:pt x="757056" y="458219"/>
                  </a:cubicBezTo>
                  <a:cubicBezTo>
                    <a:pt x="732536" y="482739"/>
                    <a:pt x="699280" y="496514"/>
                    <a:pt x="664603" y="496514"/>
                  </a:cubicBezTo>
                  <a:lnTo>
                    <a:pt x="130748" y="496514"/>
                  </a:lnTo>
                  <a:cubicBezTo>
                    <a:pt x="96071" y="496514"/>
                    <a:pt x="62815" y="482739"/>
                    <a:pt x="38295" y="458219"/>
                  </a:cubicBezTo>
                  <a:cubicBezTo>
                    <a:pt x="13775" y="433699"/>
                    <a:pt x="0" y="400443"/>
                    <a:pt x="0" y="365766"/>
                  </a:cubicBezTo>
                  <a:lnTo>
                    <a:pt x="0" y="130748"/>
                  </a:lnTo>
                  <a:cubicBezTo>
                    <a:pt x="0" y="96071"/>
                    <a:pt x="13775" y="62815"/>
                    <a:pt x="38295" y="38295"/>
                  </a:cubicBezTo>
                  <a:cubicBezTo>
                    <a:pt x="62815" y="13775"/>
                    <a:pt x="96071" y="0"/>
                    <a:pt x="1307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795351" cy="544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47634" y="2987463"/>
            <a:ext cx="3008926" cy="1773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6"/>
              </a:lnSpc>
            </a:pPr>
            <a:r>
              <a:rPr lang="en-US" sz="2973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4.Responsive and User-Friendly Design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58232" y="1065662"/>
            <a:ext cx="1476505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68991" y="1067627"/>
            <a:ext cx="169367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373649" y="1046154"/>
            <a:ext cx="141135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37555" y="1065662"/>
            <a:ext cx="1975993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Aspects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65973" y="1056891"/>
            <a:ext cx="220802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 Process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66545" y="1121798"/>
            <a:ext cx="2190015" cy="31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246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Tech-Talk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02161" y="5370873"/>
            <a:ext cx="3019848" cy="1885201"/>
            <a:chOff x="0" y="0"/>
            <a:chExt cx="795351" cy="49651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95351" cy="496514"/>
            </a:xfrm>
            <a:custGeom>
              <a:avLst/>
              <a:gdLst/>
              <a:ahLst/>
              <a:cxnLst/>
              <a:rect r="r" b="b" t="t" l="l"/>
              <a:pathLst>
                <a:path h="496514" w="795351">
                  <a:moveTo>
                    <a:pt x="130748" y="0"/>
                  </a:moveTo>
                  <a:lnTo>
                    <a:pt x="664603" y="0"/>
                  </a:lnTo>
                  <a:cubicBezTo>
                    <a:pt x="699280" y="0"/>
                    <a:pt x="732536" y="13775"/>
                    <a:pt x="757056" y="38295"/>
                  </a:cubicBezTo>
                  <a:cubicBezTo>
                    <a:pt x="781576" y="62815"/>
                    <a:pt x="795351" y="96071"/>
                    <a:pt x="795351" y="130748"/>
                  </a:cubicBezTo>
                  <a:lnTo>
                    <a:pt x="795351" y="365766"/>
                  </a:lnTo>
                  <a:cubicBezTo>
                    <a:pt x="795351" y="400443"/>
                    <a:pt x="781576" y="433699"/>
                    <a:pt x="757056" y="458219"/>
                  </a:cubicBezTo>
                  <a:cubicBezTo>
                    <a:pt x="732536" y="482739"/>
                    <a:pt x="699280" y="496514"/>
                    <a:pt x="664603" y="496514"/>
                  </a:cubicBezTo>
                  <a:lnTo>
                    <a:pt x="130748" y="496514"/>
                  </a:lnTo>
                  <a:cubicBezTo>
                    <a:pt x="96071" y="496514"/>
                    <a:pt x="62815" y="482739"/>
                    <a:pt x="38295" y="458219"/>
                  </a:cubicBezTo>
                  <a:cubicBezTo>
                    <a:pt x="13775" y="433699"/>
                    <a:pt x="0" y="400443"/>
                    <a:pt x="0" y="365766"/>
                  </a:cubicBezTo>
                  <a:lnTo>
                    <a:pt x="0" y="130748"/>
                  </a:lnTo>
                  <a:cubicBezTo>
                    <a:pt x="0" y="96071"/>
                    <a:pt x="13775" y="62815"/>
                    <a:pt x="38295" y="38295"/>
                  </a:cubicBezTo>
                  <a:cubicBezTo>
                    <a:pt x="62815" y="13775"/>
                    <a:pt x="96071" y="0"/>
                    <a:pt x="1307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795351" cy="544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028700" y="5336367"/>
            <a:ext cx="3027860" cy="1773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6"/>
              </a:lnSpc>
            </a:pPr>
            <a:r>
              <a:rPr lang="en-US" sz="2973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 5.SEO-Optimized for Better Visibility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408308" y="3958720"/>
            <a:ext cx="12977530" cy="85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0"/>
              </a:lnSpc>
            </a:pP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Page Builder Integration 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Elementor is used as the page builder, allowing for </a:t>
            </a: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easy customization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. This enables future updates and visual improvements to be made efficiently.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408308" y="2996988"/>
            <a:ext cx="12977530" cy="85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Responsive Layout 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our website is designed to be fully responsive, meaning it adapts smoothly to both </a:t>
            </a: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desktop and mobile devices.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90890" y="5263193"/>
            <a:ext cx="13615211" cy="85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he All in One SEO plugin 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is integrated to optimize the website for </a:t>
            </a: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search engines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, making it easier for users to find the platform and its articles through Google and other search engines.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290890" y="6227749"/>
            <a:ext cx="13615211" cy="85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Meta tags, keywords, and structured data 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are used to improve rankings on search engine result pages (SERPs), helping Tech Talks gain more visibility.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767610" y="7998946"/>
            <a:ext cx="3019848" cy="1885201"/>
            <a:chOff x="0" y="0"/>
            <a:chExt cx="795351" cy="49651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95351" cy="496514"/>
            </a:xfrm>
            <a:custGeom>
              <a:avLst/>
              <a:gdLst/>
              <a:ahLst/>
              <a:cxnLst/>
              <a:rect r="r" b="b" t="t" l="l"/>
              <a:pathLst>
                <a:path h="496514" w="795351">
                  <a:moveTo>
                    <a:pt x="130748" y="0"/>
                  </a:moveTo>
                  <a:lnTo>
                    <a:pt x="664603" y="0"/>
                  </a:lnTo>
                  <a:cubicBezTo>
                    <a:pt x="699280" y="0"/>
                    <a:pt x="732536" y="13775"/>
                    <a:pt x="757056" y="38295"/>
                  </a:cubicBezTo>
                  <a:cubicBezTo>
                    <a:pt x="781576" y="62815"/>
                    <a:pt x="795351" y="96071"/>
                    <a:pt x="795351" y="130748"/>
                  </a:cubicBezTo>
                  <a:lnTo>
                    <a:pt x="795351" y="365766"/>
                  </a:lnTo>
                  <a:cubicBezTo>
                    <a:pt x="795351" y="400443"/>
                    <a:pt x="781576" y="433699"/>
                    <a:pt x="757056" y="458219"/>
                  </a:cubicBezTo>
                  <a:cubicBezTo>
                    <a:pt x="732536" y="482739"/>
                    <a:pt x="699280" y="496514"/>
                    <a:pt x="664603" y="496514"/>
                  </a:cubicBezTo>
                  <a:lnTo>
                    <a:pt x="130748" y="496514"/>
                  </a:lnTo>
                  <a:cubicBezTo>
                    <a:pt x="96071" y="496514"/>
                    <a:pt x="62815" y="482739"/>
                    <a:pt x="38295" y="458219"/>
                  </a:cubicBezTo>
                  <a:cubicBezTo>
                    <a:pt x="13775" y="433699"/>
                    <a:pt x="0" y="400443"/>
                    <a:pt x="0" y="365766"/>
                  </a:cubicBezTo>
                  <a:lnTo>
                    <a:pt x="0" y="130748"/>
                  </a:lnTo>
                  <a:cubicBezTo>
                    <a:pt x="0" y="96071"/>
                    <a:pt x="13775" y="62815"/>
                    <a:pt x="38295" y="38295"/>
                  </a:cubicBezTo>
                  <a:cubicBezTo>
                    <a:pt x="62815" y="13775"/>
                    <a:pt x="96071" y="0"/>
                    <a:pt x="1307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795351" cy="544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862293" y="8115546"/>
            <a:ext cx="3360675" cy="1441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5"/>
              </a:lnSpc>
            </a:pPr>
            <a:r>
              <a:rPr lang="en-US" sz="3665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 6.Performance Optimization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089468" y="7790431"/>
            <a:ext cx="13615211" cy="85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To ensure fast loading times, LiteSpeed Cache is i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mplemented. This optimizes the website by caching pages and reducing the load on the server, ensuring a smooth user experience even with high traffic.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056560" y="8744506"/>
            <a:ext cx="13615211" cy="1726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Image Optimization and Lazy Loading 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The website supports </a:t>
            </a:r>
            <a:r>
              <a:rPr lang="en-US" sz="22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SVG files</a:t>
            </a: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through SVG Support for lightweight, scalable images. Additionally, lazy loading is implemented to load images only</a:t>
            </a:r>
          </a:p>
          <a:p>
            <a:pPr algn="l">
              <a:lnSpc>
                <a:spcPts val="3520"/>
              </a:lnSpc>
            </a:pPr>
            <a:r>
              <a:rPr lang="en-US" sz="22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when users scroll to them, improving initial load time.</a:t>
            </a:r>
          </a:p>
          <a:p>
            <a:pPr algn="l">
              <a:lnSpc>
                <a:spcPts val="35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158014" y="9650646"/>
            <a:ext cx="2672521" cy="0"/>
          </a:xfrm>
          <a:prstGeom prst="line">
            <a:avLst/>
          </a:prstGeom>
          <a:ln cap="rnd" w="657225">
            <a:solidFill>
              <a:srgbClr val="FF27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268421" y="9417145"/>
            <a:ext cx="467003" cy="46700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2837740" y="6073143"/>
            <a:ext cx="6029493" cy="602949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8978883">
            <a:off x="15888451" y="-1076857"/>
            <a:ext cx="4035301" cy="40353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33425" cap="sq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940793"/>
            <a:ext cx="625736" cy="588191"/>
          </a:xfrm>
          <a:custGeom>
            <a:avLst/>
            <a:gdLst/>
            <a:ahLst/>
            <a:cxnLst/>
            <a:rect r="r" b="b" t="t" l="l"/>
            <a:pathLst>
              <a:path h="588191" w="625736">
                <a:moveTo>
                  <a:pt x="0" y="0"/>
                </a:moveTo>
                <a:lnTo>
                  <a:pt x="625736" y="0"/>
                </a:lnTo>
                <a:lnTo>
                  <a:pt x="625736" y="588192"/>
                </a:lnTo>
                <a:lnTo>
                  <a:pt x="0" y="588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28139" y="1750521"/>
            <a:ext cx="13491019" cy="1132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136"/>
              </a:lnSpc>
            </a:pPr>
            <a:r>
              <a:rPr lang="en-US" b="true" sz="73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FEATURES OF TECH TALKS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60907" y="9445224"/>
            <a:ext cx="165158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Next  Page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93342" y="9445224"/>
            <a:ext cx="41716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1108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42572" y="3701440"/>
            <a:ext cx="3019848" cy="1885201"/>
            <a:chOff x="0" y="0"/>
            <a:chExt cx="795351" cy="4965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95351" cy="496514"/>
            </a:xfrm>
            <a:custGeom>
              <a:avLst/>
              <a:gdLst/>
              <a:ahLst/>
              <a:cxnLst/>
              <a:rect r="r" b="b" t="t" l="l"/>
              <a:pathLst>
                <a:path h="496514" w="795351">
                  <a:moveTo>
                    <a:pt x="130748" y="0"/>
                  </a:moveTo>
                  <a:lnTo>
                    <a:pt x="664603" y="0"/>
                  </a:lnTo>
                  <a:cubicBezTo>
                    <a:pt x="699280" y="0"/>
                    <a:pt x="732536" y="13775"/>
                    <a:pt x="757056" y="38295"/>
                  </a:cubicBezTo>
                  <a:cubicBezTo>
                    <a:pt x="781576" y="62815"/>
                    <a:pt x="795351" y="96071"/>
                    <a:pt x="795351" y="130748"/>
                  </a:cubicBezTo>
                  <a:lnTo>
                    <a:pt x="795351" y="365766"/>
                  </a:lnTo>
                  <a:cubicBezTo>
                    <a:pt x="795351" y="400443"/>
                    <a:pt x="781576" y="433699"/>
                    <a:pt x="757056" y="458219"/>
                  </a:cubicBezTo>
                  <a:cubicBezTo>
                    <a:pt x="732536" y="482739"/>
                    <a:pt x="699280" y="496514"/>
                    <a:pt x="664603" y="496514"/>
                  </a:cubicBezTo>
                  <a:lnTo>
                    <a:pt x="130748" y="496514"/>
                  </a:lnTo>
                  <a:cubicBezTo>
                    <a:pt x="96071" y="496514"/>
                    <a:pt x="62815" y="482739"/>
                    <a:pt x="38295" y="458219"/>
                  </a:cubicBezTo>
                  <a:cubicBezTo>
                    <a:pt x="13775" y="433699"/>
                    <a:pt x="0" y="400443"/>
                    <a:pt x="0" y="365766"/>
                  </a:cubicBezTo>
                  <a:lnTo>
                    <a:pt x="0" y="130748"/>
                  </a:lnTo>
                  <a:cubicBezTo>
                    <a:pt x="0" y="96071"/>
                    <a:pt x="13775" y="62815"/>
                    <a:pt x="38295" y="38295"/>
                  </a:cubicBezTo>
                  <a:cubicBezTo>
                    <a:pt x="62815" y="13775"/>
                    <a:pt x="96071" y="0"/>
                    <a:pt x="1307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795351" cy="544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55137" y="3894057"/>
            <a:ext cx="3041834" cy="136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6"/>
              </a:lnSpc>
            </a:pPr>
            <a:r>
              <a:rPr lang="en-US" sz="3473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 7.Analytics and User Tracking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58232" y="1065662"/>
            <a:ext cx="1476505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68991" y="1067627"/>
            <a:ext cx="169367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373649" y="1046154"/>
            <a:ext cx="141135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37555" y="1065662"/>
            <a:ext cx="1975993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Aspects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65973" y="1056891"/>
            <a:ext cx="220802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 Process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66545" y="1121798"/>
            <a:ext cx="2190015" cy="31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246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Tech-Talk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02161" y="6691308"/>
            <a:ext cx="3019848" cy="1885201"/>
            <a:chOff x="0" y="0"/>
            <a:chExt cx="795351" cy="49651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95351" cy="496514"/>
            </a:xfrm>
            <a:custGeom>
              <a:avLst/>
              <a:gdLst/>
              <a:ahLst/>
              <a:cxnLst/>
              <a:rect r="r" b="b" t="t" l="l"/>
              <a:pathLst>
                <a:path h="496514" w="795351">
                  <a:moveTo>
                    <a:pt x="130748" y="0"/>
                  </a:moveTo>
                  <a:lnTo>
                    <a:pt x="664603" y="0"/>
                  </a:lnTo>
                  <a:cubicBezTo>
                    <a:pt x="699280" y="0"/>
                    <a:pt x="732536" y="13775"/>
                    <a:pt x="757056" y="38295"/>
                  </a:cubicBezTo>
                  <a:cubicBezTo>
                    <a:pt x="781576" y="62815"/>
                    <a:pt x="795351" y="96071"/>
                    <a:pt x="795351" y="130748"/>
                  </a:cubicBezTo>
                  <a:lnTo>
                    <a:pt x="795351" y="365766"/>
                  </a:lnTo>
                  <a:cubicBezTo>
                    <a:pt x="795351" y="400443"/>
                    <a:pt x="781576" y="433699"/>
                    <a:pt x="757056" y="458219"/>
                  </a:cubicBezTo>
                  <a:cubicBezTo>
                    <a:pt x="732536" y="482739"/>
                    <a:pt x="699280" y="496514"/>
                    <a:pt x="664603" y="496514"/>
                  </a:cubicBezTo>
                  <a:lnTo>
                    <a:pt x="130748" y="496514"/>
                  </a:lnTo>
                  <a:cubicBezTo>
                    <a:pt x="96071" y="496514"/>
                    <a:pt x="62815" y="482739"/>
                    <a:pt x="38295" y="458219"/>
                  </a:cubicBezTo>
                  <a:cubicBezTo>
                    <a:pt x="13775" y="433699"/>
                    <a:pt x="0" y="400443"/>
                    <a:pt x="0" y="365766"/>
                  </a:cubicBezTo>
                  <a:lnTo>
                    <a:pt x="0" y="130748"/>
                  </a:lnTo>
                  <a:cubicBezTo>
                    <a:pt x="0" y="96071"/>
                    <a:pt x="13775" y="62815"/>
                    <a:pt x="38295" y="38295"/>
                  </a:cubicBezTo>
                  <a:cubicBezTo>
                    <a:pt x="62815" y="13775"/>
                    <a:pt x="96071" y="0"/>
                    <a:pt x="1307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795351" cy="544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028700" y="6656802"/>
            <a:ext cx="3194267" cy="1773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6"/>
              </a:lnSpc>
            </a:pPr>
            <a:r>
              <a:rPr lang="en-US" sz="2973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8.Future Expansion: User-Generated Content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315811" y="3679487"/>
            <a:ext cx="12977530" cy="2592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60"/>
              </a:lnSpc>
            </a:pPr>
            <a:r>
              <a:rPr lang="en-US" sz="26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Google Analytics Integration The MonsterInsights plugin </a:t>
            </a:r>
            <a:r>
              <a:rPr lang="en-US" sz="26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connects the site with Google Analytics, allowing administrators to </a:t>
            </a:r>
            <a:r>
              <a:rPr lang="en-US" sz="26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track user behavior, traffic sources, and engagement metrics.</a:t>
            </a:r>
            <a:r>
              <a:rPr lang="en-US" sz="26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This data helps in understanding user preferences and optimizing the website for better performance.</a:t>
            </a:r>
          </a:p>
          <a:p>
            <a:pPr algn="just">
              <a:lnSpc>
                <a:spcPts val="4160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4329950" y="6675852"/>
            <a:ext cx="13615211" cy="2592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26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Allowing Users to Add Posts (Upcoming Feature)</a:t>
            </a:r>
          </a:p>
          <a:p>
            <a:pPr algn="l">
              <a:lnSpc>
                <a:spcPts val="4160"/>
              </a:lnSpc>
            </a:pPr>
            <a:r>
              <a:rPr lang="en-US" sz="26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A key future feature is the ability for registered users</a:t>
            </a:r>
            <a:r>
              <a:rPr lang="en-US" sz="26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 to submit their own posts</a:t>
            </a:r>
            <a:r>
              <a:rPr lang="en-US" sz="26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. This will transform Tech Talks into a</a:t>
            </a:r>
            <a:r>
              <a:rPr lang="en-US" sz="2600" b="true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 user-driven platform</a:t>
            </a:r>
            <a:r>
              <a:rPr lang="en-US" sz="26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, allowing tech enthusiasts to contribute articles, reviews, and insights.</a:t>
            </a:r>
          </a:p>
          <a:p>
            <a:pPr algn="l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586779" y="8929688"/>
            <a:ext cx="2672521" cy="0"/>
          </a:xfrm>
          <a:prstGeom prst="line">
            <a:avLst/>
          </a:prstGeom>
          <a:ln cap="rnd" w="657225">
            <a:solidFill>
              <a:srgbClr val="FF27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6697186" y="8696186"/>
            <a:ext cx="467003" cy="46700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4889673" y="8724265"/>
            <a:ext cx="165158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Next  Page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22107" y="8724265"/>
            <a:ext cx="41716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1108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973857" y="3167993"/>
            <a:ext cx="8941519" cy="894151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940793"/>
            <a:ext cx="625736" cy="588191"/>
          </a:xfrm>
          <a:custGeom>
            <a:avLst/>
            <a:gdLst/>
            <a:ahLst/>
            <a:cxnLst/>
            <a:rect r="r" b="b" t="t" l="l"/>
            <a:pathLst>
              <a:path h="588191" w="625736">
                <a:moveTo>
                  <a:pt x="0" y="0"/>
                </a:moveTo>
                <a:lnTo>
                  <a:pt x="625736" y="0"/>
                </a:lnTo>
                <a:lnTo>
                  <a:pt x="625736" y="588192"/>
                </a:lnTo>
                <a:lnTo>
                  <a:pt x="0" y="588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30496" y="5143500"/>
            <a:ext cx="3967204" cy="2495401"/>
          </a:xfrm>
          <a:custGeom>
            <a:avLst/>
            <a:gdLst/>
            <a:ahLst/>
            <a:cxnLst/>
            <a:rect r="r" b="b" t="t" l="l"/>
            <a:pathLst>
              <a:path h="2495401" w="3967204">
                <a:moveTo>
                  <a:pt x="0" y="0"/>
                </a:moveTo>
                <a:lnTo>
                  <a:pt x="3967204" y="0"/>
                </a:lnTo>
                <a:lnTo>
                  <a:pt x="3967204" y="2495401"/>
                </a:lnTo>
                <a:lnTo>
                  <a:pt x="0" y="2495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97296" y="6799870"/>
            <a:ext cx="6885266" cy="451256"/>
            <a:chOff x="0" y="0"/>
            <a:chExt cx="1813403" cy="1188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13403" cy="118849"/>
            </a:xfrm>
            <a:custGeom>
              <a:avLst/>
              <a:gdLst/>
              <a:ahLst/>
              <a:cxnLst/>
              <a:rect r="r" b="b" t="t" l="l"/>
              <a:pathLst>
                <a:path h="118849" w="1813403">
                  <a:moveTo>
                    <a:pt x="57345" y="0"/>
                  </a:moveTo>
                  <a:lnTo>
                    <a:pt x="1756058" y="0"/>
                  </a:lnTo>
                  <a:cubicBezTo>
                    <a:pt x="1787729" y="0"/>
                    <a:pt x="1813403" y="25674"/>
                    <a:pt x="1813403" y="57345"/>
                  </a:cubicBezTo>
                  <a:lnTo>
                    <a:pt x="1813403" y="61504"/>
                  </a:lnTo>
                  <a:cubicBezTo>
                    <a:pt x="1813403" y="76713"/>
                    <a:pt x="1807362" y="91299"/>
                    <a:pt x="1796607" y="102053"/>
                  </a:cubicBezTo>
                  <a:cubicBezTo>
                    <a:pt x="1785853" y="112808"/>
                    <a:pt x="1771267" y="118849"/>
                    <a:pt x="1756058" y="118849"/>
                  </a:cubicBezTo>
                  <a:lnTo>
                    <a:pt x="57345" y="118849"/>
                  </a:lnTo>
                  <a:cubicBezTo>
                    <a:pt x="42136" y="118849"/>
                    <a:pt x="27550" y="112808"/>
                    <a:pt x="16796" y="102053"/>
                  </a:cubicBezTo>
                  <a:cubicBezTo>
                    <a:pt x="6042" y="91299"/>
                    <a:pt x="0" y="76713"/>
                    <a:pt x="0" y="61504"/>
                  </a:cubicBezTo>
                  <a:lnTo>
                    <a:pt x="0" y="57345"/>
                  </a:lnTo>
                  <a:cubicBezTo>
                    <a:pt x="0" y="42136"/>
                    <a:pt x="6042" y="27550"/>
                    <a:pt x="16796" y="16796"/>
                  </a:cubicBezTo>
                  <a:cubicBezTo>
                    <a:pt x="27550" y="6042"/>
                    <a:pt x="42136" y="0"/>
                    <a:pt x="573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813403" cy="16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897296" y="5382966"/>
            <a:ext cx="6885266" cy="451256"/>
            <a:chOff x="0" y="0"/>
            <a:chExt cx="1813403" cy="1188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13403" cy="118849"/>
            </a:xfrm>
            <a:custGeom>
              <a:avLst/>
              <a:gdLst/>
              <a:ahLst/>
              <a:cxnLst/>
              <a:rect r="r" b="b" t="t" l="l"/>
              <a:pathLst>
                <a:path h="118849" w="1813403">
                  <a:moveTo>
                    <a:pt x="57345" y="0"/>
                  </a:moveTo>
                  <a:lnTo>
                    <a:pt x="1756058" y="0"/>
                  </a:lnTo>
                  <a:cubicBezTo>
                    <a:pt x="1787729" y="0"/>
                    <a:pt x="1813403" y="25674"/>
                    <a:pt x="1813403" y="57345"/>
                  </a:cubicBezTo>
                  <a:lnTo>
                    <a:pt x="1813403" y="61504"/>
                  </a:lnTo>
                  <a:cubicBezTo>
                    <a:pt x="1813403" y="76713"/>
                    <a:pt x="1807362" y="91299"/>
                    <a:pt x="1796607" y="102053"/>
                  </a:cubicBezTo>
                  <a:cubicBezTo>
                    <a:pt x="1785853" y="112808"/>
                    <a:pt x="1771267" y="118849"/>
                    <a:pt x="1756058" y="118849"/>
                  </a:cubicBezTo>
                  <a:lnTo>
                    <a:pt x="57345" y="118849"/>
                  </a:lnTo>
                  <a:cubicBezTo>
                    <a:pt x="42136" y="118849"/>
                    <a:pt x="27550" y="112808"/>
                    <a:pt x="16796" y="102053"/>
                  </a:cubicBezTo>
                  <a:cubicBezTo>
                    <a:pt x="6042" y="91299"/>
                    <a:pt x="0" y="76713"/>
                    <a:pt x="0" y="61504"/>
                  </a:cubicBezTo>
                  <a:lnTo>
                    <a:pt x="0" y="57345"/>
                  </a:lnTo>
                  <a:cubicBezTo>
                    <a:pt x="0" y="42136"/>
                    <a:pt x="6042" y="27550"/>
                    <a:pt x="16796" y="16796"/>
                  </a:cubicBezTo>
                  <a:cubicBezTo>
                    <a:pt x="27550" y="6042"/>
                    <a:pt x="42136" y="0"/>
                    <a:pt x="573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813403" cy="16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276067" y="2259013"/>
            <a:ext cx="8195165" cy="90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95"/>
              </a:lnSpc>
            </a:pPr>
            <a:r>
              <a:rPr lang="en-US" b="true" sz="599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TECHNICAL ASPECTS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02642" y="5594021"/>
            <a:ext cx="3565906" cy="1215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6"/>
              </a:lnSpc>
            </a:pPr>
            <a:r>
              <a:rPr lang="en-US" sz="4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TECHNOLOGY STACK: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034798" y="5249616"/>
            <a:ext cx="11506456" cy="3418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13"/>
              </a:lnSpc>
            </a:pPr>
            <a:r>
              <a:rPr lang="en-US" sz="344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Frontend:</a:t>
            </a:r>
            <a:r>
              <a:rPr lang="en-US" sz="344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WordPress-based site with a responsive design for both desktop and mobile.</a:t>
            </a:r>
          </a:p>
          <a:p>
            <a:pPr algn="just">
              <a:lnSpc>
                <a:spcPts val="5513"/>
              </a:lnSpc>
            </a:pPr>
            <a:r>
              <a:rPr lang="en-US" sz="344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Backend:</a:t>
            </a:r>
            <a:r>
              <a:rPr lang="en-US" sz="344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PHP (via WordPress), MySQL for database management.</a:t>
            </a:r>
          </a:p>
          <a:p>
            <a:pPr algn="just">
              <a:lnSpc>
                <a:spcPts val="5353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5158232" y="1065662"/>
            <a:ext cx="1476505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68991" y="1067627"/>
            <a:ext cx="169367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373649" y="1046154"/>
            <a:ext cx="141135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137555" y="1065662"/>
            <a:ext cx="1975993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Aspects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465973" y="1056891"/>
            <a:ext cx="220802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 Process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66545" y="1121798"/>
            <a:ext cx="2190015" cy="31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246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Tech-Talk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586779" y="8929688"/>
            <a:ext cx="2672521" cy="0"/>
          </a:xfrm>
          <a:prstGeom prst="line">
            <a:avLst/>
          </a:prstGeom>
          <a:ln cap="rnd" w="657225">
            <a:solidFill>
              <a:srgbClr val="FF27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6697186" y="8696186"/>
            <a:ext cx="467003" cy="46700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4889673" y="8724265"/>
            <a:ext cx="165158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Next  Page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22107" y="8724265"/>
            <a:ext cx="41716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1108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788540" y="3561608"/>
            <a:ext cx="8941519" cy="894151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FF27C3">
                      <a:alpha val="100000"/>
                    </a:srgbClr>
                  </a:gs>
                  <a:gs pos="100000">
                    <a:srgbClr val="11084B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940793"/>
            <a:ext cx="625736" cy="588191"/>
          </a:xfrm>
          <a:custGeom>
            <a:avLst/>
            <a:gdLst/>
            <a:ahLst/>
            <a:cxnLst/>
            <a:rect r="r" b="b" t="t" l="l"/>
            <a:pathLst>
              <a:path h="588191" w="625736">
                <a:moveTo>
                  <a:pt x="0" y="0"/>
                </a:moveTo>
                <a:lnTo>
                  <a:pt x="625736" y="0"/>
                </a:lnTo>
                <a:lnTo>
                  <a:pt x="625736" y="588192"/>
                </a:lnTo>
                <a:lnTo>
                  <a:pt x="0" y="588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174089" y="2700281"/>
            <a:ext cx="6885266" cy="451256"/>
            <a:chOff x="0" y="0"/>
            <a:chExt cx="1813403" cy="1188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13403" cy="118849"/>
            </a:xfrm>
            <a:custGeom>
              <a:avLst/>
              <a:gdLst/>
              <a:ahLst/>
              <a:cxnLst/>
              <a:rect r="r" b="b" t="t" l="l"/>
              <a:pathLst>
                <a:path h="118849" w="1813403">
                  <a:moveTo>
                    <a:pt x="57345" y="0"/>
                  </a:moveTo>
                  <a:lnTo>
                    <a:pt x="1756058" y="0"/>
                  </a:lnTo>
                  <a:cubicBezTo>
                    <a:pt x="1787729" y="0"/>
                    <a:pt x="1813403" y="25674"/>
                    <a:pt x="1813403" y="57345"/>
                  </a:cubicBezTo>
                  <a:lnTo>
                    <a:pt x="1813403" y="61504"/>
                  </a:lnTo>
                  <a:cubicBezTo>
                    <a:pt x="1813403" y="76713"/>
                    <a:pt x="1807362" y="91299"/>
                    <a:pt x="1796607" y="102053"/>
                  </a:cubicBezTo>
                  <a:cubicBezTo>
                    <a:pt x="1785853" y="112808"/>
                    <a:pt x="1771267" y="118849"/>
                    <a:pt x="1756058" y="118849"/>
                  </a:cubicBezTo>
                  <a:lnTo>
                    <a:pt x="57345" y="118849"/>
                  </a:lnTo>
                  <a:cubicBezTo>
                    <a:pt x="42136" y="118849"/>
                    <a:pt x="27550" y="112808"/>
                    <a:pt x="16796" y="102053"/>
                  </a:cubicBezTo>
                  <a:cubicBezTo>
                    <a:pt x="6042" y="91299"/>
                    <a:pt x="0" y="76713"/>
                    <a:pt x="0" y="61504"/>
                  </a:cubicBezTo>
                  <a:lnTo>
                    <a:pt x="0" y="57345"/>
                  </a:lnTo>
                  <a:cubicBezTo>
                    <a:pt x="0" y="42136"/>
                    <a:pt x="6042" y="27550"/>
                    <a:pt x="16796" y="16796"/>
                  </a:cubicBezTo>
                  <a:cubicBezTo>
                    <a:pt x="27550" y="6042"/>
                    <a:pt x="42136" y="0"/>
                    <a:pt x="573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813403" cy="16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9356" y="5215248"/>
            <a:ext cx="3967204" cy="2495401"/>
          </a:xfrm>
          <a:custGeom>
            <a:avLst/>
            <a:gdLst/>
            <a:ahLst/>
            <a:cxnLst/>
            <a:rect r="r" b="b" t="t" l="l"/>
            <a:pathLst>
              <a:path h="2495401" w="3967204">
                <a:moveTo>
                  <a:pt x="0" y="0"/>
                </a:moveTo>
                <a:lnTo>
                  <a:pt x="3967204" y="0"/>
                </a:lnTo>
                <a:lnTo>
                  <a:pt x="3967204" y="2495402"/>
                </a:lnTo>
                <a:lnTo>
                  <a:pt x="0" y="2495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270808" y="1657950"/>
            <a:ext cx="8195165" cy="90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95"/>
              </a:lnSpc>
            </a:pPr>
            <a:r>
              <a:rPr lang="en-US" b="true" sz="599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TECHNICAL ASPECTS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58232" y="1065662"/>
            <a:ext cx="1476505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68991" y="1067627"/>
            <a:ext cx="169367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73649" y="1046154"/>
            <a:ext cx="141135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137555" y="1065662"/>
            <a:ext cx="1975993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Aspects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465973" y="1056891"/>
            <a:ext cx="2208024" cy="36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7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 Process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66545" y="1121798"/>
            <a:ext cx="2190015" cy="31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246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Tech-Talk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54428" y="5536915"/>
            <a:ext cx="3565906" cy="1483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6"/>
              </a:lnSpc>
            </a:pPr>
            <a:r>
              <a:rPr lang="en-US" sz="50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PLUGINS USED: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4174089" y="3523877"/>
            <a:ext cx="6885266" cy="347347"/>
            <a:chOff x="0" y="0"/>
            <a:chExt cx="1813403" cy="9148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13403" cy="91482"/>
            </a:xfrm>
            <a:custGeom>
              <a:avLst/>
              <a:gdLst/>
              <a:ahLst/>
              <a:cxnLst/>
              <a:rect r="r" b="b" t="t" l="l"/>
              <a:pathLst>
                <a:path h="91482" w="1813403">
                  <a:moveTo>
                    <a:pt x="45741" y="0"/>
                  </a:moveTo>
                  <a:lnTo>
                    <a:pt x="1767662" y="0"/>
                  </a:lnTo>
                  <a:cubicBezTo>
                    <a:pt x="1792924" y="0"/>
                    <a:pt x="1813403" y="20479"/>
                    <a:pt x="1813403" y="45741"/>
                  </a:cubicBezTo>
                  <a:lnTo>
                    <a:pt x="1813403" y="45741"/>
                  </a:lnTo>
                  <a:cubicBezTo>
                    <a:pt x="1813403" y="57872"/>
                    <a:pt x="1808584" y="69507"/>
                    <a:pt x="1800006" y="78085"/>
                  </a:cubicBezTo>
                  <a:cubicBezTo>
                    <a:pt x="1791428" y="86663"/>
                    <a:pt x="1779793" y="91482"/>
                    <a:pt x="1767662" y="91482"/>
                  </a:cubicBezTo>
                  <a:lnTo>
                    <a:pt x="45741" y="91482"/>
                  </a:lnTo>
                  <a:cubicBezTo>
                    <a:pt x="20479" y="91482"/>
                    <a:pt x="0" y="71003"/>
                    <a:pt x="0" y="45741"/>
                  </a:cubicBezTo>
                  <a:lnTo>
                    <a:pt x="0" y="45741"/>
                  </a:lnTo>
                  <a:cubicBezTo>
                    <a:pt x="0" y="20479"/>
                    <a:pt x="20479" y="0"/>
                    <a:pt x="457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813403" cy="139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174089" y="3900457"/>
            <a:ext cx="6885266" cy="347347"/>
            <a:chOff x="0" y="0"/>
            <a:chExt cx="1813403" cy="9148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13403" cy="91482"/>
            </a:xfrm>
            <a:custGeom>
              <a:avLst/>
              <a:gdLst/>
              <a:ahLst/>
              <a:cxnLst/>
              <a:rect r="r" b="b" t="t" l="l"/>
              <a:pathLst>
                <a:path h="91482" w="1813403">
                  <a:moveTo>
                    <a:pt x="45741" y="0"/>
                  </a:moveTo>
                  <a:lnTo>
                    <a:pt x="1767662" y="0"/>
                  </a:lnTo>
                  <a:cubicBezTo>
                    <a:pt x="1792924" y="0"/>
                    <a:pt x="1813403" y="20479"/>
                    <a:pt x="1813403" y="45741"/>
                  </a:cubicBezTo>
                  <a:lnTo>
                    <a:pt x="1813403" y="45741"/>
                  </a:lnTo>
                  <a:cubicBezTo>
                    <a:pt x="1813403" y="57872"/>
                    <a:pt x="1808584" y="69507"/>
                    <a:pt x="1800006" y="78085"/>
                  </a:cubicBezTo>
                  <a:cubicBezTo>
                    <a:pt x="1791428" y="86663"/>
                    <a:pt x="1779793" y="91482"/>
                    <a:pt x="1767662" y="91482"/>
                  </a:cubicBezTo>
                  <a:lnTo>
                    <a:pt x="45741" y="91482"/>
                  </a:lnTo>
                  <a:cubicBezTo>
                    <a:pt x="20479" y="91482"/>
                    <a:pt x="0" y="71003"/>
                    <a:pt x="0" y="45741"/>
                  </a:cubicBezTo>
                  <a:lnTo>
                    <a:pt x="0" y="45741"/>
                  </a:lnTo>
                  <a:cubicBezTo>
                    <a:pt x="0" y="20479"/>
                    <a:pt x="20479" y="0"/>
                    <a:pt x="457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813403" cy="139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174089" y="4276379"/>
            <a:ext cx="6885266" cy="347347"/>
            <a:chOff x="0" y="0"/>
            <a:chExt cx="1813403" cy="9148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13403" cy="91482"/>
            </a:xfrm>
            <a:custGeom>
              <a:avLst/>
              <a:gdLst/>
              <a:ahLst/>
              <a:cxnLst/>
              <a:rect r="r" b="b" t="t" l="l"/>
              <a:pathLst>
                <a:path h="91482" w="1813403">
                  <a:moveTo>
                    <a:pt x="45741" y="0"/>
                  </a:moveTo>
                  <a:lnTo>
                    <a:pt x="1767662" y="0"/>
                  </a:lnTo>
                  <a:cubicBezTo>
                    <a:pt x="1792924" y="0"/>
                    <a:pt x="1813403" y="20479"/>
                    <a:pt x="1813403" y="45741"/>
                  </a:cubicBezTo>
                  <a:lnTo>
                    <a:pt x="1813403" y="45741"/>
                  </a:lnTo>
                  <a:cubicBezTo>
                    <a:pt x="1813403" y="57872"/>
                    <a:pt x="1808584" y="69507"/>
                    <a:pt x="1800006" y="78085"/>
                  </a:cubicBezTo>
                  <a:cubicBezTo>
                    <a:pt x="1791428" y="86663"/>
                    <a:pt x="1779793" y="91482"/>
                    <a:pt x="1767662" y="91482"/>
                  </a:cubicBezTo>
                  <a:lnTo>
                    <a:pt x="45741" y="91482"/>
                  </a:lnTo>
                  <a:cubicBezTo>
                    <a:pt x="20479" y="91482"/>
                    <a:pt x="0" y="71003"/>
                    <a:pt x="0" y="45741"/>
                  </a:cubicBezTo>
                  <a:lnTo>
                    <a:pt x="0" y="45741"/>
                  </a:lnTo>
                  <a:cubicBezTo>
                    <a:pt x="0" y="20479"/>
                    <a:pt x="20479" y="0"/>
                    <a:pt x="457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1813403" cy="139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174089" y="4745814"/>
            <a:ext cx="6885266" cy="347347"/>
            <a:chOff x="0" y="0"/>
            <a:chExt cx="1813403" cy="9148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13403" cy="91482"/>
            </a:xfrm>
            <a:custGeom>
              <a:avLst/>
              <a:gdLst/>
              <a:ahLst/>
              <a:cxnLst/>
              <a:rect r="r" b="b" t="t" l="l"/>
              <a:pathLst>
                <a:path h="91482" w="1813403">
                  <a:moveTo>
                    <a:pt x="45741" y="0"/>
                  </a:moveTo>
                  <a:lnTo>
                    <a:pt x="1767662" y="0"/>
                  </a:lnTo>
                  <a:cubicBezTo>
                    <a:pt x="1792924" y="0"/>
                    <a:pt x="1813403" y="20479"/>
                    <a:pt x="1813403" y="45741"/>
                  </a:cubicBezTo>
                  <a:lnTo>
                    <a:pt x="1813403" y="45741"/>
                  </a:lnTo>
                  <a:cubicBezTo>
                    <a:pt x="1813403" y="57872"/>
                    <a:pt x="1808584" y="69507"/>
                    <a:pt x="1800006" y="78085"/>
                  </a:cubicBezTo>
                  <a:cubicBezTo>
                    <a:pt x="1791428" y="86663"/>
                    <a:pt x="1779793" y="91482"/>
                    <a:pt x="1767662" y="91482"/>
                  </a:cubicBezTo>
                  <a:lnTo>
                    <a:pt x="45741" y="91482"/>
                  </a:lnTo>
                  <a:cubicBezTo>
                    <a:pt x="20479" y="91482"/>
                    <a:pt x="0" y="71003"/>
                    <a:pt x="0" y="45741"/>
                  </a:cubicBezTo>
                  <a:lnTo>
                    <a:pt x="0" y="45741"/>
                  </a:lnTo>
                  <a:cubicBezTo>
                    <a:pt x="0" y="20479"/>
                    <a:pt x="20479" y="0"/>
                    <a:pt x="457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813403" cy="139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4302608" y="2664774"/>
            <a:ext cx="14227287" cy="278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  <a:spcBef>
                <a:spcPct val="0"/>
              </a:spcBef>
            </a:pPr>
            <a:r>
              <a:rPr lang="en-US" sz="22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lang="en-US" b="true" sz="22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All in One SEO </a:t>
            </a:r>
            <a:r>
              <a:rPr lang="en-US" sz="22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to Optimizes the website for search engines by managing meta tags and keywords.</a:t>
            </a:r>
          </a:p>
          <a:p>
            <a:pPr algn="l">
              <a:lnSpc>
                <a:spcPts val="3187"/>
              </a:lnSpc>
              <a:spcBef>
                <a:spcPct val="0"/>
              </a:spcBef>
            </a:pPr>
            <a:r>
              <a:rPr lang="en-US" b="true" sz="22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Breadcrumb NavXT to</a:t>
            </a:r>
            <a:r>
              <a:rPr lang="en-US" sz="22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Generates breadcrumb navigation links.</a:t>
            </a:r>
          </a:p>
          <a:p>
            <a:pPr algn="l">
              <a:lnSpc>
                <a:spcPts val="3187"/>
              </a:lnSpc>
              <a:spcBef>
                <a:spcPct val="0"/>
              </a:spcBef>
            </a:pPr>
            <a:r>
              <a:rPr lang="en-US" b="true" sz="22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Dynamic Post </a:t>
            </a:r>
            <a:r>
              <a:rPr lang="en-US" sz="22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Dynamically displays the latest posts on the homepage.</a:t>
            </a:r>
          </a:p>
          <a:p>
            <a:pPr algn="l">
              <a:lnSpc>
                <a:spcPts val="3187"/>
              </a:lnSpc>
              <a:spcBef>
                <a:spcPct val="0"/>
              </a:spcBef>
            </a:pPr>
            <a:r>
              <a:rPr lang="en-US" b="true" sz="22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 Elementor </a:t>
            </a:r>
            <a:r>
              <a:rPr lang="en-US" sz="22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drag-and-drop page builder for easy customization.</a:t>
            </a:r>
          </a:p>
          <a:p>
            <a:pPr algn="l">
              <a:lnSpc>
                <a:spcPts val="3187"/>
              </a:lnSpc>
              <a:spcBef>
                <a:spcPct val="0"/>
              </a:spcBef>
            </a:pPr>
            <a:r>
              <a:rPr lang="en-US" b="true" sz="22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 Google Analytics for WordPress by MonsterInsights</a:t>
            </a:r>
            <a:r>
              <a:rPr lang="en-US" sz="22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Integrates Google Analytics with the site.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4174089" y="5445387"/>
            <a:ext cx="6885266" cy="347347"/>
            <a:chOff x="0" y="0"/>
            <a:chExt cx="1813403" cy="9148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813403" cy="91482"/>
            </a:xfrm>
            <a:custGeom>
              <a:avLst/>
              <a:gdLst/>
              <a:ahLst/>
              <a:cxnLst/>
              <a:rect r="r" b="b" t="t" l="l"/>
              <a:pathLst>
                <a:path h="91482" w="1813403">
                  <a:moveTo>
                    <a:pt x="45741" y="0"/>
                  </a:moveTo>
                  <a:lnTo>
                    <a:pt x="1767662" y="0"/>
                  </a:lnTo>
                  <a:cubicBezTo>
                    <a:pt x="1792924" y="0"/>
                    <a:pt x="1813403" y="20479"/>
                    <a:pt x="1813403" y="45741"/>
                  </a:cubicBezTo>
                  <a:lnTo>
                    <a:pt x="1813403" y="45741"/>
                  </a:lnTo>
                  <a:cubicBezTo>
                    <a:pt x="1813403" y="57872"/>
                    <a:pt x="1808584" y="69507"/>
                    <a:pt x="1800006" y="78085"/>
                  </a:cubicBezTo>
                  <a:cubicBezTo>
                    <a:pt x="1791428" y="86663"/>
                    <a:pt x="1779793" y="91482"/>
                    <a:pt x="1767662" y="91482"/>
                  </a:cubicBezTo>
                  <a:lnTo>
                    <a:pt x="45741" y="91482"/>
                  </a:lnTo>
                  <a:cubicBezTo>
                    <a:pt x="20479" y="91482"/>
                    <a:pt x="0" y="71003"/>
                    <a:pt x="0" y="45741"/>
                  </a:cubicBezTo>
                  <a:lnTo>
                    <a:pt x="0" y="45741"/>
                  </a:lnTo>
                  <a:cubicBezTo>
                    <a:pt x="0" y="20479"/>
                    <a:pt x="20479" y="0"/>
                    <a:pt x="457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1813403" cy="139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174089" y="5916559"/>
            <a:ext cx="6885266" cy="347347"/>
            <a:chOff x="0" y="0"/>
            <a:chExt cx="1813403" cy="9148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13403" cy="91482"/>
            </a:xfrm>
            <a:custGeom>
              <a:avLst/>
              <a:gdLst/>
              <a:ahLst/>
              <a:cxnLst/>
              <a:rect r="r" b="b" t="t" l="l"/>
              <a:pathLst>
                <a:path h="91482" w="1813403">
                  <a:moveTo>
                    <a:pt x="45741" y="0"/>
                  </a:moveTo>
                  <a:lnTo>
                    <a:pt x="1767662" y="0"/>
                  </a:lnTo>
                  <a:cubicBezTo>
                    <a:pt x="1792924" y="0"/>
                    <a:pt x="1813403" y="20479"/>
                    <a:pt x="1813403" y="45741"/>
                  </a:cubicBezTo>
                  <a:lnTo>
                    <a:pt x="1813403" y="45741"/>
                  </a:lnTo>
                  <a:cubicBezTo>
                    <a:pt x="1813403" y="57872"/>
                    <a:pt x="1808584" y="69507"/>
                    <a:pt x="1800006" y="78085"/>
                  </a:cubicBezTo>
                  <a:cubicBezTo>
                    <a:pt x="1791428" y="86663"/>
                    <a:pt x="1779793" y="91482"/>
                    <a:pt x="1767662" y="91482"/>
                  </a:cubicBezTo>
                  <a:lnTo>
                    <a:pt x="45741" y="91482"/>
                  </a:lnTo>
                  <a:cubicBezTo>
                    <a:pt x="20479" y="91482"/>
                    <a:pt x="0" y="71003"/>
                    <a:pt x="0" y="45741"/>
                  </a:cubicBezTo>
                  <a:lnTo>
                    <a:pt x="0" y="45741"/>
                  </a:lnTo>
                  <a:cubicBezTo>
                    <a:pt x="0" y="20479"/>
                    <a:pt x="20479" y="0"/>
                    <a:pt x="457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1813403" cy="139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174089" y="6363505"/>
            <a:ext cx="6885266" cy="347347"/>
            <a:chOff x="0" y="0"/>
            <a:chExt cx="1813403" cy="9148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813403" cy="91482"/>
            </a:xfrm>
            <a:custGeom>
              <a:avLst/>
              <a:gdLst/>
              <a:ahLst/>
              <a:cxnLst/>
              <a:rect r="r" b="b" t="t" l="l"/>
              <a:pathLst>
                <a:path h="91482" w="1813403">
                  <a:moveTo>
                    <a:pt x="45741" y="0"/>
                  </a:moveTo>
                  <a:lnTo>
                    <a:pt x="1767662" y="0"/>
                  </a:lnTo>
                  <a:cubicBezTo>
                    <a:pt x="1792924" y="0"/>
                    <a:pt x="1813403" y="20479"/>
                    <a:pt x="1813403" y="45741"/>
                  </a:cubicBezTo>
                  <a:lnTo>
                    <a:pt x="1813403" y="45741"/>
                  </a:lnTo>
                  <a:cubicBezTo>
                    <a:pt x="1813403" y="57872"/>
                    <a:pt x="1808584" y="69507"/>
                    <a:pt x="1800006" y="78085"/>
                  </a:cubicBezTo>
                  <a:cubicBezTo>
                    <a:pt x="1791428" y="86663"/>
                    <a:pt x="1779793" y="91482"/>
                    <a:pt x="1767662" y="91482"/>
                  </a:cubicBezTo>
                  <a:lnTo>
                    <a:pt x="45741" y="91482"/>
                  </a:lnTo>
                  <a:cubicBezTo>
                    <a:pt x="20479" y="91482"/>
                    <a:pt x="0" y="71003"/>
                    <a:pt x="0" y="45741"/>
                  </a:cubicBezTo>
                  <a:lnTo>
                    <a:pt x="0" y="45741"/>
                  </a:lnTo>
                  <a:cubicBezTo>
                    <a:pt x="0" y="20479"/>
                    <a:pt x="20479" y="0"/>
                    <a:pt x="457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1813403" cy="139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174089" y="6806102"/>
            <a:ext cx="6885266" cy="347347"/>
            <a:chOff x="0" y="0"/>
            <a:chExt cx="1813403" cy="9148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813403" cy="91482"/>
            </a:xfrm>
            <a:custGeom>
              <a:avLst/>
              <a:gdLst/>
              <a:ahLst/>
              <a:cxnLst/>
              <a:rect r="r" b="b" t="t" l="l"/>
              <a:pathLst>
                <a:path h="91482" w="1813403">
                  <a:moveTo>
                    <a:pt x="45741" y="0"/>
                  </a:moveTo>
                  <a:lnTo>
                    <a:pt x="1767662" y="0"/>
                  </a:lnTo>
                  <a:cubicBezTo>
                    <a:pt x="1792924" y="0"/>
                    <a:pt x="1813403" y="20479"/>
                    <a:pt x="1813403" y="45741"/>
                  </a:cubicBezTo>
                  <a:lnTo>
                    <a:pt x="1813403" y="45741"/>
                  </a:lnTo>
                  <a:cubicBezTo>
                    <a:pt x="1813403" y="57872"/>
                    <a:pt x="1808584" y="69507"/>
                    <a:pt x="1800006" y="78085"/>
                  </a:cubicBezTo>
                  <a:cubicBezTo>
                    <a:pt x="1791428" y="86663"/>
                    <a:pt x="1779793" y="91482"/>
                    <a:pt x="1767662" y="91482"/>
                  </a:cubicBezTo>
                  <a:lnTo>
                    <a:pt x="45741" y="91482"/>
                  </a:lnTo>
                  <a:cubicBezTo>
                    <a:pt x="20479" y="91482"/>
                    <a:pt x="0" y="71003"/>
                    <a:pt x="0" y="45741"/>
                  </a:cubicBezTo>
                  <a:lnTo>
                    <a:pt x="0" y="45741"/>
                  </a:lnTo>
                  <a:cubicBezTo>
                    <a:pt x="0" y="20479"/>
                    <a:pt x="20479" y="0"/>
                    <a:pt x="457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1813403" cy="139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174089" y="7217535"/>
            <a:ext cx="6885266" cy="347347"/>
            <a:chOff x="0" y="0"/>
            <a:chExt cx="1813403" cy="9148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813403" cy="91482"/>
            </a:xfrm>
            <a:custGeom>
              <a:avLst/>
              <a:gdLst/>
              <a:ahLst/>
              <a:cxnLst/>
              <a:rect r="r" b="b" t="t" l="l"/>
              <a:pathLst>
                <a:path h="91482" w="1813403">
                  <a:moveTo>
                    <a:pt x="45741" y="0"/>
                  </a:moveTo>
                  <a:lnTo>
                    <a:pt x="1767662" y="0"/>
                  </a:lnTo>
                  <a:cubicBezTo>
                    <a:pt x="1792924" y="0"/>
                    <a:pt x="1813403" y="20479"/>
                    <a:pt x="1813403" y="45741"/>
                  </a:cubicBezTo>
                  <a:lnTo>
                    <a:pt x="1813403" y="45741"/>
                  </a:lnTo>
                  <a:cubicBezTo>
                    <a:pt x="1813403" y="57872"/>
                    <a:pt x="1808584" y="69507"/>
                    <a:pt x="1800006" y="78085"/>
                  </a:cubicBezTo>
                  <a:cubicBezTo>
                    <a:pt x="1791428" y="86663"/>
                    <a:pt x="1779793" y="91482"/>
                    <a:pt x="1767662" y="91482"/>
                  </a:cubicBezTo>
                  <a:lnTo>
                    <a:pt x="45741" y="91482"/>
                  </a:lnTo>
                  <a:cubicBezTo>
                    <a:pt x="20479" y="91482"/>
                    <a:pt x="0" y="71003"/>
                    <a:pt x="0" y="45741"/>
                  </a:cubicBezTo>
                  <a:lnTo>
                    <a:pt x="0" y="45741"/>
                  </a:lnTo>
                  <a:cubicBezTo>
                    <a:pt x="0" y="20479"/>
                    <a:pt x="20479" y="0"/>
                    <a:pt x="457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1813403" cy="139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4302608" y="5449112"/>
            <a:ext cx="14227287" cy="1663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7"/>
              </a:lnSpc>
              <a:spcBef>
                <a:spcPct val="0"/>
              </a:spcBef>
            </a:pPr>
            <a:r>
              <a:rPr lang="en-US" b="true" sz="23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  <a:r>
              <a:rPr lang="en-US" b="true" sz="23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 LiteSpeed Cache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Cach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pages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faster loading times. </a:t>
            </a:r>
          </a:p>
          <a:p>
            <a:pPr algn="l">
              <a:lnSpc>
                <a:spcPts val="3327"/>
              </a:lnSpc>
              <a:spcBef>
                <a:spcPct val="0"/>
              </a:spcBef>
            </a:pPr>
            <a:r>
              <a:rPr lang="en-US" b="true" sz="23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7. Magezix Core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Offers core functionalities specific to the theme.</a:t>
            </a:r>
          </a:p>
          <a:p>
            <a:pPr algn="l">
              <a:lnSpc>
                <a:spcPts val="3327"/>
              </a:lnSpc>
              <a:spcBef>
                <a:spcPct val="0"/>
              </a:spcBef>
            </a:pPr>
            <a:r>
              <a:rPr lang="en-US" b="true" sz="23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9. One Click Demo Import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23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Quickly imports demo content for setup..</a:t>
            </a:r>
          </a:p>
          <a:p>
            <a:pPr algn="l">
              <a:lnSpc>
                <a:spcPts val="3327"/>
              </a:lnSpc>
              <a:spcBef>
                <a:spcPct val="0"/>
              </a:spcBef>
            </a:pPr>
            <a:r>
              <a:rPr lang="en-US" b="true" sz="23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10. SVG Support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to  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 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 u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 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SVG fil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 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4174089" y="7710650"/>
            <a:ext cx="6885266" cy="347347"/>
            <a:chOff x="0" y="0"/>
            <a:chExt cx="1813403" cy="91482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813403" cy="91482"/>
            </a:xfrm>
            <a:custGeom>
              <a:avLst/>
              <a:gdLst/>
              <a:ahLst/>
              <a:cxnLst/>
              <a:rect r="r" b="b" t="t" l="l"/>
              <a:pathLst>
                <a:path h="91482" w="1813403">
                  <a:moveTo>
                    <a:pt x="45741" y="0"/>
                  </a:moveTo>
                  <a:lnTo>
                    <a:pt x="1767662" y="0"/>
                  </a:lnTo>
                  <a:cubicBezTo>
                    <a:pt x="1792924" y="0"/>
                    <a:pt x="1813403" y="20479"/>
                    <a:pt x="1813403" y="45741"/>
                  </a:cubicBezTo>
                  <a:lnTo>
                    <a:pt x="1813403" y="45741"/>
                  </a:lnTo>
                  <a:cubicBezTo>
                    <a:pt x="1813403" y="57872"/>
                    <a:pt x="1808584" y="69507"/>
                    <a:pt x="1800006" y="78085"/>
                  </a:cubicBezTo>
                  <a:cubicBezTo>
                    <a:pt x="1791428" y="86663"/>
                    <a:pt x="1779793" y="91482"/>
                    <a:pt x="1767662" y="91482"/>
                  </a:cubicBezTo>
                  <a:lnTo>
                    <a:pt x="45741" y="91482"/>
                  </a:lnTo>
                  <a:cubicBezTo>
                    <a:pt x="20479" y="91482"/>
                    <a:pt x="0" y="71003"/>
                    <a:pt x="0" y="45741"/>
                  </a:cubicBezTo>
                  <a:lnTo>
                    <a:pt x="0" y="45741"/>
                  </a:lnTo>
                  <a:cubicBezTo>
                    <a:pt x="0" y="20479"/>
                    <a:pt x="20479" y="0"/>
                    <a:pt x="457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47625"/>
              <a:ext cx="1813403" cy="139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4174089" y="8153247"/>
            <a:ext cx="6885266" cy="347347"/>
            <a:chOff x="0" y="0"/>
            <a:chExt cx="1813403" cy="91482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813403" cy="91482"/>
            </a:xfrm>
            <a:custGeom>
              <a:avLst/>
              <a:gdLst/>
              <a:ahLst/>
              <a:cxnLst/>
              <a:rect r="r" b="b" t="t" l="l"/>
              <a:pathLst>
                <a:path h="91482" w="1813403">
                  <a:moveTo>
                    <a:pt x="45741" y="0"/>
                  </a:moveTo>
                  <a:lnTo>
                    <a:pt x="1767662" y="0"/>
                  </a:lnTo>
                  <a:cubicBezTo>
                    <a:pt x="1792924" y="0"/>
                    <a:pt x="1813403" y="20479"/>
                    <a:pt x="1813403" y="45741"/>
                  </a:cubicBezTo>
                  <a:lnTo>
                    <a:pt x="1813403" y="45741"/>
                  </a:lnTo>
                  <a:cubicBezTo>
                    <a:pt x="1813403" y="57872"/>
                    <a:pt x="1808584" y="69507"/>
                    <a:pt x="1800006" y="78085"/>
                  </a:cubicBezTo>
                  <a:cubicBezTo>
                    <a:pt x="1791428" y="86663"/>
                    <a:pt x="1779793" y="91482"/>
                    <a:pt x="1767662" y="91482"/>
                  </a:cubicBezTo>
                  <a:lnTo>
                    <a:pt x="45741" y="91482"/>
                  </a:lnTo>
                  <a:cubicBezTo>
                    <a:pt x="20479" y="91482"/>
                    <a:pt x="0" y="71003"/>
                    <a:pt x="0" y="45741"/>
                  </a:cubicBezTo>
                  <a:lnTo>
                    <a:pt x="0" y="45741"/>
                  </a:lnTo>
                  <a:cubicBezTo>
                    <a:pt x="0" y="20479"/>
                    <a:pt x="20479" y="0"/>
                    <a:pt x="457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47625"/>
              <a:ext cx="1813403" cy="139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4174089" y="8550961"/>
            <a:ext cx="6885266" cy="347347"/>
            <a:chOff x="0" y="0"/>
            <a:chExt cx="1813403" cy="91482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813403" cy="91482"/>
            </a:xfrm>
            <a:custGeom>
              <a:avLst/>
              <a:gdLst/>
              <a:ahLst/>
              <a:cxnLst/>
              <a:rect r="r" b="b" t="t" l="l"/>
              <a:pathLst>
                <a:path h="91482" w="1813403">
                  <a:moveTo>
                    <a:pt x="45741" y="0"/>
                  </a:moveTo>
                  <a:lnTo>
                    <a:pt x="1767662" y="0"/>
                  </a:lnTo>
                  <a:cubicBezTo>
                    <a:pt x="1792924" y="0"/>
                    <a:pt x="1813403" y="20479"/>
                    <a:pt x="1813403" y="45741"/>
                  </a:cubicBezTo>
                  <a:lnTo>
                    <a:pt x="1813403" y="45741"/>
                  </a:lnTo>
                  <a:cubicBezTo>
                    <a:pt x="1813403" y="57872"/>
                    <a:pt x="1808584" y="69507"/>
                    <a:pt x="1800006" y="78085"/>
                  </a:cubicBezTo>
                  <a:cubicBezTo>
                    <a:pt x="1791428" y="86663"/>
                    <a:pt x="1779793" y="91482"/>
                    <a:pt x="1767662" y="91482"/>
                  </a:cubicBezTo>
                  <a:lnTo>
                    <a:pt x="45741" y="91482"/>
                  </a:lnTo>
                  <a:cubicBezTo>
                    <a:pt x="20479" y="91482"/>
                    <a:pt x="0" y="71003"/>
                    <a:pt x="0" y="45741"/>
                  </a:cubicBezTo>
                  <a:lnTo>
                    <a:pt x="0" y="45741"/>
                  </a:lnTo>
                  <a:cubicBezTo>
                    <a:pt x="0" y="20479"/>
                    <a:pt x="20479" y="0"/>
                    <a:pt x="457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813403" cy="139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4174089" y="8951785"/>
            <a:ext cx="6885266" cy="347347"/>
            <a:chOff x="0" y="0"/>
            <a:chExt cx="1813403" cy="91482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813403" cy="91482"/>
            </a:xfrm>
            <a:custGeom>
              <a:avLst/>
              <a:gdLst/>
              <a:ahLst/>
              <a:cxnLst/>
              <a:rect r="r" b="b" t="t" l="l"/>
              <a:pathLst>
                <a:path h="91482" w="1813403">
                  <a:moveTo>
                    <a:pt x="45741" y="0"/>
                  </a:moveTo>
                  <a:lnTo>
                    <a:pt x="1767662" y="0"/>
                  </a:lnTo>
                  <a:cubicBezTo>
                    <a:pt x="1792924" y="0"/>
                    <a:pt x="1813403" y="20479"/>
                    <a:pt x="1813403" y="45741"/>
                  </a:cubicBezTo>
                  <a:lnTo>
                    <a:pt x="1813403" y="45741"/>
                  </a:lnTo>
                  <a:cubicBezTo>
                    <a:pt x="1813403" y="57872"/>
                    <a:pt x="1808584" y="69507"/>
                    <a:pt x="1800006" y="78085"/>
                  </a:cubicBezTo>
                  <a:cubicBezTo>
                    <a:pt x="1791428" y="86663"/>
                    <a:pt x="1779793" y="91482"/>
                    <a:pt x="1767662" y="91482"/>
                  </a:cubicBezTo>
                  <a:lnTo>
                    <a:pt x="45741" y="91482"/>
                  </a:lnTo>
                  <a:cubicBezTo>
                    <a:pt x="20479" y="91482"/>
                    <a:pt x="0" y="71003"/>
                    <a:pt x="0" y="45741"/>
                  </a:cubicBezTo>
                  <a:lnTo>
                    <a:pt x="0" y="45741"/>
                  </a:lnTo>
                  <a:cubicBezTo>
                    <a:pt x="0" y="20479"/>
                    <a:pt x="20479" y="0"/>
                    <a:pt x="457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27C3">
                    <a:alpha val="100000"/>
                  </a:srgbClr>
                </a:gs>
                <a:gs pos="100000">
                  <a:srgbClr val="11084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813403" cy="139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7"/>
                </a:lnSpc>
              </a:pPr>
            </a:p>
          </p:txBody>
        </p:sp>
      </p:grpSp>
      <p:sp>
        <p:nvSpPr>
          <p:cNvPr name="TextBox 64" id="64"/>
          <p:cNvSpPr txBox="true"/>
          <p:nvPr/>
        </p:nvSpPr>
        <p:spPr>
          <a:xfrm rot="0">
            <a:off x="4302608" y="7175551"/>
            <a:ext cx="14227287" cy="2082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7"/>
              </a:lnSpc>
              <a:spcBef>
                <a:spcPct val="0"/>
              </a:spcBef>
            </a:pPr>
            <a:r>
              <a:rPr lang="en-US" b="true" sz="23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11. Ultimate Member 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Manages user registration and profiles.</a:t>
            </a:r>
          </a:p>
          <a:p>
            <a:pPr algn="l">
              <a:lnSpc>
                <a:spcPts val="3327"/>
              </a:lnSpc>
              <a:spcBef>
                <a:spcPct val="0"/>
              </a:spcBef>
            </a:pPr>
            <a:r>
              <a:rPr lang="en-US" b="true" sz="23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12. WordPress Hide Posts  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Hides specific posts from certain pages.</a:t>
            </a:r>
          </a:p>
          <a:p>
            <a:pPr algn="l">
              <a:lnSpc>
                <a:spcPts val="3327"/>
              </a:lnSpc>
              <a:spcBef>
                <a:spcPct val="0"/>
              </a:spcBef>
            </a:pPr>
            <a:r>
              <a:rPr lang="en-US" b="true" sz="23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13. WP Reset  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Resets the WordPress environment to default settings.</a:t>
            </a:r>
          </a:p>
          <a:p>
            <a:pPr algn="l">
              <a:lnSpc>
                <a:spcPts val="3327"/>
              </a:lnSpc>
              <a:spcBef>
                <a:spcPct val="0"/>
              </a:spcBef>
            </a:pPr>
            <a:r>
              <a:rPr lang="en-US" b="true" sz="23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14. WP Show Posts  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Displays customizable lists of posts.</a:t>
            </a:r>
          </a:p>
          <a:p>
            <a:pPr algn="l">
              <a:lnSpc>
                <a:spcPts val="3327"/>
              </a:lnSpc>
              <a:spcBef>
                <a:spcPct val="0"/>
              </a:spcBef>
            </a:pPr>
            <a:r>
              <a:rPr lang="en-US" b="true" sz="237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15. Xriver Core </a:t>
            </a:r>
            <a:r>
              <a:rPr lang="en-US" sz="237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Provides additional theme-specific functionalities.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DAGUe4CPzj8</dc:identifier>
  <dcterms:modified xsi:type="dcterms:W3CDTF">2011-08-01T06:04:30Z</dcterms:modified>
  <cp:revision>1</cp:revision>
  <dc:title>Tech-Talks</dc:title>
</cp:coreProperties>
</file>