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EB20-276A-68F8-CDFA-B30EA714A4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99D23A-2825-50E8-A6FD-88A7FF31D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88271F-C1D9-A7ED-900D-27CEA7D54505}"/>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5" name="Footer Placeholder 4">
            <a:extLst>
              <a:ext uri="{FF2B5EF4-FFF2-40B4-BE49-F238E27FC236}">
                <a16:creationId xmlns:a16="http://schemas.microsoft.com/office/drawing/2014/main" id="{1E0E9A1B-2BA0-22A2-A2E7-2E1A69574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9111F-8AB4-8E90-0575-4231ED212EAE}"/>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208377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59F3-097E-CCAB-9939-91DC5C7035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CE36B-C3D7-A31A-9748-A9BB63201B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18E8C3-1BE2-19F1-E652-7EBCB484AA79}"/>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5" name="Footer Placeholder 4">
            <a:extLst>
              <a:ext uri="{FF2B5EF4-FFF2-40B4-BE49-F238E27FC236}">
                <a16:creationId xmlns:a16="http://schemas.microsoft.com/office/drawing/2014/main" id="{F4AEE21B-4B6C-7A45-CF0A-EDC6A5282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04975-039D-16FC-8B7A-0C104FF2C935}"/>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140666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48EA8B-9D22-5010-8D09-3421CD7C84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3A6E04-7348-8319-A9E0-5FEC4357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FA4D1-48D8-F9F1-AF54-E7B03D6D99AC}"/>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5" name="Footer Placeholder 4">
            <a:extLst>
              <a:ext uri="{FF2B5EF4-FFF2-40B4-BE49-F238E27FC236}">
                <a16:creationId xmlns:a16="http://schemas.microsoft.com/office/drawing/2014/main" id="{0B7FDAC2-7D21-8FF5-6664-88E6F06CB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CC242-F6F1-F435-27A4-243B7682C3F3}"/>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68630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FF97-5C53-4796-1A7C-B3F55C40B2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C99AC7-D01D-B301-5A02-3C4436A7E4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DC2B0-A170-A444-7290-8CB75CF609A3}"/>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5" name="Footer Placeholder 4">
            <a:extLst>
              <a:ext uri="{FF2B5EF4-FFF2-40B4-BE49-F238E27FC236}">
                <a16:creationId xmlns:a16="http://schemas.microsoft.com/office/drawing/2014/main" id="{901E20AB-6ACC-4749-7FD7-1D0C3A478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2EA8E-9563-F874-1BF1-655B14AF0B3C}"/>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255640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EF71-D88D-27A7-2D32-6061E6A8E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0A5EE0-DF2E-CE76-6E5C-C1355A66B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5487-44CA-5D90-79F6-FA09D4A0DD5B}"/>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5" name="Footer Placeholder 4">
            <a:extLst>
              <a:ext uri="{FF2B5EF4-FFF2-40B4-BE49-F238E27FC236}">
                <a16:creationId xmlns:a16="http://schemas.microsoft.com/office/drawing/2014/main" id="{5909771B-6A66-2D79-BD4E-44F3880695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2843AE-57A9-7973-644E-01F08913BDE9}"/>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397106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88A1-BC8B-DBE0-CCFA-AA07090631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E8F041-926A-F687-EBB7-9F0C46B011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A16ED7-9E9C-F1A2-1087-45BFE2DF76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400CF-7BEE-04DE-DF88-0FAD319A506E}"/>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6" name="Footer Placeholder 5">
            <a:extLst>
              <a:ext uri="{FF2B5EF4-FFF2-40B4-BE49-F238E27FC236}">
                <a16:creationId xmlns:a16="http://schemas.microsoft.com/office/drawing/2014/main" id="{0129D094-BC44-EA4C-F813-CF234FD66B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9C7089-5D42-94CB-85E1-9D420451E213}"/>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4568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C1EC-0FCB-08EA-1B70-25CBE9223C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8EADB1-9351-F542-9613-EA68E9820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5E3EE-15D1-B1C2-B41F-6BE3D7F1A1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543EAB-8506-FFA6-84FE-E91D340F2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57748-7E61-7E64-F1F7-4BFA48A56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709676-143F-17D9-A6D1-D6639D5F6E52}"/>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8" name="Footer Placeholder 7">
            <a:extLst>
              <a:ext uri="{FF2B5EF4-FFF2-40B4-BE49-F238E27FC236}">
                <a16:creationId xmlns:a16="http://schemas.microsoft.com/office/drawing/2014/main" id="{ECE765F9-D917-7892-947E-7A98B297D6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B476BD-0262-2124-C24F-031704A08175}"/>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356729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14E0-9017-D9AF-E65C-A0D6102E42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EAF6AC-6570-A922-4DD3-CA76A0A264A2}"/>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4" name="Footer Placeholder 3">
            <a:extLst>
              <a:ext uri="{FF2B5EF4-FFF2-40B4-BE49-F238E27FC236}">
                <a16:creationId xmlns:a16="http://schemas.microsoft.com/office/drawing/2014/main" id="{ED002DD0-11BE-4223-8F8E-42CC0D914A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FFF294-375E-34EE-F9F8-00C6AF861065}"/>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255394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EB8A07-0B1B-DA48-4BEA-068F3EF9E434}"/>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3" name="Footer Placeholder 2">
            <a:extLst>
              <a:ext uri="{FF2B5EF4-FFF2-40B4-BE49-F238E27FC236}">
                <a16:creationId xmlns:a16="http://schemas.microsoft.com/office/drawing/2014/main" id="{EF612B24-1A63-0114-6707-25FFCA2520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20423A-DFEC-A4E0-E0EA-D69F23388E2E}"/>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272098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3D18-DC5D-51B6-6821-3136CE8CC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E90E7D-68ED-6DAF-9727-2350C72214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86F346-E0FC-3086-9795-CAE1ABA46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DC8C9-D346-42C2-E805-ABCD1ED5B0C9}"/>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6" name="Footer Placeholder 5">
            <a:extLst>
              <a:ext uri="{FF2B5EF4-FFF2-40B4-BE49-F238E27FC236}">
                <a16:creationId xmlns:a16="http://schemas.microsoft.com/office/drawing/2014/main" id="{3D9782D6-077B-3F0D-7EC5-008D0140C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5971D8-C7E0-A2CC-CEBD-09ECBACA6675}"/>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51576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B5C0-78FD-4E1E-E260-13DD4F684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3B6D4D-FBE9-FDA4-F029-9C3AAF427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DC4945-0F25-AE7F-F998-FCBD36A76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9AF1C-5BAC-2EF6-16EC-2F986BCE6FCF}"/>
              </a:ext>
            </a:extLst>
          </p:cNvPr>
          <p:cNvSpPr>
            <a:spLocks noGrp="1"/>
          </p:cNvSpPr>
          <p:nvPr>
            <p:ph type="dt" sz="half" idx="10"/>
          </p:nvPr>
        </p:nvSpPr>
        <p:spPr/>
        <p:txBody>
          <a:bodyPr/>
          <a:lstStyle/>
          <a:p>
            <a:fld id="{43E72CEA-FFF1-403F-8040-CC953B11536B}" type="datetimeFigureOut">
              <a:rPr lang="en-IN" smtClean="0"/>
              <a:t>23-05-2024</a:t>
            </a:fld>
            <a:endParaRPr lang="en-IN"/>
          </a:p>
        </p:txBody>
      </p:sp>
      <p:sp>
        <p:nvSpPr>
          <p:cNvPr id="6" name="Footer Placeholder 5">
            <a:extLst>
              <a:ext uri="{FF2B5EF4-FFF2-40B4-BE49-F238E27FC236}">
                <a16:creationId xmlns:a16="http://schemas.microsoft.com/office/drawing/2014/main" id="{B65767CA-E4F3-C07B-2F57-EC09F2918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348B8-49E2-1312-E15A-03CC372B305B}"/>
              </a:ext>
            </a:extLst>
          </p:cNvPr>
          <p:cNvSpPr>
            <a:spLocks noGrp="1"/>
          </p:cNvSpPr>
          <p:nvPr>
            <p:ph type="sldNum" sz="quarter" idx="12"/>
          </p:nvPr>
        </p:nvSpPr>
        <p:spPr/>
        <p:txBody>
          <a:bodyPr/>
          <a:lstStyle/>
          <a:p>
            <a:fld id="{8C36303A-0EFF-4C67-9BDB-80563CEE6717}" type="slidenum">
              <a:rPr lang="en-IN" smtClean="0"/>
              <a:t>‹#›</a:t>
            </a:fld>
            <a:endParaRPr lang="en-IN"/>
          </a:p>
        </p:txBody>
      </p:sp>
    </p:spTree>
    <p:extLst>
      <p:ext uri="{BB962C8B-B14F-4D97-AF65-F5344CB8AC3E}">
        <p14:creationId xmlns:p14="http://schemas.microsoft.com/office/powerpoint/2010/main" val="134195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3CC39-E718-4C51-77AC-5BDD45952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229347-BFB2-0EFF-07D2-6256D4B62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9B13C8-0852-014F-CBEA-A31CE6403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72CEA-FFF1-403F-8040-CC953B11536B}" type="datetimeFigureOut">
              <a:rPr lang="en-IN" smtClean="0"/>
              <a:t>23-05-2024</a:t>
            </a:fld>
            <a:endParaRPr lang="en-IN"/>
          </a:p>
        </p:txBody>
      </p:sp>
      <p:sp>
        <p:nvSpPr>
          <p:cNvPr id="5" name="Footer Placeholder 4">
            <a:extLst>
              <a:ext uri="{FF2B5EF4-FFF2-40B4-BE49-F238E27FC236}">
                <a16:creationId xmlns:a16="http://schemas.microsoft.com/office/drawing/2014/main" id="{6180ADBB-FA03-4E6F-E8DA-2A47AE6A1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5829A9-3ED5-5CA7-20B8-F0058D74C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6303A-0EFF-4C67-9BDB-80563CEE6717}" type="slidenum">
              <a:rPr lang="en-IN" smtClean="0"/>
              <a:t>‹#›</a:t>
            </a:fld>
            <a:endParaRPr lang="en-IN"/>
          </a:p>
        </p:txBody>
      </p:sp>
    </p:spTree>
    <p:extLst>
      <p:ext uri="{BB962C8B-B14F-4D97-AF65-F5344CB8AC3E}">
        <p14:creationId xmlns:p14="http://schemas.microsoft.com/office/powerpoint/2010/main" val="160692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sp.stackexchange.com/questions/20088/how-to-remove-the-noise-without-destroying-the-main-edge"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tackoverflow.com/questions/34851259/how-to-make-a-smooth-kernel-in-convolution-neural-networks-with-mxnet-framework"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6013-48C3-32B9-F3D7-CDFAE4E09198}"/>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Computer Graphics and Image Processing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48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916-E820-F455-C02E-D526ACAD209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Median Blur</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8B02D6-86F0-E9D3-E045-654B89A0ABD1}"/>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Median blur</a:t>
            </a:r>
            <a:r>
              <a:rPr lang="en-US" dirty="0">
                <a:latin typeface="Times New Roman" panose="02020603050405020304" pitchFamily="18" charset="0"/>
                <a:cs typeface="Times New Roman" panose="02020603050405020304" pitchFamily="18" charset="0"/>
              </a:rPr>
              <a:t> replaces each pixel's value with the median value of the pixels in its neighborhood. </a:t>
            </a:r>
          </a:p>
          <a:p>
            <a:pPr algn="just"/>
            <a:r>
              <a:rPr lang="en-US" dirty="0">
                <a:latin typeface="Times New Roman" panose="02020603050405020304" pitchFamily="18" charset="0"/>
                <a:cs typeface="Times New Roman" panose="02020603050405020304" pitchFamily="18" charset="0"/>
              </a:rPr>
              <a:t>This type of blur is particularly effective at removing salt-and-pepper noise (random bright and dark pixels) while preserving edges better than average and Gaussian blurs. </a:t>
            </a:r>
          </a:p>
          <a:p>
            <a:pPr algn="just"/>
            <a:r>
              <a:rPr lang="en-US" dirty="0">
                <a:latin typeface="Times New Roman" panose="02020603050405020304" pitchFamily="18" charset="0"/>
                <a:cs typeface="Times New Roman" panose="02020603050405020304" pitchFamily="18" charset="0"/>
              </a:rPr>
              <a:t>The median is determined by sorting the pixel values and selecting the middle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4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7109-3A7D-BC69-6E36-38D2FE55B4C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Bilateral Blur</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7EA93-0470-A8E6-D0F4-151EBF0AB5A3}"/>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Bilateral blur</a:t>
            </a:r>
            <a:r>
              <a:rPr lang="en-US" dirty="0">
                <a:latin typeface="Times New Roman" panose="02020603050405020304" pitchFamily="18" charset="0"/>
                <a:cs typeface="Times New Roman" panose="02020603050405020304" pitchFamily="18" charset="0"/>
              </a:rPr>
              <a:t> (or bilateral filter) is an advanced technique that smooths an image while preserving edges. </a:t>
            </a:r>
          </a:p>
          <a:p>
            <a:pPr algn="just"/>
            <a:r>
              <a:rPr lang="en-US" dirty="0">
                <a:latin typeface="Times New Roman" panose="02020603050405020304" pitchFamily="18" charset="0"/>
                <a:cs typeface="Times New Roman" panose="02020603050405020304" pitchFamily="18" charset="0"/>
              </a:rPr>
              <a:t>It considers both the spatial distance and the intensity difference between pixels. </a:t>
            </a:r>
          </a:p>
          <a:p>
            <a:pPr algn="just"/>
            <a:r>
              <a:rPr lang="en-US" dirty="0">
                <a:latin typeface="Times New Roman" panose="02020603050405020304" pitchFamily="18" charset="0"/>
                <a:cs typeface="Times New Roman" panose="02020603050405020304" pitchFamily="18" charset="0"/>
              </a:rPr>
              <a:t>A pixel's new value is a weighted average of its neighbors, where weights decrease with distance in both spatial and intensity domains.</a:t>
            </a:r>
          </a:p>
          <a:p>
            <a:pPr algn="just"/>
            <a:r>
              <a:rPr lang="en-US" dirty="0">
                <a:latin typeface="Times New Roman" panose="02020603050405020304" pitchFamily="18" charset="0"/>
                <a:cs typeface="Times New Roman" panose="02020603050405020304" pitchFamily="18" charset="0"/>
              </a:rPr>
              <a:t> This results in effective noise reduction without blurring edges, making it ideal for applications like denoising photographs or preparing images for edge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71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B9BD-46D9-2A47-C166-D661340571D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Characteristics of various types of blur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96DCF2-1479-1F98-1015-4BF35EDDEF74}"/>
              </a:ext>
            </a:extLst>
          </p:cNvPr>
          <p:cNvSpPr>
            <a:spLocks noGrp="1"/>
          </p:cNvSpPr>
          <p:nvPr>
            <p:ph idx="1"/>
          </p:nvPr>
        </p:nvSpPr>
        <p:spPr/>
        <p:txBody>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Kernel Blur</a:t>
            </a:r>
            <a:r>
              <a:rPr lang="en-US" dirty="0">
                <a:latin typeface="Times New Roman" panose="02020603050405020304" pitchFamily="18" charset="0"/>
                <a:cs typeface="Times New Roman" panose="02020603050405020304" pitchFamily="18" charset="0"/>
              </a:rPr>
              <a:t>: General blurring technique using a convolution matrix.</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Average Blur</a:t>
            </a:r>
            <a:r>
              <a:rPr lang="en-US" dirty="0">
                <a:latin typeface="Times New Roman" panose="02020603050405020304" pitchFamily="18" charset="0"/>
                <a:cs typeface="Times New Roman" panose="02020603050405020304" pitchFamily="18" charset="0"/>
              </a:rPr>
              <a:t>: Uniform smoothing using equal weights in the kernel.</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Gaussian Blur</a:t>
            </a:r>
            <a:r>
              <a:rPr lang="en-US" dirty="0">
                <a:latin typeface="Times New Roman" panose="02020603050405020304" pitchFamily="18" charset="0"/>
                <a:cs typeface="Times New Roman" panose="02020603050405020304" pitchFamily="18" charset="0"/>
              </a:rPr>
              <a:t>: Natural-looking blur using a Gaussian function for weights, preserves edges moderately well.</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Median Blur</a:t>
            </a:r>
            <a:r>
              <a:rPr lang="en-US" dirty="0">
                <a:latin typeface="Times New Roman" panose="02020603050405020304" pitchFamily="18" charset="0"/>
                <a:cs typeface="Times New Roman" panose="02020603050405020304" pitchFamily="18" charset="0"/>
              </a:rPr>
              <a:t>: Replaces pixel values with the median in the neighborhood, excellent at removing noise while preserving edges.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Bilateral Blur</a:t>
            </a:r>
            <a:r>
              <a:rPr lang="en-US" dirty="0">
                <a:latin typeface="Times New Roman" panose="02020603050405020304" pitchFamily="18" charset="0"/>
                <a:cs typeface="Times New Roman" panose="02020603050405020304" pitchFamily="18" charset="0"/>
              </a:rPr>
              <a:t>: Advanced filter that smooths while preserving edges by considering both spatial and intensity differences.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51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FD1E7-8D56-CFBB-1F23-671AC40FFCF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00175" y="709612"/>
            <a:ext cx="9391650" cy="5438775"/>
          </a:xfrm>
          <a:prstGeom prst="rect">
            <a:avLst/>
          </a:prstGeom>
        </p:spPr>
      </p:pic>
      <p:sp>
        <p:nvSpPr>
          <p:cNvPr id="4" name="TextBox 3">
            <a:extLst>
              <a:ext uri="{FF2B5EF4-FFF2-40B4-BE49-F238E27FC236}">
                <a16:creationId xmlns:a16="http://schemas.microsoft.com/office/drawing/2014/main" id="{10B1BE33-7A28-FD46-9DC0-1B544E747B83}"/>
              </a:ext>
            </a:extLst>
          </p:cNvPr>
          <p:cNvSpPr txBox="1"/>
          <p:nvPr/>
        </p:nvSpPr>
        <p:spPr>
          <a:xfrm>
            <a:off x="1400175" y="6148387"/>
            <a:ext cx="9391650" cy="230832"/>
          </a:xfrm>
          <a:prstGeom prst="rect">
            <a:avLst/>
          </a:prstGeom>
          <a:noFill/>
        </p:spPr>
        <p:txBody>
          <a:bodyPr wrap="square" rtlCol="0">
            <a:spAutoFit/>
          </a:bodyPr>
          <a:lstStyle/>
          <a:p>
            <a:r>
              <a:rPr lang="en-IN" sz="900">
                <a:hlinkClick r:id="rId3" tooltip="http://dsp.stackexchange.com/questions/20088/how-to-remove-the-noise-without-destroying-the-main-edge"/>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30161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9AF9-0C15-ADC4-857B-BDCF9C1436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Edge Detection and Texture Filtering techniques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120BB1-2C1B-2B45-4699-FADC451A6FBD}"/>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Edge detection is an essential technique in image processing and computer vision, used to identify points in an image where the brightness changes sharply or has discontinuities.</a:t>
            </a:r>
          </a:p>
          <a:p>
            <a:pPr algn="just"/>
            <a:r>
              <a:rPr lang="en-US" dirty="0">
                <a:latin typeface="Times New Roman" panose="02020603050405020304" pitchFamily="18" charset="0"/>
                <a:cs typeface="Times New Roman" panose="02020603050405020304" pitchFamily="18" charset="0"/>
              </a:rPr>
              <a:t>Sobel Edge Detection: The Sobel operator uses two 3x3 kernels, one for detecting horizontal edges and one for vertical edges. It emphasizes edges and transitions, particularly useful for identifying the outline of objects.</a:t>
            </a:r>
          </a:p>
          <a:p>
            <a:pPr algn="just"/>
            <a:r>
              <a:rPr lang="en-US" dirty="0">
                <a:latin typeface="Times New Roman" panose="02020603050405020304" pitchFamily="18" charset="0"/>
                <a:cs typeface="Times New Roman" panose="02020603050405020304" pitchFamily="18" charset="0"/>
              </a:rPr>
              <a:t>Laplacian Edge Detection: The </a:t>
            </a:r>
            <a:r>
              <a:rPr lang="en-IN" dirty="0">
                <a:latin typeface="Times New Roman" panose="02020603050405020304" pitchFamily="18" charset="0"/>
                <a:cs typeface="Times New Roman" panose="02020603050405020304" pitchFamily="18" charset="0"/>
              </a:rPr>
              <a:t>Laplacian of Gaussian (</a:t>
            </a:r>
            <a:r>
              <a:rPr lang="en-US" dirty="0" err="1">
                <a:latin typeface="Times New Roman" panose="02020603050405020304" pitchFamily="18" charset="0"/>
                <a:cs typeface="Times New Roman" panose="02020603050405020304" pitchFamily="18" charset="0"/>
              </a:rPr>
              <a:t>LoG</a:t>
            </a:r>
            <a:r>
              <a:rPr lang="en-US" dirty="0">
                <a:latin typeface="Times New Roman" panose="02020603050405020304" pitchFamily="18" charset="0"/>
                <a:cs typeface="Times New Roman" panose="02020603050405020304" pitchFamily="18" charset="0"/>
              </a:rPr>
              <a:t>) operator first applies a Gaussian blur to smooth the image and then applies the Laplacian operator to detect edges. Useful for finding edges with a second-order derivative, and it combines both smoothing and edge detection in one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91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8C992-C3DA-48C5-A87D-38FEA0553B8D}"/>
              </a:ext>
            </a:extLst>
          </p:cNvPr>
          <p:cNvSpPr>
            <a:spLocks noGrp="1"/>
          </p:cNvSpPr>
          <p:nvPr>
            <p:ph idx="1"/>
          </p:nvPr>
        </p:nvSpPr>
        <p:spPr>
          <a:xfrm>
            <a:off x="424206" y="424206"/>
            <a:ext cx="11444140" cy="6061435"/>
          </a:xfrm>
        </p:spPr>
        <p:txBody>
          <a:bodyPr/>
          <a:lstStyle/>
          <a:p>
            <a:pPr algn="just"/>
            <a:r>
              <a:rPr lang="en-US" dirty="0">
                <a:latin typeface="Times New Roman" panose="02020603050405020304" pitchFamily="18" charset="0"/>
                <a:cs typeface="Times New Roman" panose="02020603050405020304" pitchFamily="18" charset="0"/>
              </a:rPr>
              <a:t>Canny Edge Detection: The Canny edge detector is a multi-stage algorithm that includes noise reduction with Gaussian blur, gradient calculation, non-maximum suppression, and hysteresis thresholding.</a:t>
            </a:r>
          </a:p>
          <a:p>
            <a:pPr algn="just"/>
            <a:r>
              <a:rPr lang="en-US" dirty="0">
                <a:latin typeface="Times New Roman" panose="02020603050405020304" pitchFamily="18" charset="0"/>
                <a:cs typeface="Times New Roman" panose="02020603050405020304" pitchFamily="18" charset="0"/>
              </a:rPr>
              <a:t>Provides robust edge detection and is widely used in image processing for its ability to detect true edges and reduce noise.</a:t>
            </a:r>
          </a:p>
          <a:p>
            <a:pPr algn="just"/>
            <a:r>
              <a:rPr lang="en-US" dirty="0">
                <a:latin typeface="Times New Roman" panose="02020603050405020304" pitchFamily="18" charset="0"/>
                <a:cs typeface="Times New Roman" panose="02020603050405020304" pitchFamily="18" charset="0"/>
              </a:rPr>
              <a:t>Steps to Apply: Apply Gaussian filter to smooth the image, </a:t>
            </a:r>
            <a:r>
              <a:rPr lang="en-IN" dirty="0">
                <a:latin typeface="Times New Roman" panose="02020603050405020304" pitchFamily="18" charset="0"/>
                <a:cs typeface="Times New Roman" panose="02020603050405020304" pitchFamily="18" charset="0"/>
              </a:rPr>
              <a:t>Find the intensity gradients, </a:t>
            </a:r>
            <a:r>
              <a:rPr lang="en-US" dirty="0">
                <a:latin typeface="Times New Roman" panose="02020603050405020304" pitchFamily="18" charset="0"/>
                <a:cs typeface="Times New Roman" panose="02020603050405020304" pitchFamily="18" charset="0"/>
              </a:rPr>
              <a:t>Apply non-maximum suppression to get rid of spurious response to edge detection, Apply double threshold to determine potential edges, </a:t>
            </a:r>
            <a:r>
              <a:rPr lang="en-IN" dirty="0">
                <a:latin typeface="Times New Roman" panose="02020603050405020304" pitchFamily="18" charset="0"/>
                <a:cs typeface="Times New Roman" panose="02020603050405020304" pitchFamily="18" charset="0"/>
              </a:rPr>
              <a:t>Track edges by hysteresis. </a:t>
            </a:r>
          </a:p>
        </p:txBody>
      </p:sp>
    </p:spTree>
    <p:extLst>
      <p:ext uri="{BB962C8B-B14F-4D97-AF65-F5344CB8AC3E}">
        <p14:creationId xmlns:p14="http://schemas.microsoft.com/office/powerpoint/2010/main" val="158589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1B54-C1AE-E2E7-EDE3-AA221142A83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Texture Filtering Techniques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1317BF-96C8-85AD-70A5-AB83651EB981}"/>
              </a:ext>
            </a:extLst>
          </p:cNvPr>
          <p:cNvSpPr>
            <a:spLocks noGrp="1"/>
          </p:cNvSpPr>
          <p:nvPr>
            <p:ph idx="1"/>
          </p:nvPr>
        </p:nvSpPr>
        <p:spPr>
          <a:xfrm>
            <a:off x="593889" y="1102936"/>
            <a:ext cx="10759911" cy="5074027"/>
          </a:xfrm>
        </p:spPr>
        <p:txBody>
          <a:bodyPr/>
          <a:lstStyle/>
          <a:p>
            <a:pPr algn="just"/>
            <a:r>
              <a:rPr lang="en-US" dirty="0">
                <a:latin typeface="Times New Roman" panose="02020603050405020304" pitchFamily="18" charset="0"/>
                <a:cs typeface="Times New Roman" panose="02020603050405020304" pitchFamily="18" charset="0"/>
              </a:rPr>
              <a:t>Texture filtering involves altering or enhancing the texture of an image. </a:t>
            </a:r>
          </a:p>
          <a:p>
            <a:pPr algn="just"/>
            <a:r>
              <a:rPr lang="en-IN" b="1" dirty="0">
                <a:latin typeface="Times New Roman" panose="02020603050405020304" pitchFamily="18" charset="0"/>
                <a:cs typeface="Times New Roman" panose="02020603050405020304" pitchFamily="18" charset="0"/>
              </a:rPr>
              <a:t>Bilateral Filter: </a:t>
            </a:r>
            <a:r>
              <a:rPr lang="en-US" dirty="0">
                <a:latin typeface="Times New Roman" panose="02020603050405020304" pitchFamily="18" charset="0"/>
                <a:cs typeface="Times New Roman" panose="02020603050405020304" pitchFamily="18" charset="0"/>
              </a:rPr>
              <a:t>The bilateral filter smooths images while preserving edges by taking into account both spatial proximity and intensity differences. Useful for noise reduction while maintaining edge integrity, often used in preprocessing steps for further image analysis.</a:t>
            </a:r>
          </a:p>
          <a:p>
            <a:pPr algn="just"/>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Gabor Filter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Gabor filters are used for texture analysis and feature extraction. They are orientation-sensitive and can be tuned to different frequencies. Used in image processing for texture representation and discrimination. It is particularly effective for recognizing patterns and textures.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38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9D115-8389-066A-8A3D-7B13419E31D3}"/>
              </a:ext>
            </a:extLst>
          </p:cNvPr>
          <p:cNvSpPr>
            <a:spLocks noGrp="1"/>
          </p:cNvSpPr>
          <p:nvPr>
            <p:ph idx="1"/>
          </p:nvPr>
        </p:nvSpPr>
        <p:spPr>
          <a:xfrm>
            <a:off x="565608" y="509047"/>
            <a:ext cx="10788192" cy="5667916"/>
          </a:xfrm>
        </p:spPr>
        <p:txBody>
          <a:bodyPr/>
          <a:lstStyle/>
          <a:p>
            <a:pPr algn="just"/>
            <a:r>
              <a:rPr lang="en-IN" b="1" dirty="0">
                <a:latin typeface="Times New Roman" panose="02020603050405020304" pitchFamily="18" charset="0"/>
                <a:cs typeface="Times New Roman" panose="02020603050405020304" pitchFamily="18" charset="0"/>
              </a:rPr>
              <a:t>Non-Local Means Filter: </a:t>
            </a:r>
            <a:r>
              <a:rPr lang="en-US" dirty="0">
                <a:latin typeface="Times New Roman" panose="02020603050405020304" pitchFamily="18" charset="0"/>
                <a:cs typeface="Times New Roman" panose="02020603050405020304" pitchFamily="18" charset="0"/>
              </a:rPr>
              <a:t>This filter replaces each pixel's value with an average of similar pixels over a larger neighborhood, based on the similarity of patches. Effective for noise reduction while preserving fine details and textures, useful in denoising applications.</a:t>
            </a:r>
          </a:p>
          <a:p>
            <a:pPr algn="just"/>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Wavelet Transform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Wavelet transforms decompose an image into different frequency components, allowing for multi-resolution analysis. Useful for both texture analysis and compression. It helps in identifying features at various scales.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38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7F13-7087-3D42-1A5B-542212FE25E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D63E75-609B-9328-9C24-6367ECFA3087}"/>
              </a:ext>
            </a:extLst>
          </p:cNvPr>
          <p:cNvSpPr>
            <a:spLocks noGrp="1"/>
          </p:cNvSpPr>
          <p:nvPr>
            <p:ph idx="1"/>
          </p:nvPr>
        </p:nvSpPr>
        <p:spPr>
          <a:xfrm>
            <a:off x="904972" y="1583703"/>
            <a:ext cx="10812546" cy="4909172"/>
          </a:xfrm>
        </p:spPr>
        <p:txBody>
          <a:bodyPr/>
          <a:lstStyle/>
          <a:p>
            <a:pPr algn="just"/>
            <a:r>
              <a:rPr lang="en-US" dirty="0">
                <a:latin typeface="Times New Roman" panose="02020603050405020304" pitchFamily="18" charset="0"/>
                <a:cs typeface="Times New Roman" panose="02020603050405020304" pitchFamily="18" charset="0"/>
              </a:rPr>
              <a:t>Basic geometric operations on 2D and 3D objects</a:t>
            </a:r>
          </a:p>
          <a:p>
            <a:pPr algn="just"/>
            <a:r>
              <a:rPr lang="en-US" dirty="0">
                <a:latin typeface="Times New Roman" panose="02020603050405020304" pitchFamily="18" charset="0"/>
                <a:cs typeface="Times New Roman" panose="02020603050405020304" pitchFamily="18" charset="0"/>
              </a:rPr>
              <a:t>2 D and 3 D transformations on objects</a:t>
            </a:r>
          </a:p>
          <a:p>
            <a:pPr algn="just"/>
            <a:r>
              <a:rPr lang="en-IN" dirty="0" err="1">
                <a:latin typeface="Times New Roman" panose="02020603050405020304" pitchFamily="18" charset="0"/>
                <a:cs typeface="Times New Roman" panose="02020603050405020304" pitchFamily="18" charset="0"/>
              </a:rPr>
              <a:t>Bresenham</a:t>
            </a:r>
            <a:r>
              <a:rPr lang="en-IN" dirty="0">
                <a:latin typeface="Times New Roman" panose="02020603050405020304" pitchFamily="18" charset="0"/>
                <a:cs typeface="Times New Roman" panose="02020603050405020304" pitchFamily="18" charset="0"/>
              </a:rPr>
              <a:t> line drawing</a:t>
            </a:r>
          </a:p>
          <a:p>
            <a:pPr algn="just"/>
            <a:r>
              <a:rPr lang="en-IN" dirty="0">
                <a:latin typeface="Times New Roman" panose="02020603050405020304" pitchFamily="18" charset="0"/>
                <a:cs typeface="Times New Roman" panose="02020603050405020304" pitchFamily="18" charset="0"/>
              </a:rPr>
              <a:t>Emotion recognition in real time</a:t>
            </a:r>
          </a:p>
          <a:p>
            <a:pPr algn="just"/>
            <a:r>
              <a:rPr lang="en-IN" dirty="0">
                <a:latin typeface="Times New Roman" panose="02020603050405020304" pitchFamily="18" charset="0"/>
                <a:cs typeface="Times New Roman" panose="02020603050405020304" pitchFamily="18" charset="0"/>
              </a:rPr>
              <a:t>Face detection in an image</a:t>
            </a:r>
          </a:p>
          <a:p>
            <a:pPr algn="just"/>
            <a:r>
              <a:rPr lang="en-IN" dirty="0">
                <a:latin typeface="Times New Roman" panose="02020603050405020304" pitchFamily="18" charset="0"/>
                <a:cs typeface="Times New Roman" panose="02020603050405020304" pitchFamily="18" charset="0"/>
              </a:rPr>
              <a:t>Program to blur and smoothen an image</a:t>
            </a:r>
          </a:p>
          <a:p>
            <a:pPr algn="just"/>
            <a:r>
              <a:rPr lang="en-IN" dirty="0">
                <a:latin typeface="Times New Roman" panose="02020603050405020304" pitchFamily="18" charset="0"/>
                <a:cs typeface="Times New Roman" panose="02020603050405020304" pitchFamily="18" charset="0"/>
              </a:rPr>
              <a:t>Splitting a digital image into 4 quadrants</a:t>
            </a:r>
          </a:p>
          <a:p>
            <a:pPr algn="just"/>
            <a:r>
              <a:rPr lang="en-IN" dirty="0">
                <a:latin typeface="Times New Roman" panose="02020603050405020304" pitchFamily="18" charset="0"/>
                <a:cs typeface="Times New Roman" panose="02020603050405020304" pitchFamily="18" charset="0"/>
              </a:rPr>
              <a:t>Animation</a:t>
            </a:r>
          </a:p>
        </p:txBody>
      </p:sp>
    </p:spTree>
    <p:extLst>
      <p:ext uri="{BB962C8B-B14F-4D97-AF65-F5344CB8AC3E}">
        <p14:creationId xmlns:p14="http://schemas.microsoft.com/office/powerpoint/2010/main" val="289141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3E31-463D-29A7-7FFE-1E9C786D73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2D Transformations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BE853A-53A0-823E-F435-42080A05CDF3}"/>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2D transformations are fundamental operations in computer graphics, allowing for the manipulation of objects in a two-dimensional plane</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6D98204-2C0A-F5B6-4876-6437B106248D}"/>
              </a:ext>
            </a:extLst>
          </p:cNvPr>
          <p:cNvPicPr>
            <a:picLocks noChangeAspect="1"/>
          </p:cNvPicPr>
          <p:nvPr/>
        </p:nvPicPr>
        <p:blipFill>
          <a:blip r:embed="rId2"/>
          <a:stretch>
            <a:fillRect/>
          </a:stretch>
        </p:blipFill>
        <p:spPr>
          <a:xfrm>
            <a:off x="310201" y="2907729"/>
            <a:ext cx="5459004" cy="3125426"/>
          </a:xfrm>
          <a:prstGeom prst="rect">
            <a:avLst/>
          </a:prstGeom>
        </p:spPr>
      </p:pic>
      <p:pic>
        <p:nvPicPr>
          <p:cNvPr id="8" name="Picture 7">
            <a:extLst>
              <a:ext uri="{FF2B5EF4-FFF2-40B4-BE49-F238E27FC236}">
                <a16:creationId xmlns:a16="http://schemas.microsoft.com/office/drawing/2014/main" id="{37C1B7D3-7191-6A07-EEF7-9117049AECDB}"/>
              </a:ext>
            </a:extLst>
          </p:cNvPr>
          <p:cNvPicPr>
            <a:picLocks noChangeAspect="1"/>
          </p:cNvPicPr>
          <p:nvPr/>
        </p:nvPicPr>
        <p:blipFill>
          <a:blip r:embed="rId3"/>
          <a:stretch>
            <a:fillRect/>
          </a:stretch>
        </p:blipFill>
        <p:spPr>
          <a:xfrm>
            <a:off x="6297204" y="2763920"/>
            <a:ext cx="5609733" cy="3193819"/>
          </a:xfrm>
          <a:prstGeom prst="rect">
            <a:avLst/>
          </a:prstGeom>
        </p:spPr>
      </p:pic>
    </p:spTree>
    <p:extLst>
      <p:ext uri="{BB962C8B-B14F-4D97-AF65-F5344CB8AC3E}">
        <p14:creationId xmlns:p14="http://schemas.microsoft.com/office/powerpoint/2010/main" val="75981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245D8E-DC18-C555-2609-1A951032E763}"/>
              </a:ext>
            </a:extLst>
          </p:cNvPr>
          <p:cNvPicPr>
            <a:picLocks noChangeAspect="1"/>
          </p:cNvPicPr>
          <p:nvPr/>
        </p:nvPicPr>
        <p:blipFill>
          <a:blip r:embed="rId2"/>
          <a:stretch>
            <a:fillRect/>
          </a:stretch>
        </p:blipFill>
        <p:spPr>
          <a:xfrm>
            <a:off x="395636" y="381464"/>
            <a:ext cx="5458410" cy="2974477"/>
          </a:xfrm>
          <a:prstGeom prst="rect">
            <a:avLst/>
          </a:prstGeom>
        </p:spPr>
      </p:pic>
      <p:pic>
        <p:nvPicPr>
          <p:cNvPr id="5" name="Picture 4">
            <a:extLst>
              <a:ext uri="{FF2B5EF4-FFF2-40B4-BE49-F238E27FC236}">
                <a16:creationId xmlns:a16="http://schemas.microsoft.com/office/drawing/2014/main" id="{F3906413-1055-160B-88A4-9D81DC8F9472}"/>
              </a:ext>
            </a:extLst>
          </p:cNvPr>
          <p:cNvPicPr>
            <a:picLocks noChangeAspect="1"/>
          </p:cNvPicPr>
          <p:nvPr/>
        </p:nvPicPr>
        <p:blipFill>
          <a:blip r:embed="rId3"/>
          <a:stretch>
            <a:fillRect/>
          </a:stretch>
        </p:blipFill>
        <p:spPr>
          <a:xfrm>
            <a:off x="6052170" y="301658"/>
            <a:ext cx="5477275" cy="3127342"/>
          </a:xfrm>
          <a:prstGeom prst="rect">
            <a:avLst/>
          </a:prstGeom>
        </p:spPr>
      </p:pic>
      <p:pic>
        <p:nvPicPr>
          <p:cNvPr id="7" name="Picture 6">
            <a:extLst>
              <a:ext uri="{FF2B5EF4-FFF2-40B4-BE49-F238E27FC236}">
                <a16:creationId xmlns:a16="http://schemas.microsoft.com/office/drawing/2014/main" id="{B53608AB-DF05-4788-DAD9-66F26D10EE40}"/>
              </a:ext>
            </a:extLst>
          </p:cNvPr>
          <p:cNvPicPr>
            <a:picLocks noChangeAspect="1"/>
          </p:cNvPicPr>
          <p:nvPr/>
        </p:nvPicPr>
        <p:blipFill>
          <a:blip r:embed="rId4"/>
          <a:stretch>
            <a:fillRect/>
          </a:stretch>
        </p:blipFill>
        <p:spPr>
          <a:xfrm>
            <a:off x="795408" y="3429000"/>
            <a:ext cx="6802597" cy="3421119"/>
          </a:xfrm>
          <a:prstGeom prst="rect">
            <a:avLst/>
          </a:prstGeom>
        </p:spPr>
      </p:pic>
    </p:spTree>
    <p:extLst>
      <p:ext uri="{BB962C8B-B14F-4D97-AF65-F5344CB8AC3E}">
        <p14:creationId xmlns:p14="http://schemas.microsoft.com/office/powerpoint/2010/main" val="198662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C69EEA-9EAA-0970-40D9-F6D1135B07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91094" y="1060328"/>
            <a:ext cx="8832914" cy="5538435"/>
          </a:xfrm>
          <a:prstGeom prst="rect">
            <a:avLst/>
          </a:prstGeom>
        </p:spPr>
      </p:pic>
    </p:spTree>
    <p:extLst>
      <p:ext uri="{BB962C8B-B14F-4D97-AF65-F5344CB8AC3E}">
        <p14:creationId xmlns:p14="http://schemas.microsoft.com/office/powerpoint/2010/main" val="115935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E2EB-2DE9-83F4-DEC9-C30A94C6E043}"/>
              </a:ext>
            </a:extLst>
          </p:cNvPr>
          <p:cNvSpPr>
            <a:spLocks noGrp="1"/>
          </p:cNvSpPr>
          <p:nvPr>
            <p:ph type="title"/>
          </p:nvPr>
        </p:nvSpPr>
        <p:spPr/>
        <p:txBody>
          <a:bodyPr/>
          <a:lstStyle/>
          <a:p>
            <a:pPr algn="just"/>
            <a:r>
              <a:rPr lang="en-US" b="1" dirty="0" err="1">
                <a:latin typeface="Times New Roman" panose="02020603050405020304" pitchFamily="18" charset="0"/>
                <a:cs typeface="Times New Roman" panose="02020603050405020304" pitchFamily="18" charset="0"/>
              </a:rPr>
              <a:t>Bluring</a:t>
            </a:r>
            <a:r>
              <a:rPr lang="en-US" b="1" dirty="0">
                <a:latin typeface="Times New Roman" panose="02020603050405020304" pitchFamily="18" charset="0"/>
                <a:cs typeface="Times New Roman" panose="02020603050405020304" pitchFamily="18" charset="0"/>
              </a:rPr>
              <a:t> techniques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8A629C-5EA7-0B89-BEEC-35A610B89F14}"/>
              </a:ext>
            </a:extLst>
          </p:cNvPr>
          <p:cNvSpPr>
            <a:spLocks noGrp="1"/>
          </p:cNvSpPr>
          <p:nvPr>
            <p:ph idx="1"/>
          </p:nvPr>
        </p:nvSpPr>
        <p:spPr>
          <a:xfrm>
            <a:off x="480767" y="1329179"/>
            <a:ext cx="10873033" cy="4847784"/>
          </a:xfrm>
        </p:spPr>
        <p:txBody>
          <a:bodyPr>
            <a:normAutofit/>
          </a:bodyPr>
          <a:lstStyle/>
          <a:p>
            <a:pPr algn="just"/>
            <a:r>
              <a:rPr lang="en-US" dirty="0">
                <a:latin typeface="Times New Roman" panose="02020603050405020304" pitchFamily="18" charset="0"/>
                <a:cs typeface="Times New Roman" panose="02020603050405020304" pitchFamily="18" charset="0"/>
              </a:rPr>
              <a:t>Blurring techniques are commonly used in image processing to reduce noise, detail, and sharpness. </a:t>
            </a:r>
          </a:p>
          <a:p>
            <a:pPr algn="just"/>
            <a:r>
              <a:rPr lang="en-US" dirty="0">
                <a:latin typeface="Times New Roman" panose="02020603050405020304" pitchFamily="18" charset="0"/>
                <a:cs typeface="Times New Roman" panose="02020603050405020304" pitchFamily="18" charset="0"/>
              </a:rPr>
              <a:t>The various types of blur are</a:t>
            </a:r>
          </a:p>
          <a:p>
            <a:pPr lvl="1" algn="just"/>
            <a:r>
              <a:rPr lang="en-IN" sz="2800" dirty="0">
                <a:latin typeface="Times New Roman" panose="02020603050405020304" pitchFamily="18" charset="0"/>
                <a:cs typeface="Times New Roman" panose="02020603050405020304" pitchFamily="18" charset="0"/>
              </a:rPr>
              <a:t>Kernel Blur</a:t>
            </a:r>
          </a:p>
          <a:p>
            <a:pPr lvl="1" algn="just"/>
            <a:r>
              <a:rPr lang="en-IN" sz="2800" dirty="0">
                <a:latin typeface="Times New Roman" panose="02020603050405020304" pitchFamily="18" charset="0"/>
                <a:cs typeface="Times New Roman" panose="02020603050405020304" pitchFamily="18" charset="0"/>
              </a:rPr>
              <a:t>Average Blur</a:t>
            </a:r>
          </a:p>
          <a:p>
            <a:pPr lvl="1" algn="just"/>
            <a:r>
              <a:rPr lang="en-IN" sz="2800" dirty="0">
                <a:latin typeface="Times New Roman" panose="02020603050405020304" pitchFamily="18" charset="0"/>
                <a:cs typeface="Times New Roman" panose="02020603050405020304" pitchFamily="18" charset="0"/>
              </a:rPr>
              <a:t>Gaussian Blur</a:t>
            </a:r>
          </a:p>
          <a:p>
            <a:pPr lvl="1" algn="just"/>
            <a:r>
              <a:rPr lang="en-IN" sz="2800" dirty="0">
                <a:latin typeface="Times New Roman" panose="02020603050405020304" pitchFamily="18" charset="0"/>
                <a:cs typeface="Times New Roman" panose="02020603050405020304" pitchFamily="18" charset="0"/>
              </a:rPr>
              <a:t>Median Blur</a:t>
            </a:r>
          </a:p>
          <a:p>
            <a:pPr lvl="1" algn="just"/>
            <a:r>
              <a:rPr lang="en-IN" sz="2800" dirty="0">
                <a:latin typeface="Times New Roman" panose="02020603050405020304" pitchFamily="18" charset="0"/>
                <a:cs typeface="Times New Roman" panose="02020603050405020304" pitchFamily="18" charset="0"/>
              </a:rPr>
              <a:t>Bilateral Blur</a:t>
            </a:r>
          </a:p>
        </p:txBody>
      </p:sp>
    </p:spTree>
    <p:extLst>
      <p:ext uri="{BB962C8B-B14F-4D97-AF65-F5344CB8AC3E}">
        <p14:creationId xmlns:p14="http://schemas.microsoft.com/office/powerpoint/2010/main" val="114443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AC99-A135-97CE-9509-F4697B48787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Kernel Blur (Convolution Blur)</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B2CAE9-FEDB-9828-CF70-A194B255AD9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Kernel blur refers to a general process of blurring an image using a convolution operation. </a:t>
            </a:r>
          </a:p>
          <a:p>
            <a:pPr algn="just"/>
            <a:r>
              <a:rPr lang="en-US" dirty="0">
                <a:latin typeface="Times New Roman" panose="02020603050405020304" pitchFamily="18" charset="0"/>
                <a:cs typeface="Times New Roman" panose="02020603050405020304" pitchFamily="18" charset="0"/>
              </a:rPr>
              <a:t>A kernel (or filter) is a small matrix that is applied over each pixel and its neighbors in the image, calculating a weighted sum of the surrounding pixels. </a:t>
            </a:r>
          </a:p>
          <a:p>
            <a:pPr algn="just"/>
            <a:r>
              <a:rPr lang="en-US" dirty="0">
                <a:latin typeface="Times New Roman" panose="02020603050405020304" pitchFamily="18" charset="0"/>
                <a:cs typeface="Times New Roman" panose="02020603050405020304" pitchFamily="18" charset="0"/>
              </a:rPr>
              <a:t>The kernel determines the type and extent of the blur.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1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FEF1-AF88-F5A2-37D5-DA63346A4A2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Average Blur</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2CB6EC-B17F-8CB3-76EB-D3CA7C14F6C5}"/>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Average blur</a:t>
            </a:r>
            <a:r>
              <a:rPr lang="en-US" dirty="0">
                <a:latin typeface="Times New Roman" panose="02020603050405020304" pitchFamily="18" charset="0"/>
                <a:cs typeface="Times New Roman" panose="02020603050405020304" pitchFamily="18" charset="0"/>
              </a:rPr>
              <a:t>, also known as mean blur, uses a kernel where all the weights are equal. </a:t>
            </a:r>
          </a:p>
          <a:p>
            <a:pPr algn="just"/>
            <a:r>
              <a:rPr lang="en-US" dirty="0">
                <a:latin typeface="Times New Roman" panose="02020603050405020304" pitchFamily="18" charset="0"/>
                <a:cs typeface="Times New Roman" panose="02020603050405020304" pitchFamily="18" charset="0"/>
              </a:rPr>
              <a:t>For each pixel, the value is replaced with the average of the pixel values in the neighborhood defined by the kernel. </a:t>
            </a:r>
          </a:p>
          <a:p>
            <a:pPr algn="just"/>
            <a:r>
              <a:rPr lang="en-US" dirty="0">
                <a:latin typeface="Times New Roman" panose="02020603050405020304" pitchFamily="18" charset="0"/>
                <a:cs typeface="Times New Roman" panose="02020603050405020304" pitchFamily="18" charset="0"/>
              </a:rPr>
              <a:t>This type of blur smooths the image uniformly and can be implemented with a simple box filter.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76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6DA7-8DE4-4AC6-A09E-CC5730BC5F3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Gaussian Blur</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92BAC3-BCF4-E25D-32EE-365D25884AA0}"/>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Gaussian blur</a:t>
            </a:r>
            <a:r>
              <a:rPr lang="en-US" dirty="0">
                <a:latin typeface="Times New Roman" panose="02020603050405020304" pitchFamily="18" charset="0"/>
                <a:cs typeface="Times New Roman" panose="02020603050405020304" pitchFamily="18" charset="0"/>
              </a:rPr>
              <a:t> uses a Gaussian function to create the kernel. </a:t>
            </a:r>
          </a:p>
          <a:p>
            <a:pPr algn="just"/>
            <a:r>
              <a:rPr lang="en-US" dirty="0">
                <a:latin typeface="Times New Roman" panose="02020603050405020304" pitchFamily="18" charset="0"/>
                <a:cs typeface="Times New Roman" panose="02020603050405020304" pitchFamily="18" charset="0"/>
              </a:rPr>
              <a:t>The weights in the kernel decrease according to a Gaussian distribution from the center outwards. </a:t>
            </a:r>
          </a:p>
          <a:p>
            <a:pPr algn="just"/>
            <a:r>
              <a:rPr lang="en-US" dirty="0">
                <a:latin typeface="Times New Roman" panose="02020603050405020304" pitchFamily="18" charset="0"/>
                <a:cs typeface="Times New Roman" panose="02020603050405020304" pitchFamily="18" charset="0"/>
              </a:rPr>
              <a:t>This results in a natural-looking blur that simulates the effect of viewing the image through a translucent screen. </a:t>
            </a:r>
          </a:p>
          <a:p>
            <a:pPr algn="just"/>
            <a:r>
              <a:rPr lang="en-US" dirty="0">
                <a:latin typeface="Times New Roman" panose="02020603050405020304" pitchFamily="18" charset="0"/>
                <a:cs typeface="Times New Roman" panose="02020603050405020304" pitchFamily="18" charset="0"/>
              </a:rPr>
              <a:t>Gaussian blur preserves edges better than average blur due to the gradual change in pixel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931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945</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Computer Graphics and Image Processing </vt:lpstr>
      <vt:lpstr>Agenda</vt:lpstr>
      <vt:lpstr>2D Transformations</vt:lpstr>
      <vt:lpstr>PowerPoint Presentation</vt:lpstr>
      <vt:lpstr>PowerPoint Presentation</vt:lpstr>
      <vt:lpstr>Bluring techniques</vt:lpstr>
      <vt:lpstr>Kernel Blur (Convolution Blur) </vt:lpstr>
      <vt:lpstr>Average Blur </vt:lpstr>
      <vt:lpstr>Gaussian Blur </vt:lpstr>
      <vt:lpstr>Median Blur </vt:lpstr>
      <vt:lpstr>Bilateral Blur </vt:lpstr>
      <vt:lpstr>Characteristics of various types of blur</vt:lpstr>
      <vt:lpstr>PowerPoint Presentation</vt:lpstr>
      <vt:lpstr>Edge Detection and Texture Filtering techniques</vt:lpstr>
      <vt:lpstr>PowerPoint Presentation</vt:lpstr>
      <vt:lpstr>Texture Filtering Techniques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and Image Processing </dc:title>
  <dc:creator>DIVYA NARAYAN</dc:creator>
  <cp:lastModifiedBy>DIVYA NARAYAN</cp:lastModifiedBy>
  <cp:revision>12</cp:revision>
  <dcterms:created xsi:type="dcterms:W3CDTF">2024-05-23T18:57:01Z</dcterms:created>
  <dcterms:modified xsi:type="dcterms:W3CDTF">2024-05-23T20:02:42Z</dcterms:modified>
</cp:coreProperties>
</file>