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1.png" ContentType="image/png"/>
  <Override PartName="/ppt/media/image9.png" ContentType="image/png"/>
  <Override PartName="/ppt/media/image12.png" ContentType="image/png"/>
  <Override PartName="/ppt/media/image7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jpeg" ContentType="image/jpeg"/>
  <Override PartName="/ppt/media/image8.png" ContentType="image/png"/>
  <Override PartName="/ppt/media/image13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801600" cy="77724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082DC77-7EE8-45F1-8B7C-3668A374EB1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3720" cy="3426840"/>
          </a:xfrm>
          <a:prstGeom prst="rect">
            <a:avLst/>
          </a:prstGeom>
          <a:ln w="0">
            <a:noFill/>
          </a:ln>
        </p:spPr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9640" cy="45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E44BE47-1F76-4FCD-BB69-8CFF8FA2A08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E71EF2-2DC5-43F6-AE3C-7876DB5BD2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1152108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640080" y="4173120"/>
            <a:ext cx="1152108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5AEDEA-592D-4145-8EF6-F659E59401C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640080" y="41731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6543720" y="41731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03CA7C-7B20-44B3-8457-86163E622EE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370944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535280" y="1818720"/>
            <a:ext cx="370944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8430840" y="1818720"/>
            <a:ext cx="370944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/>
          </p:nvPr>
        </p:nvSpPr>
        <p:spPr>
          <a:xfrm>
            <a:off x="640080" y="4173120"/>
            <a:ext cx="370944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/>
          </p:nvPr>
        </p:nvSpPr>
        <p:spPr>
          <a:xfrm>
            <a:off x="4535280" y="4173120"/>
            <a:ext cx="370944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/>
          </p:nvPr>
        </p:nvSpPr>
        <p:spPr>
          <a:xfrm>
            <a:off x="8430840" y="4173120"/>
            <a:ext cx="370944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3A3C2E-EB14-4608-B795-5B5FAAD2EF2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80D519E-14FD-48D3-AC10-BF497DE131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60D51B-D904-4550-B0FD-0753457EEE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0C3AD0-47C8-4188-9365-0441112FCD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562212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543720" y="1818720"/>
            <a:ext cx="562212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615DF8-B4D6-44B9-99B4-65D2F8E270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E07405-31ED-4E10-B9FD-B89D1F81122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640080" y="309960"/>
            <a:ext cx="11521080" cy="60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CE9321-DCA1-46FD-927F-1F17680B1F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543720" y="1818720"/>
            <a:ext cx="562212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40080" y="41731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9A16F0-A636-477D-B26E-0A012DC9D1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B19F70-AEB8-4F91-A27A-46A26D6AB3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562212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543720" y="41731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816DEAE-3931-4802-8298-7D29440155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40080" y="4173120"/>
            <a:ext cx="1152108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1C1B7EC-0E08-4C0C-A516-627F956621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1152108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40080" y="4173120"/>
            <a:ext cx="1152108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AB689CD-C6AF-49F9-9AE1-994E70E392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640080" y="41731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543720" y="41731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D66A8E-2099-4421-A170-AB7A84F2B62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370944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535280" y="1818720"/>
            <a:ext cx="370944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8430840" y="1818720"/>
            <a:ext cx="370944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/>
          </p:nvPr>
        </p:nvSpPr>
        <p:spPr>
          <a:xfrm>
            <a:off x="640080" y="4173120"/>
            <a:ext cx="370944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/>
          </p:nvPr>
        </p:nvSpPr>
        <p:spPr>
          <a:xfrm>
            <a:off x="4535280" y="4173120"/>
            <a:ext cx="370944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7"/>
          <p:cNvSpPr>
            <a:spLocks noGrp="1"/>
          </p:cNvSpPr>
          <p:nvPr>
            <p:ph/>
          </p:nvPr>
        </p:nvSpPr>
        <p:spPr>
          <a:xfrm>
            <a:off x="8430840" y="4173120"/>
            <a:ext cx="370944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843DA4-5DBB-4AC0-9D55-719747DFE15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355D2F2-F437-4271-A68A-6678769A29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196D927-93D8-48AE-AF47-1E632DDE32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0677E70-D2BC-4129-87F2-74DCB8D06EF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562212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543720" y="1818720"/>
            <a:ext cx="562212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F430868-9DAA-4327-889D-6A33160163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2A02404-88C3-4107-AA45-2434776B84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F319B0-776A-40B0-B883-DF42526D00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40080" y="309960"/>
            <a:ext cx="11521080" cy="60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EA46D69-20B1-4837-A4C6-91D323F2D4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543720" y="1818720"/>
            <a:ext cx="562212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40080" y="41731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5346AAD-94F3-4B02-9566-A80A2D7975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562212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543720" y="41731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9E9B11E-5A01-4ACB-8FCC-47ED3AECA3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640080" y="4173120"/>
            <a:ext cx="1152108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A8DBADB-849D-4E43-BEDF-6B507808AA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1152108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40080" y="4173120"/>
            <a:ext cx="1152108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A6EECF-3C88-4FDA-9ED0-02CE7B34CB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640080" y="41731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/>
          </p:nvPr>
        </p:nvSpPr>
        <p:spPr>
          <a:xfrm>
            <a:off x="6543720" y="41731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BCB9A96-926F-419D-98BA-47BD934D528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370944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535280" y="1818720"/>
            <a:ext cx="370944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8430840" y="1818720"/>
            <a:ext cx="370944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/>
          </p:nvPr>
        </p:nvSpPr>
        <p:spPr>
          <a:xfrm>
            <a:off x="640080" y="4173120"/>
            <a:ext cx="370944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/>
          </p:nvPr>
        </p:nvSpPr>
        <p:spPr>
          <a:xfrm>
            <a:off x="4535280" y="4173120"/>
            <a:ext cx="370944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/>
          </p:nvPr>
        </p:nvSpPr>
        <p:spPr>
          <a:xfrm>
            <a:off x="8430840" y="4173120"/>
            <a:ext cx="370944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EB72A96-0F75-41A8-A032-29187EA009F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562212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543720" y="1818720"/>
            <a:ext cx="562212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70B367-116A-4482-902D-737124936E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74D1605-09BF-4581-945A-143EE2BABD5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640080" y="309960"/>
            <a:ext cx="11521080" cy="601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25B97F-E3EC-4C64-A638-B381FDC5DA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543720" y="1818720"/>
            <a:ext cx="562212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40080" y="41731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E47ABF-0B45-4DB5-A919-AA17200823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562212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543720" y="41731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49EE76-68C1-4783-B1ED-DA850A453B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40080" y="18187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543720" y="1818720"/>
            <a:ext cx="562212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40080" y="4173120"/>
            <a:ext cx="11521080" cy="21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DCBAED-8FB7-4435-8720-4E6762F62E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eg"/><Relationship Id="rId8" Type="http://schemas.openxmlformats.org/officeDocument/2006/relationships/slideLayout" Target="../slideLayouts/slideLayout1.xml"/><Relationship Id="rId9" Type="http://schemas.openxmlformats.org/officeDocument/2006/relationships/slideLayout" Target="../slideLayouts/slideLayout2.xml"/><Relationship Id="rId10" Type="http://schemas.openxmlformats.org/officeDocument/2006/relationships/slideLayout" Target="../slideLayouts/slideLayout3.xml"/><Relationship Id="rId11" Type="http://schemas.openxmlformats.org/officeDocument/2006/relationships/slideLayout" Target="../slideLayouts/slideLayout4.xml"/><Relationship Id="rId12" Type="http://schemas.openxmlformats.org/officeDocument/2006/relationships/slideLayout" Target="../slideLayouts/slideLayout5.xml"/><Relationship Id="rId13" Type="http://schemas.openxmlformats.org/officeDocument/2006/relationships/slideLayout" Target="../slideLayouts/slideLayout6.xml"/><Relationship Id="rId14" Type="http://schemas.openxmlformats.org/officeDocument/2006/relationships/slideLayout" Target="../slideLayouts/slideLayout7.xml"/><Relationship Id="rId15" Type="http://schemas.openxmlformats.org/officeDocument/2006/relationships/slideLayout" Target="../slideLayouts/slideLayout8.xml"/><Relationship Id="rId16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0.xml"/><Relationship Id="rId18" Type="http://schemas.openxmlformats.org/officeDocument/2006/relationships/slideLayout" Target="../slideLayouts/slideLayout11.xml"/><Relationship Id="rId19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11971440" y="7060320"/>
            <a:ext cx="478080" cy="515880"/>
            <a:chOff x="11971440" y="7060320"/>
            <a:chExt cx="478080" cy="515880"/>
          </a:xfrm>
        </p:grpSpPr>
        <p:sp>
          <p:nvSpPr>
            <p:cNvPr id="1" name="Oval 7"/>
            <p:cNvSpPr/>
            <p:nvPr/>
          </p:nvSpPr>
          <p:spPr>
            <a:xfrm>
              <a:off x="11971440" y="7060320"/>
              <a:ext cx="478080" cy="51588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Oval 8"/>
            <p:cNvSpPr/>
            <p:nvPr/>
          </p:nvSpPr>
          <p:spPr>
            <a:xfrm>
              <a:off x="12002040" y="7093440"/>
              <a:ext cx="416880" cy="44964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" name="Rectangle 6"/>
          <p:cNvSpPr/>
          <p:nvPr/>
        </p:nvSpPr>
        <p:spPr>
          <a:xfrm>
            <a:off x="966600" y="1526400"/>
            <a:ext cx="10731960" cy="89280"/>
          </a:xfrm>
          <a:prstGeom prst="rect">
            <a:avLst/>
          </a:prstGeom>
          <a:blipFill rotWithShape="0">
            <a:blip r:embed="rId3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Rectangle 7"/>
          <p:cNvSpPr/>
          <p:nvPr/>
        </p:nvSpPr>
        <p:spPr>
          <a:xfrm>
            <a:off x="966600" y="4872960"/>
            <a:ext cx="10731960" cy="89280"/>
          </a:xfrm>
          <a:prstGeom prst="rect">
            <a:avLst/>
          </a:prstGeom>
          <a:blipFill rotWithShape="0">
            <a:blip r:embed="rId4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Rectangle 8"/>
          <p:cNvSpPr/>
          <p:nvPr/>
        </p:nvSpPr>
        <p:spPr>
          <a:xfrm>
            <a:off x="966600" y="1682280"/>
            <a:ext cx="10731960" cy="3106800"/>
          </a:xfrm>
          <a:prstGeom prst="rect">
            <a:avLst/>
          </a:prstGeom>
          <a:blipFill rotWithShape="0">
            <a:blip r:embed="rId5">
              <a:alphaModFix amt="85000"/>
            </a:blip>
            <a:srcRect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" name="Group 9"/>
          <p:cNvGrpSpPr/>
          <p:nvPr/>
        </p:nvGrpSpPr>
        <p:grpSpPr>
          <a:xfrm>
            <a:off x="10131120" y="4611240"/>
            <a:ext cx="1132920" cy="1222920"/>
            <a:chOff x="10131120" y="4611240"/>
            <a:chExt cx="1132920" cy="1222920"/>
          </a:xfrm>
        </p:grpSpPr>
        <p:sp>
          <p:nvSpPr>
            <p:cNvPr id="7" name="Oval 10"/>
            <p:cNvSpPr/>
            <p:nvPr/>
          </p:nvSpPr>
          <p:spPr>
            <a:xfrm>
              <a:off x="10131120" y="4611240"/>
              <a:ext cx="1132920" cy="1222920"/>
            </a:xfrm>
            <a:prstGeom prst="ellipse">
              <a:avLst/>
            </a:prstGeom>
            <a:blipFill rotWithShape="0">
              <a:blip r:embed="rId6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Oval 11"/>
            <p:cNvSpPr/>
            <p:nvPr/>
          </p:nvSpPr>
          <p:spPr>
            <a:xfrm>
              <a:off x="10244880" y="4733640"/>
              <a:ext cx="905760" cy="977760"/>
            </a:xfrm>
            <a:prstGeom prst="ellipse">
              <a:avLst/>
            </a:prstGeom>
            <a:noFill/>
            <a:ln w="25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" name="Group 12"/>
          <p:cNvGrpSpPr/>
          <p:nvPr/>
        </p:nvGrpSpPr>
        <p:grpSpPr>
          <a:xfrm>
            <a:off x="0" y="0"/>
            <a:ext cx="12801240" cy="7770240"/>
            <a:chOff x="0" y="0"/>
            <a:chExt cx="12801240" cy="7770240"/>
          </a:xfrm>
        </p:grpSpPr>
        <p:sp>
          <p:nvSpPr>
            <p:cNvPr id="10" name="Rectangle 13"/>
            <p:cNvSpPr/>
            <p:nvPr/>
          </p:nvSpPr>
          <p:spPr>
            <a:xfrm>
              <a:off x="1800" y="0"/>
              <a:ext cx="12799440" cy="7770240"/>
            </a:xfrm>
            <a:prstGeom prst="rect">
              <a:avLst/>
            </a:prstGeom>
            <a:gradFill rotWithShape="0">
              <a:gsLst>
                <a:gs pos="0">
                  <a:srgbClr val="69240b"/>
                </a:gs>
                <a:gs pos="100000">
                  <a:srgbClr val="f4b39b"/>
                </a:gs>
              </a:gsLst>
              <a:lin ang="27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1" name="Group 14"/>
            <p:cNvGrpSpPr/>
            <p:nvPr/>
          </p:nvGrpSpPr>
          <p:grpSpPr>
            <a:xfrm>
              <a:off x="0" y="0"/>
              <a:ext cx="4961520" cy="7770240"/>
              <a:chOff x="0" y="0"/>
              <a:chExt cx="4961520" cy="7770240"/>
            </a:xfrm>
          </p:grpSpPr>
          <p:pic>
            <p:nvPicPr>
              <p:cNvPr id="12" name="Picture 15" descr="Stack of books"/>
              <p:cNvPicPr/>
              <p:nvPr/>
            </p:nvPicPr>
            <p:blipFill>
              <a:blip r:embed="rId7"/>
              <a:stretch/>
            </p:blipFill>
            <p:spPr>
              <a:xfrm>
                <a:off x="0" y="0"/>
                <a:ext cx="4820040" cy="77702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3" name="Rectangle 16"/>
              <p:cNvSpPr/>
              <p:nvPr/>
            </p:nvSpPr>
            <p:spPr>
              <a:xfrm>
                <a:off x="4819680" y="0"/>
                <a:ext cx="141840" cy="777024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</p:grpSp>
      <p:sp>
        <p:nvSpPr>
          <p:cNvPr id="14" name="PlaceHolder 1"/>
          <p:cNvSpPr>
            <a:spLocks noGrp="1"/>
          </p:cNvSpPr>
          <p:nvPr>
            <p:ph type="ftr" idx="1"/>
          </p:nvPr>
        </p:nvSpPr>
        <p:spPr>
          <a:xfrm>
            <a:off x="1142280" y="7108920"/>
            <a:ext cx="6641640" cy="41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696464"/>
                </a:solidFill>
                <a:latin typeface="Rockwel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696464"/>
                </a:solidFill>
                <a:latin typeface="Rockwell"/>
              </a:rPr>
              <a:t>&lt;footer&gt;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ldNum" idx="2"/>
          </p:nvPr>
        </p:nvSpPr>
        <p:spPr>
          <a:xfrm>
            <a:off x="10072440" y="4861080"/>
            <a:ext cx="1251000" cy="72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5DC288A5-B18E-44EF-A00B-E2B7867B1435}" type="slidenum">
              <a:rPr b="1" lang="en-US" sz="28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US" sz="2800" spc="-1" strike="noStrike"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3"/>
          </p:nvPr>
        </p:nvSpPr>
        <p:spPr>
          <a:xfrm>
            <a:off x="8362440" y="7108920"/>
            <a:ext cx="3435120" cy="41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0" r:id="rId19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6"/>
          <p:cNvGrpSpPr/>
          <p:nvPr/>
        </p:nvGrpSpPr>
        <p:grpSpPr>
          <a:xfrm>
            <a:off x="11971440" y="7060320"/>
            <a:ext cx="478080" cy="515880"/>
            <a:chOff x="11971440" y="7060320"/>
            <a:chExt cx="478080" cy="515880"/>
          </a:xfrm>
        </p:grpSpPr>
        <p:sp>
          <p:nvSpPr>
            <p:cNvPr id="56" name="Oval 7"/>
            <p:cNvSpPr/>
            <p:nvPr/>
          </p:nvSpPr>
          <p:spPr>
            <a:xfrm>
              <a:off x="11971440" y="7060320"/>
              <a:ext cx="478080" cy="51588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Oval 8"/>
            <p:cNvSpPr/>
            <p:nvPr/>
          </p:nvSpPr>
          <p:spPr>
            <a:xfrm>
              <a:off x="12002040" y="7093440"/>
              <a:ext cx="416880" cy="44964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8" name="PlaceHolder 1"/>
          <p:cNvSpPr>
            <a:spLocks noGrp="1"/>
          </p:cNvSpPr>
          <p:nvPr>
            <p:ph type="ftr" idx="4"/>
          </p:nvPr>
        </p:nvSpPr>
        <p:spPr>
          <a:xfrm>
            <a:off x="1142280" y="7108920"/>
            <a:ext cx="6641640" cy="41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696464"/>
                </a:solidFill>
                <a:latin typeface="Rockwel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696464"/>
                </a:solidFill>
                <a:latin typeface="Rockwell"/>
              </a:rPr>
              <a:t>&lt;footer&gt;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ldNum" idx="5"/>
          </p:nvPr>
        </p:nvSpPr>
        <p:spPr>
          <a:xfrm>
            <a:off x="11876760" y="7108920"/>
            <a:ext cx="669960" cy="41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1" lang="en-US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C230DAFB-AAEC-4E66-A2D0-B961499F4C46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dt" idx="6"/>
          </p:nvPr>
        </p:nvSpPr>
        <p:spPr>
          <a:xfrm>
            <a:off x="8362440" y="7108920"/>
            <a:ext cx="3435120" cy="41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1080" cy="129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640080" y="1818720"/>
            <a:ext cx="11521080" cy="450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6"/>
          <p:cNvGrpSpPr/>
          <p:nvPr/>
        </p:nvGrpSpPr>
        <p:grpSpPr>
          <a:xfrm>
            <a:off x="11971440" y="7060320"/>
            <a:ext cx="478080" cy="515880"/>
            <a:chOff x="11971440" y="7060320"/>
            <a:chExt cx="478080" cy="515880"/>
          </a:xfrm>
        </p:grpSpPr>
        <p:sp>
          <p:nvSpPr>
            <p:cNvPr id="100" name="Oval 7"/>
            <p:cNvSpPr/>
            <p:nvPr/>
          </p:nvSpPr>
          <p:spPr>
            <a:xfrm>
              <a:off x="11971440" y="7060320"/>
              <a:ext cx="478080" cy="515880"/>
            </a:xfrm>
            <a:prstGeom prst="ellipse">
              <a:avLst/>
            </a:prstGeom>
            <a:blipFill rotWithShape="0">
              <a:blip r:embed="rId2"/>
              <a:srcRect/>
              <a:tile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Oval 8"/>
            <p:cNvSpPr/>
            <p:nvPr/>
          </p:nvSpPr>
          <p:spPr>
            <a:xfrm>
              <a:off x="12002040" y="7093440"/>
              <a:ext cx="416880" cy="44964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40080" y="309960"/>
            <a:ext cx="11520720" cy="1297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40080" y="1818720"/>
            <a:ext cx="5621760" cy="450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543720" y="1818720"/>
            <a:ext cx="5621760" cy="450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ftr" idx="7"/>
          </p:nvPr>
        </p:nvSpPr>
        <p:spPr>
          <a:xfrm>
            <a:off x="1142280" y="7108920"/>
            <a:ext cx="6641640" cy="41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tabLst>
                <a:tab algn="l" pos="0"/>
              </a:tabLst>
              <a:defRPr b="0" lang="en-US" sz="1100" spc="-1" strike="noStrike">
                <a:solidFill>
                  <a:srgbClr val="696464"/>
                </a:solidFill>
                <a:latin typeface="Rockwell"/>
              </a:defRPr>
            </a:lvl1pPr>
          </a:lstStyle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696464"/>
                </a:solidFill>
                <a:latin typeface="Rockwell"/>
              </a:rPr>
              <a:t>&lt;footer&gt;</a:t>
            </a:r>
            <a:endParaRPr b="0" lang="en-US" sz="1100" spc="-1" strike="noStrike">
              <a:latin typeface="Times New Roman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sldNum" idx="8"/>
          </p:nvPr>
        </p:nvSpPr>
        <p:spPr>
          <a:xfrm>
            <a:off x="11876760" y="7108920"/>
            <a:ext cx="669960" cy="41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algn="l" pos="0"/>
              </a:tabLst>
              <a:defRPr b="1" lang="en-US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fld id="{CF3813E8-E18B-4672-8297-EE22F74C64F2}" type="slidenum">
              <a:rPr b="1" lang="en-US" sz="1400" spc="-1" strike="noStrike">
                <a:solidFill>
                  <a:srgbClr val="ffffff"/>
                </a:solidFill>
                <a:latin typeface="Rockwell Condensed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dt" idx="9"/>
          </p:nvPr>
        </p:nvSpPr>
        <p:spPr>
          <a:xfrm>
            <a:off x="8362440" y="7108920"/>
            <a:ext cx="3435120" cy="41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www.spiceworks.com/tech/tech-general/articles/risc-vs-cisc" TargetMode="External"/><Relationship Id="rId2" Type="http://schemas.openxmlformats.org/officeDocument/2006/relationships/hyperlink" Target="https://www.andersdx.com/arm-vs-x86-for-embedded-display-projects/" TargetMode="External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540760" y="196200"/>
            <a:ext cx="7182360" cy="550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Rockwell"/>
              </a:rPr>
              <a:t>Разработка кроссплатформенных и кроссархитектурных приложений на языке программирования C++ на примере игры «Сапер»</a:t>
            </a:r>
            <a:br>
              <a:rPr sz="4000"/>
            </a:br>
            <a:endParaRPr b="0" lang="en-US" sz="40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5029200" y="5844960"/>
            <a:ext cx="7769520" cy="12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Trebuchet MS"/>
              </a:rPr>
              <a:t>Автор: Кудряшов Алексей Андреевич ученик 11М класса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2" name="PlaceHolder 4"/>
          <p:cNvSpPr/>
          <p:nvPr/>
        </p:nvSpPr>
        <p:spPr>
          <a:xfrm>
            <a:off x="1078560" y="5958720"/>
            <a:ext cx="8283240" cy="121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algn="r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DejaVu Sans"/>
              </a:rPr>
              <a:t>ЮМШ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123200" y="549000"/>
            <a:ext cx="10559160" cy="182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5400" spc="-1" strike="noStrike" cap="all">
                <a:solidFill>
                  <a:srgbClr val="000000"/>
                </a:solidFill>
                <a:latin typeface="Rockwell Condensed"/>
              </a:rPr>
              <a:t>СХЕМА 3. РЕАЛИЗАЦИЯ ЛОГИЧЕСКИХ МОДУЛЕЙ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1123200" y="2404080"/>
            <a:ext cx="10559160" cy="458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Rockwell"/>
              </a:rPr>
              <a:t> 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</p:txBody>
      </p:sp>
      <p:pic>
        <p:nvPicPr>
          <p:cNvPr id="172" name="Picture 2" descr="https://lh5.googleusercontent.com/rJKw4Z3ZBD6XlTHOB_lpEYZEiqFnzJmIytvV1HwfJwPXpMtl86Wkaow_qRVlTzmurZ2uK-VN5NspvsnlDX4y1AAj0C04UZ5DRtL1Qaoi-qZSVM6Jmo7Hb-q4l8CQDJLiDCV26WKlQPaAjaTm8A"/>
          <p:cNvPicPr/>
          <p:nvPr/>
        </p:nvPicPr>
        <p:blipFill>
          <a:blip r:embed="rId1"/>
          <a:stretch/>
        </p:blipFill>
        <p:spPr>
          <a:xfrm>
            <a:off x="425880" y="2639880"/>
            <a:ext cx="11677320" cy="450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1173600" y="588960"/>
            <a:ext cx="11124000" cy="1581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5400" spc="-1" strike="noStrike" cap="all">
                <a:solidFill>
                  <a:srgbClr val="000000"/>
                </a:solidFill>
                <a:latin typeface="Rockwell Condensed"/>
              </a:rPr>
              <a:t>СХЕМА 4.ИТОГОВАЯ АРХИТЕКТУРА ПРОЕКТА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174" name="Picture 6" descr="https://lh3.googleusercontent.com/9U2GzTe4XpChiXcmTucjxvMpz0zq6uQn5sVIsYapfWLuVT2PG0oLmexsPcS3WzysWsmoRQkCEwk_lWQ-MO5BMFVijTQJEEI_qzjClLT1Utyg4bFQmlzJsCieQjpdvqMgf0_cOvE_uwdYSYKX0w"/>
          <p:cNvPicPr/>
          <p:nvPr/>
        </p:nvPicPr>
        <p:blipFill>
          <a:blip r:embed="rId1"/>
          <a:stretch/>
        </p:blipFill>
        <p:spPr>
          <a:xfrm>
            <a:off x="425880" y="2008800"/>
            <a:ext cx="11871000" cy="530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1" descr=""/>
          <p:cNvPicPr/>
          <p:nvPr/>
        </p:nvPicPr>
        <p:blipFill>
          <a:blip r:embed="rId1"/>
          <a:stretch/>
        </p:blipFill>
        <p:spPr>
          <a:xfrm>
            <a:off x="0" y="3108960"/>
            <a:ext cx="5520960" cy="4241160"/>
          </a:xfrm>
          <a:prstGeom prst="rect">
            <a:avLst/>
          </a:prstGeom>
          <a:ln w="0">
            <a:noFill/>
          </a:ln>
        </p:spPr>
      </p:pic>
      <p:pic>
        <p:nvPicPr>
          <p:cNvPr id="176" name="Picture 5" descr=""/>
          <p:cNvPicPr/>
          <p:nvPr/>
        </p:nvPicPr>
        <p:blipFill>
          <a:blip r:embed="rId2"/>
          <a:stretch/>
        </p:blipFill>
        <p:spPr>
          <a:xfrm>
            <a:off x="5636880" y="0"/>
            <a:ext cx="7163640" cy="2835360"/>
          </a:xfrm>
          <a:prstGeom prst="rect">
            <a:avLst/>
          </a:prstGeom>
          <a:ln w="0">
            <a:noFill/>
          </a:ln>
        </p:spPr>
      </p:pic>
      <p:pic>
        <p:nvPicPr>
          <p:cNvPr id="177" name="Picture 7" descr=""/>
          <p:cNvPicPr/>
          <p:nvPr/>
        </p:nvPicPr>
        <p:blipFill>
          <a:blip r:embed="rId3"/>
          <a:stretch/>
        </p:blipFill>
        <p:spPr>
          <a:xfrm>
            <a:off x="6242040" y="3233520"/>
            <a:ext cx="5311440" cy="4161600"/>
          </a:xfrm>
          <a:prstGeom prst="rect">
            <a:avLst/>
          </a:prstGeom>
          <a:ln w="0">
            <a:noFill/>
          </a:ln>
        </p:spPr>
      </p:pic>
      <p:sp>
        <p:nvSpPr>
          <p:cNvPr id="178" name=""/>
          <p:cNvSpPr/>
          <p:nvPr/>
        </p:nvSpPr>
        <p:spPr>
          <a:xfrm>
            <a:off x="239760" y="1295280"/>
            <a:ext cx="7201800" cy="194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DejaVu Sans"/>
              </a:rPr>
              <a:t>Интерфейс игры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123200" y="549000"/>
            <a:ext cx="10559160" cy="182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5400" spc="-1" strike="noStrike" cap="all">
                <a:solidFill>
                  <a:srgbClr val="000000"/>
                </a:solidFill>
                <a:latin typeface="Rockwell Condensed"/>
              </a:rPr>
              <a:t>выводы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1123200" y="2404080"/>
            <a:ext cx="10559160" cy="458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Игра создана для </a:t>
            </a:r>
            <a:r>
              <a:rPr b="0" lang="en-US" sz="3600" spc="-1" strike="noStrike">
                <a:solidFill>
                  <a:srgbClr val="000000"/>
                </a:solidFill>
                <a:latin typeface="Rockwell"/>
              </a:rPr>
              <a:t>Windows, Linux,</a:t>
            </a:r>
            <a:endParaRPr b="0" lang="en-US" sz="3600" spc="-1" strike="noStrike">
              <a:latin typeface="Arial"/>
            </a:endParaRPr>
          </a:p>
          <a:p>
            <a:pPr marL="18288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Rockwell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Rockwell"/>
              </a:rPr>
              <a:t>x86\x86_64 and ARM architecture</a:t>
            </a:r>
            <a:endParaRPr b="0" lang="en-US" sz="3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  <a:tabLst>
                <a:tab algn="l" pos="0"/>
              </a:tabLst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Получен навык разработки кроссплатформенного и кроссархитектурного приложения</a:t>
            </a:r>
            <a:endParaRPr b="0" lang="en-US" sz="3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  <a:tabLst>
                <a:tab algn="l" pos="0"/>
              </a:tabLst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Получен навык декомпозиции задачи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123200" y="549000"/>
            <a:ext cx="10559160" cy="182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5400" spc="-1" strike="noStrike" cap="all">
                <a:solidFill>
                  <a:srgbClr val="000000"/>
                </a:solidFill>
                <a:latin typeface="Rockwell Condensed"/>
              </a:rPr>
              <a:t>Спасибо за внимание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1123200" y="2404080"/>
            <a:ext cx="10559160" cy="99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Исходный код программы и готовые сборки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83" name="Rectangle 6"/>
          <p:cNvSpPr/>
          <p:nvPr/>
        </p:nvSpPr>
        <p:spPr>
          <a:xfrm>
            <a:off x="1333440" y="3967560"/>
            <a:ext cx="6397200" cy="12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endParaRPr b="0" lang="en-US" sz="5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1337040" y="5649840"/>
            <a:ext cx="9177480" cy="6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40" spc="-1" strike="noStrike" u="sng">
                <a:solidFill>
                  <a:srgbClr val="cc9900"/>
                </a:solidFill>
                <a:uFillTx/>
                <a:latin typeface="Arial"/>
                <a:ea typeface="DejaVu Sans"/>
                <a:hlinkClick r:id="rId1"/>
              </a:rPr>
              <a:t>https://www.spiceworks.com/tech/tech-general/articles/risc-vs-cisc</a:t>
            </a:r>
            <a:endParaRPr b="0" lang="en-US" sz="204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2040" spc="-1" strike="noStrike" u="sng">
                <a:solidFill>
                  <a:srgbClr val="cc9900"/>
                </a:solidFill>
                <a:uFillTx/>
                <a:latin typeface="Arial"/>
                <a:ea typeface="DejaVu Sans"/>
                <a:hlinkClick r:id="rId2"/>
              </a:rPr>
              <a:t>https://www.andersdx.com/arm-vs-x86-for-embedded-display-projects/</a:t>
            </a:r>
            <a:endParaRPr b="0" lang="en-US" sz="2040" spc="-1" strike="noStrike"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1337040" y="5257440"/>
            <a:ext cx="2090880" cy="66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2040" spc="-1" strike="noStrike">
                <a:solidFill>
                  <a:srgbClr val="000000"/>
                </a:solidFill>
                <a:latin typeface="Arial"/>
                <a:ea typeface="DejaVu Sans"/>
              </a:rPr>
              <a:t>Литература:</a:t>
            </a:r>
            <a:endParaRPr b="0" lang="en-US" sz="2040" spc="-1" strike="noStrike"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>
            <a:off x="1333440" y="3627000"/>
            <a:ext cx="4090320" cy="143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https://rb.gy/qvucbi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5023800" y="3749760"/>
            <a:ext cx="3858120" cy="324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8" name="" descr=""/>
          <p:cNvPicPr/>
          <p:nvPr/>
        </p:nvPicPr>
        <p:blipFill>
          <a:blip r:embed="rId3"/>
          <a:stretch/>
        </p:blipFill>
        <p:spPr>
          <a:xfrm>
            <a:off x="5762160" y="3108960"/>
            <a:ext cx="2239560" cy="241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123200" y="549000"/>
            <a:ext cx="10559160" cy="182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5400" spc="-1" strike="noStrike" cap="all">
                <a:solidFill>
                  <a:srgbClr val="000000"/>
                </a:solidFill>
                <a:latin typeface="Rockwell Condensed"/>
              </a:rPr>
              <a:t>ЦЕЛИ ПРОЕКТА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1123200" y="2404080"/>
            <a:ext cx="10559160" cy="458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Научиться разрабатывать </a:t>
            </a: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кроссплатформенные и </a:t>
            </a: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кроссархитектурные </a:t>
            </a: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приложения  </a:t>
            </a:r>
            <a:endParaRPr b="0" lang="en-US" sz="3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Разработать игру “Сапер” </a:t>
            </a: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под Linux и Windows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123200" y="549000"/>
            <a:ext cx="10559160" cy="182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5400" spc="-1" strike="noStrike" cap="all">
                <a:solidFill>
                  <a:srgbClr val="000000"/>
                </a:solidFill>
                <a:latin typeface="Rockwell Condensed"/>
              </a:rPr>
              <a:t>ЗАДАЧИ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1131480" y="2072520"/>
            <a:ext cx="10872000" cy="458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Установить окружение </a:t>
            </a:r>
            <a:r>
              <a:rPr b="0" lang="en-US" sz="3600" spc="-1" strike="noStrike">
                <a:solidFill>
                  <a:srgbClr val="000000"/>
                </a:solidFill>
                <a:latin typeface="Rockwell"/>
              </a:rPr>
              <a:t>i686-w64-mingw32, g++</a:t>
            </a:r>
            <a:endParaRPr b="0" lang="en-US" sz="3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Научиться</a:t>
            </a:r>
            <a:r>
              <a:rPr b="0" lang="en-US" sz="3600" spc="-1" strike="noStrike">
                <a:solidFill>
                  <a:srgbClr val="000000"/>
                </a:solidFill>
                <a:latin typeface="Rockwell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работать</a:t>
            </a:r>
            <a:r>
              <a:rPr b="0" lang="en-US" sz="3600" spc="-1" strike="noStrike">
                <a:solidFill>
                  <a:srgbClr val="000000"/>
                </a:solidFill>
                <a:latin typeface="Rockwell"/>
              </a:rPr>
              <a:t> с toolchain</a:t>
            </a:r>
            <a:endParaRPr b="0" lang="en-US" sz="3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Декомпозировать приложение на отдельные модули</a:t>
            </a:r>
            <a:endParaRPr b="0" lang="en-US" sz="3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Выделить платформо-зависимые</a:t>
            </a:r>
            <a:endParaRPr b="0" lang="en-US" sz="3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Создать общий обобщенный интерфейс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123200" y="549000"/>
            <a:ext cx="10559160" cy="182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5400" spc="-1" strike="noStrike" cap="all">
                <a:solidFill>
                  <a:srgbClr val="000000"/>
                </a:solidFill>
                <a:latin typeface="Rockwell Condensed"/>
              </a:rPr>
              <a:t>АКТУАЛЬНОСТЬ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1123200" y="2404080"/>
            <a:ext cx="10559160" cy="458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Приложение работающее на одной платформе/архитектуре несет большие риски и менее ценно на рынке</a:t>
            </a:r>
            <a:endParaRPr b="0" lang="en-US" sz="3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Сложнее поддерживать приложение с разными исходными кодами под разные системы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39720" y="309960"/>
            <a:ext cx="11520000" cy="1296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980" spc="-1" strike="noStrike">
                <a:solidFill>
                  <a:srgbClr val="000000"/>
                </a:solidFill>
                <a:latin typeface="Arial"/>
              </a:rPr>
              <a:t>Проблемы</a:t>
            </a:r>
            <a:endParaRPr b="0" lang="en-US" sz="498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457200" y="1828800"/>
            <a:ext cx="5713920" cy="450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000"/>
          </a:bodyPr>
          <a:p>
            <a:pPr marL="18288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Arial"/>
              </a:rPr>
              <a:t>Кроссплатформенность Linux vs Windows:</a:t>
            </a:r>
            <a:endParaRPr b="0" lang="en-US" sz="363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Arial"/>
              </a:rPr>
              <a:t>Разный формат исполняемых двоичных файлов: WinPE vs ELF</a:t>
            </a:r>
            <a:endParaRPr b="0" lang="en-US" sz="363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Arial"/>
              </a:rPr>
              <a:t>Windows гибридное ядро, Linux монолитное</a:t>
            </a:r>
            <a:endParaRPr b="0" lang="en-US" sz="363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Arial"/>
              </a:rPr>
              <a:t>Разный режим управления памятью: Windows tree data structure, Linux linked list data structure</a:t>
            </a:r>
            <a:endParaRPr b="0" lang="en-US" sz="363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604"/>
              </a:spcBef>
              <a:buNone/>
              <a:tabLst>
                <a:tab algn="l" pos="0"/>
              </a:tabLst>
            </a:pPr>
            <a:endParaRPr b="0" lang="en-US" sz="363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6629400" y="1828800"/>
            <a:ext cx="5392440" cy="450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pPr marL="18288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Arial"/>
              </a:rPr>
              <a:t>Кроссархитектурность CISC vs RISC:</a:t>
            </a:r>
            <a:endParaRPr b="0" lang="en-US" sz="363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Arial"/>
              </a:rPr>
              <a:t>CISC поддержка многообразных сложных </a:t>
            </a:r>
            <a:r>
              <a:rPr b="0" lang="en-US" sz="3630" spc="-1" strike="noStrike">
                <a:solidFill>
                  <a:srgbClr val="000000"/>
                </a:solidFill>
                <a:latin typeface="Arial"/>
              </a:rPr>
              <a:t>инструкций выполняющихся более чем за один </a:t>
            </a:r>
            <a:r>
              <a:rPr b="0" lang="en-US" sz="3630" spc="-1" strike="noStrike">
                <a:solidFill>
                  <a:srgbClr val="000000"/>
                </a:solidFill>
                <a:latin typeface="Arial"/>
              </a:rPr>
              <a:t>такт</a:t>
            </a:r>
            <a:endParaRPr b="0" lang="en-US" sz="363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Arial"/>
              </a:rPr>
              <a:t>RISC минимум инструкций, стремящихся к </a:t>
            </a:r>
            <a:r>
              <a:rPr b="0" lang="en-US" sz="3630" spc="-1" strike="noStrike">
                <a:solidFill>
                  <a:srgbClr val="000000"/>
                </a:solidFill>
                <a:latin typeface="Arial"/>
              </a:rPr>
              <a:t>выполнению за один такт</a:t>
            </a:r>
            <a:endParaRPr b="0" lang="en-US" sz="363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Arial"/>
              </a:rPr>
              <a:t>RISC использует статичную длину операций</a:t>
            </a:r>
            <a:endParaRPr b="0" lang="en-US" sz="363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  <a:tabLst>
                <a:tab algn="l" pos="0"/>
              </a:tabLst>
            </a:pPr>
            <a:r>
              <a:rPr b="0" lang="en-US" sz="3630" spc="-1" strike="noStrike">
                <a:solidFill>
                  <a:srgbClr val="000000"/>
                </a:solidFill>
                <a:latin typeface="Arial"/>
                <a:ea typeface="Noto Sans CJK SC"/>
              </a:rPr>
              <a:t>CISC использует динамическую длину </a:t>
            </a:r>
            <a:r>
              <a:rPr b="0" lang="en-US" sz="3630" spc="-1" strike="noStrike">
                <a:solidFill>
                  <a:srgbClr val="000000"/>
                </a:solidFill>
                <a:latin typeface="Arial"/>
                <a:ea typeface="Noto Sans CJK SC"/>
              </a:rPr>
              <a:t>операций</a:t>
            </a:r>
            <a:endParaRPr b="0" lang="en-US" sz="363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123200" y="549000"/>
            <a:ext cx="10559160" cy="182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5400" spc="-1" strike="noStrike" cap="all">
                <a:solidFill>
                  <a:srgbClr val="000000"/>
                </a:solidFill>
                <a:latin typeface="Rockwell Condensed"/>
              </a:rPr>
              <a:t>ПРОЦЕСС РАЗРАБОТКИ ПРОГРАММЫ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163" name="Content Placeholder 3" descr=""/>
          <p:cNvPicPr/>
          <p:nvPr/>
        </p:nvPicPr>
        <p:blipFill>
          <a:blip r:embed="rId1"/>
          <a:stretch/>
        </p:blipFill>
        <p:spPr>
          <a:xfrm rot="6000">
            <a:off x="2964960" y="2408400"/>
            <a:ext cx="6865200" cy="458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123200" y="549000"/>
            <a:ext cx="10559160" cy="182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79000"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5400" spc="-1" strike="noStrike" cap="all">
                <a:solidFill>
                  <a:srgbClr val="000000"/>
                </a:solidFill>
                <a:latin typeface="Rockwell Condensed"/>
              </a:rPr>
              <a:t>ПРИМЕР МОНОЛИТНОГО ИСХОДНОГО ФАЙЛА ИГРЫ «САПЕР»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165" name="Picture 2" descr="https://lh5.googleusercontent.com/J3IFPtlTxiL29s1jDnXN6xdF-a7Wmf7DiYj-smbQskOFN83B7hw1B4YxEt3Y7DUsCPF9zB4GtKfAiSfH-YOwWH6CJ5TQSEmcjttR8tk3CZHgFV0vJKEgEr44ZMWYPL1NUBrNd1-1EvSiApl1Kg"/>
          <p:cNvPicPr/>
          <p:nvPr/>
        </p:nvPicPr>
        <p:blipFill>
          <a:blip r:embed="rId1"/>
          <a:stretch/>
        </p:blipFill>
        <p:spPr>
          <a:xfrm>
            <a:off x="5098680" y="2403360"/>
            <a:ext cx="2608200" cy="458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123200" y="549000"/>
            <a:ext cx="10559160" cy="182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5400" spc="-1" strike="noStrike" cap="all">
                <a:solidFill>
                  <a:srgbClr val="000000"/>
                </a:solidFill>
                <a:latin typeface="Rockwell Condensed"/>
              </a:rPr>
              <a:t>СТРУКТУРА МОНОЛИТНОГО ФАЙЛА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1123200" y="2404080"/>
            <a:ext cx="10559160" cy="458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Точка входа в программу</a:t>
            </a:r>
            <a:endParaRPr b="0" lang="en-US" sz="3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Логика и реализация игры</a:t>
            </a:r>
            <a:endParaRPr b="0" lang="en-US" sz="3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Логика и реализация управление игрой</a:t>
            </a:r>
            <a:endParaRPr b="0" lang="en-US" sz="3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Логика и реализация работы с клавиатурой</a:t>
            </a:r>
            <a:endParaRPr b="0" lang="en-US" sz="3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Логика и реализация вывода на экран</a:t>
            </a:r>
            <a:endParaRPr b="0" lang="en-US" sz="3600" spc="-1" strike="noStrike">
              <a:latin typeface="Aria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Rockwell"/>
              </a:rPr>
              <a:t>Логика и реализация работы с консолью</a:t>
            </a:r>
            <a:endParaRPr b="0" lang="en-US" sz="3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123200" y="549000"/>
            <a:ext cx="10559160" cy="182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5400" spc="-1" strike="noStrike" cap="all">
                <a:solidFill>
                  <a:srgbClr val="000000"/>
                </a:solidFill>
                <a:latin typeface="Rockwell Condensed"/>
              </a:rPr>
              <a:t>СХЕМА 2. ЛОГИЧЕСКИЕ МОДУЛИ ПРОГРАММЫ</a:t>
            </a:r>
            <a:endParaRPr b="0" lang="en-US" sz="5400" spc="-1" strike="noStrike">
              <a:latin typeface="Arial"/>
            </a:endParaRPr>
          </a:p>
        </p:txBody>
      </p:sp>
      <p:pic>
        <p:nvPicPr>
          <p:cNvPr id="169" name="Picture 2" descr="https://lh4.googleusercontent.com/6afQW7fTOHoVtMAjrIYFnf12sqjYgMr-LKNkcs6CXX_b14GVF55hM1KE2q7zzmIt46CwahKfzZiWj8TaNOCpsiscNKiSuicY3SG53c-TykNV28zzmidD_p1WNkgM9-n4gF8J2XjykvUfULZ8oQ"/>
          <p:cNvPicPr/>
          <p:nvPr/>
        </p:nvPicPr>
        <p:blipFill>
          <a:blip r:embed="rId1"/>
          <a:stretch/>
        </p:blipFill>
        <p:spPr>
          <a:xfrm>
            <a:off x="807480" y="2606400"/>
            <a:ext cx="10874880" cy="516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294</TotalTime>
  <Application>LibreOffice/7.3.7.2$Linux_X86_64 LibreOffice_project/30$Build-2</Application>
  <AppVersion>15.0000</AppVersion>
  <Words>201</Words>
  <Paragraphs>47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2022-05-06T00:53:32Z</dcterms:created>
  <dc:creator>Sveta</dc:creator>
  <dc:description/>
  <dc:language>en-US</dc:language>
  <cp:lastModifiedBy/>
  <dcterms:modified xsi:type="dcterms:W3CDTF">2024-04-26T08:27:56Z</dcterms:modified>
  <cp:revision>26</cp:revision>
  <dc:subject/>
  <dc:title>Разработка С++ кроссплатформенных приложений на примере игры «Сапер»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lications">
    <vt:lpwstr/>
  </property>
  <property fmtid="{D5CDD505-2E9C-101B-9397-08002B2CF9AE}" pid="3" name="CampaignTags">
    <vt:lpwstr/>
  </property>
  <property fmtid="{D5CDD505-2E9C-101B-9397-08002B2CF9AE}" pid="4" name="CategoryTags">
    <vt:lpwstr/>
  </property>
  <property fmtid="{D5CDD505-2E9C-101B-9397-08002B2CF9AE}" pid="5" name="ContentTypeId">
    <vt:lpwstr>0x010100AA3F7D94069FF64A86F7DFF56D60E3BE</vt:lpwstr>
  </property>
  <property fmtid="{D5CDD505-2E9C-101B-9397-08002B2CF9AE}" pid="6" name="FeatureTags">
    <vt:lpwstr/>
  </property>
  <property fmtid="{D5CDD505-2E9C-101B-9397-08002B2CF9AE}" pid="7" name="HiddenCategoryTags">
    <vt:lpwstr/>
  </property>
  <property fmtid="{D5CDD505-2E9C-101B-9397-08002B2CF9AE}" pid="8" name="InternalTags">
    <vt:lpwstr/>
  </property>
  <property fmtid="{D5CDD505-2E9C-101B-9397-08002B2CF9AE}" pid="9" name="LocalizationTags">
    <vt:lpwstr/>
  </property>
  <property fmtid="{D5CDD505-2E9C-101B-9397-08002B2CF9AE}" pid="10" name="Notes">
    <vt:i4>1</vt:i4>
  </property>
  <property fmtid="{D5CDD505-2E9C-101B-9397-08002B2CF9AE}" pid="11" name="Order">
    <vt:r8>74068100</vt:r8>
  </property>
  <property fmtid="{D5CDD505-2E9C-101B-9397-08002B2CF9AE}" pid="12" name="PresentationFormat">
    <vt:lpwstr>Custom</vt:lpwstr>
  </property>
  <property fmtid="{D5CDD505-2E9C-101B-9397-08002B2CF9AE}" pid="13" name="ScenarioTags">
    <vt:lpwstr/>
  </property>
  <property fmtid="{D5CDD505-2E9C-101B-9397-08002B2CF9AE}" pid="14" name="Slides">
    <vt:i4>15</vt:i4>
  </property>
</Properties>
</file>