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13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Rockwell"/>
              </a:rPr>
              <a:t>Click to move the slide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CE226F2-A87F-4759-B43A-1E4A8B3ABEE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CC9DFB-6B22-41D2-AA54-65A5FF54E1F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847F08-395D-4D03-89D5-2BD9862BC9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5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1069560" y="4237200"/>
            <a:ext cx="100555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E0B787-5561-4F5C-8819-DF5BAFEF1B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22240" y="212148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1069560" y="423720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222240" y="423720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2F6E43-2935-477B-B7B0-8DEA87C020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323748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469400" y="2121480"/>
            <a:ext cx="323748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7868880" y="2121480"/>
            <a:ext cx="323748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1069560" y="4237200"/>
            <a:ext cx="323748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469400" y="4237200"/>
            <a:ext cx="323748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7868880" y="4237200"/>
            <a:ext cx="323748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2F8436-0FD8-48BB-8FB6-77FA43770F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C75C38-3224-4725-91A4-4C779C6C00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1069560" y="2121480"/>
            <a:ext cx="1005552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D66C00-5F22-4E04-B497-F11F77746A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52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E71574-C76A-4B91-B5BA-E2649B7993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490680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2240" y="2121480"/>
            <a:ext cx="490680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BBBD87-0C13-4846-AB90-5D27597F3A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261E98-19CD-416D-A070-294374D75A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069560" y="484560"/>
            <a:ext cx="1005552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6672D9-CA35-4F0A-9AAF-B18EDF1F9A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22240" y="2121480"/>
            <a:ext cx="490680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069560" y="423720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AC57D3-D607-4587-9E8A-0399DD8748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1069560" y="2121480"/>
            <a:ext cx="1005552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2FA6AA-28FC-4D4C-8C25-686D8C9308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490680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22240" y="212148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222240" y="423720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6E63C3-8599-4867-A794-7F618D5524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22240" y="212148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1069560" y="4237200"/>
            <a:ext cx="100555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4F1F69-BA86-46A5-A836-C5BC0BAD6E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5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1069560" y="4237200"/>
            <a:ext cx="100555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FF6036-D61A-4165-B82E-5B07B2EC81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22240" y="212148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1069560" y="423720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222240" y="423720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21F01E-DA0B-457F-9CD8-83FD26B959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323748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469400" y="2121480"/>
            <a:ext cx="323748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7868880" y="2121480"/>
            <a:ext cx="323748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1069560" y="4237200"/>
            <a:ext cx="323748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4469400" y="4237200"/>
            <a:ext cx="323748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7868880" y="4237200"/>
            <a:ext cx="323748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5DC963-1786-44DF-A678-A4B9873E23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52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25F24D-80E4-426B-85AA-03E6388D4B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490680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2240" y="2121480"/>
            <a:ext cx="490680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4A339E-5DB6-457E-B220-852B4733F2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F5BE41-1196-4D69-B682-6D7A1DE5D1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069560" y="484560"/>
            <a:ext cx="1005552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333D99-8482-461E-94CA-A12E951DD6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22240" y="2121480"/>
            <a:ext cx="490680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069560" y="423720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8DB2B9-7C60-4787-AB8F-1B96340378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490680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22240" y="212148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222240" y="423720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0ECE8F-E797-4E37-B667-6EFC2FA641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22240" y="2121480"/>
            <a:ext cx="49068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1069560" y="4237200"/>
            <a:ext cx="100555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C1731B-A80A-4941-84A0-0557D6659B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398680" y="6229800"/>
            <a:ext cx="456840" cy="456840"/>
            <a:chOff x="11398680" y="6229800"/>
            <a:chExt cx="456840" cy="456840"/>
          </a:xfrm>
        </p:grpSpPr>
        <p:sp>
          <p:nvSpPr>
            <p:cNvPr id="1" name="Oval 7"/>
            <p:cNvSpPr/>
            <p:nvPr/>
          </p:nvSpPr>
          <p:spPr>
            <a:xfrm>
              <a:off x="1139868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Oval 8"/>
            <p:cNvSpPr/>
            <p:nvPr/>
          </p:nvSpPr>
          <p:spPr>
            <a:xfrm>
              <a:off x="1142784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Rectangle 6"/>
          <p:cNvSpPr/>
          <p:nvPr/>
        </p:nvSpPr>
        <p:spPr>
          <a:xfrm>
            <a:off x="920520" y="1347120"/>
            <a:ext cx="1022004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920520" y="4299840"/>
            <a:ext cx="10220040" cy="8028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920520" y="1484640"/>
            <a:ext cx="10220040" cy="274284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9"/>
          <p:cNvGrpSpPr/>
          <p:nvPr/>
        </p:nvGrpSpPr>
        <p:grpSpPr>
          <a:xfrm>
            <a:off x="9646560" y="4069080"/>
            <a:ext cx="1080360" cy="1080720"/>
            <a:chOff x="9646560" y="4069080"/>
            <a:chExt cx="1080360" cy="1080720"/>
          </a:xfrm>
        </p:grpSpPr>
        <p:sp>
          <p:nvSpPr>
            <p:cNvPr id="7" name="Oval 10"/>
            <p:cNvSpPr/>
            <p:nvPr/>
          </p:nvSpPr>
          <p:spPr>
            <a:xfrm>
              <a:off x="9646560" y="4069080"/>
              <a:ext cx="1080360" cy="108072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Oval 11"/>
            <p:cNvSpPr/>
            <p:nvPr/>
          </p:nvSpPr>
          <p:spPr>
            <a:xfrm>
              <a:off x="9754920" y="4177080"/>
              <a:ext cx="864000" cy="86436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51200" y="1432080"/>
            <a:ext cx="996408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US" sz="9600" spc="-1" strike="noStrike" cap="all">
                <a:latin typeface="Rockwell Condensed"/>
              </a:rPr>
              <a:t>Click to edit Master title style</a:t>
            </a:r>
            <a:endParaRPr b="0" lang="en-US" sz="9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dt" idx="1"/>
          </p:nvPr>
        </p:nvSpPr>
        <p:spPr>
          <a:xfrm>
            <a:off x="7962480" y="6272640"/>
            <a:ext cx="3272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&lt;date/time&gt;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2"/>
          </p:nvPr>
        </p:nvSpPr>
        <p:spPr>
          <a:xfrm>
            <a:off x="1087920" y="6272640"/>
            <a:ext cx="6325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&lt;footer&gt;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3"/>
          </p:nvPr>
        </p:nvSpPr>
        <p:spPr>
          <a:xfrm>
            <a:off x="9590400" y="4289400"/>
            <a:ext cx="1193040" cy="63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64BA82A-4945-4CAB-B264-0F56AB67EB30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190320" cy="6857640"/>
            <a:chOff x="0" y="0"/>
            <a:chExt cx="12190320" cy="6857640"/>
          </a:xfrm>
        </p:grpSpPr>
        <p:sp>
          <p:nvSpPr>
            <p:cNvPr id="14" name="Rectangle 13"/>
            <p:cNvSpPr/>
            <p:nvPr/>
          </p:nvSpPr>
          <p:spPr>
            <a:xfrm>
              <a:off x="1800" y="0"/>
              <a:ext cx="12188520" cy="6857640"/>
            </a:xfrm>
            <a:prstGeom prst="rect">
              <a:avLst/>
            </a:prstGeom>
            <a:gradFill rotWithShape="0">
              <a:gsLst>
                <a:gs pos="0">
                  <a:srgbClr val="69240b"/>
                </a:gs>
                <a:gs pos="100000">
                  <a:srgbClr val="f4b39b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" name="Group 14"/>
            <p:cNvGrpSpPr/>
            <p:nvPr/>
          </p:nvGrpSpPr>
          <p:grpSpPr>
            <a:xfrm>
              <a:off x="0" y="0"/>
              <a:ext cx="4725720" cy="6857640"/>
              <a:chOff x="0" y="0"/>
              <a:chExt cx="4725720" cy="6857640"/>
            </a:xfrm>
          </p:grpSpPr>
          <p:pic>
            <p:nvPicPr>
              <p:cNvPr id="16" name="Picture 15" descr="Stack of books"/>
              <p:cNvPicPr/>
              <p:nvPr/>
            </p:nvPicPr>
            <p:blipFill>
              <a:blip r:embed="rId7"/>
              <a:stretch/>
            </p:blipFill>
            <p:spPr>
              <a:xfrm>
                <a:off x="0" y="0"/>
                <a:ext cx="4591080" cy="6857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4588920" y="0"/>
                <a:ext cx="136800" cy="685764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"/>
          <p:cNvGrpSpPr/>
          <p:nvPr/>
        </p:nvGrpSpPr>
        <p:grpSpPr>
          <a:xfrm>
            <a:off x="11398680" y="6229800"/>
            <a:ext cx="456840" cy="456840"/>
            <a:chOff x="11398680" y="6229800"/>
            <a:chExt cx="456840" cy="456840"/>
          </a:xfrm>
        </p:grpSpPr>
        <p:sp>
          <p:nvSpPr>
            <p:cNvPr id="56" name="Oval 7"/>
            <p:cNvSpPr/>
            <p:nvPr/>
          </p:nvSpPr>
          <p:spPr>
            <a:xfrm>
              <a:off x="1139868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Oval 8"/>
            <p:cNvSpPr/>
            <p:nvPr/>
          </p:nvSpPr>
          <p:spPr>
            <a:xfrm>
              <a:off x="1142784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5400" spc="-1" strike="noStrike" cap="all">
                <a:latin typeface="Rockwell Condensed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069560" y="2121480"/>
            <a:ext cx="1005552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2" marL="73116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00548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12798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4"/>
          </p:nvPr>
        </p:nvSpPr>
        <p:spPr>
          <a:xfrm>
            <a:off x="7962480" y="6272640"/>
            <a:ext cx="3272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&lt;date/time&gt;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ftr" idx="5"/>
          </p:nvPr>
        </p:nvSpPr>
        <p:spPr>
          <a:xfrm>
            <a:off x="1087920" y="6272640"/>
            <a:ext cx="6325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&lt;footer&gt;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sldNum" idx="6"/>
          </p:nvPr>
        </p:nvSpPr>
        <p:spPr>
          <a:xfrm>
            <a:off x="1130832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0A6C2ECB-DB4F-46EF-82A4-294D9469768D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86440" y="2781000"/>
            <a:ext cx="6840360" cy="230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9000"/>
          </a:bodyPr>
          <a:p>
            <a:pPr>
              <a:lnSpc>
                <a:spcPct val="80000"/>
              </a:lnSpc>
              <a:buNone/>
            </a:pPr>
            <a:r>
              <a:rPr b="1" lang="ru-RU" sz="4000" spc="-1" strike="noStrike" cap="all">
                <a:solidFill>
                  <a:srgbClr val="000000"/>
                </a:solidFill>
                <a:latin typeface="Trebuchet MS"/>
              </a:rPr>
              <a:t>Разработка С++ кроссплатформенных приложений на примере игры «Сапер»</a:t>
            </a:r>
            <a:br>
              <a:rPr sz="5400"/>
            </a:b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299480" y="5157360"/>
            <a:ext cx="7888680" cy="106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</a:rPr>
              <a:t>Автор: Кудряшов Алексей Андреевич ученик 9М класса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7" name="TextBox 3"/>
          <p:cNvSpPr/>
          <p:nvPr/>
        </p:nvSpPr>
        <p:spPr>
          <a:xfrm>
            <a:off x="5158440" y="404640"/>
            <a:ext cx="65523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</a:rPr>
              <a:t>Государственное бюджетное общеобразовательное учреждение</a:t>
            </a:r>
            <a:br>
              <a:rPr sz="2400"/>
            </a:br>
            <a:r>
              <a:rPr b="0" lang="ru-RU" sz="2400" spc="-1" strike="noStrike">
                <a:solidFill>
                  <a:srgbClr val="000000"/>
                </a:solidFill>
                <a:latin typeface="Trebuchet MS"/>
              </a:rPr>
              <a:t>Лицей №533</a:t>
            </a:r>
            <a:br>
              <a:rPr sz="2400"/>
            </a:br>
            <a:r>
              <a:rPr b="0" lang="ru-RU" sz="2400" spc="-1" strike="noStrike">
                <a:solidFill>
                  <a:srgbClr val="000000"/>
                </a:solidFill>
                <a:latin typeface="Trebuchet MS"/>
              </a:rPr>
              <a:t>«Образовательный центр «Малая Охта»»</a:t>
            </a:r>
            <a:br>
              <a:rPr sz="2400"/>
            </a:b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117440" y="519840"/>
            <a:ext cx="10593360" cy="139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СХЕМА 4.ИТОГОВАЯ АРХИТЕКТУРА ПРОЕКТА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26" name="Picture 6" descr="https://lh3.googleusercontent.com/9U2GzTe4XpChiXcmTucjxvMpz0zq6uQn5sVIsYapfWLuVT2PG0oLmexsPcS3WzysWsmoRQkCEwk_lWQ-MO5BMFVijTQJEEI_qzjClLT1Utyg4bFQmlzJsCieQjpdvqMgf0_cOvE_uwdYSYKX0w"/>
          <p:cNvPicPr/>
          <p:nvPr/>
        </p:nvPicPr>
        <p:blipFill>
          <a:blip r:embed="rId1"/>
          <a:stretch/>
        </p:blipFill>
        <p:spPr>
          <a:xfrm>
            <a:off x="405720" y="1772640"/>
            <a:ext cx="1130472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ИНТЕРФЕЙС ИГРЫ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52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Простой и не требовательный к ресурсам интерфейс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29" name="Picture 4" descr=""/>
          <p:cNvPicPr/>
          <p:nvPr/>
        </p:nvPicPr>
        <p:blipFill>
          <a:blip r:embed="rId1"/>
          <a:stretch/>
        </p:blipFill>
        <p:spPr>
          <a:xfrm>
            <a:off x="2743200" y="3114000"/>
            <a:ext cx="5760360" cy="374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ИНТЕРФЕЙС ИГРЫ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52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Не забыть поздравить победителей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>
            <a:off x="1197720" y="3429000"/>
            <a:ext cx="6977880" cy="250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ИНТЕРФЕЙС ИГРЫ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52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И проявить сочувствие к проигравшим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35" name="Picture 4" descr=""/>
          <p:cNvPicPr/>
          <p:nvPr/>
        </p:nvPicPr>
        <p:blipFill>
          <a:blip r:embed="rId1"/>
          <a:stretch/>
        </p:blipFill>
        <p:spPr>
          <a:xfrm>
            <a:off x="2494080" y="2853000"/>
            <a:ext cx="5059080" cy="367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выводы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52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Игра создана для </a:t>
            </a: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Windows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и</a:t>
            </a: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 Linux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TODO: кроссархитектурность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Получен навык разработки кроссплатформенного приложения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Получен навык декомпозиции задачи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Спасибо за внимание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520" cy="875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Исходный код программы и готовые сборки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40" name="Picture 2" descr="https://lh4.googleusercontent.com/6oazrnck46d_-TXc-rRLmY7gfF0XWNpG6N0sj5Jx3GUOMQsAXJETYpOY26qaQbRnJygEPmFbQrYuQpKT0wzT6sXjOKWSbof53PPfPesogf_VJM7J1xR_QnrNLh01DVN5M0TjOoQyv8y6nGPuLA"/>
          <p:cNvPicPr/>
          <p:nvPr/>
        </p:nvPicPr>
        <p:blipFill>
          <a:blip r:embed="rId1"/>
          <a:stretch/>
        </p:blipFill>
        <p:spPr>
          <a:xfrm>
            <a:off x="7773480" y="3501000"/>
            <a:ext cx="2857320" cy="2857320"/>
          </a:xfrm>
          <a:prstGeom prst="rect">
            <a:avLst/>
          </a:prstGeom>
          <a:ln w="0">
            <a:noFill/>
          </a:ln>
        </p:spPr>
      </p:pic>
      <p:sp>
        <p:nvSpPr>
          <p:cNvPr id="141" name="Rectangle 6"/>
          <p:cNvSpPr/>
          <p:nvPr/>
        </p:nvSpPr>
        <p:spPr>
          <a:xfrm>
            <a:off x="1269720" y="3501000"/>
            <a:ext cx="609264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5400" spc="-1" strike="noStrike" u="sng">
                <a:solidFill>
                  <a:srgbClr val="000000"/>
                </a:solidFill>
                <a:uFillTx/>
                <a:latin typeface="Arial"/>
              </a:rPr>
              <a:t>https://t.ly/zUHc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ЦЕЛИ ПРОЕКТА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52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Научиться разрабатывать кроссплатформенные и кроссархитектурные приложения  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Разработать игру “Сапер” под Linux и Windows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ЗАДАЧИ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3532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Установить окружение </a:t>
            </a: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i686-w64-mingw32, g++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Декомпозировать приложение на отдельные модули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Выделить платформо-зависимые модули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Создать общий обобщенный интерфейс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АКТУАЛЬНОСТЬ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52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Приложение работающее на одной платформе несет большие риски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ПРОЦЕСС РАЗРАБОТКИ ПРОГРАММЫ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15" name="Content Placeholder 3" descr=""/>
          <p:cNvPicPr/>
          <p:nvPr/>
        </p:nvPicPr>
        <p:blipFill>
          <a:blip r:embed="rId1"/>
          <a:stretch/>
        </p:blipFill>
        <p:spPr>
          <a:xfrm>
            <a:off x="2828160" y="2120760"/>
            <a:ext cx="6538320" cy="405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6000"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ПРИМЕР МОНОЛИТНОГО ИСХОДНОГО ФАЙЛА ИГРЫ «САПЕР»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17" name="Picture 2" descr="https://lh5.googleusercontent.com/J3IFPtlTxiL29s1jDnXN6xdF-a7Wmf7DiYj-smbQskOFN83B7hw1B4YxEt3Y7DUsCPF9zB4GtKfAiSfH-YOwWH6CJ5TQSEmcjttR8tk3CZHgFV0vJKEgEr44ZMWYPL1NUBrNd1-1EvSiApl1Kg"/>
          <p:cNvPicPr/>
          <p:nvPr/>
        </p:nvPicPr>
        <p:blipFill>
          <a:blip r:embed="rId1"/>
          <a:stretch/>
        </p:blipFill>
        <p:spPr>
          <a:xfrm>
            <a:off x="4854960" y="2120760"/>
            <a:ext cx="2485080" cy="405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СТРУКТУРА МОНОЛИТНОГО ФАЙЛА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52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Точка входа в программу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игры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управление игрой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работы с клавиатурой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вывода на экран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работы с консолью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СХЕМА 2. ЛОГИЧЕСКИЕ МОДУЛИ ПРОГРАММЫ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21" name="Picture 2" descr="https://lh4.googleusercontent.com/6afQW7fTOHoVtMAjrIYFnf12sqjYgMr-LKNkcs6CXX_b14GVF55hM1KE2q7zzmIt46CwahKfzZiWj8TaNOCpsiscNKiSuicY3SG53c-TykNV28zzmidD_p1WNkgM9-n4gF8J2XjykvUfULZ8oQ"/>
          <p:cNvPicPr/>
          <p:nvPr/>
        </p:nvPicPr>
        <p:blipFill>
          <a:blip r:embed="rId1"/>
          <a:stretch/>
        </p:blipFill>
        <p:spPr>
          <a:xfrm>
            <a:off x="768960" y="2300040"/>
            <a:ext cx="10356120" cy="455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69560" y="484560"/>
            <a:ext cx="1005552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 cap="all">
                <a:latin typeface="Rockwell Condensed"/>
              </a:rPr>
              <a:t>СХЕМА 3. РЕАЛИЗАЦИЯ ЛОГИЧЕСКИХ МОДУЛЕЙ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069560" y="2121480"/>
            <a:ext cx="1005552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24" name="Picture 2" descr="https://lh5.googleusercontent.com/rJKw4Z3ZBD6XlTHOB_lpEYZEiqFnzJmIytvV1HwfJwPXpMtl86Wkaow_qRVlTzmurZ2uK-VN5NspvsnlDX4y1AAj0C04UZ5DRtL1Qaoi-qZSVM6Jmo7Hb-q4l8CQDJLiDCV26WKlQPaAjaTm8A"/>
          <p:cNvPicPr/>
          <p:nvPr/>
        </p:nvPicPr>
        <p:blipFill>
          <a:blip r:embed="rId1"/>
          <a:stretch/>
        </p:blipFill>
        <p:spPr>
          <a:xfrm>
            <a:off x="405720" y="2329560"/>
            <a:ext cx="11120040" cy="397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204</TotalTime>
  <Application>LibreOffice/7.3.7.2$Linux_X86_64 LibreOffice_project/30$Build-2</Application>
  <AppVersion>15.0000</AppVersion>
  <Words>201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2022-05-06T00:53:32Z</dcterms:created>
  <dc:creator>Sveta</dc:creator>
  <dc:description/>
  <dc:language>en-US</dc:language>
  <cp:lastModifiedBy/>
  <dcterms:modified xsi:type="dcterms:W3CDTF">2024-04-24T10:00:06Z</dcterms:modified>
  <cp:revision>19</cp:revision>
  <dc:subject/>
  <dc:title>Разработка С++ кроссплатформенных приложений на примере игры «Сапер»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lications">
    <vt:lpwstr/>
  </property>
  <property fmtid="{D5CDD505-2E9C-101B-9397-08002B2CF9AE}" pid="3" name="CampaignTags">
    <vt:lpwstr/>
  </property>
  <property fmtid="{D5CDD505-2E9C-101B-9397-08002B2CF9AE}" pid="4" name="CategoryTags">
    <vt:lpwstr/>
  </property>
  <property fmtid="{D5CDD505-2E9C-101B-9397-08002B2CF9AE}" pid="5" name="ContentTypeId">
    <vt:lpwstr>0x010100AA3F7D94069FF64A86F7DFF56D60E3BE</vt:lpwstr>
  </property>
  <property fmtid="{D5CDD505-2E9C-101B-9397-08002B2CF9AE}" pid="6" name="FeatureTags">
    <vt:lpwstr/>
  </property>
  <property fmtid="{D5CDD505-2E9C-101B-9397-08002B2CF9AE}" pid="7" name="HiddenCategoryTags">
    <vt:lpwstr/>
  </property>
  <property fmtid="{D5CDD505-2E9C-101B-9397-08002B2CF9AE}" pid="8" name="InternalTags">
    <vt:lpwstr/>
  </property>
  <property fmtid="{D5CDD505-2E9C-101B-9397-08002B2CF9AE}" pid="9" name="LocalizationTags">
    <vt:lpwstr/>
  </property>
  <property fmtid="{D5CDD505-2E9C-101B-9397-08002B2CF9AE}" pid="10" name="Notes">
    <vt:i4>1</vt:i4>
  </property>
  <property fmtid="{D5CDD505-2E9C-101B-9397-08002B2CF9AE}" pid="11" name="Order">
    <vt:r8>74068100</vt:r8>
  </property>
  <property fmtid="{D5CDD505-2E9C-101B-9397-08002B2CF9AE}" pid="12" name="PresentationFormat">
    <vt:lpwstr>Custom</vt:lpwstr>
  </property>
  <property fmtid="{D5CDD505-2E9C-101B-9397-08002B2CF9AE}" pid="13" name="ScenarioTags">
    <vt:lpwstr/>
  </property>
  <property fmtid="{D5CDD505-2E9C-101B-9397-08002B2CF9AE}" pid="14" name="Slides">
    <vt:i4>15</vt:i4>
  </property>
</Properties>
</file>