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1.png" ContentType="image/png"/>
  <Override PartName="/ppt/media/image9.png" ContentType="image/png"/>
  <Override PartName="/ppt/media/image12.png" ContentType="image/png"/>
  <Override PartName="/ppt/media/image7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jpeg" ContentType="image/jpeg"/>
  <Override PartName="/ppt/media/image8.png" ContentType="image/png"/>
  <Override PartName="/ppt/media/image13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801600" cy="77724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11E591A-C12E-4663-A3C9-E4985081982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720" cy="342684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FBED699-723F-47A3-8553-DAE94EC0E82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3C7707-6918-443B-B4BD-83719722F37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1152108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40080" y="4173120"/>
            <a:ext cx="1152108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1790DA-6BDF-45EF-9EB1-ED4441EF7D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40080" y="41731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6543720" y="41731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DC4E79-C065-4618-A66A-FBFB5BDD0B5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370944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535280" y="1818720"/>
            <a:ext cx="370944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8430840" y="1818720"/>
            <a:ext cx="370944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/>
          </p:nvPr>
        </p:nvSpPr>
        <p:spPr>
          <a:xfrm>
            <a:off x="640080" y="4173120"/>
            <a:ext cx="370944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/>
          </p:nvPr>
        </p:nvSpPr>
        <p:spPr>
          <a:xfrm>
            <a:off x="4535280" y="4173120"/>
            <a:ext cx="370944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/>
          </p:nvPr>
        </p:nvSpPr>
        <p:spPr>
          <a:xfrm>
            <a:off x="8430840" y="4173120"/>
            <a:ext cx="370944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50DC49-9C59-4BC3-A4D8-3753F7166DE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ECE7F9-CF23-42F5-ACA3-213C540821F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480A51-4DF0-47A2-8163-BE517172DD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9DE3395-0356-46F0-86AA-E82E0744A1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562212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543720" y="1818720"/>
            <a:ext cx="562212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BBEC57-3C65-4D7A-AF4F-14CF1BE9D79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E7827B-BB44-4115-89AA-12E0CBD6F5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640080" y="309960"/>
            <a:ext cx="11521080" cy="60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B20E7F-3BA8-4235-B032-BC55FB5E66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543720" y="1818720"/>
            <a:ext cx="562212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40080" y="41731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C84C45-2AC4-46CD-B6C0-370E593C8E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FB8B74-7E20-41F2-A7D4-DFA9B9A123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562212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543720" y="41731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725C3B-5C10-49D8-AD44-78ECD02B50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40080" y="4173120"/>
            <a:ext cx="1152108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82743B-1354-464C-B8F6-FB81B98544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1152108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40080" y="4173120"/>
            <a:ext cx="1152108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6B23B6-789A-4D6A-8219-A7BBEEE151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40080" y="41731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543720" y="41731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E376FC-C1F5-4B14-A06C-9E865731970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370944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535280" y="1818720"/>
            <a:ext cx="370944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8430840" y="1818720"/>
            <a:ext cx="370944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/>
          </p:nvPr>
        </p:nvSpPr>
        <p:spPr>
          <a:xfrm>
            <a:off x="640080" y="4173120"/>
            <a:ext cx="370944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/>
          </p:nvPr>
        </p:nvSpPr>
        <p:spPr>
          <a:xfrm>
            <a:off x="4535280" y="4173120"/>
            <a:ext cx="370944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/>
          </p:nvPr>
        </p:nvSpPr>
        <p:spPr>
          <a:xfrm>
            <a:off x="8430840" y="4173120"/>
            <a:ext cx="370944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8B3EDE-C3B2-4A63-AAAB-028B3A245B7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84EFAAA-EB79-4600-8E5F-FF9D039DDB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44B35BD-95DC-477F-A0DE-34D5A6D3E7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A72D16B-CEC3-4B5C-AFE9-F00B913E2D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562212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543720" y="1818720"/>
            <a:ext cx="562212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F0F3775-D0B5-4604-8311-1C59B5C7F4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BF20631-8C65-46CB-AB53-2B0E3BB081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6FC6EB-5B60-4100-A643-32D6E9FF91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40080" y="309960"/>
            <a:ext cx="11521080" cy="60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5236DC7-8B8B-4ECC-B2F1-4EA4322D12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543720" y="1818720"/>
            <a:ext cx="562212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40080" y="41731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3841855-6F82-453A-8AF9-5ABCD257AD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562212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543720" y="41731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A6CCB4D-D912-4468-ACFB-F57AD68ACF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40080" y="4173120"/>
            <a:ext cx="1152108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EBCFD14-38D3-4EEB-B4F6-4FA35695C6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1152108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40080" y="4173120"/>
            <a:ext cx="1152108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AE1D0C6-093C-4169-81E1-3862A5A420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640080" y="41731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6543720" y="41731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C108322-8E08-4453-A5BE-DC1B32B72C0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370944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535280" y="1818720"/>
            <a:ext cx="370944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8430840" y="1818720"/>
            <a:ext cx="370944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/>
          </p:nvPr>
        </p:nvSpPr>
        <p:spPr>
          <a:xfrm>
            <a:off x="640080" y="4173120"/>
            <a:ext cx="370944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/>
          </p:nvPr>
        </p:nvSpPr>
        <p:spPr>
          <a:xfrm>
            <a:off x="4535280" y="4173120"/>
            <a:ext cx="370944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/>
          </p:nvPr>
        </p:nvSpPr>
        <p:spPr>
          <a:xfrm>
            <a:off x="8430840" y="4173120"/>
            <a:ext cx="370944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67F367F-63B6-4B6D-B291-A8FE3C99F31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562212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543720" y="1818720"/>
            <a:ext cx="562212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CDFA0D-176E-41F8-9EA5-A06D92FA64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6BFD34-9059-44D6-946E-AC2A18D9D9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640080" y="309960"/>
            <a:ext cx="11521080" cy="60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0816EF-8F0B-4C02-BE72-7503A19C94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543720" y="1818720"/>
            <a:ext cx="562212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40080" y="41731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CA6B59-C531-488B-A029-485EBF4974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562212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543720" y="41731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7002B5-376F-42D8-A0B3-435D74D089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40080" y="4173120"/>
            <a:ext cx="1152108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02734D-9B74-470C-BF58-586916F451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11971440" y="7060320"/>
            <a:ext cx="478080" cy="515880"/>
            <a:chOff x="11971440" y="7060320"/>
            <a:chExt cx="478080" cy="515880"/>
          </a:xfrm>
        </p:grpSpPr>
        <p:sp>
          <p:nvSpPr>
            <p:cNvPr id="1" name="Oval 7"/>
            <p:cNvSpPr/>
            <p:nvPr/>
          </p:nvSpPr>
          <p:spPr>
            <a:xfrm>
              <a:off x="11971440" y="7060320"/>
              <a:ext cx="478080" cy="51588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Oval 8"/>
            <p:cNvSpPr/>
            <p:nvPr/>
          </p:nvSpPr>
          <p:spPr>
            <a:xfrm>
              <a:off x="12002040" y="7093440"/>
              <a:ext cx="416880" cy="44964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Rectangle 6"/>
          <p:cNvSpPr/>
          <p:nvPr/>
        </p:nvSpPr>
        <p:spPr>
          <a:xfrm>
            <a:off x="966600" y="1526400"/>
            <a:ext cx="10731960" cy="89280"/>
          </a:xfrm>
          <a:prstGeom prst="rect">
            <a:avLst/>
          </a:prstGeom>
          <a:blipFill rotWithShape="0">
            <a:blip r:embed="rId3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7"/>
          <p:cNvSpPr/>
          <p:nvPr/>
        </p:nvSpPr>
        <p:spPr>
          <a:xfrm>
            <a:off x="966600" y="4872960"/>
            <a:ext cx="10731960" cy="89280"/>
          </a:xfrm>
          <a:prstGeom prst="rect">
            <a:avLst/>
          </a:prstGeom>
          <a:blipFill rotWithShape="0">
            <a:blip r:embed="rId4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8"/>
          <p:cNvSpPr/>
          <p:nvPr/>
        </p:nvSpPr>
        <p:spPr>
          <a:xfrm>
            <a:off x="966600" y="1682280"/>
            <a:ext cx="10731960" cy="3106800"/>
          </a:xfrm>
          <a:prstGeom prst="rect">
            <a:avLst/>
          </a:prstGeom>
          <a:blipFill rotWithShape="0">
            <a:blip r:embed="rId5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" name="Group 9"/>
          <p:cNvGrpSpPr/>
          <p:nvPr/>
        </p:nvGrpSpPr>
        <p:grpSpPr>
          <a:xfrm>
            <a:off x="10131120" y="4611240"/>
            <a:ext cx="1132920" cy="1222920"/>
            <a:chOff x="10131120" y="4611240"/>
            <a:chExt cx="1132920" cy="1222920"/>
          </a:xfrm>
        </p:grpSpPr>
        <p:sp>
          <p:nvSpPr>
            <p:cNvPr id="7" name="Oval 10"/>
            <p:cNvSpPr/>
            <p:nvPr/>
          </p:nvSpPr>
          <p:spPr>
            <a:xfrm>
              <a:off x="10131120" y="4611240"/>
              <a:ext cx="1132920" cy="122292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Oval 11"/>
            <p:cNvSpPr/>
            <p:nvPr/>
          </p:nvSpPr>
          <p:spPr>
            <a:xfrm>
              <a:off x="10244880" y="4733640"/>
              <a:ext cx="905760" cy="977760"/>
            </a:xfrm>
            <a:prstGeom prst="ellipse">
              <a:avLst/>
            </a:prstGeom>
            <a:noFill/>
            <a:ln w="25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" name="Group 12"/>
          <p:cNvGrpSpPr/>
          <p:nvPr/>
        </p:nvGrpSpPr>
        <p:grpSpPr>
          <a:xfrm>
            <a:off x="0" y="0"/>
            <a:ext cx="12801240" cy="7770240"/>
            <a:chOff x="0" y="0"/>
            <a:chExt cx="12801240" cy="7770240"/>
          </a:xfrm>
        </p:grpSpPr>
        <p:sp>
          <p:nvSpPr>
            <p:cNvPr id="10" name="Rectangle 13"/>
            <p:cNvSpPr/>
            <p:nvPr/>
          </p:nvSpPr>
          <p:spPr>
            <a:xfrm>
              <a:off x="1800" y="0"/>
              <a:ext cx="12799440" cy="7770240"/>
            </a:xfrm>
            <a:prstGeom prst="rect">
              <a:avLst/>
            </a:prstGeom>
            <a:gradFill rotWithShape="0">
              <a:gsLst>
                <a:gs pos="0">
                  <a:srgbClr val="69240b"/>
                </a:gs>
                <a:gs pos="100000">
                  <a:srgbClr val="f4b39b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1" name="Group 14"/>
            <p:cNvGrpSpPr/>
            <p:nvPr/>
          </p:nvGrpSpPr>
          <p:grpSpPr>
            <a:xfrm>
              <a:off x="0" y="0"/>
              <a:ext cx="4961520" cy="7770240"/>
              <a:chOff x="0" y="0"/>
              <a:chExt cx="4961520" cy="7770240"/>
            </a:xfrm>
          </p:grpSpPr>
          <p:pic>
            <p:nvPicPr>
              <p:cNvPr id="12" name="Picture 15" descr="Stack of books"/>
              <p:cNvPicPr/>
              <p:nvPr/>
            </p:nvPicPr>
            <p:blipFill>
              <a:blip r:embed="rId7"/>
              <a:stretch/>
            </p:blipFill>
            <p:spPr>
              <a:xfrm>
                <a:off x="0" y="0"/>
                <a:ext cx="4820040" cy="77702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3" name="Rectangle 16"/>
              <p:cNvSpPr/>
              <p:nvPr/>
            </p:nvSpPr>
            <p:spPr>
              <a:xfrm>
                <a:off x="4819680" y="0"/>
                <a:ext cx="141840" cy="777024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14" name="PlaceHolder 1"/>
          <p:cNvSpPr>
            <a:spLocks noGrp="1"/>
          </p:cNvSpPr>
          <p:nvPr>
            <p:ph type="ftr" idx="1"/>
          </p:nvPr>
        </p:nvSpPr>
        <p:spPr>
          <a:xfrm>
            <a:off x="1142280" y="7108920"/>
            <a:ext cx="6641640" cy="41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696464"/>
                </a:solidFill>
                <a:latin typeface="Rockwel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696464"/>
                </a:solidFill>
                <a:latin typeface="Rockwell"/>
              </a:rPr>
              <a:t>&lt;footer&gt;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ldNum" idx="2"/>
          </p:nvPr>
        </p:nvSpPr>
        <p:spPr>
          <a:xfrm>
            <a:off x="10072440" y="4861080"/>
            <a:ext cx="1251000" cy="72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4B7FB6E6-0298-48A5-A2A5-E6556CD5CC14}" type="slidenum">
              <a:rPr b="1" lang="en-US" sz="28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3"/>
          </p:nvPr>
        </p:nvSpPr>
        <p:spPr>
          <a:xfrm>
            <a:off x="8362440" y="7108920"/>
            <a:ext cx="3435120" cy="41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6"/>
          <p:cNvGrpSpPr/>
          <p:nvPr/>
        </p:nvGrpSpPr>
        <p:grpSpPr>
          <a:xfrm>
            <a:off x="11971440" y="7060320"/>
            <a:ext cx="478080" cy="515880"/>
            <a:chOff x="11971440" y="7060320"/>
            <a:chExt cx="478080" cy="515880"/>
          </a:xfrm>
        </p:grpSpPr>
        <p:sp>
          <p:nvSpPr>
            <p:cNvPr id="56" name="Oval 7"/>
            <p:cNvSpPr/>
            <p:nvPr/>
          </p:nvSpPr>
          <p:spPr>
            <a:xfrm>
              <a:off x="11971440" y="7060320"/>
              <a:ext cx="478080" cy="51588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Oval 8"/>
            <p:cNvSpPr/>
            <p:nvPr/>
          </p:nvSpPr>
          <p:spPr>
            <a:xfrm>
              <a:off x="12002040" y="7093440"/>
              <a:ext cx="416880" cy="44964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8" name="PlaceHolder 1"/>
          <p:cNvSpPr>
            <a:spLocks noGrp="1"/>
          </p:cNvSpPr>
          <p:nvPr>
            <p:ph type="ftr" idx="4"/>
          </p:nvPr>
        </p:nvSpPr>
        <p:spPr>
          <a:xfrm>
            <a:off x="1142280" y="7108920"/>
            <a:ext cx="6641640" cy="41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696464"/>
                </a:solidFill>
                <a:latin typeface="Rockwel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696464"/>
                </a:solidFill>
                <a:latin typeface="Rockwell"/>
              </a:rPr>
              <a:t>&lt;footer&gt;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ldNum" idx="5"/>
          </p:nvPr>
        </p:nvSpPr>
        <p:spPr>
          <a:xfrm>
            <a:off x="11876760" y="7108920"/>
            <a:ext cx="669960" cy="41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1" lang="en-US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D38AADA4-EC43-4496-A0DF-FC71340BF00F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dt" idx="6"/>
          </p:nvPr>
        </p:nvSpPr>
        <p:spPr>
          <a:xfrm>
            <a:off x="8362440" y="7108920"/>
            <a:ext cx="3435120" cy="41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6"/>
          <p:cNvGrpSpPr/>
          <p:nvPr/>
        </p:nvGrpSpPr>
        <p:grpSpPr>
          <a:xfrm>
            <a:off x="11971440" y="7060320"/>
            <a:ext cx="478080" cy="515880"/>
            <a:chOff x="11971440" y="7060320"/>
            <a:chExt cx="478080" cy="515880"/>
          </a:xfrm>
        </p:grpSpPr>
        <p:sp>
          <p:nvSpPr>
            <p:cNvPr id="100" name="Oval 7"/>
            <p:cNvSpPr/>
            <p:nvPr/>
          </p:nvSpPr>
          <p:spPr>
            <a:xfrm>
              <a:off x="11971440" y="7060320"/>
              <a:ext cx="478080" cy="51588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Oval 8"/>
            <p:cNvSpPr/>
            <p:nvPr/>
          </p:nvSpPr>
          <p:spPr>
            <a:xfrm>
              <a:off x="12002040" y="7093440"/>
              <a:ext cx="416880" cy="44964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0720" cy="129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1760" cy="450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1760" cy="450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ftr" idx="7"/>
          </p:nvPr>
        </p:nvSpPr>
        <p:spPr>
          <a:xfrm>
            <a:off x="1142280" y="7108920"/>
            <a:ext cx="6641640" cy="41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696464"/>
                </a:solidFill>
                <a:latin typeface="Rockwel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696464"/>
                </a:solidFill>
                <a:latin typeface="Rockwell"/>
              </a:rPr>
              <a:t>&lt;footer&gt;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sldNum" idx="8"/>
          </p:nvPr>
        </p:nvSpPr>
        <p:spPr>
          <a:xfrm>
            <a:off x="11876760" y="7108920"/>
            <a:ext cx="669960" cy="41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1" lang="en-US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DF8EF001-F68D-4157-A365-BB24F4517948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dt" idx="9"/>
          </p:nvPr>
        </p:nvSpPr>
        <p:spPr>
          <a:xfrm>
            <a:off x="8362440" y="7108920"/>
            <a:ext cx="3435120" cy="41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www.spiceworks.com/tech/tech-general/articles/risc-vs-cisc" TargetMode="External"/><Relationship Id="rId2" Type="http://schemas.openxmlformats.org/officeDocument/2006/relationships/hyperlink" Target="https://www.andersdx.com/arm-vs-x86-for-embedded-display-projects/" TargetMode="External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540760" y="196200"/>
            <a:ext cx="7182360" cy="550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Rockwell"/>
              </a:rPr>
              <a:t>Разработка кроссплатформенных и кроссархитектурных приложений на языке программирования C++ на примере игры «Сапер»</a:t>
            </a:r>
            <a:br>
              <a:rPr sz="4000"/>
            </a:br>
            <a:endParaRPr b="0" lang="en-US" sz="40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029200" y="5844960"/>
            <a:ext cx="7769520" cy="12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rebuchet MS"/>
              </a:rPr>
              <a:t>Автор: Кудряшов Алексей Андреевич ученик 11М класса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2" name="PlaceHolder 4"/>
          <p:cNvSpPr/>
          <p:nvPr/>
        </p:nvSpPr>
        <p:spPr>
          <a:xfrm>
            <a:off x="1078560" y="5958720"/>
            <a:ext cx="8283240" cy="12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ЮМШ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123200" y="549000"/>
            <a:ext cx="10559160" cy="182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5400" spc="-1" strike="noStrike" cap="all">
                <a:solidFill>
                  <a:srgbClr val="000000"/>
                </a:solidFill>
                <a:latin typeface="Rockwell Condensed"/>
              </a:rPr>
              <a:t>СХЕМА 3. РЕАЛИЗАЦИЯ ЛОГИЧЕСКИХ МОДУЛЕЙ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1123200" y="2404080"/>
            <a:ext cx="10559160" cy="458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Rockwell"/>
              </a:rPr>
              <a:t> 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</p:txBody>
      </p:sp>
      <p:pic>
        <p:nvPicPr>
          <p:cNvPr id="172" name="Picture 2" descr="https://lh5.googleusercontent.com/rJKw4Z3ZBD6XlTHOB_lpEYZEiqFnzJmIytvV1HwfJwPXpMtl86Wkaow_qRVlTzmurZ2uK-VN5NspvsnlDX4y1AAj0C04UZ5DRtL1Qaoi-qZSVM6Jmo7Hb-q4l8CQDJLiDCV26WKlQPaAjaTm8A"/>
          <p:cNvPicPr/>
          <p:nvPr/>
        </p:nvPicPr>
        <p:blipFill>
          <a:blip r:embed="rId1"/>
          <a:stretch/>
        </p:blipFill>
        <p:spPr>
          <a:xfrm>
            <a:off x="425880" y="2639880"/>
            <a:ext cx="11677320" cy="450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173600" y="588960"/>
            <a:ext cx="11124000" cy="1581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5400" spc="-1" strike="noStrike" cap="all">
                <a:solidFill>
                  <a:srgbClr val="000000"/>
                </a:solidFill>
                <a:latin typeface="Rockwell Condensed"/>
              </a:rPr>
              <a:t>СХЕМА 4.ИТОГОВАЯ АРХИТЕКТУРА ПРОЕКТА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174" name="Picture 6" descr="https://lh3.googleusercontent.com/9U2GzTe4XpChiXcmTucjxvMpz0zq6uQn5sVIsYapfWLuVT2PG0oLmexsPcS3WzysWsmoRQkCEwk_lWQ-MO5BMFVijTQJEEI_qzjClLT1Utyg4bFQmlzJsCieQjpdvqMgf0_cOvE_uwdYSYKX0w"/>
          <p:cNvPicPr/>
          <p:nvPr/>
        </p:nvPicPr>
        <p:blipFill>
          <a:blip r:embed="rId1"/>
          <a:stretch/>
        </p:blipFill>
        <p:spPr>
          <a:xfrm>
            <a:off x="425880" y="2008800"/>
            <a:ext cx="11871000" cy="530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1" descr=""/>
          <p:cNvPicPr/>
          <p:nvPr/>
        </p:nvPicPr>
        <p:blipFill>
          <a:blip r:embed="rId1"/>
          <a:stretch/>
        </p:blipFill>
        <p:spPr>
          <a:xfrm>
            <a:off x="0" y="3108960"/>
            <a:ext cx="5520960" cy="4241160"/>
          </a:xfrm>
          <a:prstGeom prst="rect">
            <a:avLst/>
          </a:prstGeom>
          <a:ln w="0">
            <a:noFill/>
          </a:ln>
        </p:spPr>
      </p:pic>
      <p:pic>
        <p:nvPicPr>
          <p:cNvPr id="176" name="Picture 5" descr=""/>
          <p:cNvPicPr/>
          <p:nvPr/>
        </p:nvPicPr>
        <p:blipFill>
          <a:blip r:embed="rId2"/>
          <a:stretch/>
        </p:blipFill>
        <p:spPr>
          <a:xfrm>
            <a:off x="5636880" y="0"/>
            <a:ext cx="7163640" cy="2835360"/>
          </a:xfrm>
          <a:prstGeom prst="rect">
            <a:avLst/>
          </a:prstGeom>
          <a:ln w="0">
            <a:noFill/>
          </a:ln>
        </p:spPr>
      </p:pic>
      <p:pic>
        <p:nvPicPr>
          <p:cNvPr id="177" name="Picture 7" descr=""/>
          <p:cNvPicPr/>
          <p:nvPr/>
        </p:nvPicPr>
        <p:blipFill>
          <a:blip r:embed="rId3"/>
          <a:stretch/>
        </p:blipFill>
        <p:spPr>
          <a:xfrm>
            <a:off x="6242040" y="3233520"/>
            <a:ext cx="5311440" cy="4161600"/>
          </a:xfrm>
          <a:prstGeom prst="rect">
            <a:avLst/>
          </a:prstGeom>
          <a:ln w="0">
            <a:noFill/>
          </a:ln>
        </p:spPr>
      </p:pic>
      <p:sp>
        <p:nvSpPr>
          <p:cNvPr id="178" name=""/>
          <p:cNvSpPr/>
          <p:nvPr/>
        </p:nvSpPr>
        <p:spPr>
          <a:xfrm>
            <a:off x="239760" y="1295280"/>
            <a:ext cx="7201800" cy="194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Интерфейс игры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123200" y="549000"/>
            <a:ext cx="10559160" cy="182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5400" spc="-1" strike="noStrike" cap="all">
                <a:solidFill>
                  <a:srgbClr val="000000"/>
                </a:solidFill>
                <a:latin typeface="Rockwell Condensed"/>
              </a:rPr>
              <a:t>выводы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1123200" y="2404080"/>
            <a:ext cx="10559160" cy="458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Игра создана для </a:t>
            </a:r>
            <a:r>
              <a:rPr b="0" lang="en-US" sz="3600" spc="-1" strike="noStrike">
                <a:solidFill>
                  <a:srgbClr val="000000"/>
                </a:solidFill>
                <a:latin typeface="Rockwell"/>
              </a:rPr>
              <a:t>Windows, Linux,</a:t>
            </a:r>
            <a:endParaRPr b="0" lang="en-US" sz="3600" spc="-1" strike="noStrike">
              <a:latin typeface="Arial"/>
            </a:endParaRPr>
          </a:p>
          <a:p>
            <a:pPr marL="18288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Rockwell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Rockwell"/>
              </a:rPr>
              <a:t>x86\x86_64 and ARM architecture</a:t>
            </a:r>
            <a:endParaRPr b="0" lang="en-US" sz="3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  <a:tabLst>
                <a:tab algn="l" pos="0"/>
              </a:tabLst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Получен навык разработки кроссплатформенного и кроссархитектурного приложения</a:t>
            </a:r>
            <a:endParaRPr b="0" lang="en-US" sz="3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  <a:tabLst>
                <a:tab algn="l" pos="0"/>
              </a:tabLst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Получен навык декомпозиции задачи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123200" y="549000"/>
            <a:ext cx="10559160" cy="182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5400" spc="-1" strike="noStrike" cap="all">
                <a:solidFill>
                  <a:srgbClr val="000000"/>
                </a:solidFill>
                <a:latin typeface="Rockwell Condensed"/>
              </a:rPr>
              <a:t>Спасибо за внимание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1123200" y="2404080"/>
            <a:ext cx="10559160" cy="99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Исходный код программы и готовые сборки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83" name="Rectangle 6"/>
          <p:cNvSpPr/>
          <p:nvPr/>
        </p:nvSpPr>
        <p:spPr>
          <a:xfrm>
            <a:off x="1333440" y="3967560"/>
            <a:ext cx="6397200" cy="12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endParaRPr b="0" lang="en-US" sz="5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1337040" y="5649840"/>
            <a:ext cx="9177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40" spc="-1" strike="noStrike" u="sng">
                <a:solidFill>
                  <a:srgbClr val="cc9900"/>
                </a:solidFill>
                <a:uFillTx/>
                <a:latin typeface="Arial"/>
                <a:ea typeface="DejaVu Sans"/>
                <a:hlinkClick r:id="rId1"/>
              </a:rPr>
              <a:t>https://www.spiceworks.com/tech/tech-general/articles/risc-vs-cisc</a:t>
            </a:r>
            <a:endParaRPr b="0" lang="en-US" sz="204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40" spc="-1" strike="noStrike" u="sng">
                <a:solidFill>
                  <a:srgbClr val="cc9900"/>
                </a:solidFill>
                <a:uFillTx/>
                <a:latin typeface="Arial"/>
                <a:ea typeface="DejaVu Sans"/>
                <a:hlinkClick r:id="rId2"/>
              </a:rPr>
              <a:t>https://www.andersdx.com/arm-vs-x86-for-embedded-display-projects/</a:t>
            </a:r>
            <a:endParaRPr b="0" lang="en-US" sz="2040" spc="-1" strike="noStrike"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1337040" y="5257440"/>
            <a:ext cx="2090880" cy="66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40" spc="-1" strike="noStrike">
                <a:solidFill>
                  <a:srgbClr val="000000"/>
                </a:solidFill>
                <a:latin typeface="Arial"/>
                <a:ea typeface="DejaVu Sans"/>
              </a:rPr>
              <a:t>Литература:</a:t>
            </a:r>
            <a:endParaRPr b="0" lang="en-US" sz="2040" spc="-1" strike="noStrike"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>
            <a:off x="1333440" y="3627000"/>
            <a:ext cx="4090320" cy="14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https://rb.gy/qvucbi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5023800" y="3749760"/>
            <a:ext cx="3858120" cy="324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8" name="" descr=""/>
          <p:cNvPicPr/>
          <p:nvPr/>
        </p:nvPicPr>
        <p:blipFill>
          <a:blip r:embed="rId3"/>
          <a:stretch/>
        </p:blipFill>
        <p:spPr>
          <a:xfrm>
            <a:off x="5762160" y="3108960"/>
            <a:ext cx="2239560" cy="241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123200" y="549000"/>
            <a:ext cx="10559160" cy="182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5400" spc="-1" strike="noStrike" cap="all">
                <a:solidFill>
                  <a:srgbClr val="000000"/>
                </a:solidFill>
                <a:latin typeface="Rockwell Condensed"/>
              </a:rPr>
              <a:t>ЦЕЛИ ПРОЕКТА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1123200" y="2404080"/>
            <a:ext cx="10559160" cy="458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Научиться разрабатывать кроссплатформенные и кроссархитектурные приложения  </a:t>
            </a:r>
            <a:endParaRPr b="0" lang="en-US" sz="3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Разработать игру “Сапер” под Linux и Windows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123200" y="549000"/>
            <a:ext cx="10559160" cy="182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5400" spc="-1" strike="noStrike" cap="all">
                <a:solidFill>
                  <a:srgbClr val="000000"/>
                </a:solidFill>
                <a:latin typeface="Rockwell Condensed"/>
              </a:rPr>
              <a:t>ЗАДАЧИ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1131480" y="2072520"/>
            <a:ext cx="10872000" cy="458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Установить окружение </a:t>
            </a:r>
            <a:r>
              <a:rPr b="0" lang="en-US" sz="3600" spc="-1" strike="noStrike">
                <a:solidFill>
                  <a:srgbClr val="000000"/>
                </a:solidFill>
                <a:latin typeface="Rockwell"/>
              </a:rPr>
              <a:t>i686-w64-mingw32, g++</a:t>
            </a:r>
            <a:endParaRPr b="0" lang="en-US" sz="3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Научиться</a:t>
            </a:r>
            <a:r>
              <a:rPr b="0" lang="en-US" sz="3600" spc="-1" strike="noStrike">
                <a:solidFill>
                  <a:srgbClr val="000000"/>
                </a:solidFill>
                <a:latin typeface="Rockwell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работать</a:t>
            </a:r>
            <a:r>
              <a:rPr b="0" lang="en-US" sz="3600" spc="-1" strike="noStrike">
                <a:solidFill>
                  <a:srgbClr val="000000"/>
                </a:solidFill>
                <a:latin typeface="Rockwell"/>
              </a:rPr>
              <a:t> с toolchain</a:t>
            </a:r>
            <a:endParaRPr b="0" lang="en-US" sz="3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Декомпозировать приложение на отдельные модули</a:t>
            </a:r>
            <a:endParaRPr b="0" lang="en-US" sz="3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Выделить платформо-зависимые</a:t>
            </a:r>
            <a:endParaRPr b="0" lang="en-US" sz="3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Создать общий обобщенный интерфейс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123200" y="549000"/>
            <a:ext cx="10559160" cy="182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5400" spc="-1" strike="noStrike" cap="all">
                <a:solidFill>
                  <a:srgbClr val="000000"/>
                </a:solidFill>
                <a:latin typeface="Rockwell Condensed"/>
              </a:rPr>
              <a:t>АКТУАЛЬНОСТЬ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1123200" y="2404080"/>
            <a:ext cx="10559160" cy="458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Приложение работающее на одной платформе/архитектуре несет большие риски и менее ценно на рынке</a:t>
            </a:r>
            <a:endParaRPr b="0" lang="en-US" sz="3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Сложнее поддерживать приложение с разными исходными кодами под разные системы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39720" y="309960"/>
            <a:ext cx="11520000" cy="129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980" spc="-1" strike="noStrike">
                <a:solidFill>
                  <a:srgbClr val="000000"/>
                </a:solidFill>
                <a:latin typeface="Arial"/>
              </a:rPr>
              <a:t>Проблемы</a:t>
            </a:r>
            <a:endParaRPr b="0" lang="en-US" sz="498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828800"/>
            <a:ext cx="5713920" cy="450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pPr marL="18288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Arial"/>
              </a:rPr>
              <a:t>Кроссплатформенность Linux vs Windows:</a:t>
            </a:r>
            <a:endParaRPr b="0" lang="en-US" sz="363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Arial"/>
              </a:rPr>
              <a:t>Разный формат исполняемых двоичных файлов: WinPE vs ELF</a:t>
            </a:r>
            <a:endParaRPr b="0" lang="en-US" sz="363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Arial"/>
              </a:rPr>
              <a:t>Windows гибридное ядро, Linux монолитное</a:t>
            </a:r>
            <a:endParaRPr b="0" lang="en-US" sz="363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Arial"/>
              </a:rPr>
              <a:t>Разный режим управления памятью: Windows tree data structure, Linux linked list data structure</a:t>
            </a:r>
            <a:endParaRPr b="0" lang="en-US" sz="36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604"/>
              </a:spcBef>
              <a:buNone/>
              <a:tabLst>
                <a:tab algn="l" pos="0"/>
              </a:tabLst>
            </a:pPr>
            <a:endParaRPr b="0" lang="en-US" sz="363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6629400" y="1828800"/>
            <a:ext cx="5392440" cy="450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pPr marL="18288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Arial"/>
              </a:rPr>
              <a:t>Кроссархитектурность CISC vs RISC:</a:t>
            </a:r>
            <a:endParaRPr b="0" lang="en-US" sz="363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Arial"/>
              </a:rPr>
              <a:t>CISC поддержка многообразных сложных инструкций выполняющихся более чем за один такт</a:t>
            </a:r>
            <a:endParaRPr b="0" lang="en-US" sz="363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Arial"/>
              </a:rPr>
              <a:t>RISC минимум инструкций, стремящихся к выполнению за один такт</a:t>
            </a:r>
            <a:endParaRPr b="0" lang="en-US" sz="363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Arial"/>
              </a:rPr>
              <a:t>RISC использует статичную длинну операции</a:t>
            </a:r>
            <a:endParaRPr b="0" lang="en-US" sz="363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Arial"/>
                <a:ea typeface="Noto Sans CJK SC"/>
              </a:rPr>
              <a:t>CISC использует статичную длинну операции</a:t>
            </a:r>
            <a:endParaRPr b="0" lang="en-US" sz="363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123200" y="549000"/>
            <a:ext cx="10559160" cy="182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5400" spc="-1" strike="noStrike" cap="all">
                <a:solidFill>
                  <a:srgbClr val="000000"/>
                </a:solidFill>
                <a:latin typeface="Rockwell Condensed"/>
              </a:rPr>
              <a:t>ПРОЦЕСС РАЗРАБОТКИ ПРОГРАММЫ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163" name="Content Placeholder 3" descr=""/>
          <p:cNvPicPr/>
          <p:nvPr/>
        </p:nvPicPr>
        <p:blipFill>
          <a:blip r:embed="rId1"/>
          <a:stretch/>
        </p:blipFill>
        <p:spPr>
          <a:xfrm rot="6000">
            <a:off x="2964960" y="2408400"/>
            <a:ext cx="6865200" cy="458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123200" y="549000"/>
            <a:ext cx="10559160" cy="182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9000"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5400" spc="-1" strike="noStrike" cap="all">
                <a:solidFill>
                  <a:srgbClr val="000000"/>
                </a:solidFill>
                <a:latin typeface="Rockwell Condensed"/>
              </a:rPr>
              <a:t>ПРИМЕР МОНОЛИТНОГО ИСХОДНОГО ФАЙЛА ИГРЫ «САПЕР»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165" name="Picture 2" descr="https://lh5.googleusercontent.com/J3IFPtlTxiL29s1jDnXN6xdF-a7Wmf7DiYj-smbQskOFN83B7hw1B4YxEt3Y7DUsCPF9zB4GtKfAiSfH-YOwWH6CJ5TQSEmcjttR8tk3CZHgFV0vJKEgEr44ZMWYPL1NUBrNd1-1EvSiApl1Kg"/>
          <p:cNvPicPr/>
          <p:nvPr/>
        </p:nvPicPr>
        <p:blipFill>
          <a:blip r:embed="rId1"/>
          <a:stretch/>
        </p:blipFill>
        <p:spPr>
          <a:xfrm>
            <a:off x="5098680" y="2403360"/>
            <a:ext cx="2608200" cy="458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123200" y="549000"/>
            <a:ext cx="10559160" cy="182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5400" spc="-1" strike="noStrike" cap="all">
                <a:solidFill>
                  <a:srgbClr val="000000"/>
                </a:solidFill>
                <a:latin typeface="Rockwell Condensed"/>
              </a:rPr>
              <a:t>СТРУКТУРА МОНОЛИТНОГО ФАЙЛА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1123200" y="2404080"/>
            <a:ext cx="10559160" cy="458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Точка входа в программу</a:t>
            </a:r>
            <a:endParaRPr b="0" lang="en-US" sz="3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Логика и реализация игры</a:t>
            </a:r>
            <a:endParaRPr b="0" lang="en-US" sz="3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Логика и реализация управление игрой</a:t>
            </a:r>
            <a:endParaRPr b="0" lang="en-US" sz="3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Логика и реализация работы с клавиатурой</a:t>
            </a:r>
            <a:endParaRPr b="0" lang="en-US" sz="3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Логика и реализация вывода на экран</a:t>
            </a:r>
            <a:endParaRPr b="0" lang="en-US" sz="3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Логика и реализация работы с консолью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123200" y="549000"/>
            <a:ext cx="10559160" cy="182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5400" spc="-1" strike="noStrike" cap="all">
                <a:solidFill>
                  <a:srgbClr val="000000"/>
                </a:solidFill>
                <a:latin typeface="Rockwell Condensed"/>
              </a:rPr>
              <a:t>СХЕМА 2. ЛОГИЧЕСКИЕ МОДУЛИ ПРОГРАММЫ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169" name="Picture 2" descr="https://lh4.googleusercontent.com/6afQW7fTOHoVtMAjrIYFnf12sqjYgMr-LKNkcs6CXX_b14GVF55hM1KE2q7zzmIt46CwahKfzZiWj8TaNOCpsiscNKiSuicY3SG53c-TykNV28zzmidD_p1WNkgM9-n4gF8J2XjykvUfULZ8oQ"/>
          <p:cNvPicPr/>
          <p:nvPr/>
        </p:nvPicPr>
        <p:blipFill>
          <a:blip r:embed="rId1"/>
          <a:stretch/>
        </p:blipFill>
        <p:spPr>
          <a:xfrm>
            <a:off x="807480" y="2606400"/>
            <a:ext cx="10874880" cy="516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275</TotalTime>
  <Application>LibreOffice/7.3.7.2$Linux_X86_64 LibreOffice_project/30$Build-2</Application>
  <AppVersion>15.0000</AppVersion>
  <Words>201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2022-05-06T00:53:32Z</dcterms:created>
  <dc:creator>Sveta</dc:creator>
  <dc:description/>
  <dc:language>en-US</dc:language>
  <cp:lastModifiedBy/>
  <dcterms:modified xsi:type="dcterms:W3CDTF">2024-04-25T23:57:23Z</dcterms:modified>
  <cp:revision>24</cp:revision>
  <dc:subject/>
  <dc:title>Разработка С++ кроссплатформенных приложений на примере игры «Сапер»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lications">
    <vt:lpwstr/>
  </property>
  <property fmtid="{D5CDD505-2E9C-101B-9397-08002B2CF9AE}" pid="3" name="CampaignTags">
    <vt:lpwstr/>
  </property>
  <property fmtid="{D5CDD505-2E9C-101B-9397-08002B2CF9AE}" pid="4" name="CategoryTags">
    <vt:lpwstr/>
  </property>
  <property fmtid="{D5CDD505-2E9C-101B-9397-08002B2CF9AE}" pid="5" name="ContentTypeId">
    <vt:lpwstr>0x010100AA3F7D94069FF64A86F7DFF56D60E3BE</vt:lpwstr>
  </property>
  <property fmtid="{D5CDD505-2E9C-101B-9397-08002B2CF9AE}" pid="6" name="FeatureTags">
    <vt:lpwstr/>
  </property>
  <property fmtid="{D5CDD505-2E9C-101B-9397-08002B2CF9AE}" pid="7" name="HiddenCategoryTags">
    <vt:lpwstr/>
  </property>
  <property fmtid="{D5CDD505-2E9C-101B-9397-08002B2CF9AE}" pid="8" name="InternalTags">
    <vt:lpwstr/>
  </property>
  <property fmtid="{D5CDD505-2E9C-101B-9397-08002B2CF9AE}" pid="9" name="LocalizationTags">
    <vt:lpwstr/>
  </property>
  <property fmtid="{D5CDD505-2E9C-101B-9397-08002B2CF9AE}" pid="10" name="Notes">
    <vt:i4>1</vt:i4>
  </property>
  <property fmtid="{D5CDD505-2E9C-101B-9397-08002B2CF9AE}" pid="11" name="Order">
    <vt:r8>74068100</vt:r8>
  </property>
  <property fmtid="{D5CDD505-2E9C-101B-9397-08002B2CF9AE}" pid="12" name="PresentationFormat">
    <vt:lpwstr>Custom</vt:lpwstr>
  </property>
  <property fmtid="{D5CDD505-2E9C-101B-9397-08002B2CF9AE}" pid="13" name="ScenarioTags">
    <vt:lpwstr/>
  </property>
  <property fmtid="{D5CDD505-2E9C-101B-9397-08002B2CF9AE}" pid="14" name="Slides">
    <vt:i4>15</vt:i4>
  </property>
</Properties>
</file>