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126" autoAdjust="0"/>
  </p:normalViewPr>
  <p:slideViewPr>
    <p:cSldViewPr snapToGrid="0">
      <p:cViewPr varScale="1">
        <p:scale>
          <a:sx n="85" d="100"/>
          <a:sy n="85" d="100"/>
        </p:scale>
        <p:origin x="180"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265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AE7A9B-AC4A-4A11-8421-094EE4AB6973}"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fr-FR"/>
        </a:p>
      </dgm:t>
    </dgm:pt>
    <dgm:pt modelId="{3078E3F2-5F9B-4F32-9EAE-5DD28F75D117}">
      <dgm:prSet phldrT="[Texte]" custT="1"/>
      <dgm:spPr/>
      <dgm:t>
        <a:bodyPr/>
        <a:lstStyle/>
        <a:p>
          <a:r>
            <a:rPr lang="en-BZ" sz="1600" dirty="0" smtClean="0"/>
            <a:t>Collection des </a:t>
          </a:r>
          <a:r>
            <a:rPr lang="en-BZ" sz="1600" dirty="0" err="1" smtClean="0"/>
            <a:t>donnes</a:t>
          </a:r>
          <a:endParaRPr lang="fr-FR" sz="1600" dirty="0"/>
        </a:p>
      </dgm:t>
    </dgm:pt>
    <dgm:pt modelId="{37F7FD7F-3852-431D-98D3-C76191860069}" type="parTrans" cxnId="{4F6B1B87-A075-4BEE-8D42-E1D9F4881FC0}">
      <dgm:prSet/>
      <dgm:spPr/>
      <dgm:t>
        <a:bodyPr/>
        <a:lstStyle/>
        <a:p>
          <a:endParaRPr lang="fr-FR"/>
        </a:p>
      </dgm:t>
    </dgm:pt>
    <dgm:pt modelId="{B4823D5E-3C77-4910-8C45-F0E65DBDC54E}" type="sibTrans" cxnId="{4F6B1B87-A075-4BEE-8D42-E1D9F4881FC0}">
      <dgm:prSet/>
      <dgm:spPr/>
      <dgm:t>
        <a:bodyPr/>
        <a:lstStyle/>
        <a:p>
          <a:endParaRPr lang="fr-FR"/>
        </a:p>
      </dgm:t>
    </dgm:pt>
    <dgm:pt modelId="{D03AB768-FF8A-4285-9E83-FBFF05646C52}">
      <dgm:prSet phldrT="[Texte]" phldr="1"/>
      <dgm:spPr/>
      <dgm:t>
        <a:bodyPr/>
        <a:lstStyle/>
        <a:p>
          <a:endParaRPr lang="fr-FR"/>
        </a:p>
      </dgm:t>
    </dgm:pt>
    <dgm:pt modelId="{E02573F7-B5BE-443E-88D0-A4B2CAD4305E}" type="parTrans" cxnId="{B2EBFC9B-1CD3-4C29-B815-8829536D31F4}">
      <dgm:prSet/>
      <dgm:spPr/>
      <dgm:t>
        <a:bodyPr/>
        <a:lstStyle/>
        <a:p>
          <a:endParaRPr lang="fr-FR"/>
        </a:p>
      </dgm:t>
    </dgm:pt>
    <dgm:pt modelId="{5A2BEE86-5F79-4FF7-A587-465C480ED436}" type="sibTrans" cxnId="{B2EBFC9B-1CD3-4C29-B815-8829536D31F4}">
      <dgm:prSet/>
      <dgm:spPr/>
      <dgm:t>
        <a:bodyPr/>
        <a:lstStyle/>
        <a:p>
          <a:endParaRPr lang="fr-FR"/>
        </a:p>
      </dgm:t>
    </dgm:pt>
    <dgm:pt modelId="{FDCC3E46-F070-4277-9EB3-A625DF5A5199}">
      <dgm:prSet phldrT="[Texte]" custT="1"/>
      <dgm:spPr/>
      <dgm:t>
        <a:bodyPr/>
        <a:lstStyle/>
        <a:p>
          <a:r>
            <a:rPr lang="en-BZ" sz="1600" dirty="0" err="1" smtClean="0"/>
            <a:t>preprocessus</a:t>
          </a:r>
          <a:endParaRPr lang="fr-FR" sz="700" dirty="0"/>
        </a:p>
      </dgm:t>
    </dgm:pt>
    <dgm:pt modelId="{32EE016B-2B5E-43C9-B202-A13F884699B7}" type="parTrans" cxnId="{3D585791-7370-4408-B623-1D74437C47B2}">
      <dgm:prSet/>
      <dgm:spPr/>
      <dgm:t>
        <a:bodyPr/>
        <a:lstStyle/>
        <a:p>
          <a:endParaRPr lang="fr-FR"/>
        </a:p>
      </dgm:t>
    </dgm:pt>
    <dgm:pt modelId="{08B9D1AB-FCD9-48A2-BD3C-0D4A41B2CC3E}" type="sibTrans" cxnId="{3D585791-7370-4408-B623-1D74437C47B2}">
      <dgm:prSet/>
      <dgm:spPr/>
      <dgm:t>
        <a:bodyPr/>
        <a:lstStyle/>
        <a:p>
          <a:endParaRPr lang="fr-FR"/>
        </a:p>
      </dgm:t>
    </dgm:pt>
    <dgm:pt modelId="{F8523509-1A0E-4AC4-A9EC-4F2397AFE74D}">
      <dgm:prSet phldrT="[Texte]" phldr="1"/>
      <dgm:spPr/>
      <dgm:t>
        <a:bodyPr/>
        <a:lstStyle/>
        <a:p>
          <a:endParaRPr lang="fr-FR"/>
        </a:p>
      </dgm:t>
    </dgm:pt>
    <dgm:pt modelId="{726D1316-396B-4300-865E-1DE35B31E5F9}" type="parTrans" cxnId="{42FB5BBB-A4AF-456B-ADA5-B56B4E1A500A}">
      <dgm:prSet/>
      <dgm:spPr/>
      <dgm:t>
        <a:bodyPr/>
        <a:lstStyle/>
        <a:p>
          <a:endParaRPr lang="fr-FR"/>
        </a:p>
      </dgm:t>
    </dgm:pt>
    <dgm:pt modelId="{24D72AC3-8287-4090-B155-6D53239CA15A}" type="sibTrans" cxnId="{42FB5BBB-A4AF-456B-ADA5-B56B4E1A500A}">
      <dgm:prSet/>
      <dgm:spPr/>
      <dgm:t>
        <a:bodyPr/>
        <a:lstStyle/>
        <a:p>
          <a:endParaRPr lang="fr-FR"/>
        </a:p>
      </dgm:t>
    </dgm:pt>
    <dgm:pt modelId="{5BA57E7A-23FF-4C5E-917A-3925ABA08A7D}">
      <dgm:prSet phldrT="[Texte]" custT="1"/>
      <dgm:spPr/>
      <dgm:t>
        <a:bodyPr/>
        <a:lstStyle/>
        <a:p>
          <a:r>
            <a:rPr lang="en-BZ" sz="1400" dirty="0" err="1" smtClean="0"/>
            <a:t>tranformation</a:t>
          </a:r>
          <a:endParaRPr lang="fr-FR" sz="1400" dirty="0"/>
        </a:p>
      </dgm:t>
    </dgm:pt>
    <dgm:pt modelId="{C91BBB33-90D1-48B5-8B60-63D0823B5E3A}" type="parTrans" cxnId="{06D65AC0-0A39-48BE-AC88-1AE7A5A4B5DF}">
      <dgm:prSet/>
      <dgm:spPr/>
      <dgm:t>
        <a:bodyPr/>
        <a:lstStyle/>
        <a:p>
          <a:endParaRPr lang="fr-FR"/>
        </a:p>
      </dgm:t>
    </dgm:pt>
    <dgm:pt modelId="{37A0A9BC-1A61-470D-B3C4-270B6D620419}" type="sibTrans" cxnId="{06D65AC0-0A39-48BE-AC88-1AE7A5A4B5DF}">
      <dgm:prSet/>
      <dgm:spPr/>
      <dgm:t>
        <a:bodyPr/>
        <a:lstStyle/>
        <a:p>
          <a:endParaRPr lang="fr-FR"/>
        </a:p>
      </dgm:t>
    </dgm:pt>
    <dgm:pt modelId="{CC9D69CD-C44F-4D4F-AD3D-FCC246A829D3}">
      <dgm:prSet phldrT="[Texte]" phldr="1"/>
      <dgm:spPr/>
      <dgm:t>
        <a:bodyPr/>
        <a:lstStyle/>
        <a:p>
          <a:endParaRPr lang="fr-FR" dirty="0"/>
        </a:p>
      </dgm:t>
    </dgm:pt>
    <dgm:pt modelId="{B425BCB9-3CE7-4AA5-943A-D2E38AD11A7C}" type="parTrans" cxnId="{48BE33FB-3B6E-4C3C-B714-3D8DA9153A18}">
      <dgm:prSet/>
      <dgm:spPr/>
      <dgm:t>
        <a:bodyPr/>
        <a:lstStyle/>
        <a:p>
          <a:endParaRPr lang="fr-FR"/>
        </a:p>
      </dgm:t>
    </dgm:pt>
    <dgm:pt modelId="{0DEB6BC3-A3C5-48ED-AD23-146E812D0571}" type="sibTrans" cxnId="{48BE33FB-3B6E-4C3C-B714-3D8DA9153A18}">
      <dgm:prSet/>
      <dgm:spPr/>
      <dgm:t>
        <a:bodyPr/>
        <a:lstStyle/>
        <a:p>
          <a:endParaRPr lang="fr-FR"/>
        </a:p>
      </dgm:t>
    </dgm:pt>
    <dgm:pt modelId="{D92D56FB-C57D-40AE-BBA9-AFA8865C8B55}">
      <dgm:prSet phldrT="[Texte]" custT="1"/>
      <dgm:spPr/>
      <dgm:t>
        <a:bodyPr/>
        <a:lstStyle/>
        <a:p>
          <a:r>
            <a:rPr lang="en-BZ" sz="1600" dirty="0" smtClean="0"/>
            <a:t>Data mining</a:t>
          </a:r>
          <a:endParaRPr lang="fr-FR" sz="1600" dirty="0"/>
        </a:p>
      </dgm:t>
    </dgm:pt>
    <dgm:pt modelId="{86C398E5-D230-44A7-9EEF-4F00B9B1DFE3}" type="parTrans" cxnId="{918FC8A6-A178-4992-85DD-05E3BDB9ABB2}">
      <dgm:prSet/>
      <dgm:spPr/>
      <dgm:t>
        <a:bodyPr/>
        <a:lstStyle/>
        <a:p>
          <a:endParaRPr lang="fr-FR"/>
        </a:p>
      </dgm:t>
    </dgm:pt>
    <dgm:pt modelId="{18C7FA79-52BC-4702-8B1A-D65E7CD7B491}" type="sibTrans" cxnId="{918FC8A6-A178-4992-85DD-05E3BDB9ABB2}">
      <dgm:prSet/>
      <dgm:spPr/>
      <dgm:t>
        <a:bodyPr/>
        <a:lstStyle/>
        <a:p>
          <a:endParaRPr lang="fr-FR"/>
        </a:p>
      </dgm:t>
    </dgm:pt>
    <dgm:pt modelId="{251D755C-869E-47BC-984E-A5BCF6B8EA21}">
      <dgm:prSet phldrT="[Texte]"/>
      <dgm:spPr/>
      <dgm:t>
        <a:bodyPr/>
        <a:lstStyle/>
        <a:p>
          <a:r>
            <a:rPr lang="en-BZ" dirty="0" smtClean="0"/>
            <a:t>E</a:t>
          </a:r>
          <a:r>
            <a:rPr lang="en-BZ" dirty="0" smtClean="0"/>
            <a:t>valuation</a:t>
          </a:r>
          <a:r>
            <a:rPr lang="en-BZ" dirty="0" smtClean="0"/>
            <a:t>/information</a:t>
          </a:r>
          <a:r>
            <a:rPr lang="en-BZ" dirty="0" smtClean="0"/>
            <a:t> </a:t>
          </a:r>
          <a:endParaRPr lang="fr-FR" dirty="0"/>
        </a:p>
      </dgm:t>
    </dgm:pt>
    <dgm:pt modelId="{2341CBF7-140C-48CD-98E3-B37446C2AFEB}" type="parTrans" cxnId="{92F3F4AF-8F46-4F46-9960-4AF9193B3734}">
      <dgm:prSet/>
      <dgm:spPr/>
      <dgm:t>
        <a:bodyPr/>
        <a:lstStyle/>
        <a:p>
          <a:endParaRPr lang="fr-FR"/>
        </a:p>
      </dgm:t>
    </dgm:pt>
    <dgm:pt modelId="{68A76F7E-AB6B-4E79-8FDB-3333DC4B1C38}" type="sibTrans" cxnId="{92F3F4AF-8F46-4F46-9960-4AF9193B3734}">
      <dgm:prSet/>
      <dgm:spPr/>
      <dgm:t>
        <a:bodyPr/>
        <a:lstStyle/>
        <a:p>
          <a:endParaRPr lang="fr-FR"/>
        </a:p>
      </dgm:t>
    </dgm:pt>
    <dgm:pt modelId="{33631793-F07C-44A5-B412-DF31A369F38B}" type="pres">
      <dgm:prSet presAssocID="{C5AE7A9B-AC4A-4A11-8421-094EE4AB6973}" presName="rootnode" presStyleCnt="0">
        <dgm:presLayoutVars>
          <dgm:chMax/>
          <dgm:chPref/>
          <dgm:dir/>
          <dgm:animLvl val="lvl"/>
        </dgm:presLayoutVars>
      </dgm:prSet>
      <dgm:spPr/>
    </dgm:pt>
    <dgm:pt modelId="{0451CEB3-AEB9-488C-BDA3-4307AC5C0F9C}" type="pres">
      <dgm:prSet presAssocID="{3078E3F2-5F9B-4F32-9EAE-5DD28F75D117}" presName="composite" presStyleCnt="0"/>
      <dgm:spPr/>
    </dgm:pt>
    <dgm:pt modelId="{C95630A2-0BBA-4A17-9294-56D51B3E772D}" type="pres">
      <dgm:prSet presAssocID="{3078E3F2-5F9B-4F32-9EAE-5DD28F75D117}" presName="bentUpArrow1" presStyleLbl="alignImgPlace1" presStyleIdx="0" presStyleCnt="4" custScaleX="69873" custScaleY="51726" custLinFactNeighborX="-66101" custLinFactNeighborY="-55479"/>
      <dgm:spPr/>
    </dgm:pt>
    <dgm:pt modelId="{2715BD59-1D6A-4892-8E2D-5B4FF10BBA56}" type="pres">
      <dgm:prSet presAssocID="{3078E3F2-5F9B-4F32-9EAE-5DD28F75D117}" presName="ParentText" presStyleLbl="node1" presStyleIdx="0" presStyleCnt="5" custScaleX="151319" custScaleY="73687" custLinFactX="-27792" custLinFactNeighborX="-100000" custLinFactNeighborY="-4858">
        <dgm:presLayoutVars>
          <dgm:chMax val="1"/>
          <dgm:chPref val="1"/>
          <dgm:bulletEnabled val="1"/>
        </dgm:presLayoutVars>
      </dgm:prSet>
      <dgm:spPr/>
      <dgm:t>
        <a:bodyPr/>
        <a:lstStyle/>
        <a:p>
          <a:endParaRPr lang="fr-FR"/>
        </a:p>
      </dgm:t>
    </dgm:pt>
    <dgm:pt modelId="{496CE9CE-A4A8-452A-8839-8D120F730654}" type="pres">
      <dgm:prSet presAssocID="{3078E3F2-5F9B-4F32-9EAE-5DD28F75D117}" presName="ChildText" presStyleLbl="revTx" presStyleIdx="0" presStyleCnt="4">
        <dgm:presLayoutVars>
          <dgm:chMax val="0"/>
          <dgm:chPref val="0"/>
          <dgm:bulletEnabled val="1"/>
        </dgm:presLayoutVars>
      </dgm:prSet>
      <dgm:spPr/>
    </dgm:pt>
    <dgm:pt modelId="{A3FC2CB0-07FF-4859-B1C2-164BDD4992B6}" type="pres">
      <dgm:prSet presAssocID="{B4823D5E-3C77-4910-8C45-F0E65DBDC54E}" presName="sibTrans" presStyleCnt="0"/>
      <dgm:spPr/>
    </dgm:pt>
    <dgm:pt modelId="{6E41B726-9B47-4E9D-ABD7-83E955D4BD56}" type="pres">
      <dgm:prSet presAssocID="{FDCC3E46-F070-4277-9EB3-A625DF5A5199}" presName="composite" presStyleCnt="0"/>
      <dgm:spPr/>
    </dgm:pt>
    <dgm:pt modelId="{A3188A57-E114-4513-836E-6003EA360BC9}" type="pres">
      <dgm:prSet presAssocID="{FDCC3E46-F070-4277-9EB3-A625DF5A5199}" presName="bentUpArrow1" presStyleLbl="alignImgPlace1" presStyleIdx="1" presStyleCnt="4" custScaleX="106767" custScaleY="46264" custLinFactNeighborX="-30280" custLinFactNeighborY="-87133"/>
      <dgm:spPr/>
      <dgm:t>
        <a:bodyPr/>
        <a:lstStyle/>
        <a:p>
          <a:endParaRPr lang="fr-FR"/>
        </a:p>
      </dgm:t>
    </dgm:pt>
    <dgm:pt modelId="{BE17A94C-52AC-4837-A07F-F5CCB0FE003F}" type="pres">
      <dgm:prSet presAssocID="{FDCC3E46-F070-4277-9EB3-A625DF5A5199}" presName="ParentText" presStyleLbl="node1" presStyleIdx="1" presStyleCnt="5" custScaleX="103216" custScaleY="63545" custLinFactNeighborX="-45626" custLinFactNeighborY="-32335">
        <dgm:presLayoutVars>
          <dgm:chMax val="1"/>
          <dgm:chPref val="1"/>
          <dgm:bulletEnabled val="1"/>
        </dgm:presLayoutVars>
      </dgm:prSet>
      <dgm:spPr/>
      <dgm:t>
        <a:bodyPr/>
        <a:lstStyle/>
        <a:p>
          <a:endParaRPr lang="fr-FR"/>
        </a:p>
      </dgm:t>
    </dgm:pt>
    <dgm:pt modelId="{555579A6-0D44-4EC9-ADB1-DC916269FE52}" type="pres">
      <dgm:prSet presAssocID="{FDCC3E46-F070-4277-9EB3-A625DF5A5199}" presName="ChildText" presStyleLbl="revTx" presStyleIdx="1" presStyleCnt="4">
        <dgm:presLayoutVars>
          <dgm:chMax val="0"/>
          <dgm:chPref val="0"/>
          <dgm:bulletEnabled val="1"/>
        </dgm:presLayoutVars>
      </dgm:prSet>
      <dgm:spPr/>
    </dgm:pt>
    <dgm:pt modelId="{41323E5F-E50B-43F0-BF0E-77AF670E64A2}" type="pres">
      <dgm:prSet presAssocID="{08B9D1AB-FCD9-48A2-BD3C-0D4A41B2CC3E}" presName="sibTrans" presStyleCnt="0"/>
      <dgm:spPr/>
    </dgm:pt>
    <dgm:pt modelId="{8671F238-DB5E-4694-BD1C-6C0DBBC15286}" type="pres">
      <dgm:prSet presAssocID="{5BA57E7A-23FF-4C5E-917A-3925ABA08A7D}" presName="composite" presStyleCnt="0"/>
      <dgm:spPr/>
    </dgm:pt>
    <dgm:pt modelId="{0E6AE86B-0FCD-4FCF-9DD0-2847F7822E4A}" type="pres">
      <dgm:prSet presAssocID="{5BA57E7A-23FF-4C5E-917A-3925ABA08A7D}" presName="bentUpArrow1" presStyleLbl="alignImgPlace1" presStyleIdx="2" presStyleCnt="4" custFlipVert="0" custFlipHor="0" custScaleX="11664" custScaleY="30714" custLinFactX="35281" custLinFactY="-100000" custLinFactNeighborX="100000" custLinFactNeighborY="-120019"/>
      <dgm:spPr/>
    </dgm:pt>
    <dgm:pt modelId="{E065F132-EF10-4B35-8E6F-F12ED60EEC18}" type="pres">
      <dgm:prSet presAssocID="{5BA57E7A-23FF-4C5E-917A-3925ABA08A7D}" presName="ParentText" presStyleLbl="node1" presStyleIdx="2" presStyleCnt="5" custScaleX="107633" custScaleY="53767" custLinFactNeighborX="-31715" custLinFactNeighborY="-44060">
        <dgm:presLayoutVars>
          <dgm:chMax val="1"/>
          <dgm:chPref val="1"/>
          <dgm:bulletEnabled val="1"/>
        </dgm:presLayoutVars>
      </dgm:prSet>
      <dgm:spPr/>
      <dgm:t>
        <a:bodyPr/>
        <a:lstStyle/>
        <a:p>
          <a:endParaRPr lang="fr-FR"/>
        </a:p>
      </dgm:t>
    </dgm:pt>
    <dgm:pt modelId="{CFD47C55-CB50-48F6-BA85-B4C63AFFD08D}" type="pres">
      <dgm:prSet presAssocID="{5BA57E7A-23FF-4C5E-917A-3925ABA08A7D}" presName="ChildText" presStyleLbl="revTx" presStyleIdx="2" presStyleCnt="4">
        <dgm:presLayoutVars>
          <dgm:chMax val="0"/>
          <dgm:chPref val="0"/>
          <dgm:bulletEnabled val="1"/>
        </dgm:presLayoutVars>
      </dgm:prSet>
      <dgm:spPr/>
    </dgm:pt>
    <dgm:pt modelId="{0FAE40AB-CB36-48C6-8B52-48C6DAAA5DF3}" type="pres">
      <dgm:prSet presAssocID="{37A0A9BC-1A61-470D-B3C4-270B6D620419}" presName="sibTrans" presStyleCnt="0"/>
      <dgm:spPr/>
    </dgm:pt>
    <dgm:pt modelId="{ADE06330-37C5-47E8-896A-AD4CA4920CE0}" type="pres">
      <dgm:prSet presAssocID="{D92D56FB-C57D-40AE-BBA9-AFA8865C8B55}" presName="composite" presStyleCnt="0"/>
      <dgm:spPr/>
    </dgm:pt>
    <dgm:pt modelId="{F0521B29-CC02-426C-B94D-5FC6F9B779E4}" type="pres">
      <dgm:prSet presAssocID="{D92D56FB-C57D-40AE-BBA9-AFA8865C8B55}" presName="bentUpArrow1" presStyleLbl="alignImgPlace1" presStyleIdx="3" presStyleCnt="4" custScaleY="54350" custLinFactY="-16964" custLinFactNeighborX="16121" custLinFactNeighborY="-100000"/>
      <dgm:spPr/>
    </dgm:pt>
    <dgm:pt modelId="{5C3A73FC-7C28-4FC7-BC97-2111772FC1C5}" type="pres">
      <dgm:prSet presAssocID="{D92D56FB-C57D-40AE-BBA9-AFA8865C8B55}" presName="ParentText" presStyleLbl="node1" presStyleIdx="3" presStyleCnt="5" custScaleX="144758" custScaleY="53767" custLinFactNeighborX="-32839" custLinFactNeighborY="-69121">
        <dgm:presLayoutVars>
          <dgm:chMax val="1"/>
          <dgm:chPref val="1"/>
          <dgm:bulletEnabled val="1"/>
        </dgm:presLayoutVars>
      </dgm:prSet>
      <dgm:spPr/>
      <dgm:t>
        <a:bodyPr/>
        <a:lstStyle/>
        <a:p>
          <a:endParaRPr lang="fr-FR"/>
        </a:p>
      </dgm:t>
    </dgm:pt>
    <dgm:pt modelId="{ECCBCD29-AE11-44B5-B3D6-2728CAA8B8B5}" type="pres">
      <dgm:prSet presAssocID="{D92D56FB-C57D-40AE-BBA9-AFA8865C8B55}" presName="ChildText" presStyleLbl="revTx" presStyleIdx="3" presStyleCnt="4">
        <dgm:presLayoutVars>
          <dgm:chMax val="0"/>
          <dgm:chPref val="0"/>
          <dgm:bulletEnabled val="1"/>
        </dgm:presLayoutVars>
      </dgm:prSet>
      <dgm:spPr/>
    </dgm:pt>
    <dgm:pt modelId="{DF3D2A88-58CB-4BA9-A448-D5E9FD693EA2}" type="pres">
      <dgm:prSet presAssocID="{18C7FA79-52BC-4702-8B1A-D65E7CD7B491}" presName="sibTrans" presStyleCnt="0"/>
      <dgm:spPr/>
    </dgm:pt>
    <dgm:pt modelId="{0F642645-936A-4932-BADD-C15264C51E4F}" type="pres">
      <dgm:prSet presAssocID="{251D755C-869E-47BC-984E-A5BCF6B8EA21}" presName="composite" presStyleCnt="0"/>
      <dgm:spPr/>
    </dgm:pt>
    <dgm:pt modelId="{623E52AD-73A0-4028-92AB-47B63BA194BF}" type="pres">
      <dgm:prSet presAssocID="{251D755C-869E-47BC-984E-A5BCF6B8EA21}" presName="ParentText" presStyleLbl="node1" presStyleIdx="4" presStyleCnt="5" custScaleX="142537" custScaleY="53767" custLinFactNeighborX="8742" custLinFactNeighborY="-65242">
        <dgm:presLayoutVars>
          <dgm:chMax val="1"/>
          <dgm:chPref val="1"/>
          <dgm:bulletEnabled val="1"/>
        </dgm:presLayoutVars>
      </dgm:prSet>
      <dgm:spPr/>
      <dgm:t>
        <a:bodyPr/>
        <a:lstStyle/>
        <a:p>
          <a:endParaRPr lang="fr-FR"/>
        </a:p>
      </dgm:t>
    </dgm:pt>
  </dgm:ptLst>
  <dgm:cxnLst>
    <dgm:cxn modelId="{06D65AC0-0A39-48BE-AC88-1AE7A5A4B5DF}" srcId="{C5AE7A9B-AC4A-4A11-8421-094EE4AB6973}" destId="{5BA57E7A-23FF-4C5E-917A-3925ABA08A7D}" srcOrd="2" destOrd="0" parTransId="{C91BBB33-90D1-48B5-8B60-63D0823B5E3A}" sibTransId="{37A0A9BC-1A61-470D-B3C4-270B6D620419}"/>
    <dgm:cxn modelId="{4F6B1B87-A075-4BEE-8D42-E1D9F4881FC0}" srcId="{C5AE7A9B-AC4A-4A11-8421-094EE4AB6973}" destId="{3078E3F2-5F9B-4F32-9EAE-5DD28F75D117}" srcOrd="0" destOrd="0" parTransId="{37F7FD7F-3852-431D-98D3-C76191860069}" sibTransId="{B4823D5E-3C77-4910-8C45-F0E65DBDC54E}"/>
    <dgm:cxn modelId="{3D585791-7370-4408-B623-1D74437C47B2}" srcId="{C5AE7A9B-AC4A-4A11-8421-094EE4AB6973}" destId="{FDCC3E46-F070-4277-9EB3-A625DF5A5199}" srcOrd="1" destOrd="0" parTransId="{32EE016B-2B5E-43C9-B202-A13F884699B7}" sibTransId="{08B9D1AB-FCD9-48A2-BD3C-0D4A41B2CC3E}"/>
    <dgm:cxn modelId="{92F3F4AF-8F46-4F46-9960-4AF9193B3734}" srcId="{C5AE7A9B-AC4A-4A11-8421-094EE4AB6973}" destId="{251D755C-869E-47BC-984E-A5BCF6B8EA21}" srcOrd="4" destOrd="0" parTransId="{2341CBF7-140C-48CD-98E3-B37446C2AFEB}" sibTransId="{68A76F7E-AB6B-4E79-8FDB-3333DC4B1C38}"/>
    <dgm:cxn modelId="{42FB5BBB-A4AF-456B-ADA5-B56B4E1A500A}" srcId="{FDCC3E46-F070-4277-9EB3-A625DF5A5199}" destId="{F8523509-1A0E-4AC4-A9EC-4F2397AFE74D}" srcOrd="0" destOrd="0" parTransId="{726D1316-396B-4300-865E-1DE35B31E5F9}" sibTransId="{24D72AC3-8287-4090-B155-6D53239CA15A}"/>
    <dgm:cxn modelId="{86EA4198-98EC-4D07-ADA8-D9E797572B61}" type="presOf" srcId="{CC9D69CD-C44F-4D4F-AD3D-FCC246A829D3}" destId="{CFD47C55-CB50-48F6-BA85-B4C63AFFD08D}" srcOrd="0" destOrd="0" presId="urn:microsoft.com/office/officeart/2005/8/layout/StepDownProcess"/>
    <dgm:cxn modelId="{A852DDE3-FE2F-4527-BC98-AFD4DE0749C8}" type="presOf" srcId="{FDCC3E46-F070-4277-9EB3-A625DF5A5199}" destId="{BE17A94C-52AC-4837-A07F-F5CCB0FE003F}" srcOrd="0" destOrd="0" presId="urn:microsoft.com/office/officeart/2005/8/layout/StepDownProcess"/>
    <dgm:cxn modelId="{235B803C-C243-456F-9C1D-EAD1CBF946F9}" type="presOf" srcId="{C5AE7A9B-AC4A-4A11-8421-094EE4AB6973}" destId="{33631793-F07C-44A5-B412-DF31A369F38B}" srcOrd="0" destOrd="0" presId="urn:microsoft.com/office/officeart/2005/8/layout/StepDownProcess"/>
    <dgm:cxn modelId="{5219DD79-9B4C-4F56-9454-6D3745B44ADD}" type="presOf" srcId="{F8523509-1A0E-4AC4-A9EC-4F2397AFE74D}" destId="{555579A6-0D44-4EC9-ADB1-DC916269FE52}" srcOrd="0" destOrd="0" presId="urn:microsoft.com/office/officeart/2005/8/layout/StepDownProcess"/>
    <dgm:cxn modelId="{80F2DFE3-BCF2-40EF-B341-BE6F6A2B22B4}" type="presOf" srcId="{5BA57E7A-23FF-4C5E-917A-3925ABA08A7D}" destId="{E065F132-EF10-4B35-8E6F-F12ED60EEC18}" srcOrd="0" destOrd="0" presId="urn:microsoft.com/office/officeart/2005/8/layout/StepDownProcess"/>
    <dgm:cxn modelId="{B2EBFC9B-1CD3-4C29-B815-8829536D31F4}" srcId="{3078E3F2-5F9B-4F32-9EAE-5DD28F75D117}" destId="{D03AB768-FF8A-4285-9E83-FBFF05646C52}" srcOrd="0" destOrd="0" parTransId="{E02573F7-B5BE-443E-88D0-A4B2CAD4305E}" sibTransId="{5A2BEE86-5F79-4FF7-A587-465C480ED436}"/>
    <dgm:cxn modelId="{8A4E6B57-888E-4531-A19C-66406E346BCF}" type="presOf" srcId="{3078E3F2-5F9B-4F32-9EAE-5DD28F75D117}" destId="{2715BD59-1D6A-4892-8E2D-5B4FF10BBA56}" srcOrd="0" destOrd="0" presId="urn:microsoft.com/office/officeart/2005/8/layout/StepDownProcess"/>
    <dgm:cxn modelId="{48BE33FB-3B6E-4C3C-B714-3D8DA9153A18}" srcId="{5BA57E7A-23FF-4C5E-917A-3925ABA08A7D}" destId="{CC9D69CD-C44F-4D4F-AD3D-FCC246A829D3}" srcOrd="0" destOrd="0" parTransId="{B425BCB9-3CE7-4AA5-943A-D2E38AD11A7C}" sibTransId="{0DEB6BC3-A3C5-48ED-AD23-146E812D0571}"/>
    <dgm:cxn modelId="{8FAC48CE-CC3A-48D0-B551-1328FA2A385B}" type="presOf" srcId="{251D755C-869E-47BC-984E-A5BCF6B8EA21}" destId="{623E52AD-73A0-4028-92AB-47B63BA194BF}" srcOrd="0" destOrd="0" presId="urn:microsoft.com/office/officeart/2005/8/layout/StepDownProcess"/>
    <dgm:cxn modelId="{5EE30CF9-D721-402A-9ED6-10386F3EB02D}" type="presOf" srcId="{D03AB768-FF8A-4285-9E83-FBFF05646C52}" destId="{496CE9CE-A4A8-452A-8839-8D120F730654}" srcOrd="0" destOrd="0" presId="urn:microsoft.com/office/officeart/2005/8/layout/StepDownProcess"/>
    <dgm:cxn modelId="{918FC8A6-A178-4992-85DD-05E3BDB9ABB2}" srcId="{C5AE7A9B-AC4A-4A11-8421-094EE4AB6973}" destId="{D92D56FB-C57D-40AE-BBA9-AFA8865C8B55}" srcOrd="3" destOrd="0" parTransId="{86C398E5-D230-44A7-9EEF-4F00B9B1DFE3}" sibTransId="{18C7FA79-52BC-4702-8B1A-D65E7CD7B491}"/>
    <dgm:cxn modelId="{7D48DF51-F2B9-4881-8F7A-A1DDDD0FB2F2}" type="presOf" srcId="{D92D56FB-C57D-40AE-BBA9-AFA8865C8B55}" destId="{5C3A73FC-7C28-4FC7-BC97-2111772FC1C5}" srcOrd="0" destOrd="0" presId="urn:microsoft.com/office/officeart/2005/8/layout/StepDownProcess"/>
    <dgm:cxn modelId="{0E0C0E98-84B7-4818-A6DF-3AA79995A8BC}" type="presParOf" srcId="{33631793-F07C-44A5-B412-DF31A369F38B}" destId="{0451CEB3-AEB9-488C-BDA3-4307AC5C0F9C}" srcOrd="0" destOrd="0" presId="urn:microsoft.com/office/officeart/2005/8/layout/StepDownProcess"/>
    <dgm:cxn modelId="{AF9B2992-AF70-4435-87BC-D012AA9C59F8}" type="presParOf" srcId="{0451CEB3-AEB9-488C-BDA3-4307AC5C0F9C}" destId="{C95630A2-0BBA-4A17-9294-56D51B3E772D}" srcOrd="0" destOrd="0" presId="urn:microsoft.com/office/officeart/2005/8/layout/StepDownProcess"/>
    <dgm:cxn modelId="{6E5CD2D9-4677-451D-BB79-C3D7A72A1D86}" type="presParOf" srcId="{0451CEB3-AEB9-488C-BDA3-4307AC5C0F9C}" destId="{2715BD59-1D6A-4892-8E2D-5B4FF10BBA56}" srcOrd="1" destOrd="0" presId="urn:microsoft.com/office/officeart/2005/8/layout/StepDownProcess"/>
    <dgm:cxn modelId="{4135DEA8-B7EF-4977-B028-BFAC80D07B4C}" type="presParOf" srcId="{0451CEB3-AEB9-488C-BDA3-4307AC5C0F9C}" destId="{496CE9CE-A4A8-452A-8839-8D120F730654}" srcOrd="2" destOrd="0" presId="urn:microsoft.com/office/officeart/2005/8/layout/StepDownProcess"/>
    <dgm:cxn modelId="{F38AD5C3-7E89-4FBF-9E1E-F4323F0E128E}" type="presParOf" srcId="{33631793-F07C-44A5-B412-DF31A369F38B}" destId="{A3FC2CB0-07FF-4859-B1C2-164BDD4992B6}" srcOrd="1" destOrd="0" presId="urn:microsoft.com/office/officeart/2005/8/layout/StepDownProcess"/>
    <dgm:cxn modelId="{0DC60967-8C32-4F59-B709-D25BFA688846}" type="presParOf" srcId="{33631793-F07C-44A5-B412-DF31A369F38B}" destId="{6E41B726-9B47-4E9D-ABD7-83E955D4BD56}" srcOrd="2" destOrd="0" presId="urn:microsoft.com/office/officeart/2005/8/layout/StepDownProcess"/>
    <dgm:cxn modelId="{B3131CA6-7FAE-4324-9A42-DC7DE007A7F6}" type="presParOf" srcId="{6E41B726-9B47-4E9D-ABD7-83E955D4BD56}" destId="{A3188A57-E114-4513-836E-6003EA360BC9}" srcOrd="0" destOrd="0" presId="urn:microsoft.com/office/officeart/2005/8/layout/StepDownProcess"/>
    <dgm:cxn modelId="{7658FF1D-D8E5-4425-A0B4-BEA7D4D92AB0}" type="presParOf" srcId="{6E41B726-9B47-4E9D-ABD7-83E955D4BD56}" destId="{BE17A94C-52AC-4837-A07F-F5CCB0FE003F}" srcOrd="1" destOrd="0" presId="urn:microsoft.com/office/officeart/2005/8/layout/StepDownProcess"/>
    <dgm:cxn modelId="{A5970F94-06E2-4B9D-963E-E6EDE70C8F0F}" type="presParOf" srcId="{6E41B726-9B47-4E9D-ABD7-83E955D4BD56}" destId="{555579A6-0D44-4EC9-ADB1-DC916269FE52}" srcOrd="2" destOrd="0" presId="urn:microsoft.com/office/officeart/2005/8/layout/StepDownProcess"/>
    <dgm:cxn modelId="{DAB4452E-7209-47CF-AEE1-D101D63BF36E}" type="presParOf" srcId="{33631793-F07C-44A5-B412-DF31A369F38B}" destId="{41323E5F-E50B-43F0-BF0E-77AF670E64A2}" srcOrd="3" destOrd="0" presId="urn:microsoft.com/office/officeart/2005/8/layout/StepDownProcess"/>
    <dgm:cxn modelId="{206885D4-E69E-4027-AF05-E423CF12EE9C}" type="presParOf" srcId="{33631793-F07C-44A5-B412-DF31A369F38B}" destId="{8671F238-DB5E-4694-BD1C-6C0DBBC15286}" srcOrd="4" destOrd="0" presId="urn:microsoft.com/office/officeart/2005/8/layout/StepDownProcess"/>
    <dgm:cxn modelId="{F7ACA9E6-F49D-474E-B11E-262463885BCA}" type="presParOf" srcId="{8671F238-DB5E-4694-BD1C-6C0DBBC15286}" destId="{0E6AE86B-0FCD-4FCF-9DD0-2847F7822E4A}" srcOrd="0" destOrd="0" presId="urn:microsoft.com/office/officeart/2005/8/layout/StepDownProcess"/>
    <dgm:cxn modelId="{B7BFDEF3-203E-4F15-9B01-484DFDD641CE}" type="presParOf" srcId="{8671F238-DB5E-4694-BD1C-6C0DBBC15286}" destId="{E065F132-EF10-4B35-8E6F-F12ED60EEC18}" srcOrd="1" destOrd="0" presId="urn:microsoft.com/office/officeart/2005/8/layout/StepDownProcess"/>
    <dgm:cxn modelId="{A3398691-54BB-4AB6-B746-6E7FF715BDB9}" type="presParOf" srcId="{8671F238-DB5E-4694-BD1C-6C0DBBC15286}" destId="{CFD47C55-CB50-48F6-BA85-B4C63AFFD08D}" srcOrd="2" destOrd="0" presId="urn:microsoft.com/office/officeart/2005/8/layout/StepDownProcess"/>
    <dgm:cxn modelId="{CFEE6552-A465-420F-8447-F13B024FB8B9}" type="presParOf" srcId="{33631793-F07C-44A5-B412-DF31A369F38B}" destId="{0FAE40AB-CB36-48C6-8B52-48C6DAAA5DF3}" srcOrd="5" destOrd="0" presId="urn:microsoft.com/office/officeart/2005/8/layout/StepDownProcess"/>
    <dgm:cxn modelId="{D4B986EE-5A8A-471A-B7B9-0A1E1F3E8455}" type="presParOf" srcId="{33631793-F07C-44A5-B412-DF31A369F38B}" destId="{ADE06330-37C5-47E8-896A-AD4CA4920CE0}" srcOrd="6" destOrd="0" presId="urn:microsoft.com/office/officeart/2005/8/layout/StepDownProcess"/>
    <dgm:cxn modelId="{11400EF6-D389-438A-86CA-01865B29DC04}" type="presParOf" srcId="{ADE06330-37C5-47E8-896A-AD4CA4920CE0}" destId="{F0521B29-CC02-426C-B94D-5FC6F9B779E4}" srcOrd="0" destOrd="0" presId="urn:microsoft.com/office/officeart/2005/8/layout/StepDownProcess"/>
    <dgm:cxn modelId="{A500EFAF-7254-4569-87EB-7DED3773B62C}" type="presParOf" srcId="{ADE06330-37C5-47E8-896A-AD4CA4920CE0}" destId="{5C3A73FC-7C28-4FC7-BC97-2111772FC1C5}" srcOrd="1" destOrd="0" presId="urn:microsoft.com/office/officeart/2005/8/layout/StepDownProcess"/>
    <dgm:cxn modelId="{BB3E0BA7-84D9-4C56-A781-A27BD2948B70}" type="presParOf" srcId="{ADE06330-37C5-47E8-896A-AD4CA4920CE0}" destId="{ECCBCD29-AE11-44B5-B3D6-2728CAA8B8B5}" srcOrd="2" destOrd="0" presId="urn:microsoft.com/office/officeart/2005/8/layout/StepDownProcess"/>
    <dgm:cxn modelId="{E90947BD-7457-4E75-B558-2F3B3CAB9C08}" type="presParOf" srcId="{33631793-F07C-44A5-B412-DF31A369F38B}" destId="{DF3D2A88-58CB-4BA9-A448-D5E9FD693EA2}" srcOrd="7" destOrd="0" presId="urn:microsoft.com/office/officeart/2005/8/layout/StepDownProcess"/>
    <dgm:cxn modelId="{1E6C87F4-5E9B-491C-9453-4E39330C142B}" type="presParOf" srcId="{33631793-F07C-44A5-B412-DF31A369F38B}" destId="{0F642645-936A-4932-BADD-C15264C51E4F}" srcOrd="8" destOrd="0" presId="urn:microsoft.com/office/officeart/2005/8/layout/StepDownProcess"/>
    <dgm:cxn modelId="{89D45EB8-55D0-4B9B-9743-942BD0BB7635}" type="presParOf" srcId="{0F642645-936A-4932-BADD-C15264C51E4F}" destId="{623E52AD-73A0-4028-92AB-47B63BA194BF}"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630A2-0BBA-4A17-9294-56D51B3E772D}">
      <dsp:nvSpPr>
        <dsp:cNvPr id="0" name=""/>
        <dsp:cNvSpPr/>
      </dsp:nvSpPr>
      <dsp:spPr>
        <a:xfrm rot="5400000">
          <a:off x="1480037" y="586110"/>
          <a:ext cx="456905" cy="702661"/>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15BD59-1D6A-4892-8E2D-5B4FF10BBA56}">
      <dsp:nvSpPr>
        <dsp:cNvPr id="0" name=""/>
        <dsp:cNvSpPr/>
      </dsp:nvSpPr>
      <dsp:spPr>
        <a:xfrm>
          <a:off x="0" y="31882"/>
          <a:ext cx="2250096" cy="766966"/>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BZ" sz="1600" kern="1200" dirty="0" smtClean="0"/>
            <a:t>Collection des </a:t>
          </a:r>
          <a:r>
            <a:rPr lang="en-BZ" sz="1600" kern="1200" dirty="0" err="1" smtClean="0"/>
            <a:t>donnes</a:t>
          </a:r>
          <a:endParaRPr lang="fr-FR" sz="1600" kern="1200" dirty="0"/>
        </a:p>
      </dsp:txBody>
      <dsp:txXfrm>
        <a:off x="37447" y="69329"/>
        <a:ext cx="2175202" cy="692072"/>
      </dsp:txXfrm>
    </dsp:sp>
    <dsp:sp modelId="{496CE9CE-A4A8-452A-8839-8D120F730654}">
      <dsp:nvSpPr>
        <dsp:cNvPr id="0" name=""/>
        <dsp:cNvSpPr/>
      </dsp:nvSpPr>
      <dsp:spPr>
        <a:xfrm>
          <a:off x="3184522" y="44776"/>
          <a:ext cx="1081493" cy="84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endParaRPr lang="fr-FR" sz="1100" kern="1200"/>
        </a:p>
      </dsp:txBody>
      <dsp:txXfrm>
        <a:off x="3184522" y="44776"/>
        <a:ext cx="1081493" cy="841255"/>
      </dsp:txXfrm>
    </dsp:sp>
    <dsp:sp modelId="{A3188A57-E114-4513-836E-6003EA360BC9}">
      <dsp:nvSpPr>
        <dsp:cNvPr id="0" name=""/>
        <dsp:cNvSpPr/>
      </dsp:nvSpPr>
      <dsp:spPr>
        <a:xfrm rot="5400000">
          <a:off x="2922760" y="977733"/>
          <a:ext cx="408658" cy="1073677"/>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17A94C-52AC-4837-A07F-F5CCB0FE003F}">
      <dsp:nvSpPr>
        <dsp:cNvPr id="0" name=""/>
        <dsp:cNvSpPr/>
      </dsp:nvSpPr>
      <dsp:spPr>
        <a:xfrm>
          <a:off x="2053544" y="655407"/>
          <a:ext cx="1534810" cy="661404"/>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BZ" sz="1600" kern="1200" dirty="0" err="1" smtClean="0"/>
            <a:t>preprocessus</a:t>
          </a:r>
          <a:endParaRPr lang="fr-FR" sz="700" kern="1200" dirty="0"/>
        </a:p>
      </dsp:txBody>
      <dsp:txXfrm>
        <a:off x="2085837" y="687700"/>
        <a:ext cx="1470224" cy="596818"/>
      </dsp:txXfrm>
    </dsp:sp>
    <dsp:sp modelId="{555579A6-0D44-4EC9-ADB1-DC916269FE52}">
      <dsp:nvSpPr>
        <dsp:cNvPr id="0" name=""/>
        <dsp:cNvSpPr/>
      </dsp:nvSpPr>
      <dsp:spPr>
        <a:xfrm>
          <a:off x="4242897" y="901512"/>
          <a:ext cx="1081493" cy="84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endParaRPr lang="fr-FR" sz="1100" kern="1200"/>
        </a:p>
      </dsp:txBody>
      <dsp:txXfrm>
        <a:off x="4242897" y="901512"/>
        <a:ext cx="1081493" cy="841255"/>
      </dsp:txXfrm>
    </dsp:sp>
    <dsp:sp modelId="{0E6AE86B-0FCD-4FCF-9DD0-2847F7822E4A}">
      <dsp:nvSpPr>
        <dsp:cNvPr id="0" name=""/>
        <dsp:cNvSpPr/>
      </dsp:nvSpPr>
      <dsp:spPr>
        <a:xfrm rot="5400000">
          <a:off x="6105222" y="1114729"/>
          <a:ext cx="271302" cy="117296"/>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065F132-EF10-4B35-8E6F-F12ED60EEC18}">
      <dsp:nvSpPr>
        <dsp:cNvPr id="0" name=""/>
        <dsp:cNvSpPr/>
      </dsp:nvSpPr>
      <dsp:spPr>
        <a:xfrm>
          <a:off x="3676416" y="1416867"/>
          <a:ext cx="1600490" cy="559630"/>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BZ" sz="1400" kern="1200" dirty="0" err="1" smtClean="0"/>
            <a:t>tranformation</a:t>
          </a:r>
          <a:endParaRPr lang="fr-FR" sz="1400" kern="1200" dirty="0"/>
        </a:p>
      </dsp:txBody>
      <dsp:txXfrm>
        <a:off x="3703740" y="1444191"/>
        <a:ext cx="1545842" cy="504982"/>
      </dsp:txXfrm>
    </dsp:sp>
    <dsp:sp modelId="{CFD47C55-CB50-48F6-BA85-B4C63AFFD08D}">
      <dsp:nvSpPr>
        <dsp:cNvPr id="0" name=""/>
        <dsp:cNvSpPr/>
      </dsp:nvSpPr>
      <dsp:spPr>
        <a:xfrm>
          <a:off x="5691755" y="1734125"/>
          <a:ext cx="1081493" cy="841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Char char="••"/>
          </a:pPr>
          <a:endParaRPr lang="fr-FR" sz="1100" kern="1200" dirty="0"/>
        </a:p>
      </dsp:txBody>
      <dsp:txXfrm>
        <a:off x="5691755" y="1734125"/>
        <a:ext cx="1081493" cy="841255"/>
      </dsp:txXfrm>
    </dsp:sp>
    <dsp:sp modelId="{F0521B29-CC02-426C-B94D-5FC6F9B779E4}">
      <dsp:nvSpPr>
        <dsp:cNvPr id="0" name=""/>
        <dsp:cNvSpPr/>
      </dsp:nvSpPr>
      <dsp:spPr>
        <a:xfrm rot="5400000">
          <a:off x="6494566" y="2344803"/>
          <a:ext cx="480083" cy="1005627"/>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3A73FC-7C28-4FC7-BC97-2111772FC1C5}">
      <dsp:nvSpPr>
        <dsp:cNvPr id="0" name=""/>
        <dsp:cNvSpPr/>
      </dsp:nvSpPr>
      <dsp:spPr>
        <a:xfrm>
          <a:off x="5075720" y="1919956"/>
          <a:ext cx="2152535" cy="559630"/>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BZ" sz="1600" kern="1200" dirty="0" smtClean="0"/>
            <a:t>Data mining</a:t>
          </a:r>
          <a:endParaRPr lang="fr-FR" sz="1600" kern="1200" dirty="0"/>
        </a:p>
      </dsp:txBody>
      <dsp:txXfrm>
        <a:off x="5103044" y="1947280"/>
        <a:ext cx="2097887" cy="504982"/>
      </dsp:txXfrm>
    </dsp:sp>
    <dsp:sp modelId="{ECCBCD29-AE11-44B5-B3D6-2728CAA8B8B5}">
      <dsp:nvSpPr>
        <dsp:cNvPr id="0" name=""/>
        <dsp:cNvSpPr/>
      </dsp:nvSpPr>
      <dsp:spPr>
        <a:xfrm>
          <a:off x="7383794" y="2498060"/>
          <a:ext cx="1081493" cy="841255"/>
        </a:xfrm>
        <a:prstGeom prst="rect">
          <a:avLst/>
        </a:prstGeom>
        <a:noFill/>
        <a:ln>
          <a:noFill/>
        </a:ln>
        <a:effectLst/>
      </dsp:spPr>
      <dsp:style>
        <a:lnRef idx="0">
          <a:scrgbClr r="0" g="0" b="0"/>
        </a:lnRef>
        <a:fillRef idx="0">
          <a:scrgbClr r="0" g="0" b="0"/>
        </a:fillRef>
        <a:effectRef idx="0">
          <a:scrgbClr r="0" g="0" b="0"/>
        </a:effectRef>
        <a:fontRef idx="minor"/>
      </dsp:style>
    </dsp:sp>
    <dsp:sp modelId="{623E52AD-73A0-4028-92AB-47B63BA194BF}">
      <dsp:nvSpPr>
        <dsp:cNvPr id="0" name=""/>
        <dsp:cNvSpPr/>
      </dsp:nvSpPr>
      <dsp:spPr>
        <a:xfrm>
          <a:off x="7110043" y="2687318"/>
          <a:ext cx="2119509" cy="559630"/>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BZ" sz="1400" kern="1200" dirty="0" smtClean="0"/>
            <a:t>E</a:t>
          </a:r>
          <a:r>
            <a:rPr lang="en-BZ" sz="1400" kern="1200" dirty="0" smtClean="0"/>
            <a:t>valuation</a:t>
          </a:r>
          <a:r>
            <a:rPr lang="en-BZ" sz="1400" kern="1200" dirty="0" smtClean="0"/>
            <a:t>/information</a:t>
          </a:r>
          <a:r>
            <a:rPr lang="en-BZ" sz="1400" kern="1200" dirty="0" smtClean="0"/>
            <a:t> </a:t>
          </a:r>
          <a:endParaRPr lang="fr-FR" sz="1400" kern="1200" dirty="0"/>
        </a:p>
      </dsp:txBody>
      <dsp:txXfrm>
        <a:off x="7137367" y="2714642"/>
        <a:ext cx="2064861" cy="504982"/>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2FF8E2-7082-4A8D-A097-377B5A9F7463}" type="datetimeFigureOut">
              <a:rPr lang="fr-FR" smtClean="0"/>
              <a:t>24/12/2024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F4403-C9E4-48F5-ABFF-8390F2E7992E}" type="slidenum">
              <a:rPr lang="fr-FR" smtClean="0"/>
              <a:t>‹N°›</a:t>
            </a:fld>
            <a:endParaRPr lang="fr-FR"/>
          </a:p>
        </p:txBody>
      </p:sp>
    </p:spTree>
    <p:extLst>
      <p:ext uri="{BB962C8B-B14F-4D97-AF65-F5344CB8AC3E}">
        <p14:creationId xmlns:p14="http://schemas.microsoft.com/office/powerpoint/2010/main" val="1015481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A68F4403-C9E4-48F5-ABFF-8390F2E7992E}" type="slidenum">
              <a:rPr lang="fr-FR" smtClean="0"/>
              <a:t>3</a:t>
            </a:fld>
            <a:endParaRPr lang="fr-FR"/>
          </a:p>
        </p:txBody>
      </p:sp>
    </p:spTree>
    <p:extLst>
      <p:ext uri="{BB962C8B-B14F-4D97-AF65-F5344CB8AC3E}">
        <p14:creationId xmlns:p14="http://schemas.microsoft.com/office/powerpoint/2010/main" val="373994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smtClean="0"/>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smtClean="0"/>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smtClean="0"/>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12/24/2024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RESUME DE TOUT LES COURS DE DATA MINING</a:t>
            </a:r>
            <a:br>
              <a:rPr lang="fr-FR" dirty="0" smtClean="0"/>
            </a:br>
            <a:r>
              <a:rPr lang="fr-FR" dirty="0" smtClean="0"/>
              <a:t>     </a:t>
            </a:r>
            <a:endParaRPr lang="fr-FR" dirty="0"/>
          </a:p>
        </p:txBody>
      </p:sp>
      <p:sp>
        <p:nvSpPr>
          <p:cNvPr id="3" name="Sous-titre 2"/>
          <p:cNvSpPr>
            <a:spLocks noGrp="1"/>
          </p:cNvSpPr>
          <p:nvPr>
            <p:ph type="subTitle" idx="1"/>
          </p:nvPr>
        </p:nvSpPr>
        <p:spPr/>
        <p:txBody>
          <a:bodyPr/>
          <a:lstStyle/>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a:p>
            <a:endParaRPr lang="fr-FR" dirty="0" smtClean="0"/>
          </a:p>
          <a:p>
            <a:endParaRPr lang="fr-FR" dirty="0"/>
          </a:p>
        </p:txBody>
      </p:sp>
    </p:spTree>
    <p:extLst>
      <p:ext uri="{BB962C8B-B14F-4D97-AF65-F5344CB8AC3E}">
        <p14:creationId xmlns:p14="http://schemas.microsoft.com/office/powerpoint/2010/main" val="39459957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77333" y="-90310"/>
            <a:ext cx="10261599" cy="7294305"/>
          </a:xfrm>
          <a:prstGeom prst="rect">
            <a:avLst/>
          </a:prstGeom>
          <a:noFill/>
        </p:spPr>
        <p:txBody>
          <a:bodyPr wrap="square" rtlCol="0">
            <a:spAutoFit/>
          </a:bodyPr>
          <a:lstStyle/>
          <a:p>
            <a:endParaRPr lang="fr-FR" dirty="0"/>
          </a:p>
          <a:p>
            <a:pPr marL="400050" indent="-400050">
              <a:buFont typeface="+mj-lt"/>
              <a:buAutoNum type="romanUcPeriod"/>
            </a:pPr>
            <a:r>
              <a:rPr lang="fr-FR" dirty="0"/>
              <a:t>Qu’es ce  que le data  mining</a:t>
            </a:r>
          </a:p>
          <a:p>
            <a:pPr marL="400050" indent="-400050">
              <a:buFont typeface="+mj-lt"/>
              <a:buAutoNum type="romanUcPeriod"/>
            </a:pPr>
            <a:r>
              <a:rPr lang="en-BZ" dirty="0"/>
              <a:t>Types de data mining</a:t>
            </a:r>
            <a:endParaRPr lang="fr-FR" dirty="0"/>
          </a:p>
          <a:p>
            <a:pPr marL="400050" indent="-400050">
              <a:buFont typeface="+mj-lt"/>
              <a:buAutoNum type="romanUcPeriod"/>
            </a:pPr>
            <a:r>
              <a:rPr lang="en-BZ" dirty="0"/>
              <a:t>Dipline</a:t>
            </a:r>
            <a:endParaRPr lang="fr-FR" dirty="0"/>
          </a:p>
          <a:p>
            <a:pPr marL="400050" indent="-400050">
              <a:buFont typeface="+mj-lt"/>
              <a:buAutoNum type="romanUcPeriod"/>
            </a:pPr>
            <a:r>
              <a:rPr lang="fr-FR" dirty="0"/>
              <a:t> Sources pour la recollete des </a:t>
            </a:r>
            <a:r>
              <a:rPr lang="fr-FR" dirty="0" err="1"/>
              <a:t>donnees</a:t>
            </a:r>
            <a:endParaRPr lang="fr-FR" dirty="0"/>
          </a:p>
          <a:p>
            <a:pPr marL="400050" indent="-400050">
              <a:buFont typeface="+mj-lt"/>
              <a:buAutoNum type="romanUcPeriod"/>
            </a:pPr>
            <a:r>
              <a:rPr lang="fr-FR" dirty="0"/>
              <a:t>Outils de python pour la collecte des données</a:t>
            </a:r>
          </a:p>
          <a:p>
            <a:pPr marL="400050" indent="-400050">
              <a:buFont typeface="+mj-lt"/>
              <a:buAutoNum type="romanUcPeriod"/>
            </a:pPr>
            <a:r>
              <a:rPr lang="en-BZ" dirty="0"/>
              <a:t>Les regles </a:t>
            </a:r>
            <a:r>
              <a:rPr lang="en-BZ" dirty="0" err="1" smtClean="0"/>
              <a:t>d’associations</a:t>
            </a:r>
            <a:r>
              <a:rPr lang="en-BZ" dirty="0" smtClean="0"/>
              <a:t> : </a:t>
            </a:r>
          </a:p>
          <a:p>
            <a:pPr marL="400050" indent="-400050">
              <a:buFont typeface="+mj-lt"/>
              <a:buAutoNum type="romanUcPeriod"/>
            </a:pPr>
            <a:endParaRPr lang="en-BZ" dirty="0"/>
          </a:p>
          <a:p>
            <a:r>
              <a:rPr lang="fr-FR" dirty="0"/>
              <a:t>Dans le data mining, les règles d'association sont utilisées pour découvrir des relations significatives entre des variables dans de grandes bases de données. On distingue généralement trois types de règles d'association </a:t>
            </a:r>
            <a:r>
              <a:rPr lang="fr-FR" dirty="0" smtClean="0"/>
              <a:t>:</a:t>
            </a:r>
          </a:p>
          <a:p>
            <a:endParaRPr lang="fr-FR" dirty="0" smtClean="0"/>
          </a:p>
          <a:p>
            <a:r>
              <a:rPr lang="fr-FR" dirty="0" smtClean="0"/>
              <a:t>Règles </a:t>
            </a:r>
            <a:r>
              <a:rPr lang="fr-FR" dirty="0"/>
              <a:t>fréquentes (ou règles classiques) :Ces règles identifient les combinaisons d'éléments qui apparaissent fréquemment ensemble dans les transactions. Elles s'appuient sur des mesures comme </a:t>
            </a:r>
            <a:r>
              <a:rPr lang="fr-FR" dirty="0" smtClean="0"/>
              <a:t>:</a:t>
            </a:r>
          </a:p>
          <a:p>
            <a:pPr marL="342900" indent="-342900">
              <a:buAutoNum type="arabicPeriod"/>
            </a:pPr>
            <a:endParaRPr lang="en-BZ" dirty="0"/>
          </a:p>
          <a:p>
            <a:pPr marL="342900" indent="-342900">
              <a:buAutoNum type="arabicPeriod"/>
            </a:pPr>
            <a:endParaRPr lang="fr-FR" dirty="0" smtClean="0"/>
          </a:p>
          <a:p>
            <a:pPr marL="342900" indent="-342900">
              <a:buAutoNum type="arabicPeriod"/>
            </a:pPr>
            <a:r>
              <a:rPr lang="fr-FR" dirty="0" smtClean="0"/>
              <a:t>Support </a:t>
            </a:r>
            <a:r>
              <a:rPr lang="fr-FR" dirty="0"/>
              <a:t>: la proportion de transactions contenant une combinaison spécifique</a:t>
            </a:r>
            <a:r>
              <a:rPr lang="fr-FR" dirty="0" smtClean="0"/>
              <a:t>.</a:t>
            </a:r>
          </a:p>
          <a:p>
            <a:pPr marL="342900" indent="-342900">
              <a:buAutoNum type="arabicPeriod"/>
            </a:pPr>
            <a:endParaRPr lang="en-BZ" dirty="0"/>
          </a:p>
          <a:p>
            <a:pPr marL="342900" indent="-342900">
              <a:buAutoNum type="arabicPeriod"/>
            </a:pPr>
            <a:endParaRPr lang="fr-FR" dirty="0" smtClean="0"/>
          </a:p>
          <a:p>
            <a:pPr marL="342900" indent="-342900">
              <a:buAutoNum type="arabicPeriod"/>
            </a:pPr>
            <a:r>
              <a:rPr lang="fr-FR" dirty="0" smtClean="0"/>
              <a:t>Confiance </a:t>
            </a:r>
            <a:r>
              <a:rPr lang="fr-FR" dirty="0"/>
              <a:t>: la probabilité qu'une transaction contenant un ensemble d'éléments A contienne aussi un ensemble B</a:t>
            </a:r>
            <a:r>
              <a:rPr lang="fr-FR" dirty="0" smtClean="0"/>
              <a:t>.</a:t>
            </a:r>
          </a:p>
          <a:p>
            <a:pPr marL="342900" indent="-342900">
              <a:buAutoNum type="arabicPeriod"/>
            </a:pPr>
            <a:endParaRPr lang="en-BZ" dirty="0"/>
          </a:p>
          <a:p>
            <a:pPr marL="342900" indent="-342900">
              <a:buAutoNum type="arabicPeriod"/>
            </a:pPr>
            <a:endParaRPr lang="fr-FR" dirty="0" smtClean="0"/>
          </a:p>
          <a:p>
            <a:pPr marL="342900" indent="-342900">
              <a:buAutoNum type="arabicPeriod"/>
            </a:pPr>
            <a:r>
              <a:rPr lang="fr-FR" dirty="0" smtClean="0"/>
              <a:t>Lift </a:t>
            </a:r>
            <a:r>
              <a:rPr lang="fr-FR" dirty="0"/>
              <a:t>: le degré auquel l'occurrence d'un élément est dépendante de l'occurrence d'un autre.</a:t>
            </a:r>
          </a:p>
          <a:p>
            <a:endParaRPr lang="fr-FR" dirty="0"/>
          </a:p>
        </p:txBody>
      </p:sp>
    </p:spTree>
    <p:extLst>
      <p:ext uri="{BB962C8B-B14F-4D97-AF65-F5344CB8AC3E}">
        <p14:creationId xmlns:p14="http://schemas.microsoft.com/office/powerpoint/2010/main" val="3725295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BZ" dirty="0" smtClean="0"/>
              <a:t>RESUME DE TOUS LES COURS DE DATA MINING</a:t>
            </a:r>
            <a:endParaRPr lang="fr-FR" dirty="0"/>
          </a:p>
        </p:txBody>
      </p:sp>
      <p:sp>
        <p:nvSpPr>
          <p:cNvPr id="3" name="Espace réservé du texte 2"/>
          <p:cNvSpPr>
            <a:spLocks noGrp="1"/>
          </p:cNvSpPr>
          <p:nvPr>
            <p:ph type="body" idx="1"/>
          </p:nvPr>
        </p:nvSpPr>
        <p:spPr/>
        <p:txBody>
          <a:bodyPr/>
          <a:lstStyle/>
          <a:p>
            <a:r>
              <a:rPr lang="en-BZ" dirty="0" smtClean="0"/>
              <a:t>PRESENTER PAR :HAMADY BA ALIOU COULIBALY</a:t>
            </a:r>
          </a:p>
          <a:p>
            <a:r>
              <a:rPr lang="en-BZ" dirty="0" smtClean="0"/>
              <a:t>MATRICULES      : IUP 22136</a:t>
            </a:r>
          </a:p>
          <a:p>
            <a:r>
              <a:rPr lang="en-BZ" dirty="0" smtClean="0"/>
              <a:t>FILIERES            : FINTECH L3</a:t>
            </a:r>
            <a:endParaRPr lang="fr-FR" dirty="0"/>
          </a:p>
        </p:txBody>
      </p:sp>
    </p:spTree>
    <p:extLst>
      <p:ext uri="{BB962C8B-B14F-4D97-AF65-F5344CB8AC3E}">
        <p14:creationId xmlns:p14="http://schemas.microsoft.com/office/powerpoint/2010/main" val="1413364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066286" y="763832"/>
            <a:ext cx="11732821" cy="4154984"/>
          </a:xfrm>
          <a:prstGeom prst="rect">
            <a:avLst/>
          </a:prstGeom>
          <a:noFill/>
        </p:spPr>
        <p:txBody>
          <a:bodyPr wrap="square" rtlCol="0">
            <a:spAutoFit/>
          </a:bodyPr>
          <a:lstStyle/>
          <a:p>
            <a:r>
              <a:rPr lang="fr-FR" sz="2400" dirty="0" smtClean="0"/>
              <a:t>SOMMAIRES</a:t>
            </a:r>
          </a:p>
          <a:p>
            <a:endParaRPr lang="fr-FR" sz="2400" dirty="0" smtClean="0"/>
          </a:p>
          <a:p>
            <a:pPr marL="400050" indent="-400050">
              <a:buFont typeface="+mj-lt"/>
              <a:buAutoNum type="romanUcPeriod"/>
            </a:pPr>
            <a:r>
              <a:rPr lang="fr-FR" sz="2400" dirty="0" smtClean="0"/>
              <a:t>Qu’es ce  que le data  mining</a:t>
            </a:r>
          </a:p>
          <a:p>
            <a:pPr marL="400050" indent="-400050">
              <a:buFont typeface="+mj-lt"/>
              <a:buAutoNum type="romanUcPeriod"/>
            </a:pPr>
            <a:r>
              <a:rPr lang="en-BZ" sz="2400" dirty="0" smtClean="0"/>
              <a:t>Types de data mining</a:t>
            </a:r>
            <a:endParaRPr lang="fr-FR" sz="2400" dirty="0" smtClean="0"/>
          </a:p>
          <a:p>
            <a:pPr marL="400050" indent="-400050">
              <a:buFont typeface="+mj-lt"/>
              <a:buAutoNum type="romanUcPeriod"/>
            </a:pPr>
            <a:r>
              <a:rPr lang="en-BZ" sz="2400" dirty="0" smtClean="0"/>
              <a:t>Dipline</a:t>
            </a:r>
            <a:endParaRPr lang="fr-FR" sz="2400" dirty="0" smtClean="0"/>
          </a:p>
          <a:p>
            <a:pPr marL="400050" indent="-400050">
              <a:buFont typeface="+mj-lt"/>
              <a:buAutoNum type="romanUcPeriod"/>
            </a:pPr>
            <a:r>
              <a:rPr lang="fr-FR" sz="2400" dirty="0" smtClean="0"/>
              <a:t> Sources pour la recollete des </a:t>
            </a:r>
            <a:r>
              <a:rPr lang="fr-FR" sz="2400" dirty="0" err="1" smtClean="0"/>
              <a:t>donnees</a:t>
            </a:r>
            <a:endParaRPr lang="fr-FR" sz="2400" dirty="0" smtClean="0"/>
          </a:p>
          <a:p>
            <a:pPr marL="400050" indent="-400050">
              <a:buFont typeface="+mj-lt"/>
              <a:buAutoNum type="romanUcPeriod"/>
            </a:pPr>
            <a:r>
              <a:rPr lang="fr-FR" sz="2400" dirty="0" smtClean="0"/>
              <a:t>Outils de python pour la collecte des données</a:t>
            </a:r>
          </a:p>
          <a:p>
            <a:pPr marL="400050" indent="-400050">
              <a:buFont typeface="+mj-lt"/>
              <a:buAutoNum type="romanUcPeriod"/>
            </a:pPr>
            <a:r>
              <a:rPr lang="en-BZ" sz="2400" dirty="0" smtClean="0"/>
              <a:t>Les regles </a:t>
            </a:r>
            <a:r>
              <a:rPr lang="en-BZ" sz="2400" dirty="0" err="1" smtClean="0"/>
              <a:t>d’associations</a:t>
            </a:r>
            <a:endParaRPr lang="fr-FR" sz="2400" dirty="0" smtClean="0"/>
          </a:p>
          <a:p>
            <a:endParaRPr lang="fr-FR" dirty="0" smtClean="0"/>
          </a:p>
          <a:p>
            <a:endParaRPr lang="fr-FR" dirty="0"/>
          </a:p>
          <a:p>
            <a:r>
              <a:rPr lang="fr-FR" dirty="0" smtClean="0"/>
              <a:t> </a:t>
            </a:r>
          </a:p>
          <a:p>
            <a:r>
              <a:rPr lang="en-BZ" dirty="0"/>
              <a:t> </a:t>
            </a:r>
            <a:endParaRPr lang="fr-FR" dirty="0"/>
          </a:p>
        </p:txBody>
      </p:sp>
    </p:spTree>
    <p:extLst>
      <p:ext uri="{BB962C8B-B14F-4D97-AF65-F5344CB8AC3E}">
        <p14:creationId xmlns:p14="http://schemas.microsoft.com/office/powerpoint/2010/main" val="9012610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flipH="1">
            <a:off x="255978" y="0"/>
            <a:ext cx="11797475" cy="7940635"/>
          </a:xfrm>
          <a:prstGeom prst="rect">
            <a:avLst/>
          </a:prstGeom>
          <a:noFill/>
        </p:spPr>
        <p:txBody>
          <a:bodyPr wrap="square" rtlCol="0">
            <a:spAutoFit/>
          </a:bodyPr>
          <a:lstStyle/>
          <a:p>
            <a:pPr marL="400050" indent="-400050">
              <a:buFont typeface="+mj-lt"/>
              <a:buAutoNum type="romanUcPeriod"/>
            </a:pPr>
            <a:r>
              <a:rPr lang="fr-FR" sz="2000" dirty="0"/>
              <a:t>Qu’es ce  que le data  mining</a:t>
            </a:r>
          </a:p>
          <a:p>
            <a:endParaRPr lang="fr-FR" dirty="0"/>
          </a:p>
          <a:p>
            <a:r>
              <a:rPr lang="en-US" dirty="0"/>
              <a:t>Data Mining </a:t>
            </a:r>
            <a:r>
              <a:rPr lang="en-BZ" dirty="0" err="1" smtClean="0"/>
              <a:t>est</a:t>
            </a:r>
            <a:r>
              <a:rPr lang="en-BZ" dirty="0" smtClean="0"/>
              <a:t> </a:t>
            </a:r>
            <a:r>
              <a:rPr lang="en-BZ" dirty="0" err="1" smtClean="0"/>
              <a:t>une</a:t>
            </a:r>
            <a:r>
              <a:rPr lang="en-BZ" dirty="0" smtClean="0"/>
              <a:t> </a:t>
            </a:r>
            <a:r>
              <a:rPr lang="en-BZ" dirty="0" err="1" smtClean="0"/>
              <a:t>processus</a:t>
            </a:r>
            <a:r>
              <a:rPr lang="en-BZ" dirty="0" smtClean="0"/>
              <a:t> </a:t>
            </a:r>
            <a:r>
              <a:rPr lang="en-BZ" dirty="0" err="1" smtClean="0"/>
              <a:t>d’extraction</a:t>
            </a:r>
            <a:r>
              <a:rPr lang="en-BZ" dirty="0" smtClean="0"/>
              <a:t> </a:t>
            </a:r>
            <a:r>
              <a:rPr lang="en-BZ" dirty="0" err="1" smtClean="0"/>
              <a:t>d’information</a:t>
            </a:r>
            <a:r>
              <a:rPr lang="en-BZ" dirty="0" smtClean="0"/>
              <a:t> a </a:t>
            </a:r>
            <a:r>
              <a:rPr lang="en-BZ" dirty="0" err="1" smtClean="0"/>
              <a:t>partir</a:t>
            </a:r>
            <a:r>
              <a:rPr lang="en-BZ" dirty="0" smtClean="0"/>
              <a:t> dune </a:t>
            </a:r>
            <a:r>
              <a:rPr lang="en-BZ" dirty="0" err="1" smtClean="0"/>
              <a:t>grande</a:t>
            </a:r>
            <a:r>
              <a:rPr lang="en-BZ" dirty="0"/>
              <a:t> </a:t>
            </a:r>
            <a:r>
              <a:rPr lang="en-BZ" dirty="0" err="1" smtClean="0"/>
              <a:t>quantite</a:t>
            </a:r>
            <a:r>
              <a:rPr lang="en-BZ" dirty="0" smtClean="0"/>
              <a:t> de </a:t>
            </a:r>
            <a:r>
              <a:rPr lang="en-BZ" dirty="0" err="1" smtClean="0"/>
              <a:t>donnees</a:t>
            </a:r>
            <a:endParaRPr lang="en-BZ" dirty="0" smtClean="0"/>
          </a:p>
          <a:p>
            <a:r>
              <a:rPr lang="en-BZ" dirty="0" err="1" smtClean="0"/>
              <a:t>Dans</a:t>
            </a:r>
            <a:r>
              <a:rPr lang="en-BZ" dirty="0" smtClean="0"/>
              <a:t> le but de </a:t>
            </a:r>
            <a:r>
              <a:rPr lang="en-BZ" dirty="0" err="1" smtClean="0"/>
              <a:t>prendre</a:t>
            </a:r>
            <a:r>
              <a:rPr lang="en-BZ" dirty="0" smtClean="0"/>
              <a:t> </a:t>
            </a:r>
            <a:r>
              <a:rPr lang="en-BZ" dirty="0" err="1" smtClean="0"/>
              <a:t>une</a:t>
            </a:r>
            <a:r>
              <a:rPr lang="en-BZ" dirty="0" smtClean="0"/>
              <a:t> decision Claire</a:t>
            </a:r>
          </a:p>
          <a:p>
            <a:r>
              <a:rPr lang="en-BZ" dirty="0" smtClean="0"/>
              <a:t>  </a:t>
            </a:r>
            <a:r>
              <a:rPr lang="en-US" dirty="0"/>
              <a:t> </a:t>
            </a:r>
            <a:endParaRPr lang="fr-FR" dirty="0"/>
          </a:p>
          <a:p>
            <a:r>
              <a:rPr lang="en-US" sz="2000" b="1" dirty="0" smtClean="0"/>
              <a:t>Qu’es </a:t>
            </a:r>
            <a:r>
              <a:rPr lang="en-US" sz="2000" b="1" dirty="0" err="1" smtClean="0"/>
              <a:t>ce</a:t>
            </a:r>
            <a:r>
              <a:rPr lang="en-US" sz="2000" b="1" dirty="0" smtClean="0"/>
              <a:t> que le Big Data</a:t>
            </a:r>
          </a:p>
          <a:p>
            <a:r>
              <a:rPr lang="en-US" dirty="0" smtClean="0"/>
              <a:t> </a:t>
            </a:r>
            <a:endParaRPr lang="fr-FR" dirty="0"/>
          </a:p>
          <a:p>
            <a:r>
              <a:rPr lang="en-US" dirty="0"/>
              <a:t>Big data </a:t>
            </a:r>
            <a:r>
              <a:rPr lang="en-US" dirty="0" err="1"/>
              <a:t>c'est</a:t>
            </a:r>
            <a:r>
              <a:rPr lang="en-US" dirty="0"/>
              <a:t> </a:t>
            </a:r>
            <a:r>
              <a:rPr lang="en-US" dirty="0" err="1"/>
              <a:t>une</a:t>
            </a:r>
            <a:r>
              <a:rPr lang="en-US" dirty="0"/>
              <a:t> grand </a:t>
            </a:r>
            <a:r>
              <a:rPr lang="en-US" dirty="0" err="1"/>
              <a:t>quantite</a:t>
            </a:r>
            <a:r>
              <a:rPr lang="en-US" dirty="0"/>
              <a:t> de </a:t>
            </a:r>
            <a:r>
              <a:rPr lang="en-US" dirty="0" err="1"/>
              <a:t>donne</a:t>
            </a:r>
            <a:r>
              <a:rPr lang="en-US" dirty="0"/>
              <a:t> complexes </a:t>
            </a:r>
            <a:r>
              <a:rPr lang="en-US" dirty="0" err="1"/>
              <a:t>nécessitant</a:t>
            </a:r>
            <a:r>
              <a:rPr lang="en-US" dirty="0"/>
              <a:t> des </a:t>
            </a:r>
            <a:r>
              <a:rPr lang="en-US" dirty="0" err="1"/>
              <a:t>outils</a:t>
            </a:r>
            <a:r>
              <a:rPr lang="en-US" dirty="0"/>
              <a:t> </a:t>
            </a:r>
            <a:r>
              <a:rPr lang="en-US" dirty="0" err="1"/>
              <a:t>spéciaux</a:t>
            </a:r>
            <a:r>
              <a:rPr lang="en-US" dirty="0"/>
              <a:t> pour </a:t>
            </a:r>
            <a:r>
              <a:rPr lang="en-US" dirty="0" err="1"/>
              <a:t>être</a:t>
            </a:r>
            <a:r>
              <a:rPr lang="en-US" dirty="0"/>
              <a:t> </a:t>
            </a:r>
            <a:r>
              <a:rPr lang="en-US" dirty="0" err="1" smtClean="0"/>
              <a:t>stockées,traitées</a:t>
            </a:r>
            <a:r>
              <a:rPr lang="en-US" dirty="0" smtClean="0"/>
              <a:t> </a:t>
            </a:r>
            <a:r>
              <a:rPr lang="en-US" dirty="0"/>
              <a:t>et </a:t>
            </a:r>
            <a:r>
              <a:rPr lang="en-US" dirty="0" err="1"/>
              <a:t>analysées</a:t>
            </a:r>
            <a:endParaRPr lang="fr-FR" dirty="0"/>
          </a:p>
          <a:p>
            <a:r>
              <a:rPr lang="en-US" dirty="0"/>
              <a:t> </a:t>
            </a:r>
            <a:endParaRPr lang="fr-FR" dirty="0"/>
          </a:p>
          <a:p>
            <a:r>
              <a:rPr lang="en-US" sz="2000" b="1" dirty="0"/>
              <a:t>Relation entre data Mining et Big </a:t>
            </a:r>
            <a:r>
              <a:rPr lang="en-US" sz="2000" b="1" dirty="0" smtClean="0"/>
              <a:t>Data</a:t>
            </a:r>
          </a:p>
          <a:p>
            <a:endParaRPr lang="fr-FR" dirty="0"/>
          </a:p>
          <a:p>
            <a:r>
              <a:rPr lang="en-US" dirty="0"/>
              <a:t>Big Data </a:t>
            </a:r>
            <a:r>
              <a:rPr lang="en-US" dirty="0" err="1"/>
              <a:t>Fournit</a:t>
            </a:r>
            <a:r>
              <a:rPr lang="en-US" dirty="0"/>
              <a:t> les </a:t>
            </a:r>
            <a:r>
              <a:rPr lang="en-US" dirty="0" err="1"/>
              <a:t>donneés</a:t>
            </a:r>
            <a:r>
              <a:rPr lang="en-US" dirty="0"/>
              <a:t> et les </a:t>
            </a:r>
            <a:r>
              <a:rPr lang="en-US" dirty="0" err="1"/>
              <a:t>entils</a:t>
            </a:r>
            <a:r>
              <a:rPr lang="en-US" dirty="0"/>
              <a:t>, </a:t>
            </a:r>
            <a:r>
              <a:rPr lang="en-US" dirty="0" err="1"/>
              <a:t>tandis</a:t>
            </a:r>
            <a:r>
              <a:rPr lang="en-US" dirty="0"/>
              <a:t> que data mining </a:t>
            </a:r>
            <a:r>
              <a:rPr lang="en-US" dirty="0" err="1"/>
              <a:t>utilise</a:t>
            </a:r>
            <a:r>
              <a:rPr lang="en-US" dirty="0"/>
              <a:t> des techniques pour </a:t>
            </a:r>
            <a:r>
              <a:rPr lang="en-US" dirty="0" err="1"/>
              <a:t>en</a:t>
            </a:r>
            <a:r>
              <a:rPr lang="en-US" dirty="0"/>
              <a:t> </a:t>
            </a:r>
            <a:r>
              <a:rPr lang="en-US" dirty="0" err="1"/>
              <a:t>extraire</a:t>
            </a:r>
            <a:r>
              <a:rPr lang="en-US" dirty="0"/>
              <a:t> des </a:t>
            </a:r>
            <a:r>
              <a:rPr lang="en-US" dirty="0" err="1"/>
              <a:t>Connaissances</a:t>
            </a:r>
            <a:r>
              <a:rPr lang="en-US" dirty="0"/>
              <a:t> </a:t>
            </a:r>
            <a:endParaRPr lang="fr-FR" dirty="0"/>
          </a:p>
          <a:p>
            <a:r>
              <a:rPr lang="en-US" dirty="0"/>
              <a:t> </a:t>
            </a:r>
            <a:endParaRPr lang="fr-FR" dirty="0"/>
          </a:p>
          <a:p>
            <a:r>
              <a:rPr lang="en-US" sz="2000" b="1" dirty="0"/>
              <a:t>Relation entre Data Mining et </a:t>
            </a:r>
            <a:r>
              <a:rPr lang="en-US" sz="2000" b="1" dirty="0" err="1"/>
              <a:t>Analyse</a:t>
            </a:r>
            <a:r>
              <a:rPr lang="en-US" sz="2000" b="1" dirty="0"/>
              <a:t> des </a:t>
            </a:r>
            <a:r>
              <a:rPr lang="en-US" sz="2000" b="1" dirty="0" err="1" smtClean="0"/>
              <a:t>donnés</a:t>
            </a:r>
            <a:endParaRPr lang="en-US" sz="2000" b="1" dirty="0" smtClean="0"/>
          </a:p>
          <a:p>
            <a:endParaRPr lang="fr-FR" dirty="0"/>
          </a:p>
          <a:p>
            <a:r>
              <a:rPr lang="en-US" dirty="0"/>
              <a:t> </a:t>
            </a:r>
            <a:r>
              <a:rPr lang="en-US" dirty="0" err="1"/>
              <a:t>L’analyse</a:t>
            </a:r>
            <a:r>
              <a:rPr lang="en-US" dirty="0"/>
              <a:t> des </a:t>
            </a:r>
            <a:r>
              <a:rPr lang="en-US" dirty="0" err="1"/>
              <a:t>donneés</a:t>
            </a:r>
            <a:r>
              <a:rPr lang="en-US" dirty="0"/>
              <a:t> </a:t>
            </a:r>
            <a:r>
              <a:rPr lang="en-US" dirty="0" err="1"/>
              <a:t>utilise</a:t>
            </a:r>
            <a:r>
              <a:rPr lang="en-US" dirty="0"/>
              <a:t> des </a:t>
            </a:r>
            <a:r>
              <a:rPr lang="en-US" dirty="0" err="1"/>
              <a:t>méthodes</a:t>
            </a:r>
            <a:r>
              <a:rPr lang="en-US" dirty="0"/>
              <a:t> </a:t>
            </a:r>
            <a:r>
              <a:rPr lang="en-US" dirty="0" err="1"/>
              <a:t>statistique</a:t>
            </a:r>
            <a:r>
              <a:rPr lang="en-US" dirty="0"/>
              <a:t> pour </a:t>
            </a:r>
            <a:r>
              <a:rPr lang="en-US" dirty="0" err="1"/>
              <a:t>Comprendre</a:t>
            </a:r>
            <a:r>
              <a:rPr lang="en-US" dirty="0"/>
              <a:t> les </a:t>
            </a:r>
            <a:r>
              <a:rPr lang="en-US" dirty="0" err="1"/>
              <a:t>donnés</a:t>
            </a:r>
            <a:r>
              <a:rPr lang="en-US" dirty="0"/>
              <a:t>, </a:t>
            </a:r>
            <a:r>
              <a:rPr lang="en-US" dirty="0" err="1"/>
              <a:t>tandis</a:t>
            </a:r>
            <a:r>
              <a:rPr lang="en-US" dirty="0"/>
              <a:t> que le data mining </a:t>
            </a:r>
            <a:r>
              <a:rPr lang="en-US" dirty="0" err="1"/>
              <a:t>extrait</a:t>
            </a:r>
            <a:r>
              <a:rPr lang="en-US" dirty="0"/>
              <a:t> des </a:t>
            </a:r>
            <a:r>
              <a:rPr lang="en-US" dirty="0" err="1"/>
              <a:t>modèles</a:t>
            </a:r>
            <a:r>
              <a:rPr lang="en-US" dirty="0"/>
              <a:t> </a:t>
            </a:r>
            <a:r>
              <a:rPr lang="en-US" dirty="0" err="1"/>
              <a:t>cashés</a:t>
            </a:r>
            <a:r>
              <a:rPr lang="en-US" dirty="0"/>
              <a:t> à </a:t>
            </a:r>
            <a:r>
              <a:rPr lang="en-US" dirty="0" err="1"/>
              <a:t>l'aide</a:t>
            </a:r>
            <a:r>
              <a:rPr lang="en-US" dirty="0"/>
              <a:t> </a:t>
            </a:r>
            <a:r>
              <a:rPr lang="en-US" dirty="0" err="1"/>
              <a:t>d’algorithmes</a:t>
            </a:r>
            <a:r>
              <a:rPr lang="en-US" dirty="0"/>
              <a:t> </a:t>
            </a:r>
            <a:r>
              <a:rPr lang="en-US" dirty="0" err="1"/>
              <a:t>avancés</a:t>
            </a:r>
            <a:endParaRPr lang="fr-FR" dirty="0"/>
          </a:p>
          <a:p>
            <a:r>
              <a:rPr lang="en-US" dirty="0"/>
              <a:t> </a:t>
            </a:r>
            <a:endParaRPr lang="fr-FR" dirty="0"/>
          </a:p>
          <a:p>
            <a:r>
              <a:rPr lang="en-US" dirty="0"/>
              <a:t> </a:t>
            </a:r>
            <a:endParaRPr lang="fr-FR" dirty="0"/>
          </a:p>
          <a:p>
            <a:endParaRPr lang="en-US" dirty="0" smtClean="0"/>
          </a:p>
          <a:p>
            <a:endParaRPr lang="en-US" dirty="0"/>
          </a:p>
          <a:p>
            <a:r>
              <a:rPr lang="en-US" dirty="0"/>
              <a:t> </a:t>
            </a:r>
            <a:endParaRPr lang="fr-FR" dirty="0"/>
          </a:p>
          <a:p>
            <a:r>
              <a:rPr lang="en-US" dirty="0"/>
              <a:t> </a:t>
            </a:r>
            <a:endParaRPr lang="fr-FR" dirty="0"/>
          </a:p>
          <a:p>
            <a:r>
              <a:rPr lang="en-US" dirty="0" err="1"/>
              <a:t>Méthodes</a:t>
            </a:r>
            <a:r>
              <a:rPr lang="en-US" dirty="0"/>
              <a:t> et techniques de DM pour </a:t>
            </a:r>
            <a:r>
              <a:rPr lang="en-US" dirty="0" err="1"/>
              <a:t>L'exploration</a:t>
            </a:r>
            <a:r>
              <a:rPr lang="en-US" dirty="0"/>
              <a:t> des </a:t>
            </a:r>
            <a:r>
              <a:rPr lang="en-US" dirty="0" err="1"/>
              <a:t>données</a:t>
            </a:r>
            <a:r>
              <a:rPr lang="en-US" dirty="0"/>
              <a:t>?</a:t>
            </a:r>
            <a:endParaRPr lang="fr-FR" dirty="0"/>
          </a:p>
          <a:p>
            <a:r>
              <a:rPr lang="en-US" dirty="0"/>
              <a:t> classification, </a:t>
            </a:r>
            <a:r>
              <a:rPr lang="en-US" dirty="0" err="1"/>
              <a:t>clastering</a:t>
            </a:r>
            <a:r>
              <a:rPr lang="en-US" dirty="0"/>
              <a:t>, association regression</a:t>
            </a:r>
            <a:endParaRPr lang="fr-FR" dirty="0"/>
          </a:p>
          <a:p>
            <a:endParaRPr lang="fr-FR" dirty="0"/>
          </a:p>
        </p:txBody>
      </p:sp>
    </p:spTree>
    <p:extLst>
      <p:ext uri="{BB962C8B-B14F-4D97-AF65-F5344CB8AC3E}">
        <p14:creationId xmlns:p14="http://schemas.microsoft.com/office/powerpoint/2010/main" val="3569991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1056904"/>
            <a:ext cx="11602192" cy="2092881"/>
          </a:xfrm>
          <a:prstGeom prst="rect">
            <a:avLst/>
          </a:prstGeom>
          <a:noFill/>
        </p:spPr>
        <p:txBody>
          <a:bodyPr wrap="square" rtlCol="0">
            <a:spAutoFit/>
          </a:bodyPr>
          <a:lstStyle/>
          <a:p>
            <a:r>
              <a:rPr lang="en-US" sz="2000" b="1" dirty="0"/>
              <a:t>Relation entre Data mining et Intelligences </a:t>
            </a:r>
            <a:r>
              <a:rPr lang="en-US" sz="2000" b="1" dirty="0" err="1" smtClean="0"/>
              <a:t>artificielle</a:t>
            </a:r>
            <a:endParaRPr lang="en-US" sz="2000" b="1" dirty="0" smtClean="0"/>
          </a:p>
          <a:p>
            <a:endParaRPr lang="fr-FR" sz="2000" b="1" dirty="0"/>
          </a:p>
          <a:p>
            <a:r>
              <a:rPr lang="en-US" dirty="0"/>
              <a:t> Le DM </a:t>
            </a:r>
            <a:r>
              <a:rPr lang="en-US" dirty="0" err="1"/>
              <a:t>utilise</a:t>
            </a:r>
            <a:r>
              <a:rPr lang="en-US" dirty="0"/>
              <a:t> des techniques </a:t>
            </a:r>
            <a:r>
              <a:rPr lang="en-US" dirty="0" err="1"/>
              <a:t>d'IA</a:t>
            </a:r>
            <a:r>
              <a:rPr lang="en-US" dirty="0"/>
              <a:t>, </a:t>
            </a:r>
            <a:r>
              <a:rPr lang="en-US" dirty="0" err="1"/>
              <a:t>comme</a:t>
            </a:r>
            <a:r>
              <a:rPr lang="en-US" dirty="0"/>
              <a:t> </a:t>
            </a:r>
            <a:r>
              <a:rPr lang="en-US" dirty="0" err="1"/>
              <a:t>l'apprentissage</a:t>
            </a:r>
            <a:r>
              <a:rPr lang="en-US" dirty="0"/>
              <a:t> </a:t>
            </a:r>
            <a:r>
              <a:rPr lang="en-US" dirty="0" err="1"/>
              <a:t>automatique</a:t>
            </a:r>
            <a:r>
              <a:rPr lang="en-US" dirty="0"/>
              <a:t> pour </a:t>
            </a:r>
            <a:r>
              <a:rPr lang="en-US" dirty="0" err="1"/>
              <a:t>extraire</a:t>
            </a:r>
            <a:r>
              <a:rPr lang="en-US" dirty="0"/>
              <a:t> des </a:t>
            </a:r>
            <a:r>
              <a:rPr lang="en-US" dirty="0" err="1"/>
              <a:t>modéles</a:t>
            </a:r>
            <a:r>
              <a:rPr lang="en-US" dirty="0"/>
              <a:t> </a:t>
            </a:r>
            <a:r>
              <a:rPr lang="en-US" dirty="0" err="1"/>
              <a:t>cachés</a:t>
            </a:r>
            <a:r>
              <a:rPr lang="en-US" dirty="0"/>
              <a:t> et </a:t>
            </a:r>
            <a:r>
              <a:rPr lang="en-US" dirty="0" err="1"/>
              <a:t>améliorer</a:t>
            </a:r>
            <a:r>
              <a:rPr lang="en-US" dirty="0"/>
              <a:t> </a:t>
            </a:r>
            <a:r>
              <a:rPr lang="en-US" dirty="0" err="1"/>
              <a:t>L'analyse</a:t>
            </a:r>
            <a:r>
              <a:rPr lang="en-US" dirty="0"/>
              <a:t> des </a:t>
            </a:r>
            <a:r>
              <a:rPr lang="en-US" dirty="0" err="1"/>
              <a:t>donneés</a:t>
            </a:r>
            <a:endParaRPr lang="fr-FR" dirty="0"/>
          </a:p>
          <a:p>
            <a:endParaRPr lang="en-US" dirty="0" smtClean="0"/>
          </a:p>
          <a:p>
            <a:endParaRPr lang="en-US" dirty="0"/>
          </a:p>
          <a:p>
            <a:endParaRPr lang="fr-FR" dirty="0"/>
          </a:p>
        </p:txBody>
      </p:sp>
    </p:spTree>
    <p:extLst>
      <p:ext uri="{BB962C8B-B14F-4D97-AF65-F5344CB8AC3E}">
        <p14:creationId xmlns:p14="http://schemas.microsoft.com/office/powerpoint/2010/main" val="4133374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88770" y="308758"/>
            <a:ext cx="9832769" cy="6463308"/>
          </a:xfrm>
          <a:prstGeom prst="rect">
            <a:avLst/>
          </a:prstGeom>
          <a:noFill/>
        </p:spPr>
        <p:txBody>
          <a:bodyPr wrap="square" rtlCol="0">
            <a:spAutoFit/>
          </a:bodyPr>
          <a:lstStyle/>
          <a:p>
            <a:pPr marL="400050" indent="-400050">
              <a:buFont typeface="+mj-lt"/>
              <a:buAutoNum type="romanUcPeriod"/>
            </a:pPr>
            <a:r>
              <a:rPr lang="fr-FR" dirty="0"/>
              <a:t>Qu’es ce  que le data  mining</a:t>
            </a:r>
          </a:p>
          <a:p>
            <a:pPr marL="400050" indent="-400050">
              <a:buFont typeface="+mj-lt"/>
              <a:buAutoNum type="romanUcPeriod"/>
            </a:pPr>
            <a:r>
              <a:rPr lang="en-BZ" dirty="0"/>
              <a:t>Types de data </a:t>
            </a:r>
            <a:r>
              <a:rPr lang="en-BZ" dirty="0" smtClean="0"/>
              <a:t>mining  :</a:t>
            </a:r>
          </a:p>
          <a:p>
            <a:endParaRPr lang="en-BZ" dirty="0"/>
          </a:p>
          <a:p>
            <a:r>
              <a:rPr lang="en-BZ" dirty="0" smtClean="0"/>
              <a:t>  Parmis les types de data mining on peut </a:t>
            </a:r>
            <a:r>
              <a:rPr lang="en-BZ" dirty="0" err="1" smtClean="0"/>
              <a:t>en</a:t>
            </a:r>
            <a:r>
              <a:rPr lang="en-BZ" dirty="0" smtClean="0"/>
              <a:t> citer 4 :</a:t>
            </a:r>
          </a:p>
          <a:p>
            <a:pPr marL="285750" indent="-285750">
              <a:buFont typeface="Wingdings" panose="05000000000000000000" pitchFamily="2" charset="2"/>
              <a:buChar char="ü"/>
            </a:pPr>
            <a:r>
              <a:rPr lang="fr-FR" dirty="0" smtClean="0"/>
              <a:t>Association</a:t>
            </a:r>
          </a:p>
          <a:p>
            <a:pPr marL="285750" indent="-285750">
              <a:buFont typeface="Wingdings" panose="05000000000000000000" pitchFamily="2" charset="2"/>
              <a:buChar char="ü"/>
            </a:pPr>
            <a:r>
              <a:rPr lang="fr-FR" dirty="0"/>
              <a:t> </a:t>
            </a:r>
            <a:r>
              <a:rPr lang="fr-FR" dirty="0" smtClean="0"/>
              <a:t>Classification</a:t>
            </a:r>
          </a:p>
          <a:p>
            <a:pPr marL="285750" indent="-285750">
              <a:buFont typeface="Wingdings" panose="05000000000000000000" pitchFamily="2" charset="2"/>
              <a:buChar char="ü"/>
            </a:pPr>
            <a:r>
              <a:rPr lang="fr-FR" dirty="0"/>
              <a:t>Clustering</a:t>
            </a:r>
            <a:r>
              <a:rPr lang="fr-FR" dirty="0" smtClean="0"/>
              <a:t> </a:t>
            </a:r>
          </a:p>
          <a:p>
            <a:pPr marL="285750" indent="-285750">
              <a:buFont typeface="Wingdings" panose="05000000000000000000" pitchFamily="2" charset="2"/>
              <a:buChar char="ü"/>
            </a:pPr>
            <a:r>
              <a:rPr lang="fr-FR" dirty="0"/>
              <a:t> Séquences </a:t>
            </a:r>
            <a:endParaRPr lang="en-BZ" dirty="0" smtClean="0"/>
          </a:p>
          <a:p>
            <a:r>
              <a:rPr lang="en-BZ" dirty="0" smtClean="0"/>
              <a:t> </a:t>
            </a:r>
          </a:p>
          <a:p>
            <a:pPr marL="342900" indent="-342900">
              <a:buAutoNum type="arabicPeriod"/>
            </a:pPr>
            <a:r>
              <a:rPr lang="fr-FR" dirty="0" smtClean="0"/>
              <a:t>Association </a:t>
            </a:r>
            <a:r>
              <a:rPr lang="fr-FR" dirty="0"/>
              <a:t>: Trouver des relations entre les données (ex. : les produits souvent achetés ensemble</a:t>
            </a:r>
            <a:r>
              <a:rPr lang="fr-FR" dirty="0" smtClean="0"/>
              <a:t>).</a:t>
            </a:r>
          </a:p>
          <a:p>
            <a:pPr marL="342900" indent="-342900">
              <a:buAutoNum type="arabicPeriod"/>
            </a:pPr>
            <a:endParaRPr lang="en-BZ" dirty="0"/>
          </a:p>
          <a:p>
            <a:pPr marL="342900" indent="-342900">
              <a:buAutoNum type="arabicPeriod"/>
            </a:pPr>
            <a:endParaRPr lang="fr-FR" dirty="0" smtClean="0"/>
          </a:p>
          <a:p>
            <a:r>
              <a:rPr lang="fr-FR" dirty="0" smtClean="0"/>
              <a:t>2</a:t>
            </a:r>
            <a:r>
              <a:rPr lang="fr-FR" dirty="0"/>
              <a:t>. Classification : Placer les données dans des catégories prédéfinies (ex. : distinguer clients </a:t>
            </a:r>
            <a:r>
              <a:rPr lang="fr-FR" dirty="0" smtClean="0"/>
              <a:t>solvables/non-solvables : </a:t>
            </a:r>
            <a:r>
              <a:rPr lang="fr-FR" dirty="0" err="1" smtClean="0"/>
              <a:t>capaciter</a:t>
            </a:r>
            <a:r>
              <a:rPr lang="fr-FR" dirty="0" smtClean="0"/>
              <a:t> de couvrir ses dette…).</a:t>
            </a:r>
          </a:p>
          <a:p>
            <a:endParaRPr lang="fr-FR" dirty="0"/>
          </a:p>
          <a:p>
            <a:r>
              <a:rPr lang="fr-FR" dirty="0" smtClean="0"/>
              <a:t>3</a:t>
            </a:r>
            <a:r>
              <a:rPr lang="fr-FR" dirty="0"/>
              <a:t>. Clustering : Regrouper les données similaires sans catégories prédéfinies (ex. : créer des groupes de clients basés sur leurs comportements</a:t>
            </a:r>
            <a:r>
              <a:rPr lang="fr-FR" dirty="0" smtClean="0"/>
              <a:t>).</a:t>
            </a:r>
          </a:p>
          <a:p>
            <a:endParaRPr lang="fr-FR" dirty="0"/>
          </a:p>
          <a:p>
            <a:endParaRPr lang="fr-FR" dirty="0" smtClean="0"/>
          </a:p>
          <a:p>
            <a:r>
              <a:rPr lang="fr-FR" dirty="0" smtClean="0"/>
              <a:t>4</a:t>
            </a:r>
            <a:r>
              <a:rPr lang="fr-FR" dirty="0"/>
              <a:t>. Séquences : Analyser l’ordre des événements ou actions dans le temps (ex. : prévoir les prochaines étapes dans une série de transactions).</a:t>
            </a:r>
          </a:p>
          <a:p>
            <a:endParaRPr lang="fr-FR" dirty="0"/>
          </a:p>
        </p:txBody>
      </p:sp>
    </p:spTree>
    <p:extLst>
      <p:ext uri="{BB962C8B-B14F-4D97-AF65-F5344CB8AC3E}">
        <p14:creationId xmlns:p14="http://schemas.microsoft.com/office/powerpoint/2010/main" val="3555756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67854" y="616931"/>
            <a:ext cx="10795257" cy="452431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endParaRPr lang="fr-FR" dirty="0"/>
          </a:p>
          <a:p>
            <a:pPr marL="400050" indent="-400050">
              <a:buFont typeface="+mj-lt"/>
              <a:buAutoNum type="romanUcPeriod"/>
            </a:pPr>
            <a:r>
              <a:rPr lang="fr-FR" dirty="0"/>
              <a:t>Qu’es ce  que le data  mining</a:t>
            </a:r>
          </a:p>
          <a:p>
            <a:pPr marL="400050" indent="-400050">
              <a:buFont typeface="+mj-lt"/>
              <a:buAutoNum type="romanUcPeriod"/>
            </a:pPr>
            <a:r>
              <a:rPr lang="en-BZ" dirty="0"/>
              <a:t>Types de data mining</a:t>
            </a:r>
            <a:endParaRPr lang="fr-FR" dirty="0"/>
          </a:p>
          <a:p>
            <a:pPr marL="400050" indent="-400050">
              <a:buFont typeface="+mj-lt"/>
              <a:buAutoNum type="romanUcPeriod"/>
            </a:pPr>
            <a:r>
              <a:rPr lang="en-BZ" dirty="0" smtClean="0"/>
              <a:t>Dipline :</a:t>
            </a:r>
          </a:p>
          <a:p>
            <a:pPr marL="400050" indent="-400050">
              <a:buFont typeface="+mj-lt"/>
              <a:buAutoNum type="romanUcPeriod"/>
            </a:pPr>
            <a:endParaRPr lang="en-BZ" dirty="0"/>
          </a:p>
          <a:p>
            <a:pPr marL="400050" indent="-400050">
              <a:buFont typeface="+mj-lt"/>
              <a:buAutoNum type="romanUcPeriod"/>
            </a:pPr>
            <a:endParaRPr lang="en-BZ" dirty="0" smtClean="0"/>
          </a:p>
          <a:p>
            <a:pPr marL="400050" indent="-400050">
              <a:buFont typeface="+mj-lt"/>
              <a:buAutoNum type="romanUcPeriod"/>
            </a:pPr>
            <a:endParaRPr lang="en-BZ" dirty="0"/>
          </a:p>
          <a:p>
            <a:endParaRPr lang="en-BZ" dirty="0" smtClean="0"/>
          </a:p>
          <a:p>
            <a:r>
              <a:rPr lang="en-BZ" dirty="0"/>
              <a:t> </a:t>
            </a:r>
            <a:r>
              <a:rPr lang="en-BZ" dirty="0" smtClean="0"/>
              <a:t>                                       </a:t>
            </a:r>
          </a:p>
          <a:p>
            <a:r>
              <a:rPr lang="en-BZ" dirty="0"/>
              <a:t> </a:t>
            </a:r>
            <a:r>
              <a:rPr lang="en-BZ" dirty="0" smtClean="0"/>
              <a:t>                                                                               </a:t>
            </a:r>
          </a:p>
          <a:p>
            <a:r>
              <a:rPr lang="en-BZ" dirty="0"/>
              <a:t> </a:t>
            </a:r>
            <a:r>
              <a:rPr lang="en-BZ" dirty="0" smtClean="0"/>
              <a:t>                                                                                                  </a:t>
            </a:r>
          </a:p>
          <a:p>
            <a:pPr marL="400050" indent="-400050">
              <a:buFont typeface="+mj-lt"/>
              <a:buAutoNum type="romanUcPeriod"/>
            </a:pPr>
            <a:endParaRPr lang="en-BZ" dirty="0"/>
          </a:p>
          <a:p>
            <a:pPr marL="400050" indent="-400050">
              <a:buFont typeface="+mj-lt"/>
              <a:buAutoNum type="romanUcPeriod"/>
            </a:pPr>
            <a:endParaRPr lang="en-BZ" dirty="0" smtClean="0"/>
          </a:p>
          <a:p>
            <a:pPr marL="400050" indent="-400050">
              <a:buFont typeface="+mj-lt"/>
              <a:buAutoNum type="romanUcPeriod"/>
            </a:pPr>
            <a:endParaRPr lang="en-BZ" dirty="0"/>
          </a:p>
          <a:p>
            <a:endParaRPr lang="fr-FR" dirty="0"/>
          </a:p>
          <a:p>
            <a:endParaRPr lang="fr-FR" dirty="0"/>
          </a:p>
        </p:txBody>
      </p:sp>
      <p:graphicFrame>
        <p:nvGraphicFramePr>
          <p:cNvPr id="7" name="Diagramme 6"/>
          <p:cNvGraphicFramePr/>
          <p:nvPr>
            <p:extLst>
              <p:ext uri="{D42A27DB-BD31-4B8C-83A1-F6EECF244321}">
                <p14:modId xmlns:p14="http://schemas.microsoft.com/office/powerpoint/2010/main" val="1307334514"/>
              </p:ext>
            </p:extLst>
          </p:nvPr>
        </p:nvGraphicFramePr>
        <p:xfrm>
          <a:off x="410504" y="1772356"/>
          <a:ext cx="10415540" cy="416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Flèche à angle droit 7"/>
          <p:cNvSpPr/>
          <p:nvPr/>
        </p:nvSpPr>
        <p:spPr>
          <a:xfrm rot="5400000">
            <a:off x="5052346" y="3381594"/>
            <a:ext cx="446566" cy="963408"/>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24311264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377245" y="587022"/>
            <a:ext cx="10193866" cy="5909310"/>
          </a:xfrm>
          <a:prstGeom prst="rect">
            <a:avLst/>
          </a:prstGeom>
          <a:noFill/>
        </p:spPr>
        <p:txBody>
          <a:bodyPr wrap="square" rtlCol="0">
            <a:spAutoFit/>
          </a:bodyPr>
          <a:lstStyle/>
          <a:p>
            <a:pPr marL="400050" indent="-400050">
              <a:buFont typeface="+mj-lt"/>
              <a:buAutoNum type="romanUcPeriod"/>
            </a:pPr>
            <a:r>
              <a:rPr lang="fr-FR" dirty="0"/>
              <a:t>Qu’es ce  que le data  mining</a:t>
            </a:r>
          </a:p>
          <a:p>
            <a:pPr marL="400050" indent="-400050">
              <a:buFont typeface="+mj-lt"/>
              <a:buAutoNum type="romanUcPeriod"/>
            </a:pPr>
            <a:r>
              <a:rPr lang="en-BZ" dirty="0"/>
              <a:t>Types de data mining</a:t>
            </a:r>
            <a:endParaRPr lang="fr-FR" dirty="0"/>
          </a:p>
          <a:p>
            <a:pPr marL="400050" indent="-400050">
              <a:buFont typeface="+mj-lt"/>
              <a:buAutoNum type="romanUcPeriod"/>
            </a:pPr>
            <a:r>
              <a:rPr lang="en-BZ" dirty="0"/>
              <a:t>Dipline</a:t>
            </a:r>
            <a:endParaRPr lang="fr-FR" dirty="0"/>
          </a:p>
          <a:p>
            <a:pPr marL="400050" indent="-400050">
              <a:buFont typeface="+mj-lt"/>
              <a:buAutoNum type="romanUcPeriod"/>
            </a:pPr>
            <a:r>
              <a:rPr lang="fr-FR" dirty="0"/>
              <a:t> </a:t>
            </a:r>
            <a:r>
              <a:rPr lang="fr-FR" dirty="0" smtClean="0"/>
              <a:t>Sources pour la recollete des données</a:t>
            </a:r>
          </a:p>
          <a:p>
            <a:pPr marL="400050" indent="-400050">
              <a:buFont typeface="+mj-lt"/>
              <a:buAutoNum type="romanUcPeriod"/>
            </a:pPr>
            <a:endParaRPr lang="en-BZ" dirty="0"/>
          </a:p>
          <a:p>
            <a:pPr marL="400050" indent="-400050">
              <a:buFont typeface="+mj-lt"/>
              <a:buAutoNum type="romanUcPeriod"/>
            </a:pPr>
            <a:endParaRPr lang="en-BZ" dirty="0" smtClean="0"/>
          </a:p>
          <a:p>
            <a:pPr marL="400050" indent="-400050">
              <a:buFont typeface="+mj-lt"/>
              <a:buAutoNum type="romanUcPeriod"/>
            </a:pPr>
            <a:endParaRPr lang="en-BZ" dirty="0"/>
          </a:p>
          <a:p>
            <a:pPr marL="400050" indent="-400050">
              <a:buFont typeface="+mj-lt"/>
              <a:buAutoNum type="romanUcPeriod"/>
            </a:pPr>
            <a:endParaRPr lang="en-BZ" dirty="0" smtClean="0"/>
          </a:p>
          <a:p>
            <a:pPr marL="285750" indent="-285750">
              <a:buFont typeface="Wingdings" panose="05000000000000000000" pitchFamily="2" charset="2"/>
              <a:buChar char="v"/>
            </a:pPr>
            <a:r>
              <a:rPr lang="en-BZ" dirty="0" smtClean="0"/>
              <a:t>Les sources pour la </a:t>
            </a:r>
            <a:r>
              <a:rPr lang="en-BZ" dirty="0" err="1" smtClean="0"/>
              <a:t>collecte</a:t>
            </a:r>
            <a:r>
              <a:rPr lang="en-BZ" dirty="0" smtClean="0"/>
              <a:t> des </a:t>
            </a:r>
            <a:r>
              <a:rPr lang="en-BZ" dirty="0" err="1" smtClean="0"/>
              <a:t>donnes</a:t>
            </a:r>
            <a:r>
              <a:rPr lang="en-BZ" dirty="0" smtClean="0"/>
              <a:t> :</a:t>
            </a:r>
          </a:p>
          <a:p>
            <a:pPr marL="285750" indent="-285750">
              <a:buFont typeface="Wingdings" panose="05000000000000000000" pitchFamily="2" charset="2"/>
              <a:buChar char="§"/>
            </a:pPr>
            <a:endParaRPr lang="en-BZ" dirty="0" smtClean="0"/>
          </a:p>
          <a:p>
            <a:pPr marL="285750" indent="-285750">
              <a:buFont typeface="Wingdings" panose="05000000000000000000" pitchFamily="2" charset="2"/>
              <a:buChar char="§"/>
            </a:pPr>
            <a:endParaRPr lang="en-BZ" dirty="0" smtClean="0"/>
          </a:p>
          <a:p>
            <a:pPr marL="285750" indent="-285750">
              <a:buFont typeface="Wingdings" panose="05000000000000000000" pitchFamily="2" charset="2"/>
              <a:buChar char="§"/>
            </a:pPr>
            <a:r>
              <a:rPr lang="en-BZ" dirty="0" err="1" smtClean="0"/>
              <a:t>Fichiers</a:t>
            </a:r>
            <a:r>
              <a:rPr lang="en-BZ" dirty="0" smtClean="0"/>
              <a:t>     (CSV,TXT,XLSX,JSON ,XML,HTML.)</a:t>
            </a:r>
          </a:p>
          <a:p>
            <a:pPr marL="285750" indent="-285750">
              <a:buFont typeface="Wingdings" panose="05000000000000000000" pitchFamily="2" charset="2"/>
              <a:buChar char="§"/>
            </a:pPr>
            <a:endParaRPr lang="en-BZ" dirty="0" smtClean="0"/>
          </a:p>
          <a:p>
            <a:pPr marL="285750" indent="-285750">
              <a:buFont typeface="Wingdings" panose="05000000000000000000" pitchFamily="2" charset="2"/>
              <a:buChar char="§"/>
            </a:pPr>
            <a:r>
              <a:rPr lang="en-BZ" dirty="0" smtClean="0"/>
              <a:t>Base des </a:t>
            </a:r>
            <a:r>
              <a:rPr lang="en-BZ" dirty="0" err="1" smtClean="0"/>
              <a:t>donnees</a:t>
            </a:r>
            <a:r>
              <a:rPr lang="en-BZ" dirty="0" smtClean="0"/>
              <a:t>    (SQL, </a:t>
            </a:r>
            <a:r>
              <a:rPr lang="en-BZ" dirty="0" err="1" smtClean="0"/>
              <a:t>ou</a:t>
            </a:r>
            <a:r>
              <a:rPr lang="en-BZ" dirty="0" smtClean="0"/>
              <a:t> NON SQL)</a:t>
            </a:r>
          </a:p>
          <a:p>
            <a:pPr marL="285750" indent="-285750">
              <a:buFont typeface="Wingdings" panose="05000000000000000000" pitchFamily="2" charset="2"/>
              <a:buChar char="§"/>
            </a:pPr>
            <a:endParaRPr lang="en-BZ" dirty="0" smtClean="0"/>
          </a:p>
          <a:p>
            <a:pPr marL="285750" indent="-285750">
              <a:buFont typeface="Wingdings" panose="05000000000000000000" pitchFamily="2" charset="2"/>
              <a:buChar char="§"/>
            </a:pPr>
            <a:r>
              <a:rPr lang="en-BZ" dirty="0" smtClean="0"/>
              <a:t>Web  (</a:t>
            </a:r>
            <a:r>
              <a:rPr lang="en-BZ" dirty="0" err="1" smtClean="0"/>
              <a:t>statique</a:t>
            </a:r>
            <a:r>
              <a:rPr lang="en-BZ" dirty="0" smtClean="0"/>
              <a:t> </a:t>
            </a:r>
            <a:r>
              <a:rPr lang="en-BZ" dirty="0" err="1" smtClean="0"/>
              <a:t>ou</a:t>
            </a:r>
            <a:r>
              <a:rPr lang="en-BZ" dirty="0" smtClean="0"/>
              <a:t> </a:t>
            </a:r>
            <a:r>
              <a:rPr lang="en-BZ" dirty="0" err="1" smtClean="0"/>
              <a:t>dynamique</a:t>
            </a:r>
            <a:r>
              <a:rPr lang="en-BZ" dirty="0" smtClean="0"/>
              <a:t>)</a:t>
            </a:r>
          </a:p>
          <a:p>
            <a:pPr marL="285750" indent="-285750">
              <a:buFont typeface="Wingdings" panose="05000000000000000000" pitchFamily="2" charset="2"/>
              <a:buChar char="§"/>
            </a:pPr>
            <a:endParaRPr lang="en-BZ" dirty="0" smtClean="0"/>
          </a:p>
          <a:p>
            <a:pPr marL="285750" indent="-285750">
              <a:buFont typeface="Wingdings" panose="05000000000000000000" pitchFamily="2" charset="2"/>
              <a:buChar char="§"/>
            </a:pPr>
            <a:r>
              <a:rPr lang="en-BZ" dirty="0" err="1" smtClean="0"/>
              <a:t>Apis</a:t>
            </a:r>
            <a:r>
              <a:rPr lang="en-BZ" dirty="0" smtClean="0"/>
              <a:t>  (SOAP </a:t>
            </a:r>
            <a:r>
              <a:rPr lang="en-BZ" dirty="0" err="1" smtClean="0"/>
              <a:t>ou</a:t>
            </a:r>
            <a:r>
              <a:rPr lang="en-BZ" dirty="0" smtClean="0"/>
              <a:t> Rest)</a:t>
            </a:r>
          </a:p>
          <a:p>
            <a:pPr marL="400050" indent="-400050">
              <a:buFont typeface="+mj-lt"/>
              <a:buAutoNum type="romanUcPeriod"/>
            </a:pPr>
            <a:endParaRPr lang="en-BZ" dirty="0"/>
          </a:p>
          <a:p>
            <a:pPr marL="285750" indent="-285750">
              <a:buFont typeface="Arial" panose="020B0604020202020204" pitchFamily="34" charset="0"/>
              <a:buChar char="•"/>
            </a:pPr>
            <a:endParaRPr lang="fr-FR" dirty="0"/>
          </a:p>
          <a:p>
            <a:endParaRPr lang="fr-FR" dirty="0"/>
          </a:p>
        </p:txBody>
      </p:sp>
    </p:spTree>
    <p:extLst>
      <p:ext uri="{BB962C8B-B14F-4D97-AF65-F5344CB8AC3E}">
        <p14:creationId xmlns:p14="http://schemas.microsoft.com/office/powerpoint/2010/main" val="4183451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643467" y="304800"/>
            <a:ext cx="11130844" cy="7017306"/>
          </a:xfrm>
          <a:prstGeom prst="rect">
            <a:avLst/>
          </a:prstGeom>
          <a:noFill/>
        </p:spPr>
        <p:txBody>
          <a:bodyPr wrap="square" rtlCol="0">
            <a:spAutoFit/>
          </a:bodyPr>
          <a:lstStyle/>
          <a:p>
            <a:pPr marL="400050" indent="-400050">
              <a:buFont typeface="+mj-lt"/>
              <a:buAutoNum type="romanUcPeriod"/>
            </a:pPr>
            <a:r>
              <a:rPr lang="fr-FR" dirty="0"/>
              <a:t>Qu’es ce  que le data  mining</a:t>
            </a:r>
          </a:p>
          <a:p>
            <a:pPr marL="400050" indent="-400050">
              <a:buFont typeface="+mj-lt"/>
              <a:buAutoNum type="romanUcPeriod"/>
            </a:pPr>
            <a:r>
              <a:rPr lang="en-BZ" dirty="0"/>
              <a:t>Types de data mining</a:t>
            </a:r>
            <a:endParaRPr lang="fr-FR" dirty="0"/>
          </a:p>
          <a:p>
            <a:pPr marL="400050" indent="-400050">
              <a:buFont typeface="+mj-lt"/>
              <a:buAutoNum type="romanUcPeriod"/>
            </a:pPr>
            <a:r>
              <a:rPr lang="en-BZ" dirty="0"/>
              <a:t>Dipline</a:t>
            </a:r>
            <a:endParaRPr lang="fr-FR" dirty="0"/>
          </a:p>
          <a:p>
            <a:pPr marL="400050" indent="-400050">
              <a:buFont typeface="+mj-lt"/>
              <a:buAutoNum type="romanUcPeriod"/>
            </a:pPr>
            <a:r>
              <a:rPr lang="fr-FR" dirty="0"/>
              <a:t> Sources pour la recollete des </a:t>
            </a:r>
            <a:r>
              <a:rPr lang="fr-FR" dirty="0" err="1"/>
              <a:t>donnees</a:t>
            </a:r>
            <a:endParaRPr lang="fr-FR" dirty="0"/>
          </a:p>
          <a:p>
            <a:pPr marL="400050" indent="-400050">
              <a:buFont typeface="+mj-lt"/>
              <a:buAutoNum type="romanUcPeriod"/>
            </a:pPr>
            <a:r>
              <a:rPr lang="fr-FR" dirty="0"/>
              <a:t>Outils de python pour la collecte des </a:t>
            </a:r>
            <a:r>
              <a:rPr lang="fr-FR" dirty="0" smtClean="0"/>
              <a:t>données  :</a:t>
            </a:r>
          </a:p>
          <a:p>
            <a:pPr marL="400050" indent="-400050">
              <a:buFont typeface="+mj-lt"/>
              <a:buAutoNum type="romanUcPeriod"/>
            </a:pPr>
            <a:endParaRPr lang="en-BZ" dirty="0"/>
          </a:p>
          <a:p>
            <a:pPr marL="400050" indent="-400050">
              <a:buFont typeface="+mj-lt"/>
              <a:buAutoNum type="romanUcPeriod"/>
            </a:pPr>
            <a:endParaRPr lang="en-BZ" dirty="0" smtClean="0"/>
          </a:p>
          <a:p>
            <a:pPr marL="285750" indent="-285750">
              <a:buFont typeface="Wingdings" panose="05000000000000000000" pitchFamily="2" charset="2"/>
              <a:buChar char="Ø"/>
            </a:pPr>
            <a:r>
              <a:rPr lang="en-BZ" dirty="0" smtClean="0"/>
              <a:t>Pandas :</a:t>
            </a:r>
          </a:p>
          <a:p>
            <a:pPr marL="285750" indent="-285750">
              <a:buFont typeface="Wingdings" panose="05000000000000000000" pitchFamily="2" charset="2"/>
              <a:buChar char="Ø"/>
            </a:pPr>
            <a:endParaRPr lang="en-BZ" dirty="0" smtClean="0"/>
          </a:p>
          <a:p>
            <a:r>
              <a:rPr lang="en-BZ" dirty="0"/>
              <a:t>Pandas </a:t>
            </a:r>
            <a:r>
              <a:rPr lang="en-BZ" dirty="0" err="1" smtClean="0"/>
              <a:t>est</a:t>
            </a:r>
            <a:r>
              <a:rPr lang="en-BZ" dirty="0" smtClean="0"/>
              <a:t> </a:t>
            </a:r>
            <a:r>
              <a:rPr lang="en-BZ" dirty="0" err="1" smtClean="0"/>
              <a:t>une</a:t>
            </a:r>
            <a:r>
              <a:rPr lang="en-BZ" dirty="0" smtClean="0"/>
              <a:t> </a:t>
            </a:r>
            <a:r>
              <a:rPr lang="en-BZ" dirty="0" err="1" smtClean="0"/>
              <a:t>bibliotheque</a:t>
            </a:r>
            <a:r>
              <a:rPr lang="en-BZ" dirty="0" smtClean="0"/>
              <a:t> de python </a:t>
            </a:r>
            <a:r>
              <a:rPr lang="en-BZ" dirty="0" err="1" smtClean="0"/>
              <a:t>tres</a:t>
            </a:r>
            <a:r>
              <a:rPr lang="en-BZ" dirty="0" smtClean="0"/>
              <a:t> riche qui nous </a:t>
            </a:r>
            <a:r>
              <a:rPr lang="en-BZ" dirty="0" err="1" smtClean="0"/>
              <a:t>permet</a:t>
            </a:r>
            <a:r>
              <a:rPr lang="en-BZ" dirty="0" smtClean="0"/>
              <a:t> de </a:t>
            </a:r>
            <a:r>
              <a:rPr lang="en-BZ" dirty="0" err="1" smtClean="0"/>
              <a:t>d’extraire</a:t>
            </a:r>
            <a:r>
              <a:rPr lang="en-BZ" dirty="0" smtClean="0"/>
              <a:t> les </a:t>
            </a:r>
            <a:r>
              <a:rPr lang="en-BZ" dirty="0" err="1" smtClean="0"/>
              <a:t>donnees</a:t>
            </a:r>
            <a:endParaRPr lang="en-BZ" dirty="0" smtClean="0"/>
          </a:p>
          <a:p>
            <a:endParaRPr lang="en-BZ" dirty="0"/>
          </a:p>
          <a:p>
            <a:pPr marL="285750" indent="-285750">
              <a:buFont typeface="Wingdings" panose="05000000000000000000" pitchFamily="2" charset="2"/>
              <a:buChar char="Ø"/>
            </a:pPr>
            <a:r>
              <a:rPr lang="en-BZ" dirty="0" smtClean="0"/>
              <a:t>BeautifulSoup :</a:t>
            </a:r>
          </a:p>
          <a:p>
            <a:pPr marL="285750" indent="-285750">
              <a:buFont typeface="Arial" panose="020B0604020202020204" pitchFamily="34" charset="0"/>
              <a:buChar char="•"/>
            </a:pPr>
            <a:endParaRPr lang="en-BZ" dirty="0" smtClean="0"/>
          </a:p>
          <a:p>
            <a:r>
              <a:rPr lang="en-BZ" dirty="0" smtClean="0"/>
              <a:t>BeautifulSoup </a:t>
            </a:r>
            <a:r>
              <a:rPr lang="en-BZ" dirty="0" err="1" smtClean="0"/>
              <a:t>permet</a:t>
            </a:r>
            <a:r>
              <a:rPr lang="en-BZ" dirty="0" smtClean="0"/>
              <a:t> </a:t>
            </a:r>
            <a:r>
              <a:rPr lang="en-BZ" dirty="0" err="1" smtClean="0"/>
              <a:t>d’afficher</a:t>
            </a:r>
            <a:r>
              <a:rPr lang="en-BZ" dirty="0" smtClean="0"/>
              <a:t> les pages web </a:t>
            </a:r>
            <a:r>
              <a:rPr lang="en-BZ" dirty="0" err="1" smtClean="0"/>
              <a:t>d’une</a:t>
            </a:r>
            <a:r>
              <a:rPr lang="en-BZ" dirty="0" smtClean="0"/>
              <a:t> </a:t>
            </a:r>
            <a:r>
              <a:rPr lang="en-BZ" dirty="0" err="1" smtClean="0"/>
              <a:t>matiere</a:t>
            </a:r>
            <a:r>
              <a:rPr lang="en-BZ" dirty="0" smtClean="0"/>
              <a:t> </a:t>
            </a:r>
            <a:r>
              <a:rPr lang="en-BZ" dirty="0" err="1" smtClean="0"/>
              <a:t>tres</a:t>
            </a:r>
            <a:r>
              <a:rPr lang="en-BZ" dirty="0" smtClean="0"/>
              <a:t> </a:t>
            </a:r>
            <a:r>
              <a:rPr lang="en-BZ" dirty="0" err="1" smtClean="0"/>
              <a:t>bien</a:t>
            </a:r>
            <a:r>
              <a:rPr lang="en-BZ" dirty="0" smtClean="0"/>
              <a:t> structures  </a:t>
            </a:r>
            <a:endParaRPr lang="en-BZ" dirty="0"/>
          </a:p>
          <a:p>
            <a:endParaRPr lang="en-BZ" dirty="0" smtClean="0"/>
          </a:p>
          <a:p>
            <a:pPr marL="285750" indent="-285750">
              <a:buFont typeface="Wingdings" panose="05000000000000000000" pitchFamily="2" charset="2"/>
              <a:buChar char="Ø"/>
            </a:pPr>
            <a:r>
              <a:rPr lang="en-BZ" dirty="0" smtClean="0"/>
              <a:t>Request :</a:t>
            </a:r>
          </a:p>
          <a:p>
            <a:endParaRPr lang="en-BZ" dirty="0" smtClean="0"/>
          </a:p>
          <a:p>
            <a:r>
              <a:rPr lang="en-BZ" dirty="0"/>
              <a:t>Request </a:t>
            </a:r>
            <a:r>
              <a:rPr lang="en-BZ" dirty="0" err="1" smtClean="0"/>
              <a:t>permet</a:t>
            </a:r>
            <a:r>
              <a:rPr lang="en-BZ" dirty="0" smtClean="0"/>
              <a:t> de </a:t>
            </a:r>
            <a:r>
              <a:rPr lang="en-BZ" dirty="0" err="1" smtClean="0"/>
              <a:t>recuperer</a:t>
            </a:r>
            <a:r>
              <a:rPr lang="en-BZ" dirty="0" smtClean="0"/>
              <a:t> les </a:t>
            </a:r>
            <a:r>
              <a:rPr lang="en-BZ" dirty="0" err="1" smtClean="0"/>
              <a:t>donnees</a:t>
            </a:r>
            <a:r>
              <a:rPr lang="en-BZ" dirty="0" smtClean="0"/>
              <a:t> via les </a:t>
            </a:r>
            <a:r>
              <a:rPr lang="en-BZ" dirty="0" err="1" smtClean="0"/>
              <a:t>Apis</a:t>
            </a:r>
            <a:r>
              <a:rPr lang="en-BZ" dirty="0" smtClean="0"/>
              <a:t> et les sites webs</a:t>
            </a:r>
          </a:p>
          <a:p>
            <a:endParaRPr lang="en-BZ" dirty="0"/>
          </a:p>
          <a:p>
            <a:r>
              <a:rPr lang="en-BZ" dirty="0" smtClean="0"/>
              <a:t>POURQUOI PYTHON :</a:t>
            </a:r>
          </a:p>
          <a:p>
            <a:r>
              <a:rPr lang="en-BZ" dirty="0" err="1" smtClean="0"/>
              <a:t>Parce</a:t>
            </a:r>
            <a:r>
              <a:rPr lang="en-BZ" dirty="0" smtClean="0"/>
              <a:t> que </a:t>
            </a:r>
            <a:r>
              <a:rPr lang="en-BZ" dirty="0" err="1" smtClean="0"/>
              <a:t>cest</a:t>
            </a:r>
            <a:r>
              <a:rPr lang="en-BZ" dirty="0" smtClean="0"/>
              <a:t> </a:t>
            </a:r>
            <a:r>
              <a:rPr lang="en-BZ" dirty="0" err="1" smtClean="0"/>
              <a:t>une</a:t>
            </a:r>
            <a:r>
              <a:rPr lang="en-BZ" dirty="0" smtClean="0"/>
              <a:t> </a:t>
            </a:r>
            <a:r>
              <a:rPr lang="en-BZ" dirty="0" err="1" smtClean="0"/>
              <a:t>lqnguage</a:t>
            </a:r>
            <a:r>
              <a:rPr lang="en-BZ" dirty="0" smtClean="0"/>
              <a:t> de </a:t>
            </a:r>
            <a:r>
              <a:rPr lang="en-BZ" dirty="0" err="1" smtClean="0"/>
              <a:t>tres</a:t>
            </a:r>
            <a:r>
              <a:rPr lang="en-BZ" dirty="0" smtClean="0"/>
              <a:t> haut </a:t>
            </a:r>
            <a:r>
              <a:rPr lang="en-BZ" dirty="0" err="1" smtClean="0"/>
              <a:t>niveau</a:t>
            </a:r>
            <a:r>
              <a:rPr lang="en-BZ" dirty="0" smtClean="0"/>
              <a:t> avec </a:t>
            </a:r>
            <a:r>
              <a:rPr lang="en-BZ" dirty="0" err="1" smtClean="0"/>
              <a:t>une</a:t>
            </a:r>
            <a:r>
              <a:rPr lang="en-BZ" dirty="0" smtClean="0"/>
              <a:t> </a:t>
            </a:r>
            <a:r>
              <a:rPr lang="en-BZ" dirty="0" err="1" smtClean="0"/>
              <a:t>typage</a:t>
            </a:r>
            <a:r>
              <a:rPr lang="en-BZ" dirty="0" smtClean="0"/>
              <a:t> </a:t>
            </a:r>
            <a:r>
              <a:rPr lang="en-BZ" dirty="0" err="1" smtClean="0"/>
              <a:t>dynamique</a:t>
            </a:r>
            <a:r>
              <a:rPr lang="en-BZ" dirty="0" smtClean="0"/>
              <a:t> et </a:t>
            </a:r>
            <a:r>
              <a:rPr lang="en-BZ" dirty="0" err="1" smtClean="0"/>
              <a:t>multiparadigmes</a:t>
            </a:r>
            <a:r>
              <a:rPr lang="en-BZ" dirty="0" smtClean="0"/>
              <a:t> et </a:t>
            </a:r>
            <a:r>
              <a:rPr lang="en-BZ" dirty="0" err="1" smtClean="0"/>
              <a:t>tres</a:t>
            </a:r>
            <a:r>
              <a:rPr lang="en-BZ" dirty="0" smtClean="0"/>
              <a:t> </a:t>
            </a:r>
            <a:r>
              <a:rPr lang="en-BZ" dirty="0" err="1" smtClean="0"/>
              <a:t>adaptes</a:t>
            </a:r>
            <a:r>
              <a:rPr lang="en-BZ" dirty="0" smtClean="0"/>
              <a:t> sur le </a:t>
            </a:r>
            <a:r>
              <a:rPr lang="en-BZ" dirty="0" err="1" smtClean="0"/>
              <a:t>domaines</a:t>
            </a:r>
            <a:endParaRPr lang="en-BZ" dirty="0"/>
          </a:p>
          <a:p>
            <a:endParaRPr lang="en-BZ" dirty="0"/>
          </a:p>
          <a:p>
            <a:endParaRPr lang="en-BZ" dirty="0" smtClean="0"/>
          </a:p>
          <a:p>
            <a:endParaRPr lang="fr-FR" dirty="0"/>
          </a:p>
        </p:txBody>
      </p:sp>
    </p:spTree>
    <p:extLst>
      <p:ext uri="{BB962C8B-B14F-4D97-AF65-F5344CB8AC3E}">
        <p14:creationId xmlns:p14="http://schemas.microsoft.com/office/powerpoint/2010/main" val="1858626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239</TotalTime>
  <Words>556</Words>
  <Application>Microsoft Office PowerPoint</Application>
  <PresentationFormat>Grand écran</PresentationFormat>
  <Paragraphs>156</Paragraphs>
  <Slides>10</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Arial</vt:lpstr>
      <vt:lpstr>Calibri</vt:lpstr>
      <vt:lpstr>Trebuchet MS</vt:lpstr>
      <vt:lpstr>Wingdings</vt:lpstr>
      <vt:lpstr>Wingdings 3</vt:lpstr>
      <vt:lpstr>Facette</vt:lpstr>
      <vt:lpstr>RESUME DE TOUT LES COURS DE DATA MINING      </vt:lpstr>
      <vt:lpstr>RESUME DE TOUS LES COURS DE DATA MINING</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RESUME DE TOUT LES COURS DE DATA MINING</dc:title>
  <dc:creator>DELL</dc:creator>
  <cp:lastModifiedBy>DELL</cp:lastModifiedBy>
  <cp:revision>22</cp:revision>
  <dcterms:created xsi:type="dcterms:W3CDTF">2024-12-24T20:08:57Z</dcterms:created>
  <dcterms:modified xsi:type="dcterms:W3CDTF">2024-12-25T00:08:45Z</dcterms:modified>
</cp:coreProperties>
</file>