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3004800" cy="97536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270080" y="56322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322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270080" y="5632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632280" y="5632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808160" y="50418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346240" y="50418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270080" y="5632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808160" y="5632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346240" y="5632200"/>
            <a:ext cx="336924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32280" y="50418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480" cy="15305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632280" y="50418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270080" y="5632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5106600" cy="1130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322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32280" y="56322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24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32280" y="5041800"/>
            <a:ext cx="510660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270080" y="5632200"/>
            <a:ext cx="10464480" cy="538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480" cy="3301560"/>
          </a:xfrm>
          <a:prstGeom prst="rect">
            <a:avLst/>
          </a:prstGeom>
        </p:spPr>
        <p:txBody>
          <a:bodyPr lIns="50760" rIns="50760" tIns="50760" bIns="50760" anchor="b"/>
          <a:p>
            <a:pPr algn="ctr">
              <a:lnSpc>
                <a:spcPct val="100000"/>
              </a:lnSpc>
            </a:pPr>
            <a:r>
              <a:rPr b="0" lang="ru-RU" sz="8000" spc="-1" strike="noStrike">
                <a:solidFill>
                  <a:srgbClr val="000000"/>
                </a:solidFill>
                <a:latin typeface="Helvetica Neue Medium"/>
                <a:ea typeface="Helvetica Neue Medium"/>
              </a:rPr>
              <a:t>Текст заголовка</a:t>
            </a:r>
            <a:endParaRPr b="0" lang="ru-RU" sz="80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270080" y="5041800"/>
            <a:ext cx="10464480" cy="1130040"/>
          </a:xfrm>
          <a:prstGeom prst="rect">
            <a:avLst/>
          </a:prstGeom>
        </p:spPr>
        <p:txBody>
          <a:bodyPr lIns="50760" rIns="50760" tIns="50760" bIns="50760"/>
          <a:p>
            <a:pPr algn="ctr">
              <a:lnSpc>
                <a:spcPct val="100000"/>
              </a:lnSpc>
            </a:pPr>
            <a:r>
              <a:rPr b="0" lang="ru-RU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Уровень текста 1</a:t>
            </a:r>
            <a:endParaRPr b="0" lang="ru-RU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ru-RU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Уровень текста 2</a:t>
            </a:r>
            <a:endParaRPr b="0" lang="ru-RU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ru-RU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Уровень текста 3</a:t>
            </a:r>
            <a:endParaRPr b="0" lang="ru-RU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ru-RU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Уровень текста 4</a:t>
            </a:r>
            <a:endParaRPr b="0" lang="ru-RU" sz="3700" spc="-1" strike="noStrike">
              <a:solidFill>
                <a:srgbClr val="000000"/>
              </a:solidFill>
              <a:latin typeface="Helvetica Neue"/>
            </a:endParaRPr>
          </a:p>
          <a:p>
            <a:pPr algn="ctr">
              <a:lnSpc>
                <a:spcPct val="100000"/>
              </a:lnSpc>
            </a:pPr>
            <a:r>
              <a:rPr b="0" lang="ru-RU" sz="3700" spc="-1" strike="noStrike">
                <a:solidFill>
                  <a:srgbClr val="000000"/>
                </a:solidFill>
                <a:latin typeface="Helvetica Neue"/>
                <a:ea typeface="Helvetica Neue"/>
              </a:rPr>
              <a:t>Уровень текста 5</a:t>
            </a:r>
            <a:endParaRPr b="0" lang="ru-RU" sz="3700" spc="-1" strike="noStrike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328800" y="9296280"/>
            <a:ext cx="339840" cy="324000"/>
          </a:xfrm>
          <a:prstGeom prst="rect">
            <a:avLst/>
          </a:prstGeom>
        </p:spPr>
        <p:txBody>
          <a:bodyPr lIns="50760" rIns="50760" tIns="50760" bIns="50760"/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 descr=""/>
          <p:cNvPicPr/>
          <p:nvPr/>
        </p:nvPicPr>
        <p:blipFill>
          <a:blip r:embed="rId1"/>
          <a:stretch/>
        </p:blipFill>
        <p:spPr>
          <a:xfrm>
            <a:off x="3646440" y="3717000"/>
            <a:ext cx="5711400" cy="23187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681800" y="4608000"/>
            <a:ext cx="344952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Вопросы...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02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103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4"/>
          <p:cNvSpPr/>
          <p:nvPr/>
        </p:nvSpPr>
        <p:spPr>
          <a:xfrm>
            <a:off x="400320" y="8999640"/>
            <a:ext cx="58572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10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6" name="CustomShape 5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7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109" name="Line 1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6418800" y="2638440"/>
            <a:ext cx="4395960" cy="156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Спасибо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за внимание!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111" name="ooowl.png" descr=""/>
          <p:cNvPicPr/>
          <p:nvPr/>
        </p:nvPicPr>
        <p:blipFill>
          <a:blip r:embed="rId2"/>
          <a:stretch/>
        </p:blipFill>
        <p:spPr>
          <a:xfrm>
            <a:off x="1231560" y="3128040"/>
            <a:ext cx="4180320" cy="398016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34240" y="2600640"/>
            <a:ext cx="9251280" cy="1198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latin typeface="Century Gothic"/>
                <a:ea typeface="Roboto Bold"/>
              </a:rPr>
              <a:t>Проектная работа: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Century Gothic"/>
                <a:ea typeface="Roboto Bold"/>
              </a:rPr>
              <a:t>«Система бронирования/резервирования»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909000" y="4120200"/>
            <a:ext cx="7227360" cy="64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680120" y="6696000"/>
            <a:ext cx="2598840" cy="832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  <a:ea typeface="Roboto Bold"/>
              </a:rPr>
              <a:t>Денис Сутягин,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4e3b30"/>
                </a:solidFill>
                <a:latin typeface="Century Gothic"/>
                <a:ea typeface="Roboto Bold"/>
              </a:rPr>
              <a:t>разработчик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4" name="Line 4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ooowl.png" descr=""/>
          <p:cNvPicPr/>
          <p:nvPr/>
        </p:nvPicPr>
        <p:blipFill>
          <a:blip r:embed="rId2"/>
          <a:stretch/>
        </p:blipFill>
        <p:spPr>
          <a:xfrm>
            <a:off x="8737200" y="5765040"/>
            <a:ext cx="3167280" cy="30157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780920" y="1641240"/>
            <a:ext cx="417636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Содержание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47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48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3"/>
          <p:cNvSpPr/>
          <p:nvPr/>
        </p:nvSpPr>
        <p:spPr>
          <a:xfrm>
            <a:off x="549720" y="3282120"/>
            <a:ext cx="6261120" cy="351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Постановка задачи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Архитектура системы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Технологии и средства </a:t>
            </a:r>
            <a:r>
              <a:rPr b="0" lang="ru-RU" sz="2400" spc="-1" strike="noStrike">
                <a:latin typeface="Century Gothic"/>
                <a:ea typeface="Helvetica Neue"/>
              </a:rPr>
              <a:t>реализации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Реализованный функционал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Демо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Варианты развития системы</a:t>
            </a:r>
            <a:endParaRPr b="0" lang="ru-RU" sz="2400" spc="-1" strike="noStrike">
              <a:latin typeface="Arial"/>
            </a:endParaRPr>
          </a:p>
          <a:p>
            <a:pPr marL="555480" indent="-555120">
              <a:lnSpc>
                <a:spcPct val="150000"/>
              </a:lnSpc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Вопросы...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0" name="Line 4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5"/>
          <p:cNvSpPr/>
          <p:nvPr/>
        </p:nvSpPr>
        <p:spPr>
          <a:xfrm>
            <a:off x="496800" y="8999640"/>
            <a:ext cx="39240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3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2" name="CustomShape 6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53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-44280" y="1641240"/>
            <a:ext cx="628416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Функциональность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55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56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507600" y="8999640"/>
            <a:ext cx="29484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4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60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1440000" y="2664000"/>
            <a:ext cx="10943640" cy="5951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533240" y="1630080"/>
            <a:ext cx="424044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Архи</a:t>
            </a: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текту</a:t>
            </a: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ра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63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64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507600" y="8999640"/>
            <a:ext cx="29484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5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67" name="CustomShape 5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68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720000" y="2989800"/>
            <a:ext cx="11376000" cy="51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88000" y="1701360"/>
            <a:ext cx="9671760" cy="711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000" spc="-1" strike="noStrike">
                <a:latin typeface="Century Gothic"/>
                <a:ea typeface="Roboto Bold"/>
              </a:rPr>
              <a:t>Т</a:t>
            </a:r>
            <a:r>
              <a:rPr b="0" lang="ru-RU" sz="4000" spc="-1" strike="noStrike">
                <a:latin typeface="Century Gothic"/>
                <a:ea typeface="Roboto Bold"/>
              </a:rPr>
              <a:t>е</a:t>
            </a:r>
            <a:r>
              <a:rPr b="0" lang="ru-RU" sz="4000" spc="-1" strike="noStrike">
                <a:latin typeface="Century Gothic"/>
                <a:ea typeface="Roboto Bold"/>
              </a:rPr>
              <a:t>х</a:t>
            </a:r>
            <a:r>
              <a:rPr b="0" lang="ru-RU" sz="4000" spc="-1" strike="noStrike">
                <a:latin typeface="Century Gothic"/>
                <a:ea typeface="Roboto Bold"/>
              </a:rPr>
              <a:t>н</a:t>
            </a:r>
            <a:r>
              <a:rPr b="0" lang="ru-RU" sz="4000" spc="-1" strike="noStrike">
                <a:latin typeface="Century Gothic"/>
                <a:ea typeface="Roboto Bold"/>
              </a:rPr>
              <a:t>о</a:t>
            </a:r>
            <a:r>
              <a:rPr b="0" lang="ru-RU" sz="4000" spc="-1" strike="noStrike">
                <a:latin typeface="Century Gothic"/>
                <a:ea typeface="Roboto Bold"/>
              </a:rPr>
              <a:t>л</a:t>
            </a:r>
            <a:r>
              <a:rPr b="0" lang="ru-RU" sz="4000" spc="-1" strike="noStrike">
                <a:latin typeface="Century Gothic"/>
                <a:ea typeface="Roboto Bold"/>
              </a:rPr>
              <a:t>о</a:t>
            </a:r>
            <a:r>
              <a:rPr b="0" lang="ru-RU" sz="4000" spc="-1" strike="noStrike">
                <a:latin typeface="Century Gothic"/>
                <a:ea typeface="Roboto Bold"/>
              </a:rPr>
              <a:t>г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r>
              <a:rPr b="0" lang="ru-RU" sz="4000" spc="-1" strike="noStrike">
                <a:latin typeface="Century Gothic"/>
                <a:ea typeface="Roboto Bold"/>
              </a:rPr>
              <a:t> 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r>
              <a:rPr b="0" lang="ru-RU" sz="4000" spc="-1" strike="noStrike">
                <a:latin typeface="Century Gothic"/>
                <a:ea typeface="Roboto Bold"/>
              </a:rPr>
              <a:t> </a:t>
            </a:r>
            <a:r>
              <a:rPr b="0" lang="ru-RU" sz="4000" spc="-1" strike="noStrike">
                <a:latin typeface="Century Gothic"/>
                <a:ea typeface="Roboto Bold"/>
              </a:rPr>
              <a:t>с</a:t>
            </a:r>
            <a:r>
              <a:rPr b="0" lang="ru-RU" sz="4000" spc="-1" strike="noStrike">
                <a:latin typeface="Century Gothic"/>
                <a:ea typeface="Roboto Bold"/>
              </a:rPr>
              <a:t>р</a:t>
            </a:r>
            <a:r>
              <a:rPr b="0" lang="ru-RU" sz="4000" spc="-1" strike="noStrike">
                <a:latin typeface="Century Gothic"/>
                <a:ea typeface="Roboto Bold"/>
              </a:rPr>
              <a:t>е</a:t>
            </a:r>
            <a:r>
              <a:rPr b="0" lang="ru-RU" sz="4000" spc="-1" strike="noStrike">
                <a:latin typeface="Century Gothic"/>
                <a:ea typeface="Roboto Bold"/>
              </a:rPr>
              <a:t>д</a:t>
            </a:r>
            <a:r>
              <a:rPr b="0" lang="ru-RU" sz="4000" spc="-1" strike="noStrike">
                <a:latin typeface="Century Gothic"/>
                <a:ea typeface="Roboto Bold"/>
              </a:rPr>
              <a:t>с</a:t>
            </a:r>
            <a:r>
              <a:rPr b="0" lang="ru-RU" sz="4000" spc="-1" strike="noStrike">
                <a:latin typeface="Century Gothic"/>
                <a:ea typeface="Roboto Bold"/>
              </a:rPr>
              <a:t>т</a:t>
            </a:r>
            <a:r>
              <a:rPr b="0" lang="ru-RU" sz="4000" spc="-1" strike="noStrike">
                <a:latin typeface="Century Gothic"/>
                <a:ea typeface="Roboto Bold"/>
              </a:rPr>
              <a:t>в</a:t>
            </a:r>
            <a:r>
              <a:rPr b="0" lang="ru-RU" sz="4000" spc="-1" strike="noStrike">
                <a:latin typeface="Century Gothic"/>
                <a:ea typeface="Roboto Bold"/>
              </a:rPr>
              <a:t>а</a:t>
            </a:r>
            <a:r>
              <a:rPr b="0" lang="ru-RU" sz="4000" spc="-1" strike="noStrike">
                <a:latin typeface="Century Gothic"/>
                <a:ea typeface="Roboto Bold"/>
              </a:rPr>
              <a:t> </a:t>
            </a:r>
            <a:r>
              <a:rPr b="0" lang="ru-RU" sz="4000" spc="-1" strike="noStrike">
                <a:latin typeface="Century Gothic"/>
                <a:ea typeface="Roboto Bold"/>
              </a:rPr>
              <a:t>р</a:t>
            </a:r>
            <a:r>
              <a:rPr b="0" lang="ru-RU" sz="4000" spc="-1" strike="noStrike">
                <a:latin typeface="Century Gothic"/>
                <a:ea typeface="Roboto Bold"/>
              </a:rPr>
              <a:t>е</a:t>
            </a:r>
            <a:r>
              <a:rPr b="0" lang="ru-RU" sz="4000" spc="-1" strike="noStrike">
                <a:latin typeface="Century Gothic"/>
                <a:ea typeface="Roboto Bold"/>
              </a:rPr>
              <a:t>а</a:t>
            </a:r>
            <a:r>
              <a:rPr b="0" lang="ru-RU" sz="4000" spc="-1" strike="noStrike">
                <a:latin typeface="Century Gothic"/>
                <a:ea typeface="Roboto Bold"/>
              </a:rPr>
              <a:t>л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r>
              <a:rPr b="0" lang="ru-RU" sz="4000" spc="-1" strike="noStrike">
                <a:latin typeface="Century Gothic"/>
                <a:ea typeface="Roboto Bold"/>
              </a:rPr>
              <a:t>з</a:t>
            </a:r>
            <a:r>
              <a:rPr b="0" lang="ru-RU" sz="4000" spc="-1" strike="noStrike">
                <a:latin typeface="Century Gothic"/>
                <a:ea typeface="Roboto Bold"/>
              </a:rPr>
              <a:t>а</a:t>
            </a:r>
            <a:r>
              <a:rPr b="0" lang="ru-RU" sz="4000" spc="-1" strike="noStrike">
                <a:latin typeface="Century Gothic"/>
                <a:ea typeface="Roboto Bold"/>
              </a:rPr>
              <a:t>ц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r>
              <a:rPr b="0" lang="ru-RU" sz="4000" spc="-1" strike="noStrike">
                <a:latin typeface="Century Gothic"/>
                <a:ea typeface="Roboto Bold"/>
              </a:rPr>
              <a:t>и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71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72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"/>
          <p:cNvSpPr/>
          <p:nvPr/>
        </p:nvSpPr>
        <p:spPr>
          <a:xfrm>
            <a:off x="549720" y="3952080"/>
            <a:ext cx="7370280" cy="217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С</a:t>
            </a:r>
            <a:r>
              <a:rPr b="0" lang="ru-RU" sz="2400" spc="-1" strike="noStrike">
                <a:latin typeface="Century Gothic"/>
                <a:ea typeface="Helvetica Neue"/>
              </a:rPr>
              <a:t>е</a:t>
            </a:r>
            <a:r>
              <a:rPr b="0" lang="ru-RU" sz="2400" spc="-1" strike="noStrike">
                <a:latin typeface="Century Gothic"/>
                <a:ea typeface="Helvetica Neue"/>
              </a:rPr>
              <a:t>р</a:t>
            </a:r>
            <a:r>
              <a:rPr b="0" lang="ru-RU" sz="2400" spc="-1" strike="noStrike">
                <a:latin typeface="Century Gothic"/>
                <a:ea typeface="Helvetica Neue"/>
              </a:rPr>
              <a:t>в</a:t>
            </a:r>
            <a:r>
              <a:rPr b="0" lang="ru-RU" sz="2400" spc="-1" strike="noStrike">
                <a:latin typeface="Century Gothic"/>
                <a:ea typeface="Helvetica Neue"/>
              </a:rPr>
              <a:t>е</a:t>
            </a:r>
            <a:r>
              <a:rPr b="0" lang="ru-RU" sz="2400" spc="-1" strike="noStrike">
                <a:latin typeface="Century Gothic"/>
                <a:ea typeface="Helvetica Neue"/>
              </a:rPr>
              <a:t>р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п</a:t>
            </a:r>
            <a:r>
              <a:rPr b="0" lang="ru-RU" sz="2400" spc="-1" strike="noStrike">
                <a:latin typeface="Century Gothic"/>
                <a:ea typeface="Helvetica Neue"/>
              </a:rPr>
              <a:t>р</a:t>
            </a:r>
            <a:r>
              <a:rPr b="0" lang="ru-RU" sz="2400" spc="-1" strike="noStrike">
                <a:latin typeface="Century Gothic"/>
                <a:ea typeface="Helvetica Neue"/>
              </a:rPr>
              <a:t>и</a:t>
            </a:r>
            <a:r>
              <a:rPr b="0" lang="ru-RU" sz="2400" spc="-1" strike="noStrike">
                <a:latin typeface="Century Gothic"/>
                <a:ea typeface="Helvetica Neue"/>
              </a:rPr>
              <a:t>л</a:t>
            </a:r>
            <a:r>
              <a:rPr b="0" lang="ru-RU" sz="2400" spc="-1" strike="noStrike">
                <a:latin typeface="Century Gothic"/>
                <a:ea typeface="Helvetica Neue"/>
              </a:rPr>
              <a:t>о</a:t>
            </a:r>
            <a:r>
              <a:rPr b="0" lang="ru-RU" sz="2400" spc="-1" strike="noStrike">
                <a:latin typeface="Century Gothic"/>
                <a:ea typeface="Helvetica Neue"/>
              </a:rPr>
              <a:t>ж</a:t>
            </a:r>
            <a:r>
              <a:rPr b="0" lang="ru-RU" sz="2400" spc="-1" strike="noStrike">
                <a:latin typeface="Century Gothic"/>
                <a:ea typeface="Helvetica Neue"/>
              </a:rPr>
              <a:t>е</a:t>
            </a:r>
            <a:r>
              <a:rPr b="0" lang="ru-RU" sz="2400" spc="-1" strike="noStrike">
                <a:latin typeface="Century Gothic"/>
                <a:ea typeface="Helvetica Neue"/>
              </a:rPr>
              <a:t>н</a:t>
            </a:r>
            <a:r>
              <a:rPr b="0" lang="ru-RU" sz="2400" spc="-1" strike="noStrike">
                <a:latin typeface="Century Gothic"/>
                <a:ea typeface="Helvetica Neue"/>
              </a:rPr>
              <a:t>и</a:t>
            </a:r>
            <a:r>
              <a:rPr b="0" lang="ru-RU" sz="2400" spc="-1" strike="noStrike">
                <a:latin typeface="Century Gothic"/>
                <a:ea typeface="Helvetica Neue"/>
              </a:rPr>
              <a:t>й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G</a:t>
            </a:r>
            <a:r>
              <a:rPr b="0" lang="ru-RU" sz="2400" spc="-1" strike="noStrike">
                <a:latin typeface="Century Gothic"/>
                <a:ea typeface="Helvetica Neue"/>
              </a:rPr>
              <a:t>l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f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h</a:t>
            </a:r>
            <a:r>
              <a:rPr b="0" lang="ru-RU" sz="2400" spc="-1" strike="noStrike">
                <a:latin typeface="Century Gothic"/>
                <a:ea typeface="Helvetica Neue"/>
              </a:rPr>
              <a:t>/</a:t>
            </a:r>
            <a:r>
              <a:rPr b="0" lang="ru-RU" sz="2400" spc="-1" strike="noStrike">
                <a:latin typeface="Century Gothic"/>
                <a:ea typeface="Helvetica Neue"/>
              </a:rPr>
              <a:t>P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y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r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5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B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с</a:t>
            </a:r>
            <a:r>
              <a:rPr b="0" lang="ru-RU" sz="2400" spc="-1" strike="noStrike">
                <a:latin typeface="Century Gothic"/>
                <a:ea typeface="Helvetica Neue"/>
              </a:rPr>
              <a:t>е</a:t>
            </a:r>
            <a:r>
              <a:rPr b="0" lang="ru-RU" sz="2400" spc="-1" strike="noStrike">
                <a:latin typeface="Century Gothic"/>
                <a:ea typeface="Helvetica Neue"/>
              </a:rPr>
              <a:t>р</a:t>
            </a:r>
            <a:r>
              <a:rPr b="0" lang="ru-RU" sz="2400" spc="-1" strike="noStrike">
                <a:latin typeface="Century Gothic"/>
                <a:ea typeface="Helvetica Neue"/>
              </a:rPr>
              <a:t>в</a:t>
            </a:r>
            <a:r>
              <a:rPr b="0" lang="ru-RU" sz="2400" spc="-1" strike="noStrike">
                <a:latin typeface="Century Gothic"/>
                <a:ea typeface="Helvetica Neue"/>
              </a:rPr>
              <a:t>е</a:t>
            </a:r>
            <a:r>
              <a:rPr b="0" lang="ru-RU" sz="2400" spc="-1" strike="noStrike">
                <a:latin typeface="Century Gothic"/>
                <a:ea typeface="Helvetica Neue"/>
              </a:rPr>
              <a:t>р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–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P</a:t>
            </a:r>
            <a:r>
              <a:rPr b="0" lang="ru-RU" sz="2400" spc="-1" strike="noStrike">
                <a:latin typeface="Century Gothic"/>
                <a:ea typeface="Helvetica Neue"/>
              </a:rPr>
              <a:t>o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t</a:t>
            </a:r>
            <a:r>
              <a:rPr b="0" lang="ru-RU" sz="2400" spc="-1" strike="noStrike">
                <a:latin typeface="Century Gothic"/>
                <a:ea typeface="Helvetica Neue"/>
              </a:rPr>
              <a:t>g</a:t>
            </a:r>
            <a:r>
              <a:rPr b="0" lang="ru-RU" sz="2400" spc="-1" strike="noStrike">
                <a:latin typeface="Century Gothic"/>
                <a:ea typeface="Helvetica Neue"/>
              </a:rPr>
              <a:t>r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q</a:t>
            </a:r>
            <a:r>
              <a:rPr b="0" lang="ru-RU" sz="2400" spc="-1" strike="noStrike">
                <a:latin typeface="Century Gothic"/>
                <a:ea typeface="Helvetica Neue"/>
              </a:rPr>
              <a:t>l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1</a:t>
            </a:r>
            <a:r>
              <a:rPr b="0" lang="ru-RU" sz="2400" spc="-1" strike="noStrike">
                <a:latin typeface="Century Gothic"/>
                <a:ea typeface="Helvetica Neue"/>
              </a:rPr>
              <a:t>1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t</a:t>
            </a:r>
            <a:r>
              <a:rPr b="0" lang="ru-RU" sz="2400" spc="-1" strike="noStrike">
                <a:latin typeface="Century Gothic"/>
                <a:ea typeface="Helvetica Neue"/>
              </a:rPr>
              <a:t>B</a:t>
            </a:r>
            <a:r>
              <a:rPr b="0" lang="ru-RU" sz="2400" spc="-1" strike="noStrike">
                <a:latin typeface="Century Gothic"/>
                <a:ea typeface="Helvetica Neue"/>
              </a:rPr>
              <a:t>r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n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n</a:t>
            </a:r>
            <a:r>
              <a:rPr b="0" lang="ru-RU" sz="2400" spc="-1" strike="noStrike">
                <a:latin typeface="Century Gothic"/>
                <a:ea typeface="Helvetica Neue"/>
              </a:rPr>
              <a:t>t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l</a:t>
            </a:r>
            <a:r>
              <a:rPr b="0" lang="ru-RU" sz="2400" spc="-1" strike="noStrike">
                <a:latin typeface="Century Gothic"/>
                <a:ea typeface="Helvetica Neue"/>
              </a:rPr>
              <a:t>l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F</a:t>
            </a:r>
            <a:r>
              <a:rPr b="0" lang="ru-RU" sz="2400" spc="-1" strike="noStrike">
                <a:latin typeface="Century Gothic"/>
                <a:ea typeface="Helvetica Neue"/>
              </a:rPr>
              <a:t>r</a:t>
            </a:r>
            <a:r>
              <a:rPr b="0" lang="ru-RU" sz="2400" spc="-1" strike="noStrike">
                <a:latin typeface="Century Gothic"/>
                <a:ea typeface="Helvetica Neue"/>
              </a:rPr>
              <a:t>o</a:t>
            </a:r>
            <a:r>
              <a:rPr b="0" lang="ru-RU" sz="2400" spc="-1" strike="noStrike">
                <a:latin typeface="Century Gothic"/>
                <a:ea typeface="Helvetica Neue"/>
              </a:rPr>
              <a:t>n</a:t>
            </a:r>
            <a:r>
              <a:rPr b="0" lang="ru-RU" sz="2400" spc="-1" strike="noStrike">
                <a:latin typeface="Century Gothic"/>
                <a:ea typeface="Helvetica Neue"/>
              </a:rPr>
              <a:t>t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n</a:t>
            </a: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–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F</a:t>
            </a:r>
            <a:r>
              <a:rPr b="0" lang="ru-RU" sz="2400" spc="-1" strike="noStrike">
                <a:latin typeface="Century Gothic"/>
                <a:ea typeface="Helvetica Neue"/>
              </a:rPr>
              <a:t>/</a:t>
            </a:r>
            <a:r>
              <a:rPr b="0" lang="ru-RU" sz="2400" spc="-1" strike="noStrike">
                <a:latin typeface="Century Gothic"/>
                <a:ea typeface="Helvetica Neue"/>
              </a:rPr>
              <a:t>P</a:t>
            </a:r>
            <a:r>
              <a:rPr b="0" lang="ru-RU" sz="2400" spc="-1" strike="noStrike">
                <a:latin typeface="Century Gothic"/>
                <a:ea typeface="Helvetica Neue"/>
              </a:rPr>
              <a:t>r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m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f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c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B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c</a:t>
            </a:r>
            <a:r>
              <a:rPr b="0" lang="ru-RU" sz="2400" spc="-1" strike="noStrike">
                <a:latin typeface="Century Gothic"/>
                <a:ea typeface="Helvetica Neue"/>
              </a:rPr>
              <a:t>k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n</a:t>
            </a: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–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P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,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C</a:t>
            </a:r>
            <a:r>
              <a:rPr b="0" lang="ru-RU" sz="2400" spc="-1" strike="noStrike">
                <a:latin typeface="Century Gothic"/>
                <a:ea typeface="Helvetica Neue"/>
              </a:rPr>
              <a:t>D</a:t>
            </a:r>
            <a:r>
              <a:rPr b="0" lang="ru-RU" sz="2400" spc="-1" strike="noStrike">
                <a:latin typeface="Century Gothic"/>
                <a:ea typeface="Helvetica Neue"/>
              </a:rPr>
              <a:t>I</a:t>
            </a:r>
            <a:r>
              <a:rPr b="0" lang="ru-RU" sz="2400" spc="-1" strike="noStrike">
                <a:latin typeface="Century Gothic"/>
                <a:ea typeface="Helvetica Neue"/>
              </a:rPr>
              <a:t>,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E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B</a:t>
            </a:r>
            <a:r>
              <a:rPr b="0" lang="ru-RU" sz="2400" spc="-1" strike="noStrike">
                <a:latin typeface="Century Gothic"/>
                <a:ea typeface="Helvetica Neue"/>
              </a:rPr>
              <a:t>,</a:t>
            </a:r>
            <a:r>
              <a:rPr b="0" lang="ru-RU" sz="2400" spc="-1" strike="noStrike">
                <a:latin typeface="Century Gothic"/>
                <a:ea typeface="Helvetica Neue"/>
              </a:rPr>
              <a:t> </a:t>
            </a:r>
            <a:r>
              <a:rPr b="0" lang="ru-RU" sz="2400" spc="-1" strike="noStrike">
                <a:latin typeface="Century Gothic"/>
                <a:ea typeface="Helvetica Neue"/>
              </a:rPr>
              <a:t>J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A</a:t>
            </a:r>
            <a:r>
              <a:rPr b="0" lang="ru-RU" sz="2400" spc="-1" strike="noStrike">
                <a:latin typeface="Century Gothic"/>
                <a:ea typeface="Helvetica Neue"/>
              </a:rPr>
              <a:t>S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4" name="Line 4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5"/>
          <p:cNvSpPr/>
          <p:nvPr/>
        </p:nvSpPr>
        <p:spPr>
          <a:xfrm>
            <a:off x="496800" y="8999640"/>
            <a:ext cx="39240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6</a:t>
            </a: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76" name="CustomShape 6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77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62320" y="1584000"/>
            <a:ext cx="930168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Реализованный функционал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79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80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"/>
          <p:cNvSpPr/>
          <p:nvPr/>
        </p:nvSpPr>
        <p:spPr>
          <a:xfrm>
            <a:off x="507600" y="8999640"/>
            <a:ext cx="29484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7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501200" y="9057240"/>
            <a:ext cx="357444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283680" y="3150000"/>
            <a:ext cx="11953440" cy="2418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Заказ </a:t>
            </a:r>
            <a:r>
              <a:rPr b="0" lang="ru-RU" sz="2400" spc="-1" strike="noStrike">
                <a:latin typeface="Century Gothic"/>
                <a:ea typeface="Helvetica Neue"/>
              </a:rPr>
              <a:t>клиенто</a:t>
            </a:r>
            <a:r>
              <a:rPr b="0" lang="ru-RU" sz="2400" spc="-1" strike="noStrike">
                <a:latin typeface="Century Gothic"/>
                <a:ea typeface="Helvetica Neue"/>
              </a:rPr>
              <a:t>м </a:t>
            </a:r>
            <a:r>
              <a:rPr b="0" lang="ru-RU" sz="2400" spc="-1" strike="noStrike">
                <a:latin typeface="Century Gothic"/>
                <a:ea typeface="Helvetica Neue"/>
              </a:rPr>
              <a:t>номеров </a:t>
            </a:r>
            <a:r>
              <a:rPr b="0" lang="ru-RU" sz="2400" spc="-1" strike="noStrike">
                <a:latin typeface="Century Gothic"/>
                <a:ea typeface="Helvetica Neue"/>
              </a:rPr>
              <a:t>в </a:t>
            </a:r>
            <a:r>
              <a:rPr b="0" lang="ru-RU" sz="2400" spc="-1" strike="noStrike">
                <a:latin typeface="Century Gothic"/>
                <a:ea typeface="Helvetica Neue"/>
              </a:rPr>
              <a:t>выбранн</a:t>
            </a:r>
            <a:r>
              <a:rPr b="0" lang="ru-RU" sz="2400" spc="-1" strike="noStrike">
                <a:latin typeface="Century Gothic"/>
                <a:ea typeface="Helvetica Neue"/>
              </a:rPr>
              <a:t>ом </a:t>
            </a:r>
            <a:r>
              <a:rPr b="0" lang="ru-RU" sz="2400" spc="-1" strike="noStrike">
                <a:latin typeface="Century Gothic"/>
                <a:ea typeface="Helvetica Neue"/>
              </a:rPr>
              <a:t>отеле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Регистр</a:t>
            </a:r>
            <a:r>
              <a:rPr b="0" lang="ru-RU" sz="2400" spc="-1" strike="noStrike">
                <a:latin typeface="Century Gothic"/>
                <a:ea typeface="Helvetica Neue"/>
              </a:rPr>
              <a:t>ация, </a:t>
            </a:r>
            <a:r>
              <a:rPr b="0" lang="ru-RU" sz="2400" spc="-1" strike="noStrike">
                <a:latin typeface="Century Gothic"/>
                <a:ea typeface="Helvetica Neue"/>
              </a:rPr>
              <a:t>аутенти</a:t>
            </a:r>
            <a:r>
              <a:rPr b="0" lang="ru-RU" sz="2400" spc="-1" strike="noStrike">
                <a:latin typeface="Century Gothic"/>
                <a:ea typeface="Helvetica Neue"/>
              </a:rPr>
              <a:t>фикация</a:t>
            </a:r>
            <a:r>
              <a:rPr b="0" lang="ru-RU" sz="2400" spc="-1" strike="noStrike">
                <a:latin typeface="Century Gothic"/>
                <a:ea typeface="Helvetica Neue"/>
              </a:rPr>
              <a:t>/авториз</a:t>
            </a:r>
            <a:r>
              <a:rPr b="0" lang="ru-RU" sz="2400" spc="-1" strike="noStrike">
                <a:latin typeface="Century Gothic"/>
                <a:ea typeface="Helvetica Neue"/>
              </a:rPr>
              <a:t>ация </a:t>
            </a:r>
            <a:r>
              <a:rPr b="0" lang="ru-RU" sz="2400" spc="-1" strike="noStrike">
                <a:latin typeface="Century Gothic"/>
                <a:ea typeface="Helvetica Neue"/>
              </a:rPr>
              <a:t>клиента</a:t>
            </a:r>
            <a:r>
              <a:rPr b="0" lang="ru-RU" sz="2400" spc="-1" strike="noStrike">
                <a:latin typeface="Century Gothic"/>
                <a:ea typeface="Helvetica Neue"/>
              </a:rPr>
              <a:t>, </a:t>
            </a:r>
            <a:r>
              <a:rPr b="0" lang="ru-RU" sz="2400" spc="-1" strike="noStrike">
                <a:latin typeface="Century Gothic"/>
                <a:ea typeface="Helvetica Neue"/>
              </a:rPr>
              <a:t>менедж</a:t>
            </a:r>
            <a:r>
              <a:rPr b="0" lang="ru-RU" sz="2400" spc="-1" strike="noStrike">
                <a:latin typeface="Century Gothic"/>
                <a:ea typeface="Helvetica Neue"/>
              </a:rPr>
              <a:t>ера </a:t>
            </a:r>
            <a:r>
              <a:rPr b="0" lang="ru-RU" sz="2400" spc="-1" strike="noStrike">
                <a:latin typeface="Century Gothic"/>
                <a:ea typeface="Helvetica Neue"/>
              </a:rPr>
              <a:t>отеля, </a:t>
            </a:r>
            <a:r>
              <a:rPr b="0" lang="ru-RU" sz="2400" spc="-1" strike="noStrike">
                <a:latin typeface="Century Gothic"/>
                <a:ea typeface="Helvetica Neue"/>
              </a:rPr>
              <a:t>аутенти</a:t>
            </a:r>
            <a:r>
              <a:rPr b="0" lang="ru-RU" sz="2400" spc="-1" strike="noStrike">
                <a:latin typeface="Century Gothic"/>
                <a:ea typeface="Helvetica Neue"/>
              </a:rPr>
              <a:t>фикация</a:t>
            </a:r>
            <a:r>
              <a:rPr b="0" lang="ru-RU" sz="2400" spc="-1" strike="noStrike">
                <a:latin typeface="Century Gothic"/>
                <a:ea typeface="Helvetica Neue"/>
              </a:rPr>
              <a:t>/авториз</a:t>
            </a:r>
            <a:r>
              <a:rPr b="0" lang="ru-RU" sz="2400" spc="-1" strike="noStrike">
                <a:latin typeface="Century Gothic"/>
                <a:ea typeface="Helvetica Neue"/>
              </a:rPr>
              <a:t>ация </a:t>
            </a:r>
            <a:r>
              <a:rPr b="0" lang="ru-RU" sz="2400" spc="-1" strike="noStrike">
                <a:latin typeface="Century Gothic"/>
                <a:ea typeface="Helvetica Neue"/>
              </a:rPr>
              <a:t>менедж</a:t>
            </a:r>
            <a:r>
              <a:rPr b="0" lang="ru-RU" sz="2400" spc="-1" strike="noStrike">
                <a:latin typeface="Century Gothic"/>
                <a:ea typeface="Helvetica Neue"/>
              </a:rPr>
              <a:t>ера </a:t>
            </a:r>
            <a:r>
              <a:rPr b="0" lang="ru-RU" sz="2400" spc="-1" strike="noStrike">
                <a:latin typeface="Century Gothic"/>
                <a:ea typeface="Helvetica Neue"/>
              </a:rPr>
              <a:t>системы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Кейсы </a:t>
            </a:r>
            <a:r>
              <a:rPr b="0" lang="ru-RU" sz="2400" spc="-1" strike="noStrike">
                <a:latin typeface="Century Gothic"/>
                <a:ea typeface="Helvetica Neue"/>
              </a:rPr>
              <a:t>по </a:t>
            </a:r>
            <a:r>
              <a:rPr b="0" lang="ru-RU" sz="2400" spc="-1" strike="noStrike">
                <a:latin typeface="Century Gothic"/>
                <a:ea typeface="Helvetica Neue"/>
              </a:rPr>
              <a:t>регистр</a:t>
            </a:r>
            <a:r>
              <a:rPr b="0" lang="ru-RU" sz="2400" spc="-1" strike="noStrike">
                <a:latin typeface="Century Gothic"/>
                <a:ea typeface="Helvetica Neue"/>
              </a:rPr>
              <a:t>ации </a:t>
            </a:r>
            <a:r>
              <a:rPr b="0" lang="ru-RU" sz="2400" spc="-1" strike="noStrike">
                <a:latin typeface="Century Gothic"/>
                <a:ea typeface="Helvetica Neue"/>
              </a:rPr>
              <a:t>отеля </a:t>
            </a:r>
            <a:r>
              <a:rPr b="0" lang="ru-RU" sz="2400" spc="-1" strike="noStrike">
                <a:latin typeface="Century Gothic"/>
                <a:ea typeface="Helvetica Neue"/>
              </a:rPr>
              <a:t>менедж</a:t>
            </a:r>
            <a:r>
              <a:rPr b="0" lang="ru-RU" sz="2400" spc="-1" strike="noStrike">
                <a:latin typeface="Century Gothic"/>
                <a:ea typeface="Helvetica Neue"/>
              </a:rPr>
              <a:t>ером </a:t>
            </a:r>
            <a:r>
              <a:rPr b="0" lang="ru-RU" sz="2400" spc="-1" strike="noStrike">
                <a:latin typeface="Century Gothic"/>
                <a:ea typeface="Helvetica Neue"/>
              </a:rPr>
              <a:t>отеля, </a:t>
            </a:r>
            <a:r>
              <a:rPr b="0" lang="ru-RU" sz="2400" spc="-1" strike="noStrike">
                <a:latin typeface="Century Gothic"/>
                <a:ea typeface="Helvetica Neue"/>
              </a:rPr>
              <a:t>изменен</a:t>
            </a:r>
            <a:r>
              <a:rPr b="0" lang="ru-RU" sz="2400" spc="-1" strike="noStrike">
                <a:latin typeface="Century Gothic"/>
                <a:ea typeface="Helvetica Neue"/>
              </a:rPr>
              <a:t>ию </a:t>
            </a:r>
            <a:r>
              <a:rPr b="0" lang="ru-RU" sz="2400" spc="-1" strike="noStrike">
                <a:latin typeface="Century Gothic"/>
                <a:ea typeface="Helvetica Neue"/>
              </a:rPr>
              <a:t>данных </a:t>
            </a:r>
            <a:r>
              <a:rPr b="0" lang="ru-RU" sz="2400" spc="-1" strike="noStrike">
                <a:latin typeface="Century Gothic"/>
                <a:ea typeface="Helvetica Neue"/>
              </a:rPr>
              <a:t>отеля </a:t>
            </a:r>
            <a:r>
              <a:rPr b="0" lang="ru-RU" sz="2400" spc="-1" strike="noStrike">
                <a:latin typeface="Century Gothic"/>
                <a:ea typeface="Helvetica Neue"/>
              </a:rPr>
              <a:t>менедж</a:t>
            </a:r>
            <a:r>
              <a:rPr b="0" lang="ru-RU" sz="2400" spc="-1" strike="noStrike">
                <a:latin typeface="Century Gothic"/>
                <a:ea typeface="Helvetica Neue"/>
              </a:rPr>
              <a:t>ером </a:t>
            </a:r>
            <a:r>
              <a:rPr b="0" lang="ru-RU" sz="2400" spc="-1" strike="noStrike">
                <a:latin typeface="Century Gothic"/>
                <a:ea typeface="Helvetica Neue"/>
              </a:rPr>
              <a:t>отеля, </a:t>
            </a:r>
            <a:r>
              <a:rPr b="0" lang="ru-RU" sz="2400" spc="-1" strike="noStrike">
                <a:latin typeface="Century Gothic"/>
                <a:ea typeface="Helvetica Neue"/>
              </a:rPr>
              <a:t>подтвер</a:t>
            </a:r>
            <a:r>
              <a:rPr b="0" lang="ru-RU" sz="2400" spc="-1" strike="noStrike">
                <a:latin typeface="Century Gothic"/>
                <a:ea typeface="Helvetica Neue"/>
              </a:rPr>
              <a:t>ждению </a:t>
            </a:r>
            <a:r>
              <a:rPr b="0" lang="ru-RU" sz="2400" spc="-1" strike="noStrike">
                <a:latin typeface="Century Gothic"/>
                <a:ea typeface="Helvetica Neue"/>
              </a:rPr>
              <a:t>изменен</a:t>
            </a:r>
            <a:r>
              <a:rPr b="0" lang="ru-RU" sz="2400" spc="-1" strike="noStrike">
                <a:latin typeface="Century Gothic"/>
                <a:ea typeface="Helvetica Neue"/>
              </a:rPr>
              <a:t>ий </a:t>
            </a:r>
            <a:r>
              <a:rPr b="0" lang="ru-RU" sz="2400" spc="-1" strike="noStrike">
                <a:latin typeface="Century Gothic"/>
                <a:ea typeface="Helvetica Neue"/>
              </a:rPr>
              <a:t>менедж</a:t>
            </a:r>
            <a:r>
              <a:rPr b="0" lang="ru-RU" sz="2400" spc="-1" strike="noStrike">
                <a:latin typeface="Century Gothic"/>
                <a:ea typeface="Helvetica Neue"/>
              </a:rPr>
              <a:t>ером </a:t>
            </a:r>
            <a:r>
              <a:rPr b="0" lang="ru-RU" sz="2400" spc="-1" strike="noStrike">
                <a:latin typeface="Century Gothic"/>
                <a:ea typeface="Helvetica Neue"/>
              </a:rPr>
              <a:t>системы</a:t>
            </a:r>
            <a:r>
              <a:rPr b="0" lang="ru-RU" sz="2400" spc="-1" strike="noStrike">
                <a:latin typeface="Century Gothic"/>
                <a:ea typeface="Helvetica Neue"/>
              </a:rPr>
              <a:t>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5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277960" y="4464000"/>
            <a:ext cx="1969560" cy="831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ДЕМО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87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88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496800" y="8999640"/>
            <a:ext cx="39240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8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501200" y="9057960"/>
            <a:ext cx="3574440" cy="375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2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9000" y="1207080"/>
            <a:ext cx="10348560" cy="1563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Нереализованный функционал.</a:t>
            </a:r>
            <a:endParaRPr b="0" lang="ru-RU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4800" spc="-1" strike="noStrike">
                <a:solidFill>
                  <a:srgbClr val="35545c"/>
                </a:solidFill>
                <a:latin typeface="Roboto Bold"/>
                <a:ea typeface="Roboto Bold"/>
              </a:rPr>
              <a:t>Развитие системы.</a:t>
            </a:r>
            <a:endParaRPr b="0" lang="ru-RU" sz="4800" spc="-1" strike="noStrike">
              <a:latin typeface="Arial"/>
            </a:endParaRPr>
          </a:p>
        </p:txBody>
      </p:sp>
      <p:pic>
        <p:nvPicPr>
          <p:cNvPr id="94" name="0222.png" descr=""/>
          <p:cNvPicPr/>
          <p:nvPr/>
        </p:nvPicPr>
        <p:blipFill>
          <a:blip r:embed="rId1"/>
          <a:stretch/>
        </p:blipFill>
        <p:spPr>
          <a:xfrm>
            <a:off x="511200" y="334440"/>
            <a:ext cx="2057760" cy="484920"/>
          </a:xfrm>
          <a:prstGeom prst="rect">
            <a:avLst/>
          </a:prstGeom>
          <a:ln w="12600">
            <a:noFill/>
          </a:ln>
        </p:spPr>
      </p:pic>
      <p:sp>
        <p:nvSpPr>
          <p:cNvPr id="95" name="Line 2"/>
          <p:cNvSpPr/>
          <p:nvPr/>
        </p:nvSpPr>
        <p:spPr>
          <a:xfrm>
            <a:off x="0" y="118080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"/>
          <p:cNvSpPr/>
          <p:nvPr/>
        </p:nvSpPr>
        <p:spPr>
          <a:xfrm>
            <a:off x="-12600" y="8673840"/>
            <a:ext cx="13004640" cy="360"/>
          </a:xfrm>
          <a:prstGeom prst="line">
            <a:avLst/>
          </a:prstGeom>
          <a:ln w="12600">
            <a:solidFill>
              <a:srgbClr val="35545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507600" y="8999640"/>
            <a:ext cx="294840" cy="46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35545c"/>
                </a:solidFill>
                <a:latin typeface="Roboto Bold"/>
                <a:ea typeface="Roboto Bold"/>
              </a:rPr>
              <a:t>9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501200" y="9057240"/>
            <a:ext cx="3574440" cy="376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/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35545c"/>
                </a:solidFill>
                <a:latin typeface="Roboto Bold"/>
                <a:ea typeface="Roboto Bold"/>
              </a:rPr>
              <a:t>Денис Сутягин, разработчик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283680" y="2876760"/>
            <a:ext cx="11953440" cy="2965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/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Рабочее место сотрудника отеля: регистрация сотрудников,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Бронирование, подтверждение заказа клиента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Управление ресурсами отеля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Нотификация клиентов и сотрудников отеля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Оплата клиентом заказа</a:t>
            </a:r>
            <a:endParaRPr b="0" lang="ru-RU" sz="2400" spc="-1" strike="noStrike">
              <a:latin typeface="Arial"/>
            </a:endParaRPr>
          </a:p>
          <a:p>
            <a:pPr marL="68760">
              <a:lnSpc>
                <a:spcPct val="100000"/>
              </a:lnSpc>
              <a:spcBef>
                <a:spcPts val="479"/>
              </a:spcBef>
              <a:buClr>
                <a:srgbClr val="35545c"/>
              </a:buClr>
              <a:buFont typeface="Liberation Serif"/>
              <a:buAutoNum type="arabicPeriod"/>
            </a:pPr>
            <a:r>
              <a:rPr b="0" lang="ru-RU" sz="2400" spc="-1" strike="noStrike">
                <a:latin typeface="Century Gothic"/>
                <a:ea typeface="Helvetica Neue"/>
              </a:rPr>
              <a:t>Реализация RESTful API для возможности подключения сторонних систем.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100" name="ooowl.png" descr=""/>
          <p:cNvPicPr/>
          <p:nvPr/>
        </p:nvPicPr>
        <p:blipFill>
          <a:blip r:embed="rId2"/>
          <a:stretch/>
        </p:blipFill>
        <p:spPr>
          <a:xfrm>
            <a:off x="11695320" y="8912520"/>
            <a:ext cx="866520" cy="825120"/>
          </a:xfrm>
          <a:prstGeom prst="rect">
            <a:avLst/>
          </a:prstGeom>
          <a:ln w="1260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2019-02-17T22:09:42Z</dcterms:modified>
  <cp:revision>9</cp:revision>
  <dc:subject/>
  <dc:title/>
</cp:coreProperties>
</file>