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jpeg" ContentType="image/jpe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9.png" ContentType="image/png"/>
  <Override PartName="/ppt/media/image17.png" ContentType="image/png"/>
  <Override PartName="/ppt/media/image4.jpeg" ContentType="image/jpeg"/>
  <Override PartName="/ppt/media/image15.png" ContentType="image/png"/>
  <Override PartName="/ppt/media/image6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3.png" ContentType="image/png"/>
  <Override PartName="/ppt/media/image18.jpeg" ContentType="image/jpeg"/>
  <Override PartName="/ppt/media/image14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11B5637-5C9B-4822-B585-CC8973BE802D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330A86-092E-4285-AD64-01580C3F9D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3270FC-239E-42A4-AA79-0B0C34FFA2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E63EB6-91D4-44BE-9AF2-B87CFF0B90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D629A9-5221-414F-8D45-DC650DE3D1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692B2B-7076-46AF-98FD-1D605D65AB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FEDAD0-5881-4FBF-A7D1-A302039D45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F2B052-A865-49D4-A1B4-CD5E7F83DF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11A97F-EEFF-46BE-AFFB-8485F9B77F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B1EAE1B-69CA-46FE-9463-6292FD7DAC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EEB0E7-6791-494F-AA47-770EA8194B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515160" y="0"/>
            <a:ext cx="13602240" cy="7263360"/>
            <a:chOff x="-515160" y="0"/>
            <a:chExt cx="13602240" cy="7263360"/>
          </a:xfrm>
        </p:grpSpPr>
        <p:grpSp>
          <p:nvGrpSpPr>
            <p:cNvPr id="1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3240" y="0"/>
                <a:ext cx="3352320" cy="6857280"/>
                <a:chOff x="3240" y="0"/>
                <a:chExt cx="3352320" cy="685728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>
                  <a:off x="122256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>
                  <a:off x="324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>
                  <a:off x="30816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" name="Group 7"/>
              <p:cNvGrpSpPr/>
              <p:nvPr/>
            </p:nvGrpSpPr>
            <p:grpSpPr>
              <a:xfrm>
                <a:off x="567000" y="0"/>
                <a:ext cx="3352320" cy="6857280"/>
                <a:chOff x="567000" y="0"/>
                <a:chExt cx="3352320" cy="6857280"/>
              </a:xfrm>
            </p:grpSpPr>
            <p:sp>
              <p:nvSpPr>
                <p:cNvPr id="7" name="CustomShape 8"/>
                <p:cNvSpPr/>
                <p:nvPr/>
              </p:nvSpPr>
              <p:spPr>
                <a:xfrm>
                  <a:off x="178632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>
                  <a:off x="56700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>
                  <a:off x="87192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" name="Group 11"/>
              <p:cNvGrpSpPr/>
              <p:nvPr/>
            </p:nvGrpSpPr>
            <p:grpSpPr>
              <a:xfrm>
                <a:off x="8843040" y="720"/>
                <a:ext cx="3352320" cy="6857280"/>
                <a:chOff x="8843040" y="720"/>
                <a:chExt cx="3352320" cy="6857280"/>
              </a:xfrm>
            </p:grpSpPr>
            <p:sp>
              <p:nvSpPr>
                <p:cNvPr id="11" name="CustomShape 12"/>
                <p:cNvSpPr/>
                <p:nvPr/>
              </p:nvSpPr>
              <p:spPr>
                <a:xfrm rot="10800000">
                  <a:off x="8843040" y="72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rot="10800000">
                  <a:off x="11586600" y="72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rot="10800000">
                  <a:off x="10875240" y="72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" name="CustomShape 15"/>
              <p:cNvSpPr/>
              <p:nvPr/>
            </p:nvSpPr>
            <p:spPr>
              <a:xfrm>
                <a:off x="5083200" y="0"/>
                <a:ext cx="37584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3864240" y="0"/>
                <a:ext cx="60876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4168800" y="0"/>
                <a:ext cx="10152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" name="CustomShape 18"/>
            <p:cNvSpPr/>
            <p:nvPr/>
          </p:nvSpPr>
          <p:spPr>
            <a:xfrm>
              <a:off x="-12600" y="5034960"/>
              <a:ext cx="12191400" cy="117504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-12600" y="3467520"/>
              <a:ext cx="12191400" cy="88992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-28440" y="5640840"/>
              <a:ext cx="4005360" cy="121068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-12600" y="5284440"/>
              <a:ext cx="12191400" cy="147780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2853360" y="5132160"/>
              <a:ext cx="9309600" cy="171936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404600">
              <a:off x="422892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1404600">
              <a:off x="519408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1404600">
              <a:off x="5206680" y="16243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1404600">
              <a:off x="4203360" y="3574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1404600">
              <a:off x="6184440" y="54151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1404600">
              <a:off x="-288000" y="4233240"/>
              <a:ext cx="1586520" cy="147024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1404600">
              <a:off x="266400" y="54342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1404600">
              <a:off x="304560" y="288144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1404600">
              <a:off x="126972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1404600">
              <a:off x="2247480" y="54435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1404600">
              <a:off x="227304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1404600">
              <a:off x="1295280" y="1595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1404600">
              <a:off x="9308880" y="41767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404600">
              <a:off x="10299240" y="54532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1404600">
              <a:off x="10299240" y="2900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1404600">
              <a:off x="11295360" y="4087440"/>
              <a:ext cx="1563840" cy="147024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1404600">
              <a:off x="11296080" y="1543320"/>
              <a:ext cx="1562040" cy="147096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40" hidden="1"/>
          <p:cNvSpPr/>
          <p:nvPr/>
        </p:nvSpPr>
        <p:spPr>
          <a:xfrm>
            <a:off x="609480" y="333360"/>
            <a:ext cx="10972080" cy="618480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1" hidden="1"/>
          <p:cNvSpPr/>
          <p:nvPr/>
        </p:nvSpPr>
        <p:spPr>
          <a:xfrm>
            <a:off x="6081480" y="-21600"/>
            <a:ext cx="4904640" cy="6984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2" hidden="1"/>
          <p:cNvSpPr/>
          <p:nvPr/>
        </p:nvSpPr>
        <p:spPr>
          <a:xfrm>
            <a:off x="6198840" y="-21600"/>
            <a:ext cx="46728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43"/>
          <p:cNvGrpSpPr/>
          <p:nvPr/>
        </p:nvGrpSpPr>
        <p:grpSpPr>
          <a:xfrm>
            <a:off x="-518400" y="0"/>
            <a:ext cx="13602240" cy="7263360"/>
            <a:chOff x="-518400" y="0"/>
            <a:chExt cx="13602240" cy="726336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4" name="Group 45"/>
              <p:cNvGrpSpPr/>
              <p:nvPr/>
            </p:nvGrpSpPr>
            <p:grpSpPr>
              <a:xfrm>
                <a:off x="0" y="0"/>
                <a:ext cx="3352320" cy="6857280"/>
                <a:chOff x="0" y="0"/>
                <a:chExt cx="3352320" cy="6857280"/>
              </a:xfrm>
            </p:grpSpPr>
            <p:sp>
              <p:nvSpPr>
                <p:cNvPr id="45" name="CustomShape 46"/>
                <p:cNvSpPr/>
                <p:nvPr/>
              </p:nvSpPr>
              <p:spPr>
                <a:xfrm>
                  <a:off x="121932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>
                  <a:off x="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>
                  <a:off x="30492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" name="Group 49"/>
              <p:cNvGrpSpPr/>
              <p:nvPr/>
            </p:nvGrpSpPr>
            <p:grpSpPr>
              <a:xfrm>
                <a:off x="563760" y="0"/>
                <a:ext cx="3352320" cy="6857280"/>
                <a:chOff x="563760" y="0"/>
                <a:chExt cx="3352320" cy="6857280"/>
              </a:xfrm>
            </p:grpSpPr>
            <p:sp>
              <p:nvSpPr>
                <p:cNvPr id="49" name="CustomShape 50"/>
                <p:cNvSpPr/>
                <p:nvPr/>
              </p:nvSpPr>
              <p:spPr>
                <a:xfrm>
                  <a:off x="178308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>
                  <a:off x="56376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CustomShape 52"/>
                <p:cNvSpPr/>
                <p:nvPr/>
              </p:nvSpPr>
              <p:spPr>
                <a:xfrm>
                  <a:off x="86868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53"/>
              <p:cNvGrpSpPr/>
              <p:nvPr/>
            </p:nvGrpSpPr>
            <p:grpSpPr>
              <a:xfrm>
                <a:off x="8839800" y="720"/>
                <a:ext cx="3352320" cy="6857280"/>
                <a:chOff x="8839800" y="720"/>
                <a:chExt cx="3352320" cy="6857280"/>
              </a:xfrm>
            </p:grpSpPr>
            <p:sp>
              <p:nvSpPr>
                <p:cNvPr id="53" name="CustomShape 54"/>
                <p:cNvSpPr/>
                <p:nvPr/>
              </p:nvSpPr>
              <p:spPr>
                <a:xfrm rot="10800000">
                  <a:off x="8839800" y="72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CustomShape 55"/>
                <p:cNvSpPr/>
                <p:nvPr/>
              </p:nvSpPr>
              <p:spPr>
                <a:xfrm rot="10800000">
                  <a:off x="11583360" y="72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 rot="10800000">
                  <a:off x="10872000" y="72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" name="CustomShape 57"/>
              <p:cNvSpPr/>
              <p:nvPr/>
            </p:nvSpPr>
            <p:spPr>
              <a:xfrm>
                <a:off x="5079960" y="0"/>
                <a:ext cx="37584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>
                <a:off x="3860640" y="0"/>
                <a:ext cx="60876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>
                <a:off x="4165560" y="0"/>
                <a:ext cx="10152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" name="CustomShape 60"/>
            <p:cNvSpPr/>
            <p:nvPr/>
          </p:nvSpPr>
          <p:spPr>
            <a:xfrm>
              <a:off x="-15840" y="5034960"/>
              <a:ext cx="12191400" cy="117504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-15840" y="3467520"/>
              <a:ext cx="12191400" cy="88992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-31680" y="5640840"/>
              <a:ext cx="4005360" cy="121068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-15840" y="5284440"/>
              <a:ext cx="12191400" cy="147780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2850120" y="5132160"/>
              <a:ext cx="9309600" cy="171936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 rot="1404600">
              <a:off x="422568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 rot="1404600">
              <a:off x="519084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 rot="1404600">
              <a:off x="5203440" y="16243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 rot="1404600">
              <a:off x="4200120" y="3574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 rot="1404600">
              <a:off x="6181200" y="54151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 rot="1404600">
              <a:off x="-291240" y="4233240"/>
              <a:ext cx="1586520" cy="147024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 rot="1404600">
              <a:off x="263160" y="54342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 rot="1404600">
              <a:off x="301320" y="288144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 rot="1404600">
              <a:off x="126648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 rot="1404600">
              <a:off x="2244240" y="54435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 rot="1404600">
              <a:off x="226980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 rot="1404600">
              <a:off x="1291680" y="1595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 rot="1404600">
              <a:off x="9305640" y="41767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 rot="1404600">
              <a:off x="10296000" y="54532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 rot="1404600">
              <a:off x="10296000" y="2900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 rot="1404600">
              <a:off x="11292120" y="4087440"/>
              <a:ext cx="1563840" cy="147024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 rot="1404600">
              <a:off x="11292840" y="1543320"/>
              <a:ext cx="1562040" cy="147096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CustomShape 82"/>
          <p:cNvSpPr/>
          <p:nvPr/>
        </p:nvSpPr>
        <p:spPr>
          <a:xfrm>
            <a:off x="6081480" y="-21600"/>
            <a:ext cx="4904640" cy="627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6201360" y="6088320"/>
            <a:ext cx="4672800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6201360" y="6088320"/>
            <a:ext cx="4672800" cy="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6198840" y="-21600"/>
            <a:ext cx="4672800" cy="2312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8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8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-515160" y="0"/>
            <a:ext cx="13602240" cy="7263360"/>
            <a:chOff x="-515160" y="0"/>
            <a:chExt cx="13602240" cy="7263360"/>
          </a:xfrm>
        </p:grpSpPr>
        <p:grpSp>
          <p:nvGrpSpPr>
            <p:cNvPr id="124" name="Group 2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125" name="Group 3"/>
              <p:cNvGrpSpPr/>
              <p:nvPr/>
            </p:nvGrpSpPr>
            <p:grpSpPr>
              <a:xfrm>
                <a:off x="3240" y="0"/>
                <a:ext cx="3352320" cy="6857280"/>
                <a:chOff x="3240" y="0"/>
                <a:chExt cx="3352320" cy="6857280"/>
              </a:xfrm>
            </p:grpSpPr>
            <p:sp>
              <p:nvSpPr>
                <p:cNvPr id="126" name="CustomShape 4"/>
                <p:cNvSpPr/>
                <p:nvPr/>
              </p:nvSpPr>
              <p:spPr>
                <a:xfrm>
                  <a:off x="122256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CustomShape 5"/>
                <p:cNvSpPr/>
                <p:nvPr/>
              </p:nvSpPr>
              <p:spPr>
                <a:xfrm>
                  <a:off x="324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CustomShape 6"/>
                <p:cNvSpPr/>
                <p:nvPr/>
              </p:nvSpPr>
              <p:spPr>
                <a:xfrm>
                  <a:off x="30816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29" name="Group 7"/>
              <p:cNvGrpSpPr/>
              <p:nvPr/>
            </p:nvGrpSpPr>
            <p:grpSpPr>
              <a:xfrm>
                <a:off x="567000" y="0"/>
                <a:ext cx="3352320" cy="6857280"/>
                <a:chOff x="567000" y="0"/>
                <a:chExt cx="3352320" cy="6857280"/>
              </a:xfrm>
            </p:grpSpPr>
            <p:sp>
              <p:nvSpPr>
                <p:cNvPr id="130" name="CustomShape 8"/>
                <p:cNvSpPr/>
                <p:nvPr/>
              </p:nvSpPr>
              <p:spPr>
                <a:xfrm>
                  <a:off x="178632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CustomShape 9"/>
                <p:cNvSpPr/>
                <p:nvPr/>
              </p:nvSpPr>
              <p:spPr>
                <a:xfrm>
                  <a:off x="56700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CustomShape 10"/>
                <p:cNvSpPr/>
                <p:nvPr/>
              </p:nvSpPr>
              <p:spPr>
                <a:xfrm>
                  <a:off x="87192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33" name="Group 11"/>
              <p:cNvGrpSpPr/>
              <p:nvPr/>
            </p:nvGrpSpPr>
            <p:grpSpPr>
              <a:xfrm>
                <a:off x="8843040" y="720"/>
                <a:ext cx="3352320" cy="6857280"/>
                <a:chOff x="8843040" y="720"/>
                <a:chExt cx="3352320" cy="6857280"/>
              </a:xfrm>
            </p:grpSpPr>
            <p:sp>
              <p:nvSpPr>
                <p:cNvPr id="134" name="CustomShape 12"/>
                <p:cNvSpPr/>
                <p:nvPr/>
              </p:nvSpPr>
              <p:spPr>
                <a:xfrm rot="10800000">
                  <a:off x="8843040" y="72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CustomShape 13"/>
                <p:cNvSpPr/>
                <p:nvPr/>
              </p:nvSpPr>
              <p:spPr>
                <a:xfrm rot="10800000">
                  <a:off x="11586600" y="72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CustomShape 14"/>
                <p:cNvSpPr/>
                <p:nvPr/>
              </p:nvSpPr>
              <p:spPr>
                <a:xfrm rot="10800000">
                  <a:off x="10875240" y="72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37" name="CustomShape 15"/>
              <p:cNvSpPr/>
              <p:nvPr/>
            </p:nvSpPr>
            <p:spPr>
              <a:xfrm>
                <a:off x="5083200" y="0"/>
                <a:ext cx="37584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CustomShape 16"/>
              <p:cNvSpPr/>
              <p:nvPr/>
            </p:nvSpPr>
            <p:spPr>
              <a:xfrm>
                <a:off x="3864240" y="0"/>
                <a:ext cx="60876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17"/>
              <p:cNvSpPr/>
              <p:nvPr/>
            </p:nvSpPr>
            <p:spPr>
              <a:xfrm>
                <a:off x="4168800" y="0"/>
                <a:ext cx="10152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18"/>
            <p:cNvSpPr/>
            <p:nvPr/>
          </p:nvSpPr>
          <p:spPr>
            <a:xfrm>
              <a:off x="-12600" y="5034960"/>
              <a:ext cx="12191400" cy="1175040"/>
            </a:xfrm>
            <a:custGeom>
              <a:avLst/>
              <a:gdLst/>
              <a:ah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9"/>
            <p:cNvSpPr/>
            <p:nvPr/>
          </p:nvSpPr>
          <p:spPr>
            <a:xfrm>
              <a:off x="-12600" y="3467520"/>
              <a:ext cx="12191400" cy="889920"/>
            </a:xfrm>
            <a:custGeom>
              <a:avLst/>
              <a:gdLst/>
              <a:ah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20"/>
            <p:cNvSpPr/>
            <p:nvPr/>
          </p:nvSpPr>
          <p:spPr>
            <a:xfrm>
              <a:off x="-28440" y="5640840"/>
              <a:ext cx="4005360" cy="1210680"/>
            </a:xfrm>
            <a:custGeom>
              <a:avLst/>
              <a:gdLst/>
              <a:ah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21"/>
            <p:cNvSpPr/>
            <p:nvPr/>
          </p:nvSpPr>
          <p:spPr>
            <a:xfrm>
              <a:off x="-12600" y="5284440"/>
              <a:ext cx="12191400" cy="1477800"/>
            </a:xfrm>
            <a:custGeom>
              <a:avLst/>
              <a:gdLst/>
              <a:ah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2"/>
            <p:cNvSpPr/>
            <p:nvPr/>
          </p:nvSpPr>
          <p:spPr>
            <a:xfrm>
              <a:off x="2853360" y="5132160"/>
              <a:ext cx="9309600" cy="1719360"/>
            </a:xfrm>
            <a:custGeom>
              <a:avLst/>
              <a:gdLst/>
              <a:ah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chemeClr val="bg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23"/>
            <p:cNvSpPr/>
            <p:nvPr/>
          </p:nvSpPr>
          <p:spPr>
            <a:xfrm rot="1404600">
              <a:off x="422892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4"/>
            <p:cNvSpPr/>
            <p:nvPr/>
          </p:nvSpPr>
          <p:spPr>
            <a:xfrm rot="1404600">
              <a:off x="519408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5"/>
            <p:cNvSpPr/>
            <p:nvPr/>
          </p:nvSpPr>
          <p:spPr>
            <a:xfrm rot="1404600">
              <a:off x="5206680" y="16243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26"/>
            <p:cNvSpPr/>
            <p:nvPr/>
          </p:nvSpPr>
          <p:spPr>
            <a:xfrm rot="1404600">
              <a:off x="4203360" y="3574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27"/>
            <p:cNvSpPr/>
            <p:nvPr/>
          </p:nvSpPr>
          <p:spPr>
            <a:xfrm rot="1404600">
              <a:off x="6184440" y="54151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8"/>
            <p:cNvSpPr/>
            <p:nvPr/>
          </p:nvSpPr>
          <p:spPr>
            <a:xfrm rot="1404600">
              <a:off x="-288000" y="4233240"/>
              <a:ext cx="1586520" cy="1470240"/>
            </a:xfrm>
            <a:custGeom>
              <a:avLst/>
              <a:gdLst/>
              <a:ah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9"/>
            <p:cNvSpPr/>
            <p:nvPr/>
          </p:nvSpPr>
          <p:spPr>
            <a:xfrm rot="1404600">
              <a:off x="266400" y="54342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30"/>
            <p:cNvSpPr/>
            <p:nvPr/>
          </p:nvSpPr>
          <p:spPr>
            <a:xfrm rot="1404600">
              <a:off x="304560" y="288144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1"/>
            <p:cNvSpPr/>
            <p:nvPr/>
          </p:nvSpPr>
          <p:spPr>
            <a:xfrm rot="1404600">
              <a:off x="126972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32"/>
            <p:cNvSpPr/>
            <p:nvPr/>
          </p:nvSpPr>
          <p:spPr>
            <a:xfrm rot="1404600">
              <a:off x="2247480" y="54435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3"/>
            <p:cNvSpPr/>
            <p:nvPr/>
          </p:nvSpPr>
          <p:spPr>
            <a:xfrm rot="1404600">
              <a:off x="227304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34"/>
            <p:cNvSpPr/>
            <p:nvPr/>
          </p:nvSpPr>
          <p:spPr>
            <a:xfrm rot="1404600">
              <a:off x="1295280" y="1595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5"/>
            <p:cNvSpPr/>
            <p:nvPr/>
          </p:nvSpPr>
          <p:spPr>
            <a:xfrm rot="1404600">
              <a:off x="9308880" y="41767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36"/>
            <p:cNvSpPr/>
            <p:nvPr/>
          </p:nvSpPr>
          <p:spPr>
            <a:xfrm rot="1404600">
              <a:off x="10299240" y="54532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37"/>
            <p:cNvSpPr/>
            <p:nvPr/>
          </p:nvSpPr>
          <p:spPr>
            <a:xfrm rot="1404600">
              <a:off x="10299240" y="2900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38"/>
            <p:cNvSpPr/>
            <p:nvPr/>
          </p:nvSpPr>
          <p:spPr>
            <a:xfrm rot="1404600">
              <a:off x="11295360" y="4087440"/>
              <a:ext cx="1563840" cy="1470240"/>
            </a:xfrm>
            <a:custGeom>
              <a:avLst/>
              <a:gdLst/>
              <a:ah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39"/>
            <p:cNvSpPr/>
            <p:nvPr/>
          </p:nvSpPr>
          <p:spPr>
            <a:xfrm rot="1404600">
              <a:off x="11296080" y="1543320"/>
              <a:ext cx="1562040" cy="1470960"/>
            </a:xfrm>
            <a:custGeom>
              <a:avLst/>
              <a:gdLst/>
              <a:ah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chemeClr val="bg1">
                  <a:alpha val="12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CustomShape 40"/>
          <p:cNvSpPr/>
          <p:nvPr/>
        </p:nvSpPr>
        <p:spPr>
          <a:xfrm>
            <a:off x="609480" y="333360"/>
            <a:ext cx="10972080" cy="618480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1"/>
          <p:cNvSpPr/>
          <p:nvPr/>
        </p:nvSpPr>
        <p:spPr>
          <a:xfrm>
            <a:off x="6081480" y="-21600"/>
            <a:ext cx="4904640" cy="6984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2"/>
          <p:cNvSpPr/>
          <p:nvPr/>
        </p:nvSpPr>
        <p:spPr>
          <a:xfrm>
            <a:off x="6198840" y="-21600"/>
            <a:ext cx="46728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4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</a:t>
            </a:r>
            <a:r>
              <a:rPr b="0" lang="ru-RU" sz="4400" spc="-1" strike="noStrike">
                <a:latin typeface="Arial"/>
              </a:rPr>
              <a:t>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6" name="PlaceHolder 4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311160" y="2708640"/>
            <a:ext cx="4417200" cy="17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85540a"/>
                </a:solidFill>
                <a:latin typeface="Century Gothic"/>
              </a:rPr>
              <a:t>Курс «Java Enterprise Edition»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10" name="Рисунок 7" descr=""/>
          <p:cNvPicPr/>
          <p:nvPr/>
        </p:nvPicPr>
        <p:blipFill>
          <a:blip r:embed="rId1"/>
          <a:stretch/>
        </p:blipFill>
        <p:spPr>
          <a:xfrm>
            <a:off x="323280" y="773640"/>
            <a:ext cx="5282640" cy="2113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91400" y="1027800"/>
            <a:ext cx="9365760" cy="38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5540a"/>
                </a:solidFill>
                <a:latin typeface="Century Gothic"/>
              </a:rPr>
              <a:t>Вопросы...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245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46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391400" y="1027800"/>
            <a:ext cx="93657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Проектная работа: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391400" y="2323800"/>
            <a:ext cx="93902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4e3b30"/>
                </a:solidFill>
                <a:latin typeface="Century Gothic"/>
              </a:rPr>
              <a:t>«Система бронирования/резервирования»</a:t>
            </a:r>
            <a:endParaRPr b="0" lang="ru-RU" sz="32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Денис Сутягин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3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391400" y="1027800"/>
            <a:ext cx="93657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Содержание: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91400" y="2323800"/>
            <a:ext cx="93902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Постановка задачи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Архитектура системы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Технологии и средства реализации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Реализованный функционал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Демо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Варианты развития системы</a:t>
            </a:r>
            <a:endParaRPr b="0" lang="ru-RU" sz="2400" spc="-1" strike="noStrike">
              <a:latin typeface="Arial"/>
            </a:endParaRPr>
          </a:p>
          <a:p>
            <a:pPr marL="343080" indent="-273600">
              <a:lnSpc>
                <a:spcPct val="100000"/>
              </a:lnSpc>
              <a:spcBef>
                <a:spcPts val="479"/>
              </a:spcBef>
              <a:buClr>
                <a:srgbClr val="85540a"/>
              </a:buClr>
              <a:buSzPct val="76000"/>
              <a:buFont typeface="Wingdings 2" charset="2"/>
              <a:buChar char=""/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Вопросы...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16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17" name="Рисунок 2" descr=""/>
          <p:cNvPicPr/>
          <p:nvPr/>
        </p:nvPicPr>
        <p:blipFill>
          <a:blip r:embed="rId2"/>
          <a:stretch/>
        </p:blipFill>
        <p:spPr>
          <a:xfrm>
            <a:off x="10553760" y="565452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20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1315080" y="1440000"/>
            <a:ext cx="8207640" cy="44636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1391400" y="1027800"/>
            <a:ext cx="93657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Функциональность</a:t>
            </a:r>
            <a:endParaRPr b="0" lang="ru-RU" sz="4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391400" y="1027800"/>
            <a:ext cx="93657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Архитектура приложения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224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25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725400" y="1798920"/>
            <a:ext cx="10724760" cy="4105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391400" y="1027800"/>
            <a:ext cx="93657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Технологии и средства реализации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 Сервер приложений Glassfish/Payara 5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 DB сервер – PostgreSql 11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 IDE JetBrains IntelliJ Idea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4. Frontend – JSF/Primefaces 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5. Backend – CDI, EJB, Jaas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29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30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391400" y="1027800"/>
            <a:ext cx="93657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Реализованный функционал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 Заказ клиентом номеров в выбранном отеле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 Регистрация, аутентификация/авторизация клиента, менеджера отеля, аутентификация/авторизация менеджера системы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 Кейсы по регистрации отеля менеджером отеля, изменению данных отеля менеджером отеля, подтверждению изменений менеджером системы.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3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34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391400" y="1027800"/>
            <a:ext cx="9365760" cy="38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85540a"/>
                </a:solidFill>
                <a:latin typeface="Century Gothic"/>
              </a:rPr>
              <a:t>Демо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237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38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91400" y="1027800"/>
            <a:ext cx="9365760" cy="6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 </a:t>
            </a:r>
            <a:br/>
            <a:r>
              <a:rPr b="0" lang="ru-RU" sz="4000" spc="-1" strike="noStrike">
                <a:solidFill>
                  <a:srgbClr val="85540a"/>
                </a:solidFill>
                <a:latin typeface="Century Gothic"/>
              </a:rPr>
              <a:t>Развитие системы/нереализованный функционал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391400" y="1802880"/>
            <a:ext cx="9390240" cy="40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68760">
              <a:lnSpc>
                <a:spcPct val="100000"/>
              </a:lnSpc>
              <a:spcBef>
                <a:spcPts val="479"/>
              </a:spcBef>
            </a:pPr>
            <a:endParaRPr b="0" lang="ru-RU" sz="18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1.Рабочее место сотрудника отеля: регистрация сотрудников,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2.Бронирование, подтверждение заказа клиента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3.Управление ресурсами отеля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4.Нотификация клиентов и сотрудников отеля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</a:rPr>
              <a:t>5.Оплата клиентом заказа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1" name="Рисунок 5" descr=""/>
          <p:cNvPicPr/>
          <p:nvPr/>
        </p:nvPicPr>
        <p:blipFill>
          <a:blip r:embed="rId1"/>
          <a:stretch/>
        </p:blipFill>
        <p:spPr>
          <a:xfrm>
            <a:off x="7404120" y="-7200"/>
            <a:ext cx="2336040" cy="894600"/>
          </a:xfrm>
          <a:prstGeom prst="rect">
            <a:avLst/>
          </a:prstGeom>
          <a:ln>
            <a:noFill/>
          </a:ln>
        </p:spPr>
      </p:pic>
      <p:pic>
        <p:nvPicPr>
          <p:cNvPr id="242" name="Рисунок 4" descr=""/>
          <p:cNvPicPr/>
          <p:nvPr/>
        </p:nvPicPr>
        <p:blipFill>
          <a:blip r:embed="rId2"/>
          <a:stretch/>
        </p:blipFill>
        <p:spPr>
          <a:xfrm>
            <a:off x="10312560" y="5337000"/>
            <a:ext cx="634320" cy="6343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обзора продукта</Template>
  <TotalTime>124</TotalTime>
  <Application>LibreOffice/6.0.6.2$Linux_X86_64 LibreOffice_project/00m0$Build-2</Application>
  <Words>109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2019-02-17T05:19:38Z</dcterms:created>
  <dc:creator>Сутягина Мария</dc:creator>
  <dc:description/>
  <dc:language>ru-RU</dc:language>
  <cp:lastModifiedBy/>
  <dcterms:modified xsi:type="dcterms:W3CDTF">2019-02-17T21:05:03Z</dcterms:modified>
  <cp:revision>14</cp:revision>
  <dc:subject/>
  <dc:title>Курс «Java Enterprise Edition»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7</vt:i4>
  </property>
  <property fmtid="{D5CDD505-2E9C-101B-9397-08002B2CF9AE}" pid="16" name="Order">
    <vt:i4>74065800</vt:i4>
  </property>
  <property fmtid="{D5CDD505-2E9C-101B-9397-08002B2CF9AE}" pid="17" name="PresentationFormat">
    <vt:lpwstr>Широкоэкранный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7</vt:i4>
  </property>
</Properties>
</file>