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80" r:id="rId3"/>
    <p:sldId id="274" r:id="rId4"/>
    <p:sldId id="281" r:id="rId5"/>
    <p:sldId id="273" r:id="rId6"/>
    <p:sldId id="283" r:id="rId7"/>
    <p:sldId id="284" r:id="rId8"/>
    <p:sldId id="285" r:id="rId9"/>
    <p:sldId id="286" r:id="rId10"/>
    <p:sldId id="288" r:id="rId11"/>
    <p:sldId id="287" r:id="rId12"/>
    <p:sldId id="266" r:id="rId13"/>
  </p:sldIdLst>
  <p:sldSz cx="9144000" cy="6858000" type="screen4x3"/>
  <p:notesSz cx="6858000" cy="9144000"/>
  <p:embeddedFontLst>
    <p:embeddedFont>
      <p:font typeface="Archivo Narrow" panose="020B0604020202020204" charset="0"/>
      <p:regular r:id="rId15"/>
      <p:bold r:id="rId16"/>
      <p:italic r:id="rId17"/>
      <p:boldItalic r:id="rId18"/>
    </p:embeddedFont>
    <p:embeddedFont>
      <p:font typeface="Georgia" panose="02040502050405020303" pitchFamily="18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2EF0FB79-D9E7-4504-7FCF-916F82DB7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020ecc003_0_35:notes">
            <a:extLst>
              <a:ext uri="{FF2B5EF4-FFF2-40B4-BE49-F238E27FC236}">
                <a16:creationId xmlns:a16="http://schemas.microsoft.com/office/drawing/2014/main" id="{260E1EAA-B07F-DCCB-C67B-C17C8621BA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020ecc003_0_35:notes">
            <a:extLst>
              <a:ext uri="{FF2B5EF4-FFF2-40B4-BE49-F238E27FC236}">
                <a16:creationId xmlns:a16="http://schemas.microsoft.com/office/drawing/2014/main" id="{8A11B3B2-7AFD-EDF1-F5E6-14CA261F83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942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38441B53-3C61-14CB-31EF-8A424FBC0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020ecc003_0_35:notes">
            <a:extLst>
              <a:ext uri="{FF2B5EF4-FFF2-40B4-BE49-F238E27FC236}">
                <a16:creationId xmlns:a16="http://schemas.microsoft.com/office/drawing/2014/main" id="{7968B3A5-7611-A1A4-7670-DB339F3AB6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020ecc003_0_35:notes">
            <a:extLst>
              <a:ext uri="{FF2B5EF4-FFF2-40B4-BE49-F238E27FC236}">
                <a16:creationId xmlns:a16="http://schemas.microsoft.com/office/drawing/2014/main" id="{EE04923E-4655-1056-0BBE-AA659F264C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914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020ecc00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020ecc00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0FCA4759-7EDA-53F9-3B73-343F967E7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>
            <a:extLst>
              <a:ext uri="{FF2B5EF4-FFF2-40B4-BE49-F238E27FC236}">
                <a16:creationId xmlns:a16="http://schemas.microsoft.com/office/drawing/2014/main" id="{04452DE9-BB5E-89CF-160A-C7355A819F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>
            <a:extLst>
              <a:ext uri="{FF2B5EF4-FFF2-40B4-BE49-F238E27FC236}">
                <a16:creationId xmlns:a16="http://schemas.microsoft.com/office/drawing/2014/main" id="{D51F9C25-84D7-20B6-3E50-9A78DC9FA7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3557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0CDF1F89-3698-1CA6-F443-93C27EB64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>
            <a:extLst>
              <a:ext uri="{FF2B5EF4-FFF2-40B4-BE49-F238E27FC236}">
                <a16:creationId xmlns:a16="http://schemas.microsoft.com/office/drawing/2014/main" id="{21258B4D-13F4-74BD-85D2-F8CDABEF21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>
            <a:extLst>
              <a:ext uri="{FF2B5EF4-FFF2-40B4-BE49-F238E27FC236}">
                <a16:creationId xmlns:a16="http://schemas.microsoft.com/office/drawing/2014/main" id="{E2857F0F-FC68-1E2D-6CD7-51CCF89919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3330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C3D1FCA3-8F7C-C3CD-583F-390BDE23C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>
            <a:extLst>
              <a:ext uri="{FF2B5EF4-FFF2-40B4-BE49-F238E27FC236}">
                <a16:creationId xmlns:a16="http://schemas.microsoft.com/office/drawing/2014/main" id="{F69C7623-51EB-3E8E-ED0B-E43C54F55E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>
            <a:extLst>
              <a:ext uri="{FF2B5EF4-FFF2-40B4-BE49-F238E27FC236}">
                <a16:creationId xmlns:a16="http://schemas.microsoft.com/office/drawing/2014/main" id="{8376B15A-E74C-2F3A-4A6B-FB554C6129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38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E54EE6C0-D5D8-3943-3EE3-12F0BDA5F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020ecc003_0_35:notes">
            <a:extLst>
              <a:ext uri="{FF2B5EF4-FFF2-40B4-BE49-F238E27FC236}">
                <a16:creationId xmlns:a16="http://schemas.microsoft.com/office/drawing/2014/main" id="{185C7F38-DEAE-879C-9BF4-9C0A74DAD4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020ecc003_0_35:notes">
            <a:extLst>
              <a:ext uri="{FF2B5EF4-FFF2-40B4-BE49-F238E27FC236}">
                <a16:creationId xmlns:a16="http://schemas.microsoft.com/office/drawing/2014/main" id="{7A695DB1-47A8-918D-AD7D-8024BEFD95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672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05093F46-3C98-E50D-3873-623F0F1F8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020ecc003_0_35:notes">
            <a:extLst>
              <a:ext uri="{FF2B5EF4-FFF2-40B4-BE49-F238E27FC236}">
                <a16:creationId xmlns:a16="http://schemas.microsoft.com/office/drawing/2014/main" id="{98866CD5-1E87-DE7A-E6AB-C7055D47CE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020ecc003_0_35:notes">
            <a:extLst>
              <a:ext uri="{FF2B5EF4-FFF2-40B4-BE49-F238E27FC236}">
                <a16:creationId xmlns:a16="http://schemas.microsoft.com/office/drawing/2014/main" id="{C187B694-B6B1-3B14-1D49-AB16F1C4F4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335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1AEF8068-70B2-8BC0-BE15-D7C42EEA9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020ecc003_0_35:notes">
            <a:extLst>
              <a:ext uri="{FF2B5EF4-FFF2-40B4-BE49-F238E27FC236}">
                <a16:creationId xmlns:a16="http://schemas.microsoft.com/office/drawing/2014/main" id="{81BB522A-7A9B-416A-35FB-4AFAF8EAB4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020ecc003_0_35:notes">
            <a:extLst>
              <a:ext uri="{FF2B5EF4-FFF2-40B4-BE49-F238E27FC236}">
                <a16:creationId xmlns:a16="http://schemas.microsoft.com/office/drawing/2014/main" id="{F660E836-001C-E2A1-C9B2-4924D1B133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535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8B15C304-8A21-67C5-F4CF-1D31C5A0A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020ecc003_0_35:notes">
            <a:extLst>
              <a:ext uri="{FF2B5EF4-FFF2-40B4-BE49-F238E27FC236}">
                <a16:creationId xmlns:a16="http://schemas.microsoft.com/office/drawing/2014/main" id="{E48C32A4-4478-FC9F-AF3E-A1FFCF07B6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020ecc003_0_35:notes">
            <a:extLst>
              <a:ext uri="{FF2B5EF4-FFF2-40B4-BE49-F238E27FC236}">
                <a16:creationId xmlns:a16="http://schemas.microsoft.com/office/drawing/2014/main" id="{21105285-27F8-8C76-CDE0-2FC76DF082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390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4A37D048-04A8-2E03-E983-C0FF3F161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020ecc003_0_35:notes">
            <a:extLst>
              <a:ext uri="{FF2B5EF4-FFF2-40B4-BE49-F238E27FC236}">
                <a16:creationId xmlns:a16="http://schemas.microsoft.com/office/drawing/2014/main" id="{EE17BDB9-A66A-FCF0-1156-625A11BB2B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020ecc003_0_35:notes">
            <a:extLst>
              <a:ext uri="{FF2B5EF4-FFF2-40B4-BE49-F238E27FC236}">
                <a16:creationId xmlns:a16="http://schemas.microsoft.com/office/drawing/2014/main" id="{336A3A02-2311-8C19-09A0-1464781AB0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209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0" y="66675"/>
            <a:ext cx="9144000" cy="1420813"/>
          </a:xfrm>
          <a:prstGeom prst="flowChartDocumen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0" y="0"/>
            <a:ext cx="9144000" cy="1420813"/>
          </a:xfrm>
          <a:prstGeom prst="flowChartDocumen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1238" y="342900"/>
            <a:ext cx="2463800" cy="77946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-11113" y="5919788"/>
            <a:ext cx="9155113" cy="938212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0" y="5919788"/>
            <a:ext cx="3571875" cy="93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MISSION</a:t>
            </a:r>
            <a:endParaRPr sz="1400" b="1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is a nurturing ground for an individual’s holistic development to make effective contribution to the society in a dynamic environment</a:t>
            </a:r>
            <a:endParaRPr sz="11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3708400" y="5919788"/>
            <a:ext cx="20320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VISION</a:t>
            </a:r>
            <a:endParaRPr sz="1400" b="1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1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6067425" y="5919788"/>
            <a:ext cx="2984500" cy="93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CORE  VALUES</a:t>
            </a:r>
            <a:endParaRPr sz="1400" b="1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Faith in God |  Moral Uprightness</a:t>
            </a:r>
            <a:br>
              <a:rPr lang="en-US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Love of Fellow Beings   </a:t>
            </a:r>
            <a:br>
              <a:rPr lang="en-US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Social Responsibility | Pursuit of Excellence</a:t>
            </a:r>
            <a:endParaRPr sz="11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11700" y="1886797"/>
            <a:ext cx="8520600" cy="1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1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" name="Google Shape;23;p3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spcBef>
                <a:spcPts val="0"/>
              </a:spcBef>
              <a:spcAft>
                <a:spcPts val="0"/>
              </a:spcAft>
              <a:buSzPts val="2200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4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" name="Google Shape;42;p5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6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6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7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8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8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algn="l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9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78;p9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9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9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0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0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0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0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>
            <a:spLocks noGrp="1"/>
          </p:cNvSpPr>
          <p:nvPr>
            <p:ph type="ctrTitle"/>
          </p:nvPr>
        </p:nvSpPr>
        <p:spPr>
          <a:xfrm>
            <a:off x="107156" y="642815"/>
            <a:ext cx="8990012" cy="165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sz="14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sz="14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sz="14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sz="14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sz="14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sz="14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sz="14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sz="14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sz="14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sz="14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sz="14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sz="14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sz="14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sz="14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sz="14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sz="14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sz="14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highlight>
                  <a:srgbClr val="FFFFFF"/>
                </a:highlight>
              </a:rPr>
              <a:t>Image Super-Resolution using Enhanced Sub-Pixel Convolutional Networks (ESPCN)</a:t>
            </a:r>
          </a:p>
        </p:txBody>
      </p:sp>
      <p:pic>
        <p:nvPicPr>
          <p:cNvPr id="1028" name="Picture 4" descr="CDN media">
            <a:extLst>
              <a:ext uri="{FF2B5EF4-FFF2-40B4-BE49-F238E27FC236}">
                <a16:creationId xmlns:a16="http://schemas.microsoft.com/office/drawing/2014/main" id="{CA802F0D-DF96-90C7-D9D7-901E2B738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2"/>
          <a:stretch/>
        </p:blipFill>
        <p:spPr bwMode="auto">
          <a:xfrm>
            <a:off x="1253644" y="2300165"/>
            <a:ext cx="6697036" cy="357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F7446786-1AA9-3D10-2A27-F21978171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575BB3B4-7140-0F65-812D-8A401507A0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5.</a:t>
            </a:r>
            <a:r>
              <a:rPr lang="en-US" sz="2800" dirty="0"/>
              <a:t> Results and Comparison</a:t>
            </a:r>
            <a:endParaRPr sz="2800" dirty="0"/>
          </a:p>
        </p:txBody>
      </p:sp>
      <p:sp>
        <p:nvSpPr>
          <p:cNvPr id="151" name="Google Shape;151;p19">
            <a:extLst>
              <a:ext uri="{FF2B5EF4-FFF2-40B4-BE49-F238E27FC236}">
                <a16:creationId xmlns:a16="http://schemas.microsoft.com/office/drawing/2014/main" id="{9D4B947E-D848-A404-38B3-912305B6FF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356867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With Augmentation:</a:t>
            </a:r>
            <a:b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</a:br>
            <a:b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</a:b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buNone/>
            </a:pPr>
            <a:endParaRPr lang="en-IN" sz="2400" dirty="0"/>
          </a:p>
        </p:txBody>
      </p:sp>
      <p:sp>
        <p:nvSpPr>
          <p:cNvPr id="152" name="Google Shape;152;p19">
            <a:extLst>
              <a:ext uri="{FF2B5EF4-FFF2-40B4-BE49-F238E27FC236}">
                <a16:creationId xmlns:a16="http://schemas.microsoft.com/office/drawing/2014/main" id="{0A120E0F-682A-F83E-44F3-0832109A930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0FEF05-0A67-360A-FF9C-6D98A42CB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58" y="2378964"/>
            <a:ext cx="8695248" cy="27557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F17601-BE29-A068-6E2C-8937B8784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21025"/>
            <a:ext cx="9144000" cy="291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7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C51025BA-AF1C-E815-0F57-C07B1BDC1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8B870D66-BA2E-5C87-CFF1-2AFAE3FFC9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69673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5.</a:t>
            </a:r>
            <a:r>
              <a:rPr lang="en-US" sz="2800" dirty="0"/>
              <a:t> Verdict</a:t>
            </a:r>
            <a:endParaRPr sz="2800" dirty="0"/>
          </a:p>
        </p:txBody>
      </p:sp>
      <p:sp>
        <p:nvSpPr>
          <p:cNvPr id="151" name="Google Shape;151;p19">
            <a:extLst>
              <a:ext uri="{FF2B5EF4-FFF2-40B4-BE49-F238E27FC236}">
                <a16:creationId xmlns:a16="http://schemas.microsoft.com/office/drawing/2014/main" id="{C0C91584-E32D-F6AE-4B3B-7E2019A87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356867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b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</a:br>
            <a:b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</a:b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buNone/>
            </a:pPr>
            <a:endParaRPr lang="en-IN" sz="2400" dirty="0"/>
          </a:p>
        </p:txBody>
      </p:sp>
      <p:sp>
        <p:nvSpPr>
          <p:cNvPr id="152" name="Google Shape;152;p19">
            <a:extLst>
              <a:ext uri="{FF2B5EF4-FFF2-40B4-BE49-F238E27FC236}">
                <a16:creationId xmlns:a16="http://schemas.microsoft.com/office/drawing/2014/main" id="{0C591876-3F9A-391F-9E72-3BF6FF859D0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F580FCB-722D-76EB-ACE5-E89134999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830195"/>
              </p:ext>
            </p:extLst>
          </p:nvPr>
        </p:nvGraphicFramePr>
        <p:xfrm>
          <a:off x="383442" y="1943100"/>
          <a:ext cx="8241812" cy="3086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0453">
                  <a:extLst>
                    <a:ext uri="{9D8B030D-6E8A-4147-A177-3AD203B41FA5}">
                      <a16:colId xmlns:a16="http://schemas.microsoft.com/office/drawing/2014/main" val="3293914312"/>
                    </a:ext>
                  </a:extLst>
                </a:gridCol>
                <a:gridCol w="2060453">
                  <a:extLst>
                    <a:ext uri="{9D8B030D-6E8A-4147-A177-3AD203B41FA5}">
                      <a16:colId xmlns:a16="http://schemas.microsoft.com/office/drawing/2014/main" val="2326260207"/>
                    </a:ext>
                  </a:extLst>
                </a:gridCol>
                <a:gridCol w="2060453">
                  <a:extLst>
                    <a:ext uri="{9D8B030D-6E8A-4147-A177-3AD203B41FA5}">
                      <a16:colId xmlns:a16="http://schemas.microsoft.com/office/drawing/2014/main" val="638938543"/>
                    </a:ext>
                  </a:extLst>
                </a:gridCol>
                <a:gridCol w="2060453">
                  <a:extLst>
                    <a:ext uri="{9D8B030D-6E8A-4147-A177-3AD203B41FA5}">
                      <a16:colId xmlns:a16="http://schemas.microsoft.com/office/drawing/2014/main" val="2640196018"/>
                    </a:ext>
                  </a:extLst>
                </a:gridCol>
              </a:tblGrid>
              <a:tr h="7715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 dirty="0">
                          <a:effectLst/>
                        </a:rPr>
                        <a:t>Metric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 dirty="0">
                          <a:effectLst/>
                        </a:rPr>
                        <a:t>Before Augmentation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After Augmentation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 dirty="0">
                          <a:effectLst/>
                        </a:rPr>
                        <a:t>Verdict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77578708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MSE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 dirty="0">
                          <a:effectLst/>
                        </a:rPr>
                        <a:t>Low, stable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Low, slightly smoother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 Equal / Slightly better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76054748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 dirty="0">
                          <a:effectLst/>
                        </a:rPr>
                        <a:t>PSNR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Slightly noisy, larger gap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Smoother, reduced gap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 Improved generalization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36045757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SSIM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 dirty="0">
                          <a:effectLst/>
                        </a:rPr>
                        <a:t>More variance, lower early on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Smoother, higher convergence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 dirty="0">
                          <a:effectLst/>
                        </a:rPr>
                        <a:t> Improved structural quality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07883499"/>
                  </a:ext>
                </a:extLst>
              </a:tr>
            </a:tbl>
          </a:graphicData>
        </a:graphic>
      </p:graphicFrame>
      <p:sp>
        <p:nvSpPr>
          <p:cNvPr id="20" name="Rectangle 7">
            <a:extLst>
              <a:ext uri="{FF2B5EF4-FFF2-40B4-BE49-F238E27FC236}">
                <a16:creationId xmlns:a16="http://schemas.microsoft.com/office/drawing/2014/main" id="{47571DFE-08C0-193E-BD35-9023735C1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46" y="3464171"/>
            <a:ext cx="8127512" cy="30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148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ctrTitle"/>
          </p:nvPr>
        </p:nvSpPr>
        <p:spPr>
          <a:xfrm>
            <a:off x="311700" y="2062643"/>
            <a:ext cx="8520600" cy="1057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THANK YOU</a:t>
            </a:r>
            <a:endParaRPr sz="4000" dirty="0"/>
          </a:p>
        </p:txBody>
      </p:sp>
      <p:sp>
        <p:nvSpPr>
          <p:cNvPr id="173" name="Google Shape;173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ubTitle" idx="1"/>
          </p:nvPr>
        </p:nvSpPr>
        <p:spPr>
          <a:xfrm>
            <a:off x="310600" y="2680808"/>
            <a:ext cx="8521700" cy="105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endParaRPr sz="1600" b="1" i="1" dirty="0"/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endParaRPr sz="1600" b="1" i="1" dirty="0"/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rPr lang="en-US" sz="1600" b="1" i="1" dirty="0"/>
              <a:t> Project Presentation </a:t>
            </a:r>
            <a:endParaRPr dirty="0"/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rPr lang="en-US" sz="1200" i="1" dirty="0"/>
              <a:t>by</a:t>
            </a:r>
            <a:endParaRPr sz="1200" dirty="0"/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1800" b="1" dirty="0"/>
              <a:t>R. Jawahar (2448540)</a:t>
            </a:r>
            <a:endParaRPr sz="1800" dirty="0"/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rPr lang="en-US" sz="1800" dirty="0"/>
              <a:t>Guide </a:t>
            </a:r>
            <a:endParaRPr sz="1800" dirty="0"/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rPr lang="en-US" sz="1800" b="1" dirty="0"/>
              <a:t>Dr. Sandhiya B</a:t>
            </a:r>
            <a:endParaRPr sz="2400"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Narrow"/>
              <a:buNone/>
            </a:pPr>
            <a:r>
              <a:rPr lang="en-US" sz="1800" dirty="0">
                <a:solidFill>
                  <a:schemeClr val="dk1"/>
                </a:solidFill>
              </a:rPr>
              <a:t>Department of Computer Science</a:t>
            </a:r>
            <a:endParaRPr dirty="0"/>
          </a:p>
          <a:p>
            <a:pPr marL="457200" lvl="0" indent="-3683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</a:pPr>
            <a:r>
              <a:rPr lang="en-US" sz="1800" dirty="0">
                <a:solidFill>
                  <a:schemeClr val="dk1"/>
                </a:solidFill>
              </a:rPr>
              <a:t>CHRIST(Deemed to be University), Bengaluru-29</a:t>
            </a:r>
            <a:endParaRPr dirty="0"/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endParaRPr sz="18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</a:pPr>
            <a:endParaRPr dirty="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>
          <a:extLst>
            <a:ext uri="{FF2B5EF4-FFF2-40B4-BE49-F238E27FC236}">
              <a16:creationId xmlns:a16="http://schemas.microsoft.com/office/drawing/2014/main" id="{CEE00B57-90D8-C8E8-3875-167D59350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>
            <a:extLst>
              <a:ext uri="{FF2B5EF4-FFF2-40B4-BE49-F238E27FC236}">
                <a16:creationId xmlns:a16="http://schemas.microsoft.com/office/drawing/2014/main" id="{2F421161-A424-C198-2211-C36BEFEFA9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333728"/>
            <a:ext cx="85217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/>
              <a:t>Abstract</a:t>
            </a:r>
            <a:endParaRPr sz="2800" b="1" dirty="0"/>
          </a:p>
        </p:txBody>
      </p:sp>
      <p:sp>
        <p:nvSpPr>
          <p:cNvPr id="117" name="Google Shape;117;p14">
            <a:extLst>
              <a:ext uri="{FF2B5EF4-FFF2-40B4-BE49-F238E27FC236}">
                <a16:creationId xmlns:a16="http://schemas.microsoft.com/office/drawing/2014/main" id="{9A087F24-1377-5535-D597-D0A97B5B4D5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B39607-7146-6609-45C3-E81F6FC886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2237" y="847407"/>
            <a:ext cx="4612542" cy="5740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Problem Statement:</a:t>
            </a:r>
            <a:r>
              <a:rPr lang="en-US" sz="1800" dirty="0"/>
              <a:t> Super-resolution is crucial in enhancing image quality for applications like medical imaging, satellite photos, and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Existing Methods: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Traditional Interpolation:</a:t>
            </a:r>
            <a:r>
              <a:rPr lang="en-US" sz="1800" dirty="0"/>
              <a:t> Bicubic, Bilinear – Fast but poor quality.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State-of-the-Art (e.g., Real-ESRGAN):</a:t>
            </a:r>
            <a:r>
              <a:rPr lang="en-US" sz="1800" dirty="0"/>
              <a:t> High quality but computationally expensive.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Our Approach: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We implement </a:t>
            </a:r>
            <a:r>
              <a:rPr lang="en-US" sz="1800" b="1" dirty="0"/>
              <a:t>Efficient ESPCN</a:t>
            </a:r>
            <a:r>
              <a:rPr lang="en-US" sz="1800" dirty="0"/>
              <a:t>, which balances performance and speed.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We compare results across different </a:t>
            </a:r>
            <a:r>
              <a:rPr lang="en-US" sz="1800" b="1" dirty="0"/>
              <a:t>scaling factors (2x, 3x, 4x)</a:t>
            </a:r>
            <a:r>
              <a:rPr lang="en-US" sz="18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Also compare </a:t>
            </a:r>
            <a:r>
              <a:rPr lang="en-US" sz="1800" b="1" dirty="0"/>
              <a:t>with and without augmentation</a:t>
            </a:r>
            <a:r>
              <a:rPr lang="en-US" sz="1800" dirty="0"/>
              <a:t> for scale=2.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2053" name="Picture 5" descr="What is 'Image Super Resolution', and why do we need it? | by Christian  Galea | TDS Archive | Medium">
            <a:extLst>
              <a:ext uri="{FF2B5EF4-FFF2-40B4-BE49-F238E27FC236}">
                <a16:creationId xmlns:a16="http://schemas.microsoft.com/office/drawing/2014/main" id="{FEE80DCE-1CD7-C0DF-0FDC-EA771655C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952" y="1068265"/>
            <a:ext cx="4117811" cy="472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194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>
          <a:extLst>
            <a:ext uri="{FF2B5EF4-FFF2-40B4-BE49-F238E27FC236}">
              <a16:creationId xmlns:a16="http://schemas.microsoft.com/office/drawing/2014/main" id="{1F7FEB55-EF82-971F-FF6A-66E37916C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>
            <a:extLst>
              <a:ext uri="{FF2B5EF4-FFF2-40B4-BE49-F238E27FC236}">
                <a16:creationId xmlns:a16="http://schemas.microsoft.com/office/drawing/2014/main" id="{7338C953-0D68-AC23-9C02-333E42D33A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49" y="270717"/>
            <a:ext cx="85217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/>
              <a:t>1.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Introduction</a:t>
            </a:r>
            <a:endParaRPr sz="2800" b="1" dirty="0"/>
          </a:p>
        </p:txBody>
      </p:sp>
      <p:sp>
        <p:nvSpPr>
          <p:cNvPr id="117" name="Google Shape;117;p14">
            <a:extLst>
              <a:ext uri="{FF2B5EF4-FFF2-40B4-BE49-F238E27FC236}">
                <a16:creationId xmlns:a16="http://schemas.microsoft.com/office/drawing/2014/main" id="{7E4BC2D8-4608-B773-AAA7-C07D12017B1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9BC2E0-D365-C50A-47F5-71B74809AD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49" y="3894238"/>
            <a:ext cx="8521700" cy="2693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Existing Methods</a:t>
            </a:r>
            <a:r>
              <a:rPr lang="en-IN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Bicubic/Bilinear → Simple but low-quality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Real-ESRGAN / EDSR → High quality, high cost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ESPCN Motivation</a:t>
            </a:r>
            <a:r>
              <a:rPr lang="en-IN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Lightweight, real-time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 err="1"/>
              <a:t>PixelShuffle</a:t>
            </a:r>
            <a:r>
              <a:rPr lang="en-IN" sz="1800" dirty="0"/>
              <a:t>-based </a:t>
            </a:r>
            <a:r>
              <a:rPr lang="en-IN" sz="1800" dirty="0" err="1"/>
              <a:t>upsampling</a:t>
            </a:r>
            <a:endParaRPr lang="en-IN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Great for mobile, </a:t>
            </a:r>
            <a:r>
              <a:rPr lang="en-IN" sz="1800" dirty="0" err="1"/>
              <a:t>video,embedded</a:t>
            </a:r>
            <a:r>
              <a:rPr lang="en-IN" sz="1800" dirty="0"/>
              <a:t> or web use-cases.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5122" name="Picture 2" descr="CDN media">
            <a:extLst>
              <a:ext uri="{FF2B5EF4-FFF2-40B4-BE49-F238E27FC236}">
                <a16:creationId xmlns:a16="http://schemas.microsoft.com/office/drawing/2014/main" id="{05A0A38C-09FB-71B1-4D70-013278863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1" y="761491"/>
            <a:ext cx="5057776" cy="313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62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>
          <a:extLst>
            <a:ext uri="{FF2B5EF4-FFF2-40B4-BE49-F238E27FC236}">
              <a16:creationId xmlns:a16="http://schemas.microsoft.com/office/drawing/2014/main" id="{2DB5991F-61FD-A8C5-95FD-2E11AA61C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>
            <a:extLst>
              <a:ext uri="{FF2B5EF4-FFF2-40B4-BE49-F238E27FC236}">
                <a16:creationId xmlns:a16="http://schemas.microsoft.com/office/drawing/2014/main" id="{00B1F7A1-E617-7565-3C65-59BBF151B9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465613"/>
            <a:ext cx="85217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/>
              <a:t>2.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800" dirty="0"/>
              <a:t>Dataset – DIV2K (from Kaggle)</a:t>
            </a:r>
            <a:endParaRPr sz="2800" b="1" dirty="0"/>
          </a:p>
        </p:txBody>
      </p:sp>
      <p:sp>
        <p:nvSpPr>
          <p:cNvPr id="117" name="Google Shape;117;p14">
            <a:extLst>
              <a:ext uri="{FF2B5EF4-FFF2-40B4-BE49-F238E27FC236}">
                <a16:creationId xmlns:a16="http://schemas.microsoft.com/office/drawing/2014/main" id="{E2E635D5-0289-1D8E-D197-4204F3A3CDF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82FA64-1A6A-915D-D2EA-263894BA0F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0" y="2345129"/>
            <a:ext cx="85217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DIV2K Dataset</a:t>
            </a:r>
            <a:r>
              <a:rPr lang="en-US" sz="2000" dirty="0"/>
              <a:t>: Large, diverse collection of 2K resolution RGB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Train set</a:t>
            </a:r>
            <a:r>
              <a:rPr lang="en-US" sz="2000" dirty="0"/>
              <a:t>: 800 HR images → LR pairs for ×2, ×3, ×4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Validation set</a:t>
            </a:r>
            <a:r>
              <a:rPr lang="en-US" sz="2000" dirty="0"/>
              <a:t>: 100 HR images, for feedback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Test set</a:t>
            </a:r>
            <a:r>
              <a:rPr lang="en-US" sz="2000" dirty="0"/>
              <a:t>: 100 diverse images (HR released post-challenge)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Use case in this project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Only the </a:t>
            </a:r>
            <a:r>
              <a:rPr lang="en-US" sz="2000" b="1" dirty="0"/>
              <a:t>training HR images</a:t>
            </a:r>
            <a:r>
              <a:rPr lang="en-US" sz="2000" dirty="0"/>
              <a:t> used to synthesize LR-HR pairs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Enables training of SR models on a wide variety of natural scenes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8897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191D8CB3-F96D-6F7C-0A5E-BE2AB6775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C6B4A585-1F33-77FC-D0AE-8D0E6F0D5C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3.</a:t>
            </a:r>
            <a:r>
              <a:rPr lang="en-US" sz="2800" dirty="0"/>
              <a:t> </a:t>
            </a:r>
            <a:r>
              <a:rPr lang="en-IN" sz="2800" dirty="0"/>
              <a:t>Proposed Methodology</a:t>
            </a:r>
            <a:endParaRPr sz="2800" dirty="0"/>
          </a:p>
        </p:txBody>
      </p:sp>
      <p:sp>
        <p:nvSpPr>
          <p:cNvPr id="151" name="Google Shape;151;p19">
            <a:extLst>
              <a:ext uri="{FF2B5EF4-FFF2-40B4-BE49-F238E27FC236}">
                <a16:creationId xmlns:a16="http://schemas.microsoft.com/office/drawing/2014/main" id="{99365F45-C6BE-8F8F-8A47-6DF2737A7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1399"/>
            <a:ext cx="8520600" cy="51132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IN" sz="1800" b="1" dirty="0"/>
              <a:t>Preprocessing &amp; Augmentation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Bicubic </a:t>
            </a:r>
            <a:r>
              <a:rPr lang="en-IN" sz="1600" b="1" dirty="0" err="1"/>
              <a:t>downsampling</a:t>
            </a:r>
            <a:r>
              <a:rPr lang="en-IN" sz="1600" dirty="0"/>
              <a:t> to create LR images from HR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Augmentation</a:t>
            </a:r>
            <a:r>
              <a:rPr lang="en-IN" sz="1600" dirty="0"/>
              <a:t>: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 </a:t>
            </a:r>
            <a:r>
              <a:rPr lang="en-IN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HorizontalFlip</a:t>
            </a: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(p=0.5)</a:t>
            </a:r>
            <a:b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</a:b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→ Flips the image horizontally with 50% probability.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 </a:t>
            </a:r>
            <a:r>
              <a:rPr lang="en-IN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RandomBrightnessContrast</a:t>
            </a: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(p=0.3)</a:t>
            </a:r>
            <a:b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</a:b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→ Randomly adjusts image brightness and contrast (30% chance).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 </a:t>
            </a:r>
            <a:r>
              <a:rPr lang="en-IN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GaussNoise</a:t>
            </a: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(</a:t>
            </a:r>
            <a:r>
              <a:rPr lang="en-IN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var_limit</a:t>
            </a: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=(5.0, 20.0), p=0.3)</a:t>
            </a:r>
            <a:b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</a:b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→ Adds Gaussian noise with variance between 5–20 (30% chance).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 </a:t>
            </a:r>
            <a:r>
              <a:rPr lang="en-IN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ImageCompression</a:t>
            </a: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(</a:t>
            </a:r>
            <a:r>
              <a:rPr lang="en-IN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quality_lower</a:t>
            </a: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=85, </a:t>
            </a:r>
            <a:r>
              <a:rPr lang="en-IN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quality_upper</a:t>
            </a: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=100, p=0.4)</a:t>
            </a:r>
            <a:b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</a:b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→ Simulates JPEG compression artifacts with 85–100% quality (40% chance).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 </a:t>
            </a:r>
            <a:r>
              <a:rPr lang="en-IN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RandomGamma</a:t>
            </a: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(p=0.3)</a:t>
            </a:r>
            <a:b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</a:b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→ Applies gamma correction to change brightness non-linearly (30% chance).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5715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 </a:t>
            </a:r>
            <a:r>
              <a:rPr lang="en-IN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HueSaturationValue</a:t>
            </a: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(p=0.3)</a:t>
            </a:r>
            <a:b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</a:b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→ Randomly modifies hue, saturation, and value (HSV) channels (30% chance).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152" name="Google Shape;152;p19">
            <a:extLst>
              <a:ext uri="{FF2B5EF4-FFF2-40B4-BE49-F238E27FC236}">
                <a16:creationId xmlns:a16="http://schemas.microsoft.com/office/drawing/2014/main" id="{E688346D-E296-A2CA-65B6-4C9E5C86B8C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453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76A57486-FF9F-26A7-E063-BA89940EC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45CCDFC2-E7A5-AD27-FBA6-27A822C6D7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3.</a:t>
            </a:r>
            <a:r>
              <a:rPr lang="en-US" sz="2800" dirty="0"/>
              <a:t> </a:t>
            </a:r>
            <a:r>
              <a:rPr lang="en-IN" sz="2800" dirty="0"/>
              <a:t>Proposed Methodology</a:t>
            </a:r>
            <a:endParaRPr sz="2800" dirty="0"/>
          </a:p>
        </p:txBody>
      </p:sp>
      <p:sp>
        <p:nvSpPr>
          <p:cNvPr id="151" name="Google Shape;151;p19">
            <a:extLst>
              <a:ext uri="{FF2B5EF4-FFF2-40B4-BE49-F238E27FC236}">
                <a16:creationId xmlns:a16="http://schemas.microsoft.com/office/drawing/2014/main" id="{17128517-1964-823C-C9D6-1E845FFD09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1400"/>
            <a:ext cx="8520600" cy="2638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ESPCN Model Architecture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→ Conv (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→ Conv (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→ Conv → Pixel Shuffle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depth-to-space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rearrangement (efficient upscaling)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Trained separately for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scale=2, 3, 4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Optimized using Adam, Loss: MSE</a:t>
            </a:r>
          </a:p>
          <a:p>
            <a:pPr marL="800100" lv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18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18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18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endParaRPr lang="en-IN" sz="1600" b="1" dirty="0"/>
          </a:p>
        </p:txBody>
      </p:sp>
      <p:sp>
        <p:nvSpPr>
          <p:cNvPr id="152" name="Google Shape;152;p19">
            <a:extLst>
              <a:ext uri="{FF2B5EF4-FFF2-40B4-BE49-F238E27FC236}">
                <a16:creationId xmlns:a16="http://schemas.microsoft.com/office/drawing/2014/main" id="{D3058A23-ECD7-6698-25D4-C733F9270DF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4112" name="Picture 16" descr="An Overview of ESPCN: An Efficient Sub-pixel Convolutional Neural Network |  by zhuo Cen | Medium">
            <a:extLst>
              <a:ext uri="{FF2B5EF4-FFF2-40B4-BE49-F238E27FC236}">
                <a16:creationId xmlns:a16="http://schemas.microsoft.com/office/drawing/2014/main" id="{92B1BB91-1E6C-25A8-E1B2-FC33C8759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3" y="3464422"/>
            <a:ext cx="8954934" cy="227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103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0652C0A0-B88D-96DE-5AF1-253158909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2241742B-4E87-1BC5-63A9-CF1E111EF7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4.</a:t>
            </a:r>
            <a:r>
              <a:rPr lang="en-US" sz="2800" dirty="0"/>
              <a:t> Evaluation Metrics</a:t>
            </a:r>
            <a:endParaRPr sz="2800" dirty="0"/>
          </a:p>
        </p:txBody>
      </p:sp>
      <p:sp>
        <p:nvSpPr>
          <p:cNvPr id="151" name="Google Shape;151;p19">
            <a:extLst>
              <a:ext uri="{FF2B5EF4-FFF2-40B4-BE49-F238E27FC236}">
                <a16:creationId xmlns:a16="http://schemas.microsoft.com/office/drawing/2014/main" id="{FB351D97-387D-F414-4C9E-FD9CA99953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PSNR (Peak Signal-to-Noise Ratio)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PSNR measures the </a:t>
            </a: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pixel-level fidelity</a:t>
            </a: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between the original (ground truth) and a distorted (processed) image. It's based on the </a:t>
            </a: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 Squared Error (MSE)</a:t>
            </a: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between the two images.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 </a:t>
            </a: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higher PSNR</a:t>
            </a: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generally indicates that the reconstructed image is closer to the original.</a:t>
            </a:r>
            <a:endParaRPr lang="en-IN" kern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Characteristics: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Typically between 20 and 50 dB for lossy image compression.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Higher is better</a:t>
            </a: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PSNR ≥ 30 dB is considered good.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Doesn’t consider human visual perception.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Sensitive to small pixel-level changes.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images may have high PSNR but look perceptually very different.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400" dirty="0"/>
          </a:p>
        </p:txBody>
      </p:sp>
      <p:sp>
        <p:nvSpPr>
          <p:cNvPr id="152" name="Google Shape;152;p19">
            <a:extLst>
              <a:ext uri="{FF2B5EF4-FFF2-40B4-BE49-F238E27FC236}">
                <a16:creationId xmlns:a16="http://schemas.microsoft.com/office/drawing/2014/main" id="{45838F7F-30BB-9CC2-93ED-6C5D4B8005E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850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5FF6745B-BE27-E23B-3E68-98D70C040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2B293C57-332F-A464-A9E9-FDDD03A9BB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4.</a:t>
            </a:r>
            <a:r>
              <a:rPr lang="en-US" sz="2800" dirty="0"/>
              <a:t> Evaluation Metrics</a:t>
            </a:r>
            <a:endParaRPr sz="2800" dirty="0"/>
          </a:p>
        </p:txBody>
      </p:sp>
      <p:sp>
        <p:nvSpPr>
          <p:cNvPr id="151" name="Google Shape;151;p19">
            <a:extLst>
              <a:ext uri="{FF2B5EF4-FFF2-40B4-BE49-F238E27FC236}">
                <a16:creationId xmlns:a16="http://schemas.microsoft.com/office/drawing/2014/main" id="{D053C1C1-D1D9-9311-E993-1DDF818301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SSIM (Structural Similarity Index Measure)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SSIM evaluates the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perceptual similarity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between two images by considering: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1257300" lvl="2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Luminance (brightness)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1257300" lvl="2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Contrast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1257300" lvl="2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Structure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Unlike PSNR, it aligns more closely with how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humans perceive image quality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Characteristics: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1257300" lvl="2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Range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: [-1, 1] (Usually reported between 0 and 1)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1257300" lvl="2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Higher is better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: SSIM = 1 means perfect structural similarity.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1257300" lvl="2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More perceptually aligned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than PSNR.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buNone/>
            </a:pPr>
            <a:endParaRPr lang="en-IN" sz="2400" dirty="0"/>
          </a:p>
        </p:txBody>
      </p:sp>
      <p:sp>
        <p:nvSpPr>
          <p:cNvPr id="152" name="Google Shape;152;p19">
            <a:extLst>
              <a:ext uri="{FF2B5EF4-FFF2-40B4-BE49-F238E27FC236}">
                <a16:creationId xmlns:a16="http://schemas.microsoft.com/office/drawing/2014/main" id="{E9CC0AA7-0131-DC81-9391-2EED9A3F54A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7967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F6FB1854-2DBE-95CF-56F5-62F3A246F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0292DF92-ECC2-47A4-3494-6306DFBCD0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5.</a:t>
            </a:r>
            <a:r>
              <a:rPr lang="en-US" sz="2800" dirty="0"/>
              <a:t> Results and Comparison</a:t>
            </a:r>
            <a:endParaRPr sz="2800" dirty="0"/>
          </a:p>
        </p:txBody>
      </p:sp>
      <p:sp>
        <p:nvSpPr>
          <p:cNvPr id="151" name="Google Shape;151;p19">
            <a:extLst>
              <a:ext uri="{FF2B5EF4-FFF2-40B4-BE49-F238E27FC236}">
                <a16:creationId xmlns:a16="http://schemas.microsoft.com/office/drawing/2014/main" id="{6667C685-06C0-C322-4A77-2BF783AC0D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356867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Without Augmentation:</a:t>
            </a:r>
            <a:b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</a:br>
            <a:b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</a:b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buNone/>
            </a:pPr>
            <a:endParaRPr lang="en-IN" sz="2400" dirty="0"/>
          </a:p>
        </p:txBody>
      </p:sp>
      <p:sp>
        <p:nvSpPr>
          <p:cNvPr id="152" name="Google Shape;152;p19">
            <a:extLst>
              <a:ext uri="{FF2B5EF4-FFF2-40B4-BE49-F238E27FC236}">
                <a16:creationId xmlns:a16="http://schemas.microsoft.com/office/drawing/2014/main" id="{DA2502C0-AE00-9C13-A208-BE67DCDBD3A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A66042-8560-A2C6-9BE0-CA4D19388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6" y="2378964"/>
            <a:ext cx="8793960" cy="278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247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747</Words>
  <Application>Microsoft Office PowerPoint</Application>
  <PresentationFormat>On-screen Show (4:3)</PresentationFormat>
  <Paragraphs>132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Symbol</vt:lpstr>
      <vt:lpstr>Times New Roman</vt:lpstr>
      <vt:lpstr>Calibri</vt:lpstr>
      <vt:lpstr>Georgia</vt:lpstr>
      <vt:lpstr>Courier New</vt:lpstr>
      <vt:lpstr>Archivo Narrow</vt:lpstr>
      <vt:lpstr>Arial</vt:lpstr>
      <vt:lpstr>Simple Light</vt:lpstr>
      <vt:lpstr>                  Image Super-Resolution using Enhanced Sub-Pixel Convolutional Networks (ESPCN)</vt:lpstr>
      <vt:lpstr>Abstract</vt:lpstr>
      <vt:lpstr>1. Introduction</vt:lpstr>
      <vt:lpstr>2. Dataset – DIV2K (from Kaggle)</vt:lpstr>
      <vt:lpstr>3. Proposed Methodology</vt:lpstr>
      <vt:lpstr>3. Proposed Methodology</vt:lpstr>
      <vt:lpstr>4. Evaluation Metrics</vt:lpstr>
      <vt:lpstr>4. Evaluation Metrics</vt:lpstr>
      <vt:lpstr>5. Results and Comparison</vt:lpstr>
      <vt:lpstr>5. Results and Comparison</vt:lpstr>
      <vt:lpstr>5. Verdict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Rje Jeeva</dc:creator>
  <cp:lastModifiedBy>Jeeva Jawahar</cp:lastModifiedBy>
  <cp:revision>20</cp:revision>
  <dcterms:modified xsi:type="dcterms:W3CDTF">2025-04-09T04:03:54Z</dcterms:modified>
</cp:coreProperties>
</file>