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8"/>
  </p:notesMasterIdLst>
  <p:handoutMasterIdLst>
    <p:handoutMasterId r:id="rId59"/>
  </p:handoutMasterIdLst>
  <p:sldIdLst>
    <p:sldId id="256" r:id="rId2"/>
    <p:sldId id="31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guide id="5" pos="305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p:scale>
          <a:sx n="100" d="100"/>
          <a:sy n="100" d="100"/>
        </p:scale>
        <p:origin x="1500" y="-72"/>
      </p:cViewPr>
      <p:guideLst>
        <p:guide orient="horz" pos="1008"/>
        <p:guide pos="288"/>
        <p:guide pos="5424"/>
        <p:guide pos="3002"/>
        <p:guide pos="305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8/31/2017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55</a:t>
            </a:fld>
            <a:endParaRPr lang="en-US"/>
          </a:p>
        </p:txBody>
      </p:sp>
    </p:spTree>
    <p:extLst>
      <p:ext uri="{BB962C8B-B14F-4D97-AF65-F5344CB8AC3E}">
        <p14:creationId xmlns:p14="http://schemas.microsoft.com/office/powerpoint/2010/main" val="17457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If your resource information for your own project exists on your network, such as in a Microsoft Outlook address book, you can quickly import the resource information into Microsoft Project. This saves the time and effort of retyping the information and reduces the possibility of data entry errors.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416543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Maximum Units refers to the maximum capacity of a resource to accomplish tasks. The default value for maximum units is 100%. For example, specifying that a resource has 75% maximum units means that 75 percent of the resource’s time is available to work on tasks assigned to it. Microsoft Project will warn you if you assign a resource to more tasks than it can accomplish at its maximum units.</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274337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enter maximum units as a decimal rather than a percentage. To change to this format, click File on the ribbon, then Options, and then click the Schedule option. In the Show assignment units as a box, select Decimal</a:t>
            </a:r>
            <a:r>
              <a:rPr lang="en-US" b="0" i="0" u="none" strike="noStrike" baseline="0">
                <a:latin typeface="Times New Roman"/>
                <a:ea typeface="ＭＳ ゴシック"/>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16</a:t>
            </a:fld>
            <a:endParaRPr lang="en-US"/>
          </a:p>
        </p:txBody>
      </p:sp>
    </p:spTree>
    <p:extLst>
      <p:ext uri="{BB962C8B-B14F-4D97-AF65-F5344CB8AC3E}">
        <p14:creationId xmlns:p14="http://schemas.microsoft.com/office/powerpoint/2010/main" val="352719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activate the Resource Information dialog box by double-clicking a resource name or an empty cell in the Resource Name column.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19</a:t>
            </a:fld>
            <a:endParaRPr lang="en-US"/>
          </a:p>
        </p:txBody>
      </p:sp>
    </p:spTree>
    <p:extLst>
      <p:ext uri="{BB962C8B-B14F-4D97-AF65-F5344CB8AC3E}">
        <p14:creationId xmlns:p14="http://schemas.microsoft.com/office/powerpoint/2010/main" val="367355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Cost resources differ from fixed costs in that cost resources are created as a type of resource and then assigned to a task. Also, unlike work resources, cost resources cannot have a calendar applied to them and therefore do not affect the scheduling of the task. The dollar value of cost resources doesn’t depend on the amount of work done on the task to which they are assigned.</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31</a:t>
            </a:fld>
            <a:endParaRPr lang="en-US"/>
          </a:p>
        </p:txBody>
      </p:sp>
    </p:spTree>
    <p:extLst>
      <p:ext uri="{BB962C8B-B14F-4D97-AF65-F5344CB8AC3E}">
        <p14:creationId xmlns:p14="http://schemas.microsoft.com/office/powerpoint/2010/main" val="142863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tr-TR" b="0" i="0" u="none" strike="noStrike" baseline="0">
                <a:latin typeface="Segoe"/>
                <a:ea typeface="ＭＳ ゴシック"/>
              </a:rPr>
              <a:t>Take Note: Notice that you didn’t enter a rate (weekly, hourly, or daily) for the cost of the DVD. For a material resource, the standard rate is per unit of consumption. For this exercise, that is a 2-hour DVD. Also note that you did not assign a cost to the cost resources; this is done when the cost resources are assigned to a task (covered in Lesson 3).</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37</a:t>
            </a:fld>
            <a:endParaRPr lang="en-US"/>
          </a:p>
        </p:txBody>
      </p:sp>
    </p:spTree>
    <p:extLst>
      <p:ext uri="{BB962C8B-B14F-4D97-AF65-F5344CB8AC3E}">
        <p14:creationId xmlns:p14="http://schemas.microsoft.com/office/powerpoint/2010/main" val="2180079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tr-TR" b="0" i="0" u="none" strike="noStrike" baseline="0">
                <a:latin typeface="Segoe"/>
                <a:ea typeface="ＭＳ ゴシック"/>
              </a:rPr>
              <a:t>Cross Ref: Refer back to Lesson 1 for a quick refresher on the types of calendars used by Microsoft Project.</a:t>
            </a:r>
          </a:p>
          <a:p>
            <a:pPr lvl="2" rtl="0"/>
            <a:r>
              <a:rPr lang="tr-TR" b="0" i="0" u="none" strike="noStrike" baseline="0">
                <a:latin typeface="Segoe"/>
                <a:ea typeface="ＭＳ ゴシック"/>
              </a:rPr>
              <a:t>Take Note: Keep in mind that when you make changes to the project calendar, the changes are reflected in all resource calendars which are based on the project calendar. However, changes you make to the working times of an individual resource are not reflected in the project calendar.</a:t>
            </a:r>
            <a:endParaRPr lang="tr-TR"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44</a:t>
            </a:fld>
            <a:endParaRPr lang="en-US"/>
          </a:p>
        </p:txBody>
      </p:sp>
    </p:spTree>
    <p:extLst>
      <p:ext uri="{BB962C8B-B14F-4D97-AF65-F5344CB8AC3E}">
        <p14:creationId xmlns:p14="http://schemas.microsoft.com/office/powerpoint/2010/main" val="376587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tr-TR" b="0" i="0" u="none" strike="noStrike" baseline="0">
                <a:latin typeface="Segoe"/>
                <a:ea typeface="ＭＳ ゴシック"/>
              </a:rPr>
              <a:t>Cross Ref: You will create a new base calendar in lesson 4.</a:t>
            </a:r>
          </a:p>
          <a:p>
            <a:pPr lvl="2" rtl="0"/>
            <a:r>
              <a:rPr lang="tr-TR" b="0" i="0" u="none" strike="noStrike" baseline="0">
                <a:latin typeface="Segoe"/>
                <a:ea typeface="ＭＳ ゴシック"/>
              </a:rPr>
              <a:t>Another Way: You can also change a resource’s base calendar in the Resource Sheet View by clicking the arrow in the Base Calendar field of that resource.</a:t>
            </a:r>
            <a:endParaRPr lang="tr-TR"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52</a:t>
            </a:fld>
            <a:endParaRPr lang="en-US"/>
          </a:p>
        </p:txBody>
      </p:sp>
    </p:spTree>
    <p:extLst>
      <p:ext uri="{BB962C8B-B14F-4D97-AF65-F5344CB8AC3E}">
        <p14:creationId xmlns:p14="http://schemas.microsoft.com/office/powerpoint/2010/main" val="190307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E90E5-A106-BA4F-A4E0-917B8BE37E89}" type="datetimeFigureOut">
              <a:rPr lang="en-US"/>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E62B0-4A3B-FC4B-93D7-DC3AF2CADF9D}" type="slidenum">
              <a:rPr/>
              <a:pPr/>
              <a:t>‹#›</a:t>
            </a:fld>
            <a:endParaRPr lang="en-US"/>
          </a:p>
        </p:txBody>
      </p:sp>
    </p:spTree>
    <p:extLst>
      <p:ext uri="{BB962C8B-B14F-4D97-AF65-F5344CB8AC3E}">
        <p14:creationId xmlns:p14="http://schemas.microsoft.com/office/powerpoint/2010/main" val="1723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a:defRPr/>
            </a:pPr>
            <a:r>
              <a:rPr lang="en-US" sz="4400" b="1">
                <a:latin typeface="Segoe"/>
                <a:ea typeface="ＭＳ ゴシック"/>
              </a:rPr>
              <a:t>Establishing Resources</a:t>
            </a:r>
            <a:endParaRPr lang="en-US" sz="4200" b="1" dirty="0">
              <a:effectLst>
                <a:outerShdw algn="tl">
                  <a:srgbClr val="000000"/>
                </a:outerShdw>
              </a:effectLst>
            </a:endParaRP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a:solidFill>
                  <a:srgbClr val="007C0A"/>
                </a:solidFill>
              </a:rPr>
              <a:t>Lesson 2</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Individual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a:t>
            </a:r>
            <a:r>
              <a:rPr lang="en-US" b="1" i="0" u="none" strike="noStrike" baseline="0" dirty="0">
                <a:latin typeface="Segoe"/>
                <a:ea typeface="ＭＳ ゴシック"/>
              </a:rPr>
              <a:t>SAVE</a:t>
            </a:r>
            <a:r>
              <a:rPr lang="en-US" b="0" i="0" u="none" strike="noStrike" baseline="0" dirty="0">
                <a:latin typeface="Segoe"/>
                <a:ea typeface="ＭＳ ゴシック"/>
              </a:rPr>
              <a:t> the file as </a:t>
            </a:r>
            <a:r>
              <a:rPr lang="en-US" b="1" i="1" u="none" strike="noStrike" baseline="0" dirty="0">
                <a:latin typeface="Segoe"/>
                <a:ea typeface="ＭＳ ゴシック"/>
              </a:rPr>
              <a:t>Don Funk Music Video 2</a:t>
            </a:r>
            <a:r>
              <a:rPr lang="en-US" b="0" i="0" u="none" strike="noStrike" baseline="0" dirty="0">
                <a:latin typeface="Times New Roman"/>
                <a:ea typeface="ＭＳ ゴシック"/>
              </a:rPr>
              <a:t>.</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the project schedule open to use in the next exercise.</a:t>
            </a:r>
          </a:p>
          <a:p>
            <a:pPr lvl="0" rtl="0"/>
            <a:r>
              <a:rPr lang="en-US" b="0" i="0" u="none" strike="noStrike" baseline="0" dirty="0">
                <a:latin typeface="Segoe"/>
                <a:ea typeface="ＭＳ ゴシック"/>
              </a:rPr>
              <a:t>You are beginning to set up some of the basic resource information for the people who will work on this project. As you are entering this information, keep in mind two important </a:t>
            </a:r>
            <a:r>
              <a:rPr lang="en-US" b="0" i="0" u="none" strike="noStrike" baseline="0" dirty="0">
                <a:solidFill>
                  <a:srgbClr val="FF0000"/>
                </a:solidFill>
                <a:latin typeface="Segoe"/>
                <a:ea typeface="ＭＳ ゴシック"/>
              </a:rPr>
              <a:t>aspects of resources: </a:t>
            </a:r>
            <a:r>
              <a:rPr lang="en-US" b="1" i="0" u="none" strike="noStrike" baseline="0" dirty="0">
                <a:solidFill>
                  <a:srgbClr val="FF0000"/>
                </a:solidFill>
                <a:latin typeface="Segoe"/>
                <a:ea typeface="ＭＳ ゴシック"/>
              </a:rPr>
              <a:t>availability</a:t>
            </a:r>
            <a:r>
              <a:rPr lang="en-US" b="0" i="0" u="none" strike="noStrike" baseline="0" dirty="0">
                <a:solidFill>
                  <a:srgbClr val="FF0000"/>
                </a:solidFill>
                <a:latin typeface="Segoe"/>
                <a:ea typeface="ＭＳ ゴシック"/>
              </a:rPr>
              <a:t> and </a:t>
            </a:r>
            <a:r>
              <a:rPr lang="en-US" b="1" i="0" u="none" strike="noStrike" baseline="0" dirty="0">
                <a:solidFill>
                  <a:srgbClr val="FF0000"/>
                </a:solidFill>
                <a:latin typeface="Segoe"/>
                <a:ea typeface="ＭＳ ゴシック"/>
              </a:rPr>
              <a:t>cost</a:t>
            </a:r>
            <a:r>
              <a:rPr lang="en-US" b="0" i="0" u="none" strike="noStrike" baseline="0" dirty="0">
                <a:solidFill>
                  <a:srgbClr val="FF0000"/>
                </a:solidFill>
                <a:latin typeface="Segoe"/>
                <a:ea typeface="ＭＳ ゴシック"/>
              </a:rPr>
              <a:t>. </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53256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 Individual 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1" u="none" strike="noStrike" baseline="0" dirty="0">
                <a:latin typeface="Segoe"/>
                <a:ea typeface="ＭＳ ゴシック"/>
              </a:rPr>
              <a:t>Availability </a:t>
            </a:r>
            <a:r>
              <a:rPr lang="en-US" b="0" i="0" u="none" strike="noStrike" baseline="0" dirty="0">
                <a:latin typeface="Segoe"/>
                <a:ea typeface="ＭＳ ゴシック"/>
              </a:rPr>
              <a:t>determines when and how much of a resource’s time can be assigned to work on tasks. </a:t>
            </a:r>
          </a:p>
          <a:p>
            <a:pPr lvl="0" rtl="0"/>
            <a:r>
              <a:rPr lang="en-US" b="1" i="1" u="none" strike="noStrike" baseline="0" dirty="0">
                <a:latin typeface="Segoe"/>
                <a:ea typeface="ＭＳ ゴシック"/>
              </a:rPr>
              <a:t>Cost </a:t>
            </a:r>
            <a:r>
              <a:rPr lang="en-US" b="0" i="0" u="none" strike="noStrike" baseline="0" dirty="0">
                <a:latin typeface="Segoe"/>
                <a:ea typeface="ＭＳ ゴシック"/>
              </a:rPr>
              <a:t>refers to how much money will be needed to pay for the resources on a project. </a:t>
            </a:r>
          </a:p>
          <a:p>
            <a:pPr lvl="0" rtl="0"/>
            <a:r>
              <a:rPr lang="en-US" b="0" i="0" u="none" strike="noStrike" baseline="0" dirty="0">
                <a:latin typeface="Segoe"/>
                <a:ea typeface="ＭＳ ゴシック"/>
              </a:rPr>
              <a:t>Although setting up resource information in </a:t>
            </a:r>
            <a:r>
              <a:rPr lang="en-US" b="0" i="0" u="sng" strike="noStrike" baseline="0" dirty="0">
                <a:latin typeface="Segoe"/>
                <a:ea typeface="ＭＳ ゴシック"/>
              </a:rPr>
              <a:t>Microsoft Project may take a little extra time and effort. </a:t>
            </a:r>
            <a:r>
              <a:rPr lang="en-US" b="0" i="0" u="none" strike="noStrike" baseline="0" dirty="0">
                <a:latin typeface="Segoe"/>
                <a:ea typeface="ＭＳ ゴシック"/>
              </a:rPr>
              <a:t>Entering this information will provide you with more control over your project.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381867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 Individual 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You will work with three types of resources in Microsoft Project: </a:t>
            </a:r>
          </a:p>
          <a:p>
            <a:pPr marL="457200" lvl="0" indent="457200" rtl="0"/>
            <a:r>
              <a:rPr lang="en-US" b="0" i="0" u="none" strike="noStrike" baseline="0" dirty="0">
                <a:latin typeface="Segoe"/>
                <a:ea typeface="ＭＳ ゴシック"/>
              </a:rPr>
              <a:t>work resources, </a:t>
            </a:r>
          </a:p>
          <a:p>
            <a:pPr marL="457200" lvl="0" indent="457200" rtl="0"/>
            <a:r>
              <a:rPr lang="en-US" b="0" i="0" u="none" strike="noStrike" baseline="0" dirty="0">
                <a:latin typeface="Segoe"/>
                <a:ea typeface="ＭＳ ゴシック"/>
              </a:rPr>
              <a:t>material resources, and </a:t>
            </a:r>
          </a:p>
          <a:p>
            <a:pPr marL="457200" lvl="0" indent="457200" rtl="0"/>
            <a:r>
              <a:rPr lang="en-US" b="0" i="0" u="none" strike="noStrike" baseline="0" dirty="0">
                <a:latin typeface="Segoe"/>
                <a:ea typeface="ＭＳ ゴシック"/>
              </a:rPr>
              <a:t>cost resources. </a:t>
            </a:r>
          </a:p>
          <a:p>
            <a:pPr lvl="0" rtl="0"/>
            <a:r>
              <a:rPr lang="en-US" b="1" i="1" u="none" strike="noStrike" baseline="0" dirty="0">
                <a:latin typeface="Segoe"/>
                <a:ea typeface="ＭＳ ゴシック"/>
              </a:rPr>
              <a:t>Work resources </a:t>
            </a:r>
            <a:r>
              <a:rPr lang="en-US" b="0" i="0" u="none" strike="noStrike" baseline="0" dirty="0">
                <a:latin typeface="Segoe"/>
                <a:ea typeface="ＭＳ ゴシック"/>
              </a:rPr>
              <a:t>are the </a:t>
            </a:r>
            <a:r>
              <a:rPr lang="en-US" b="0" i="0" u="none" strike="noStrike" baseline="0" dirty="0">
                <a:solidFill>
                  <a:srgbClr val="FF0000"/>
                </a:solidFill>
                <a:latin typeface="Segoe"/>
                <a:ea typeface="ＭＳ ゴシック"/>
              </a:rPr>
              <a:t>people</a:t>
            </a:r>
            <a:r>
              <a:rPr lang="en-US" b="0" i="0" u="none" strike="noStrike" baseline="0" dirty="0">
                <a:latin typeface="Segoe"/>
                <a:ea typeface="ＭＳ ゴシック"/>
              </a:rPr>
              <a:t> and </a:t>
            </a:r>
            <a:r>
              <a:rPr lang="en-US" b="0" i="0" u="none" strike="noStrike" baseline="0" dirty="0">
                <a:solidFill>
                  <a:srgbClr val="FF0000"/>
                </a:solidFill>
                <a:latin typeface="Segoe"/>
                <a:ea typeface="ＭＳ ゴシック"/>
              </a:rPr>
              <a:t>equipment</a:t>
            </a:r>
            <a:r>
              <a:rPr lang="en-US" b="0" i="0" u="none" strike="noStrike" baseline="0" dirty="0">
                <a:latin typeface="Segoe"/>
                <a:ea typeface="ＭＳ ゴシック"/>
              </a:rPr>
              <a:t> that do work to accomplish the tasks of the project. </a:t>
            </a:r>
            <a:r>
              <a:rPr lang="en-US" b="0" i="0" u="none" strike="noStrike" baseline="0" dirty="0">
                <a:solidFill>
                  <a:srgbClr val="FF0000"/>
                </a:solidFill>
                <a:latin typeface="Segoe"/>
                <a:ea typeface="ＭＳ ゴシック"/>
              </a:rPr>
              <a:t>Work resources use time to accomplish tasks. </a:t>
            </a:r>
          </a:p>
          <a:p>
            <a:pPr lvl="0" rtl="0"/>
            <a:r>
              <a:rPr lang="en-US" b="0" i="0" u="none" strike="noStrike" baseline="0" dirty="0">
                <a:latin typeface="Segoe"/>
                <a:ea typeface="ＭＳ ゴシック"/>
              </a:rPr>
              <a:t>You will learn about material resources and cost resources later in this lesson.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09927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 Individual 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Work resources can be in many different forms:</a:t>
            </a:r>
          </a:p>
        </p:txBody>
      </p:sp>
      <p:pic>
        <p:nvPicPr>
          <p:cNvPr id="4" name="Picture 3" descr="0200a.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3" y="2057401"/>
            <a:ext cx="7874000" cy="226660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145121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Establishing a Group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dirty="0">
                <a:latin typeface="Segoe"/>
                <a:ea typeface="ＭＳ ゴシック"/>
              </a:rPr>
              <a:t>When establishing your resources, use resource names that will make sense to you and anyone else using the project schedule.</a:t>
            </a:r>
            <a:endParaRPr lang="en-US" dirty="0">
              <a:latin typeface="Times New Roman"/>
              <a:ea typeface="ＭＳ ゴシック"/>
            </a:endParaRPr>
          </a:p>
          <a:p>
            <a:pPr lvl="0" rtl="0"/>
            <a:r>
              <a:rPr lang="en-US" b="0" i="0" u="none" strike="noStrike" baseline="0" dirty="0">
                <a:latin typeface="Segoe"/>
                <a:ea typeface="ＭＳ ゴシック"/>
              </a:rPr>
              <a:t>In the previous exercise, you set up resources that were individuals. </a:t>
            </a:r>
          </a:p>
          <a:p>
            <a:pPr lvl="0" rtl="0"/>
            <a:r>
              <a:rPr lang="en-US" b="0" i="0" u="none" strike="noStrike" baseline="0" dirty="0">
                <a:latin typeface="Segoe"/>
                <a:ea typeface="ＭＳ ゴシック"/>
              </a:rPr>
              <a:t>Now, you will set up a single resource that represents multiple people, sometimes called a </a:t>
            </a:r>
            <a:r>
              <a:rPr lang="en-US" b="1" i="0" u="none" strike="noStrike" baseline="0" dirty="0">
                <a:latin typeface="Segoe"/>
                <a:ea typeface="ＭＳ ゴシック"/>
              </a:rPr>
              <a:t>Generic Resource</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75163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Resource That Represents Multiple People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saved in the previous exercise.</a:t>
            </a:r>
          </a:p>
          <a:p>
            <a:pPr lvl="1" rtl="0"/>
            <a:r>
              <a:rPr lang="en-US" b="0" i="0" u="none" strike="noStrike" baseline="0" dirty="0">
                <a:latin typeface="Segoe"/>
                <a:ea typeface="ＭＳ ゴシック"/>
              </a:rPr>
              <a:t>1.	Click the blank </a:t>
            </a:r>
            <a:r>
              <a:rPr lang="en-US" b="1" i="0" u="none" strike="noStrike" baseline="0" dirty="0">
                <a:latin typeface="Segoe"/>
                <a:ea typeface="ＭＳ ゴシック"/>
              </a:rPr>
              <a:t>Resource Name </a:t>
            </a:r>
            <a:r>
              <a:rPr lang="en-US" b="0" i="0" u="none" strike="noStrike" baseline="0" dirty="0">
                <a:latin typeface="Segoe"/>
                <a:ea typeface="ＭＳ ゴシック"/>
              </a:rPr>
              <a:t>field below the last resource, type </a:t>
            </a:r>
            <a:r>
              <a:rPr lang="en-US" b="1" i="0" u="none" strike="noStrike" baseline="0" dirty="0">
                <a:latin typeface="Segoe"/>
                <a:ea typeface="ＭＳ ゴシック"/>
              </a:rPr>
              <a:t>Sound Technician </a:t>
            </a:r>
            <a:r>
              <a:rPr lang="en-US" b="0" i="0" u="none" strike="noStrike" baseline="0" dirty="0">
                <a:latin typeface="Segoe"/>
                <a:ea typeface="ＭＳ ゴシック"/>
              </a:rPr>
              <a:t>and then press </a:t>
            </a:r>
            <a:r>
              <a:rPr lang="en-US" b="1" i="0" u="none" strike="noStrike" baseline="0" dirty="0">
                <a:latin typeface="Segoe"/>
                <a:ea typeface="ＭＳ ゴシック"/>
              </a:rPr>
              <a:t>Tab</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2.	In the Type field, make sure that </a:t>
            </a:r>
            <a:r>
              <a:rPr lang="en-US" b="1" i="0" u="none" strike="noStrike" baseline="0" dirty="0">
                <a:latin typeface="Segoe"/>
                <a:ea typeface="ＭＳ ゴシック"/>
              </a:rPr>
              <a:t>Work </a:t>
            </a:r>
            <a:r>
              <a:rPr lang="en-US" b="0" i="0" u="none" strike="noStrike" baseline="0" dirty="0">
                <a:latin typeface="Segoe"/>
                <a:ea typeface="ＭＳ ゴシック"/>
              </a:rPr>
              <a:t>is selected. Press </a:t>
            </a:r>
            <a:r>
              <a:rPr lang="en-US" b="1" i="0" u="none" strike="noStrike" baseline="0" dirty="0">
                <a:latin typeface="Segoe"/>
                <a:ea typeface="ＭＳ ゴシック"/>
              </a:rPr>
              <a:t>Tab </a:t>
            </a:r>
            <a:r>
              <a:rPr lang="en-US" b="0" i="0" u="none" strike="noStrike" baseline="0" dirty="0">
                <a:latin typeface="Segoe"/>
                <a:ea typeface="ＭＳ ゴシック"/>
              </a:rPr>
              <a:t>four times to move to the Max. Units field.</a:t>
            </a:r>
            <a:endParaRPr lang="en-US" dirty="0">
              <a:latin typeface="Segoe"/>
              <a:ea typeface="ＭＳ ゴシック"/>
            </a:endParaRPr>
          </a:p>
          <a:p>
            <a:pPr lvl="0"/>
            <a:r>
              <a:rPr lang="en-US" dirty="0">
                <a:latin typeface="Segoe"/>
                <a:ea typeface="ＭＳ ゴシック"/>
              </a:rPr>
              <a:t>You may only see a portion of the field name. To see the entire field name, expand the row just as you would in Excel. Place the cursor on the bottom of the header row in the ID column (just above resource 1). Click and drag the row down.</a:t>
            </a:r>
          </a:p>
          <a:p>
            <a:pPr lvl="1"/>
            <a:r>
              <a:rPr lang="en-US" dirty="0">
                <a:latin typeface="Segoe"/>
                <a:ea typeface="ＭＳ ゴシック"/>
              </a:rPr>
              <a:t>3.	In the </a:t>
            </a:r>
            <a:r>
              <a:rPr lang="en-US" b="1" dirty="0">
                <a:latin typeface="Segoe"/>
                <a:ea typeface="ＭＳ ゴシック"/>
              </a:rPr>
              <a:t>Max. Units </a:t>
            </a:r>
            <a:r>
              <a:rPr lang="en-US" dirty="0">
                <a:latin typeface="Segoe"/>
                <a:ea typeface="ＭＳ ゴシック"/>
              </a:rPr>
              <a:t>field for the sound technician, type or select </a:t>
            </a:r>
            <a:r>
              <a:rPr lang="en-US" b="1" dirty="0">
                <a:latin typeface="Segoe"/>
                <a:ea typeface="ＭＳ ゴシック"/>
              </a:rPr>
              <a:t>300%</a:t>
            </a:r>
            <a:r>
              <a:rPr lang="en-US" dirty="0">
                <a:latin typeface="Segoe"/>
                <a:ea typeface="ＭＳ ゴシック"/>
              </a:rPr>
              <a:t>, to </a:t>
            </a:r>
            <a:r>
              <a:rPr lang="en-US" dirty="0">
                <a:solidFill>
                  <a:srgbClr val="FF0000"/>
                </a:solidFill>
                <a:latin typeface="Segoe"/>
                <a:ea typeface="ＭＳ ゴシック"/>
              </a:rPr>
              <a:t>indicate that you will have three sound technicians devoting 100% of their working time to this project</a:t>
            </a:r>
            <a:r>
              <a:rPr lang="en-US" dirty="0">
                <a:latin typeface="Segoe"/>
                <a:ea typeface="ＭＳ ゴシック"/>
              </a:rPr>
              <a:t>, and then press </a:t>
            </a:r>
            <a:r>
              <a:rPr lang="en-US" b="1" dirty="0">
                <a:latin typeface="Segoe"/>
                <a:ea typeface="ＭＳ ゴシック"/>
              </a:rPr>
              <a:t>Enter</a:t>
            </a:r>
            <a:r>
              <a:rPr lang="en-US" dirty="0">
                <a:latin typeface="Times New Roman"/>
                <a:ea typeface="ＭＳ ゴシック"/>
              </a:rPr>
              <a:t>.</a:t>
            </a:r>
          </a:p>
          <a:p>
            <a:pPr lvl="0" rtl="0"/>
            <a:endParaRPr lang="en-US" b="0" i="0" u="none" strike="noStrike" baseline="0" dirty="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55376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Resource That Represents Multiple People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lnSpc>
                <a:spcPct val="90000"/>
              </a:lnSpc>
            </a:pPr>
            <a:r>
              <a:rPr lang="en-US" b="0" i="0" u="none" strike="noStrike" baseline="0">
                <a:latin typeface="Segoe"/>
                <a:ea typeface="ＭＳ ゴシック"/>
              </a:rPr>
              <a:t>4.	Click the </a:t>
            </a:r>
            <a:r>
              <a:rPr lang="en-US" b="1" i="0" u="none" strike="noStrike" baseline="0">
                <a:latin typeface="Segoe"/>
                <a:ea typeface="ＭＳ ゴシック"/>
              </a:rPr>
              <a:t>Max. Units </a:t>
            </a:r>
            <a:r>
              <a:rPr lang="en-US" b="0" i="0" u="none" strike="noStrike" baseline="0">
                <a:latin typeface="Segoe"/>
                <a:ea typeface="ＭＳ ゴシック"/>
              </a:rPr>
              <a:t>field for Annette Hill, type or select </a:t>
            </a:r>
            <a:r>
              <a:rPr lang="en-US" b="1" i="0" u="none" strike="noStrike" baseline="0">
                <a:latin typeface="Segoe"/>
                <a:ea typeface="ＭＳ ゴシック"/>
              </a:rPr>
              <a:t>50% </a:t>
            </a:r>
            <a:r>
              <a:rPr lang="en-US" b="0" i="0" u="none" strike="noStrike" baseline="0">
                <a:latin typeface="Segoe"/>
                <a:ea typeface="ＭＳ ゴシック"/>
              </a:rPr>
              <a:t>and then press </a:t>
            </a:r>
            <a:r>
              <a:rPr lang="en-US" b="1" i="0" u="none" strike="noStrike" baseline="0">
                <a:latin typeface="Segoe"/>
                <a:ea typeface="ＭＳ ゴシック"/>
              </a:rPr>
              <a:t>Enter</a:t>
            </a:r>
            <a:r>
              <a:rPr lang="en-US" b="0" i="0" u="none" strike="noStrike" baseline="0">
                <a:latin typeface="Segoe"/>
                <a:ea typeface="ＭＳ ゴシック"/>
              </a:rPr>
              <a:t>. This represents that she is only available part time on this project. Your screen should look similar to the figure below.</a:t>
            </a:r>
          </a:p>
          <a:p>
            <a:pPr lvl="1" rtl="0">
              <a:lnSpc>
                <a:spcPct val="90000"/>
              </a:lnSpc>
            </a:pPr>
            <a:r>
              <a:rPr lang="en-US" b="0" i="0" u="none" strike="noStrike" baseline="0">
                <a:latin typeface="Segoe"/>
                <a:ea typeface="ＭＳ ゴシック"/>
              </a:rPr>
              <a:t>5.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lnSpc>
                <a:spcPct val="90000"/>
              </a:lnSpc>
            </a:pPr>
            <a:r>
              <a:rPr lang="en-US" b="1" i="0" u="none" strike="noStrike" baseline="0">
                <a:latin typeface="Segoe"/>
                <a:ea typeface="ＭＳ ゴシック"/>
              </a:rPr>
              <a:t>PAUSE. LEAVE </a:t>
            </a:r>
            <a:r>
              <a:rPr lang="en-US" b="0" i="0" u="none" strike="noStrike" baseline="0">
                <a:latin typeface="Segoe"/>
                <a:ea typeface="ＭＳ ゴシック"/>
              </a:rPr>
              <a:t>the project schedule open to use in the next exercise.</a:t>
            </a:r>
            <a:endParaRPr lang="en-US" b="0" i="0" u="none" strike="noStrike" baseline="0">
              <a:latin typeface="Times New Roman"/>
              <a:ea typeface="ＭＳ ゴシック"/>
            </a:endParaRPr>
          </a:p>
        </p:txBody>
      </p:sp>
      <p:pic>
        <p:nvPicPr>
          <p:cNvPr id="5" name="Picture 4" descr="0204.png"/>
          <p:cNvPicPr>
            <a:picLocks noChangeAspect="1"/>
          </p:cNvPicPr>
          <p:nvPr/>
        </p:nvPicPr>
        <p:blipFill rotWithShape="1">
          <a:blip r:embed="rId3" cstate="print">
            <a:extLst>
              <a:ext uri="{28A0092B-C50C-407E-A947-70E740481C1C}">
                <a14:useLocalDpi xmlns:a14="http://schemas.microsoft.com/office/drawing/2010/main" val="0"/>
              </a:ext>
            </a:extLst>
          </a:blip>
          <a:srcRect t="34084"/>
          <a:stretch/>
        </p:blipFill>
        <p:spPr>
          <a:xfrm>
            <a:off x="533400" y="3581400"/>
            <a:ext cx="8034867" cy="2834448"/>
          </a:xfrm>
          <a:prstGeom prst="rect">
            <a:avLst/>
          </a:prstGeom>
        </p:spPr>
      </p:pic>
    </p:spTree>
    <p:extLst>
      <p:ext uri="{BB962C8B-B14F-4D97-AF65-F5344CB8AC3E}">
        <p14:creationId xmlns:p14="http://schemas.microsoft.com/office/powerpoint/2010/main" val="43112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Resource That Represents Multiple People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100" b="0" i="0" u="none" strike="noStrike" baseline="0" dirty="0">
                <a:latin typeface="Segoe"/>
                <a:ea typeface="ＭＳ ゴシック"/>
              </a:rPr>
              <a:t>In this exercise, you established a group resource. </a:t>
            </a:r>
            <a:r>
              <a:rPr lang="en-US" sz="2100" b="0" i="0" u="none" strike="noStrike" baseline="0" dirty="0">
                <a:solidFill>
                  <a:srgbClr val="FF0000"/>
                </a:solidFill>
                <a:latin typeface="Segoe"/>
                <a:ea typeface="ＭＳ ゴシック"/>
              </a:rPr>
              <a:t>The resource named Sound Technician does not represent a single person. It actually represents a group of people called sound technicians. </a:t>
            </a:r>
          </a:p>
          <a:p>
            <a:pPr lvl="0" rtl="0"/>
            <a:r>
              <a:rPr lang="en-US" sz="2100" b="0" i="0" u="none" strike="noStrike" baseline="0" dirty="0">
                <a:latin typeface="Segoe"/>
                <a:ea typeface="ＭＳ ゴシック"/>
              </a:rPr>
              <a:t>By setting the Max. Units for this resource at 300%, you are indicating that three sound technicians will be available to work full time on every workday. </a:t>
            </a:r>
          </a:p>
          <a:p>
            <a:pPr lvl="0" rtl="0"/>
            <a:r>
              <a:rPr lang="en-US" sz="2100" b="0" i="0" u="none" strike="noStrike" baseline="0" dirty="0">
                <a:latin typeface="Segoe"/>
                <a:ea typeface="ＭＳ ゴシック"/>
              </a:rPr>
              <a:t>You might not know specifically who the sound technicians will be at this point, but you can still proceed with more planning. </a:t>
            </a:r>
          </a:p>
          <a:p>
            <a:pPr lvl="0" rtl="0"/>
            <a:r>
              <a:rPr lang="en-US" sz="2100" b="0" i="0" u="none" strike="noStrike" baseline="0" dirty="0">
                <a:latin typeface="Segoe"/>
                <a:ea typeface="ＭＳ ゴシック"/>
              </a:rPr>
              <a:t>Keep in mind if you use a group resource, a single resource calendar will be assigned to that resource name. Therefore, it is beneficial to have all of the people represented by the resource name work the same hours</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8090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Establishing Equipment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Setting up equipment resources in Microsoft Project is very similar to setting up people resources. </a:t>
            </a:r>
          </a:p>
          <a:p>
            <a:pPr lvl="0" rtl="0"/>
            <a:r>
              <a:rPr lang="en-US" b="0" i="0" u="none" strike="noStrike" baseline="0" dirty="0">
                <a:latin typeface="Segoe"/>
                <a:ea typeface="ＭＳ ゴシック"/>
              </a:rPr>
              <a:t>There are key differences, however, in the way equipment resources can be scheduled.</a:t>
            </a:r>
          </a:p>
          <a:p>
            <a:pPr lvl="0" rtl="0"/>
            <a:r>
              <a:rPr lang="en-US" b="0" i="0" u="none" strike="noStrike" baseline="0" dirty="0">
                <a:latin typeface="Segoe"/>
                <a:ea typeface="ＭＳ ゴシック"/>
              </a:rPr>
              <a:t>You don’t need to track every piece of equipment that will be used in your project. It will be helpful, though, to track equipment resources </a:t>
            </a:r>
            <a:r>
              <a:rPr lang="en-US" b="1" i="0" u="none" strike="noStrike" baseline="0" dirty="0">
                <a:latin typeface="Segoe"/>
                <a:ea typeface="ＭＳ ゴシック"/>
              </a:rPr>
              <a:t>when you need to schedule and track equipment costs or when the equipment might be needed by multiple people at the same time</a:t>
            </a:r>
            <a:r>
              <a:rPr lang="en-US" b="0" i="0" u="none" strike="noStrike" baseline="0" dirty="0">
                <a:latin typeface="Segoe"/>
                <a:ea typeface="ＭＳ ゴシック"/>
              </a:rPr>
              <a:t>. </a:t>
            </a:r>
          </a:p>
          <a:p>
            <a:pPr lvl="0" rtl="0"/>
            <a:r>
              <a:rPr lang="en-US" b="0" i="0" u="none" strike="noStrike" baseline="0" dirty="0">
                <a:latin typeface="Segoe"/>
                <a:ea typeface="ＭＳ ゴシック"/>
              </a:rPr>
              <a:t>In this exercise, you learn how to establish the equipment resources for your project.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146499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Establish Equipment Resources – </a:t>
            </a:r>
            <a:r>
              <a:rPr lang="en-US" b="0" i="0" u="none" strike="noStrike" baseline="0" dirty="0">
                <a:solidFill>
                  <a:srgbClr val="FF0000"/>
                </a:solidFill>
                <a:latin typeface="Segoe"/>
                <a:ea typeface="ＭＳ ゴシック"/>
              </a:rPr>
              <a:t>another method</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In the Resource Sheet, click the next </a:t>
            </a:r>
            <a:r>
              <a:rPr lang="en-US" b="1" i="0" u="none" strike="noStrike" baseline="0">
                <a:latin typeface="Segoe"/>
                <a:ea typeface="ＭＳ ゴシック"/>
              </a:rPr>
              <a:t>empty cell </a:t>
            </a:r>
            <a:r>
              <a:rPr lang="en-US" b="0" i="0" u="none" strike="noStrike" baseline="0">
                <a:latin typeface="Segoe"/>
                <a:ea typeface="ＭＳ ゴシック"/>
              </a:rPr>
              <a:t>in the Resource Name column.</a:t>
            </a:r>
          </a:p>
          <a:p>
            <a:pPr lvl="1" rtl="0"/>
            <a:r>
              <a:rPr lang="en-US" b="0" i="0" u="none" strike="noStrike" baseline="0">
                <a:latin typeface="Segoe"/>
                <a:ea typeface="ＭＳ ゴシック"/>
              </a:rPr>
              <a:t>2.	Click the </a:t>
            </a:r>
            <a:r>
              <a:rPr lang="en-US" b="1" i="0" u="none" strike="noStrike" baseline="0">
                <a:latin typeface="Segoe"/>
                <a:ea typeface="ＭＳ ゴシック"/>
              </a:rPr>
              <a:t>Resource </a:t>
            </a:r>
            <a:r>
              <a:rPr lang="en-US" b="0" i="0" u="none" strike="noStrike" baseline="0">
                <a:latin typeface="Segoe"/>
                <a:ea typeface="ＭＳ ゴシック"/>
              </a:rPr>
              <a:t>tab and then click the </a:t>
            </a:r>
            <a:r>
              <a:rPr lang="en-US" b="1" i="0" u="none" strike="noStrike" baseline="0">
                <a:latin typeface="Segoe"/>
                <a:ea typeface="ＭＳ ゴシック"/>
              </a:rPr>
              <a:t>Information </a:t>
            </a:r>
            <a:r>
              <a:rPr lang="en-US" b="0" i="0" u="none" strike="noStrike" baseline="0">
                <a:latin typeface="Segoe"/>
                <a:ea typeface="ＭＳ ゴシック"/>
              </a:rPr>
              <a:t>button in the Properties group; the Resource Information dialog box appears.</a:t>
            </a:r>
          </a:p>
          <a:p>
            <a:pPr lvl="1" rtl="0"/>
            <a:r>
              <a:rPr lang="en-US" b="0" i="0" u="none" strike="noStrike" baseline="0">
                <a:latin typeface="Segoe"/>
                <a:ea typeface="ＭＳ ゴシック"/>
              </a:rPr>
              <a:t>3.	If it is not already displayed, click the </a:t>
            </a:r>
            <a:r>
              <a:rPr lang="en-US" b="1" i="0" u="none" strike="noStrike" baseline="0">
                <a:latin typeface="Segoe"/>
                <a:ea typeface="ＭＳ ゴシック"/>
              </a:rPr>
              <a:t>General </a:t>
            </a:r>
            <a:r>
              <a:rPr lang="en-US" b="0" i="0" u="none" strike="noStrike" baseline="0">
                <a:latin typeface="Segoe"/>
                <a:ea typeface="ＭＳ ゴシック"/>
              </a:rPr>
              <a:t>tab in the Resource Information dialog box.</a:t>
            </a:r>
          </a:p>
          <a:p>
            <a:pPr lvl="1" rtl="0"/>
            <a:r>
              <a:rPr lang="en-US" b="0" i="0" u="none" strike="noStrike" baseline="0">
                <a:latin typeface="Segoe"/>
                <a:ea typeface="ＭＳ ゴシック"/>
              </a:rPr>
              <a:t>4.	In the Resource Name field, type </a:t>
            </a:r>
            <a:r>
              <a:rPr lang="en-US" b="1" i="0" u="none" strike="noStrike" baseline="0">
                <a:latin typeface="Segoe"/>
                <a:ea typeface="ＭＳ ゴシック"/>
              </a:rPr>
              <a:t>Digital Truck-Mounted Video Camera</a:t>
            </a:r>
            <a:r>
              <a:rPr lang="en-US" b="0" i="0" u="none" strike="noStrike" baseline="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86156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7" name="Picture 6" descr="02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400" y="1845733"/>
            <a:ext cx="7569200" cy="2966306"/>
          </a:xfrm>
          <a:prstGeom prst="rect">
            <a:avLst/>
          </a:prstGeom>
        </p:spPr>
      </p:pic>
    </p:spTree>
    <p:extLst>
      <p:ext uri="{BB962C8B-B14F-4D97-AF65-F5344CB8AC3E}">
        <p14:creationId xmlns:p14="http://schemas.microsoft.com/office/powerpoint/2010/main" val="3583415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Equipment Resources</a:t>
            </a:r>
            <a:endParaRPr lang="en-US" b="0" i="0" u="none" strike="noStrike" baseline="0">
              <a:solidFill>
                <a:srgbClr val="009E49"/>
              </a:solidFill>
              <a:latin typeface="Times New Roman"/>
              <a:ea typeface="ＭＳ ゴシック"/>
            </a:endParaRPr>
          </a:p>
        </p:txBody>
      </p:sp>
      <p:pic>
        <p:nvPicPr>
          <p:cNvPr id="4" name="Picture 3" descr="02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9600" y="1524000"/>
            <a:ext cx="5525774" cy="3615267"/>
          </a:xfrm>
          <a:prstGeom prst="rect">
            <a:avLst/>
          </a:prstGeom>
        </p:spPr>
      </p:pic>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In the Type field, </a:t>
            </a:r>
            <a:br>
              <a:rPr lang="en-US" b="0" i="0" u="none" strike="noStrike" baseline="0" dirty="0">
                <a:latin typeface="Segoe"/>
                <a:ea typeface="ＭＳ ゴシック"/>
              </a:rPr>
            </a:br>
            <a:r>
              <a:rPr lang="en-US" b="0" i="0" u="none" strike="noStrike" baseline="0" dirty="0">
                <a:latin typeface="Segoe"/>
                <a:ea typeface="ＭＳ ゴシック"/>
              </a:rPr>
              <a:t>select </a:t>
            </a:r>
            <a:r>
              <a:rPr lang="en-US" b="1" i="0" u="none" strike="noStrike" baseline="0" dirty="0">
                <a:latin typeface="Segoe"/>
                <a:ea typeface="ＭＳ ゴシック"/>
              </a:rPr>
              <a:t>Work </a:t>
            </a:r>
            <a:r>
              <a:rPr lang="en-US" b="0" i="0" u="none" strike="noStrike" baseline="0" dirty="0">
                <a:latin typeface="Segoe"/>
                <a:ea typeface="ＭＳ ゴシック"/>
              </a:rPr>
              <a:t>from </a:t>
            </a:r>
            <a:br>
              <a:rPr lang="en-US" b="0" i="0" u="none" strike="noStrike" baseline="0" dirty="0">
                <a:latin typeface="Segoe"/>
                <a:ea typeface="ＭＳ ゴシック"/>
              </a:rPr>
            </a:br>
            <a:r>
              <a:rPr lang="en-US" b="0" i="0" u="none" strike="noStrike" baseline="0" dirty="0">
                <a:latin typeface="Segoe"/>
                <a:ea typeface="ＭＳ ゴシック"/>
              </a:rPr>
              <a:t>the drop-down </a:t>
            </a:r>
            <a:br>
              <a:rPr lang="en-US" b="0" i="0" u="none" strike="noStrike" baseline="0" dirty="0">
                <a:latin typeface="Segoe"/>
                <a:ea typeface="ＭＳ ゴシック"/>
              </a:rPr>
            </a:br>
            <a:r>
              <a:rPr lang="en-US" b="0" i="0" u="none" strike="noStrike" baseline="0" dirty="0">
                <a:latin typeface="Segoe"/>
                <a:ea typeface="ＭＳ ゴシック"/>
              </a:rPr>
              <a:t>menu. Your </a:t>
            </a:r>
            <a:br>
              <a:rPr lang="en-US" b="0" i="0" u="none" strike="noStrike" baseline="0" dirty="0">
                <a:latin typeface="Segoe"/>
                <a:ea typeface="ＭＳ ゴシック"/>
              </a:rPr>
            </a:br>
            <a:r>
              <a:rPr lang="en-US" b="0" i="0" u="none" strike="noStrike" baseline="0" dirty="0">
                <a:latin typeface="Segoe"/>
                <a:ea typeface="ＭＳ ゴシック"/>
              </a:rPr>
              <a:t>screen should </a:t>
            </a:r>
            <a:br>
              <a:rPr lang="en-US" b="0" i="0" u="none" strike="noStrike" baseline="0" dirty="0">
                <a:latin typeface="Segoe"/>
                <a:ea typeface="ＭＳ ゴシック"/>
              </a:rPr>
            </a:br>
            <a:r>
              <a:rPr lang="en-US" b="0" i="0" u="none" strike="noStrike" baseline="0" dirty="0">
                <a:latin typeface="Segoe"/>
                <a:ea typeface="ＭＳ ゴシック"/>
              </a:rPr>
              <a:t>look similar to </a:t>
            </a:r>
            <a:br>
              <a:rPr lang="en-US" b="0" i="0" u="none" strike="noStrike" baseline="0" dirty="0">
                <a:latin typeface="Segoe"/>
                <a:ea typeface="ＭＳ ゴシック"/>
              </a:rPr>
            </a:br>
            <a:r>
              <a:rPr lang="en-US" b="0" i="0" u="none" strike="noStrike" baseline="0" dirty="0">
                <a:latin typeface="Segoe"/>
                <a:ea typeface="ＭＳ ゴシック"/>
              </a:rPr>
              <a:t>the figure at right. </a:t>
            </a:r>
            <a:br>
              <a:rPr lang="en-US" b="0" i="0" u="none" strike="noStrike" baseline="0" dirty="0">
                <a:latin typeface="Segoe"/>
                <a:ea typeface="ＭＳ ゴシック"/>
              </a:rPr>
            </a:br>
            <a:r>
              <a:rPr lang="en-US" b="0" i="0" u="none" strike="noStrike" baseline="0" dirty="0">
                <a:latin typeface="Segoe"/>
                <a:ea typeface="ＭＳ ゴシック"/>
              </a:rPr>
              <a:t>Notice that the </a:t>
            </a:r>
            <a:br>
              <a:rPr lang="en-US" b="0" i="0" u="none" strike="noStrike" baseline="0" dirty="0">
                <a:latin typeface="Segoe"/>
                <a:ea typeface="ＭＳ ゴシック"/>
              </a:rPr>
            </a:br>
            <a:r>
              <a:rPr lang="en-US" b="0" i="0" u="none" strike="noStrike" baseline="0" dirty="0">
                <a:solidFill>
                  <a:srgbClr val="FF0000"/>
                </a:solidFill>
                <a:latin typeface="Segoe"/>
                <a:ea typeface="ＭＳ ゴシック"/>
              </a:rPr>
              <a:t>Resource Information </a:t>
            </a:r>
            <a:br>
              <a:rPr lang="en-US" b="0" i="0" u="none" strike="noStrike" baseline="0" dirty="0">
                <a:solidFill>
                  <a:srgbClr val="FF0000"/>
                </a:solidFill>
                <a:latin typeface="Segoe"/>
                <a:ea typeface="ＭＳ ゴシック"/>
              </a:rPr>
            </a:br>
            <a:r>
              <a:rPr lang="en-US" b="0" i="0" u="none" strike="noStrike" baseline="0" dirty="0">
                <a:solidFill>
                  <a:srgbClr val="FF0000"/>
                </a:solidFill>
                <a:latin typeface="Segoe"/>
                <a:ea typeface="ＭＳ ゴシック"/>
              </a:rPr>
              <a:t>dialog box contains</a:t>
            </a:r>
            <a:br>
              <a:rPr lang="en-US" b="0" i="0" u="none" strike="noStrike" baseline="0" dirty="0">
                <a:solidFill>
                  <a:srgbClr val="FF0000"/>
                </a:solidFill>
                <a:latin typeface="Segoe"/>
                <a:ea typeface="ＭＳ ゴシック"/>
              </a:rPr>
            </a:br>
            <a:r>
              <a:rPr lang="en-US" b="0" i="0" u="none" strike="noStrike" baseline="0" dirty="0">
                <a:solidFill>
                  <a:srgbClr val="FF0000"/>
                </a:solidFill>
                <a:latin typeface="Segoe"/>
                <a:ea typeface="ＭＳ ゴシック"/>
              </a:rPr>
              <a:t>many of the same </a:t>
            </a:r>
            <a:br>
              <a:rPr lang="en-US" b="0" i="0" u="none" strike="noStrike" baseline="0" dirty="0">
                <a:solidFill>
                  <a:srgbClr val="FF0000"/>
                </a:solidFill>
                <a:latin typeface="Segoe"/>
                <a:ea typeface="ＭＳ ゴシック"/>
              </a:rPr>
            </a:br>
            <a:r>
              <a:rPr lang="en-US" b="0" i="0" u="none" strike="noStrike" baseline="0" dirty="0">
                <a:solidFill>
                  <a:srgbClr val="FF0000"/>
                </a:solidFill>
                <a:latin typeface="Segoe"/>
                <a:ea typeface="ＭＳ ゴシック"/>
              </a:rPr>
              <a:t>fields as the Resource Sheet</a:t>
            </a:r>
            <a:r>
              <a:rPr lang="en-US" b="0" i="0" u="none" strike="noStrike" baseline="0" dirty="0">
                <a:latin typeface="Segoe"/>
                <a:ea typeface="ＭＳ ゴシック"/>
              </a:rPr>
              <a:t>.</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64045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Equipment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sz="2100" dirty="0">
                <a:latin typeface="Segoe"/>
                <a:ea typeface="ＭＳ ゴシック"/>
              </a:rPr>
              <a:t>6.	Click </a:t>
            </a:r>
            <a:r>
              <a:rPr lang="en-US" sz="2100" b="1" dirty="0">
                <a:latin typeface="Segoe"/>
                <a:ea typeface="ＭＳ ゴシック"/>
              </a:rPr>
              <a:t>OK</a:t>
            </a:r>
            <a:r>
              <a:rPr lang="en-US" sz="2100" dirty="0">
                <a:latin typeface="Segoe"/>
                <a:ea typeface="ＭＳ ゴシック"/>
              </a:rPr>
              <a:t>. The Resource Information dialog box closes and the resource has been added. Notice that Microsoft Project has automatically wrapped the text in the Resource Name field. Note that the Max. Units field is set to the default of 100%.</a:t>
            </a:r>
            <a:endParaRPr lang="en-US" sz="2100" dirty="0">
              <a:latin typeface="Times New Roman"/>
              <a:ea typeface="ＭＳ ゴシック"/>
            </a:endParaRPr>
          </a:p>
          <a:p>
            <a:pPr lvl="1" rtl="0"/>
            <a:r>
              <a:rPr lang="en-US" sz="2100" b="0" i="0" u="none" strike="noStrike" baseline="0" dirty="0">
                <a:latin typeface="Segoe"/>
                <a:ea typeface="ＭＳ ゴシック"/>
              </a:rPr>
              <a:t>7.	In the Max. Units field for the Digital Truck-Mounted Video Camera, type </a:t>
            </a:r>
            <a:r>
              <a:rPr lang="en-US" sz="2100" b="1" i="0" u="none" strike="noStrike" baseline="0" dirty="0">
                <a:latin typeface="Segoe"/>
                <a:ea typeface="ＭＳ ゴシック"/>
              </a:rPr>
              <a:t>200 </a:t>
            </a:r>
            <a:r>
              <a:rPr lang="en-US" sz="2100" b="0" i="0" u="none" strike="noStrike" baseline="0" dirty="0">
                <a:latin typeface="Segoe"/>
                <a:ea typeface="ＭＳ ゴシック"/>
              </a:rPr>
              <a:t>or press the arrows until the value shown is 200%, and then press </a:t>
            </a:r>
            <a:r>
              <a:rPr lang="en-US" sz="2100" b="1" i="0" u="none" strike="noStrike" baseline="0" dirty="0">
                <a:latin typeface="Segoe"/>
                <a:ea typeface="ＭＳ ゴシック"/>
              </a:rPr>
              <a:t>Enter</a:t>
            </a:r>
            <a:r>
              <a:rPr lang="en-US" sz="2100" b="0" i="0" u="none" strike="noStrike" baseline="0" dirty="0">
                <a:latin typeface="Segoe"/>
                <a:ea typeface="ＭＳ ゴシック"/>
              </a:rPr>
              <a:t>. This indicates that you will have two truck cameras available every workday.</a:t>
            </a:r>
          </a:p>
          <a:p>
            <a:pPr lvl="1" rtl="0"/>
            <a:r>
              <a:rPr lang="en-US" sz="2100" b="0" i="0" u="none" strike="noStrike" baseline="0" dirty="0">
                <a:latin typeface="Segoe"/>
                <a:ea typeface="ＭＳ ゴシック"/>
              </a:rPr>
              <a:t>8.	Add the following additional equipment resources to the project schedule. You can use the Resource Information dialog box to enter your information, but entering it directly in Resource Sheet view is faster. Make sure that </a:t>
            </a:r>
            <a:r>
              <a:rPr lang="en-US" sz="2100" b="1" i="0" u="none" strike="noStrike" baseline="0" dirty="0">
                <a:latin typeface="Segoe"/>
                <a:ea typeface="ＭＳ ゴシック"/>
              </a:rPr>
              <a:t>Work </a:t>
            </a:r>
            <a:r>
              <a:rPr lang="en-US" sz="2100" b="0" i="0" u="none" strike="noStrike" baseline="0" dirty="0">
                <a:latin typeface="Segoe"/>
                <a:ea typeface="ＭＳ ゴシック"/>
              </a:rPr>
              <a:t>is selected in the Type field for each resource.</a:t>
            </a:r>
            <a:endParaRPr lang="en-US" sz="21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142816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Equipment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Resource Name	Max. Units</a:t>
            </a:r>
          </a:p>
          <a:p>
            <a:pPr marL="457200" lvl="0" indent="457200" rtl="0"/>
            <a:r>
              <a:rPr lang="en-US" b="1" i="0" u="none" strike="noStrike" baseline="0" dirty="0">
                <a:latin typeface="Segoe"/>
                <a:ea typeface="ＭＳ ゴシック"/>
              </a:rPr>
              <a:t>Sound Editing Studio	100%</a:t>
            </a:r>
          </a:p>
          <a:p>
            <a:pPr marL="457200" lvl="0" indent="457200" rtl="0"/>
            <a:r>
              <a:rPr lang="en-US" b="1" i="0" u="none" strike="noStrike" baseline="0" dirty="0">
                <a:latin typeface="Segoe"/>
                <a:ea typeface="ＭＳ ゴシック"/>
              </a:rPr>
              <a:t>Light Banks	                       400%</a:t>
            </a:r>
          </a:p>
          <a:p>
            <a:pPr marL="457200" lvl="0" indent="457200" rtl="0"/>
            <a:r>
              <a:rPr lang="en-US" b="1" i="0" u="none" strike="noStrike" baseline="0" dirty="0">
                <a:latin typeface="Segoe"/>
                <a:ea typeface="ＭＳ ゴシック"/>
              </a:rPr>
              <a:t>Video Editing Studio	            100%</a:t>
            </a:r>
          </a:p>
          <a:p>
            <a:pPr marL="457200" lvl="0" indent="457200" rtl="0"/>
            <a:r>
              <a:rPr lang="en-US" b="1" i="0" u="none" strike="noStrike" baseline="0" dirty="0">
                <a:latin typeface="Segoe"/>
                <a:ea typeface="ＭＳ ゴシック"/>
              </a:rPr>
              <a:t>Microphone Bundles	500%</a:t>
            </a:r>
          </a:p>
          <a:p>
            <a:pPr marL="457200" lvl="0" indent="457200" rtl="0"/>
            <a:r>
              <a:rPr lang="en-US" b="1" i="0" u="none" strike="noStrike" baseline="0" dirty="0">
                <a:latin typeface="Segoe"/>
                <a:ea typeface="ＭＳ ゴシック"/>
              </a:rPr>
              <a:t>Dolly	200%</a:t>
            </a:r>
          </a:p>
          <a:p>
            <a:pPr lvl="0" rtl="0"/>
            <a:r>
              <a:rPr lang="en-US" b="0" i="0" u="none" strike="noStrike" baseline="0" dirty="0">
                <a:latin typeface="Segoe"/>
                <a:ea typeface="ＭＳ ゴシック"/>
              </a:rPr>
              <a:t>Your screen should look similar to the figure below.</a:t>
            </a:r>
          </a:p>
        </p:txBody>
      </p:sp>
      <p:pic>
        <p:nvPicPr>
          <p:cNvPr id="4" name="Picture 3" descr="0206.png"/>
          <p:cNvPicPr>
            <a:picLocks noChangeAspect="1"/>
          </p:cNvPicPr>
          <p:nvPr/>
        </p:nvPicPr>
        <p:blipFill rotWithShape="1">
          <a:blip r:embed="rId2" cstate="print">
            <a:extLst>
              <a:ext uri="{28A0092B-C50C-407E-A947-70E740481C1C}">
                <a14:useLocalDpi xmlns:a14="http://schemas.microsoft.com/office/drawing/2010/main" val="0"/>
              </a:ext>
            </a:extLst>
          </a:blip>
          <a:srcRect l="-12963" t="72678" r="12963" b="667"/>
          <a:stretch/>
        </p:blipFill>
        <p:spPr>
          <a:xfrm>
            <a:off x="-609600" y="4529666"/>
            <a:ext cx="9144000" cy="169237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352406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Establish </a:t>
            </a:r>
            <a:r>
              <a:rPr lang="en-US" b="0" i="0" u="none" strike="noStrike" baseline="0" dirty="0">
                <a:solidFill>
                  <a:srgbClr val="FF0000"/>
                </a:solidFill>
                <a:latin typeface="Segoe"/>
                <a:ea typeface="ＭＳ ゴシック"/>
              </a:rPr>
              <a:t>Equipment</a:t>
            </a:r>
            <a:r>
              <a:rPr lang="en-US" b="0" i="0" u="none" strike="noStrike" baseline="0" dirty="0">
                <a:solidFill>
                  <a:srgbClr val="009E49"/>
                </a:solidFill>
                <a:latin typeface="Segoe"/>
                <a:ea typeface="ＭＳ ゴシック"/>
              </a:rPr>
              <a:t>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a:latin typeface="Segoe"/>
                <a:ea typeface="ＭＳ ゴシック"/>
              </a:rPr>
              <a:t>9.	</a:t>
            </a:r>
            <a:r>
              <a:rPr lang="en-US" b="1">
                <a:latin typeface="Segoe"/>
                <a:ea typeface="ＭＳ ゴシック"/>
              </a:rPr>
              <a:t>SAVE </a:t>
            </a:r>
            <a:r>
              <a:rPr lang="en-US">
                <a:latin typeface="Segoe"/>
                <a:ea typeface="ＭＳ ゴシック"/>
              </a:rPr>
              <a:t>the project schedule.</a:t>
            </a:r>
          </a:p>
          <a:p>
            <a:pPr lvl="0"/>
            <a:r>
              <a:rPr lang="en-US" b="1">
                <a:latin typeface="Segoe"/>
                <a:ea typeface="ＭＳ ゴシック"/>
              </a:rPr>
              <a:t>PAUSE. LEAVE </a:t>
            </a:r>
            <a:r>
              <a:rPr lang="en-US">
                <a:latin typeface="Segoe"/>
                <a:ea typeface="ＭＳ ゴシック"/>
              </a:rPr>
              <a:t>the project schedule open to use in the next exercise.</a:t>
            </a:r>
            <a:endParaRPr lang="en-US">
              <a:latin typeface="Times New Roman"/>
              <a:ea typeface="ＭＳ ゴシック"/>
            </a:endParaRPr>
          </a:p>
          <a:p>
            <a:pPr lvl="0" rtl="0"/>
            <a:r>
              <a:rPr lang="en-US" b="0" i="0" u="none" strike="noStrike" baseline="0">
                <a:latin typeface="Segoe"/>
                <a:ea typeface="ＭＳ ゴシック"/>
              </a:rPr>
              <a:t>Equipment resources tend to be more specialized than people resources. For example, a microphone can’t be used as a video recorder, but an audio technician might be able to fill in as an “extra” in a video shoot. </a:t>
            </a:r>
          </a:p>
          <a:p>
            <a:pPr lvl="0" rtl="0"/>
            <a:r>
              <a:rPr lang="en-US" b="0" i="0" u="none" strike="noStrike" baseline="0">
                <a:latin typeface="Segoe"/>
                <a:ea typeface="ＭＳ ゴシック"/>
              </a:rPr>
              <a:t>Also, some equipment resources might work 24 hours a day, but most people resources don’t work more than 8 or 12 hours a day.</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163986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Establishing </a:t>
            </a:r>
            <a:r>
              <a:rPr lang="en-US" b="0" i="0" u="none" strike="noStrike" baseline="0" dirty="0">
                <a:solidFill>
                  <a:srgbClr val="FF0000"/>
                </a:solidFill>
                <a:latin typeface="Segoe"/>
                <a:ea typeface="ＭＳ ゴシック"/>
              </a:rPr>
              <a:t>Material</a:t>
            </a:r>
            <a:r>
              <a:rPr lang="en-US" b="0" i="0" u="none" strike="noStrike" baseline="0" dirty="0">
                <a:solidFill>
                  <a:srgbClr val="009E49"/>
                </a:solidFill>
                <a:latin typeface="Segoe"/>
                <a:ea typeface="ＭＳ ゴシック"/>
              </a:rPr>
              <a:t>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Just as you established people and equipment resources in your project schedule, you can also set up material resources in Microsoft Project to track the rate of use of the particular resource and its related cost. </a:t>
            </a:r>
          </a:p>
          <a:p>
            <a:pPr lvl="0" rtl="0"/>
            <a:endParaRPr lang="en-US" dirty="0">
              <a:latin typeface="Segoe"/>
              <a:ea typeface="ＭＳ ゴシック"/>
            </a:endParaRPr>
          </a:p>
          <a:p>
            <a:pPr lvl="0" rtl="0"/>
            <a:r>
              <a:rPr lang="en-US" sz="1800" b="0" i="0" u="none" strike="noStrike" baseline="0" dirty="0">
                <a:latin typeface="Segoe"/>
                <a:ea typeface="ＭＳ ゴシック"/>
              </a:rPr>
              <a:t>Just a note: Depending on the depth of your planning, Microsoft Project can provide an accurate Bill of Material (BOM) for your project’s material resources.</a:t>
            </a:r>
            <a:endParaRPr lang="en-US" sz="18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345547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Establishing Material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1" u="none" strike="noStrike" baseline="0" dirty="0">
                <a:latin typeface="Segoe"/>
                <a:ea typeface="ＭＳ ゴシック"/>
              </a:rPr>
              <a:t>Material resources </a:t>
            </a:r>
            <a:r>
              <a:rPr lang="en-US" b="0" i="0" u="none" strike="noStrike" baseline="0" dirty="0">
                <a:latin typeface="Segoe"/>
                <a:ea typeface="ＭＳ ゴシック"/>
              </a:rPr>
              <a:t>are </a:t>
            </a:r>
            <a:r>
              <a:rPr lang="en-US" b="0" i="0" u="none" strike="noStrike" baseline="0" dirty="0">
                <a:solidFill>
                  <a:srgbClr val="FF0000"/>
                </a:solidFill>
                <a:latin typeface="Segoe"/>
                <a:ea typeface="ＭＳ ゴシック"/>
              </a:rPr>
              <a:t>consumable items </a:t>
            </a:r>
            <a:r>
              <a:rPr lang="en-US" b="0" i="0" u="none" strike="noStrike" baseline="0" dirty="0">
                <a:latin typeface="Segoe"/>
                <a:ea typeface="ＭＳ ゴシック"/>
              </a:rPr>
              <a:t>used up as the tasks in a project are completed. </a:t>
            </a:r>
          </a:p>
          <a:p>
            <a:pPr lvl="0" rtl="0"/>
            <a:r>
              <a:rPr lang="en-US" b="0" i="0" u="none" strike="noStrike" baseline="0" dirty="0">
                <a:latin typeface="Segoe"/>
                <a:ea typeface="ＭＳ ゴシック"/>
              </a:rPr>
              <a:t>Unlike work resources (including human resources and equipment resources), material resources </a:t>
            </a:r>
            <a:r>
              <a:rPr lang="en-US" b="0" i="0" u="none" strike="noStrike" baseline="0" dirty="0">
                <a:solidFill>
                  <a:srgbClr val="FF0000"/>
                </a:solidFill>
                <a:latin typeface="Segoe"/>
                <a:ea typeface="ＭＳ ゴシック"/>
              </a:rPr>
              <a:t>have</a:t>
            </a:r>
            <a:r>
              <a:rPr lang="en-US" b="0" i="0" u="none" strike="noStrike" baseline="0" dirty="0">
                <a:latin typeface="Segoe"/>
                <a:ea typeface="ＭＳ ゴシック"/>
              </a:rPr>
              <a:t> </a:t>
            </a:r>
            <a:r>
              <a:rPr lang="en-US" b="0" i="0" u="none" strike="noStrike" baseline="0" dirty="0">
                <a:solidFill>
                  <a:srgbClr val="FF0000"/>
                </a:solidFill>
                <a:latin typeface="Segoe"/>
                <a:ea typeface="ＭＳ ゴシック"/>
              </a:rPr>
              <a:t>no effect on the total amount of work </a:t>
            </a:r>
            <a:r>
              <a:rPr lang="en-US" b="0" i="0" u="none" strike="noStrike" baseline="0" dirty="0">
                <a:latin typeface="Segoe"/>
                <a:ea typeface="ＭＳ ゴシック"/>
              </a:rPr>
              <a:t>scheduled to be performed on a task. But they </a:t>
            </a:r>
            <a:r>
              <a:rPr lang="en-US" b="0" i="0" u="none" strike="noStrike" baseline="0" dirty="0">
                <a:solidFill>
                  <a:srgbClr val="FF0000"/>
                </a:solidFill>
                <a:latin typeface="Segoe"/>
                <a:ea typeface="ＭＳ ゴシック"/>
              </a:rPr>
              <a:t>do have an effect on project cost</a:t>
            </a:r>
            <a:r>
              <a:rPr lang="en-US" b="0" i="0" u="none" strike="noStrike" baseline="0" dirty="0">
                <a:latin typeface="Segoe"/>
                <a:ea typeface="ＭＳ ゴシック"/>
              </a:rPr>
              <a:t>.</a:t>
            </a:r>
          </a:p>
          <a:p>
            <a:pPr lvl="0" rtl="0"/>
            <a:r>
              <a:rPr lang="en-US" b="0" i="0" u="none" strike="noStrike" baseline="0" dirty="0">
                <a:latin typeface="Segoe"/>
                <a:ea typeface="ＭＳ ゴシック"/>
              </a:rPr>
              <a:t>For your music video project, DVDs are the consumable that interests you most. </a:t>
            </a:r>
          </a:p>
          <a:p>
            <a:pPr lvl="0" rtl="0"/>
            <a:r>
              <a:rPr lang="en-US" b="0" i="0" u="none" strike="noStrike" baseline="0" dirty="0">
                <a:latin typeface="Segoe"/>
                <a:ea typeface="ＭＳ ゴシック"/>
              </a:rPr>
              <a:t>In this exercise, you practice entering material resources for your project.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500491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Material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In the Resource Sheet, click the next </a:t>
            </a:r>
            <a:r>
              <a:rPr lang="en-US" b="1" i="0" u="none" strike="noStrike" baseline="0">
                <a:latin typeface="Segoe"/>
                <a:ea typeface="ＭＳ ゴシック"/>
              </a:rPr>
              <a:t>empty cell </a:t>
            </a:r>
            <a:r>
              <a:rPr lang="en-US" b="0" i="0" u="none" strike="noStrike" baseline="0">
                <a:latin typeface="Segoe"/>
                <a:ea typeface="ＭＳ ゴシック"/>
              </a:rPr>
              <a:t>in the Resource Name column.</a:t>
            </a:r>
          </a:p>
          <a:p>
            <a:pPr lvl="1" rtl="0"/>
            <a:r>
              <a:rPr lang="en-US" b="0" i="0" u="none" strike="noStrike" baseline="0">
                <a:latin typeface="Segoe"/>
                <a:ea typeface="ＭＳ ゴシック"/>
              </a:rPr>
              <a:t>2.	Type </a:t>
            </a:r>
            <a:r>
              <a:rPr lang="en-US" b="1" i="0" u="none" strike="noStrike" baseline="0">
                <a:latin typeface="Segoe"/>
                <a:ea typeface="ＭＳ ゴシック"/>
              </a:rPr>
              <a:t>DVD </a:t>
            </a:r>
            <a:r>
              <a:rPr lang="en-US" b="0" i="0" u="none" strike="noStrike" baseline="0">
                <a:latin typeface="Segoe"/>
                <a:ea typeface="ＭＳ ゴシック"/>
              </a:rPr>
              <a:t>and press </a:t>
            </a:r>
            <a:r>
              <a:rPr lang="en-US" b="1" i="0" u="none" strike="noStrike" baseline="0">
                <a:latin typeface="Segoe"/>
                <a:ea typeface="ＭＳ ゴシック"/>
              </a:rPr>
              <a:t>Tab</a:t>
            </a:r>
            <a:r>
              <a:rPr lang="en-US" b="0" i="0" u="none" strike="noStrike" baseline="0">
                <a:latin typeface="Times New Roman"/>
                <a:ea typeface="ＭＳ ゴシック"/>
              </a:rPr>
              <a:t>.</a:t>
            </a:r>
          </a:p>
          <a:p>
            <a:pPr lvl="1" rtl="0"/>
            <a:r>
              <a:rPr lang="en-US" b="0" i="0" u="none" strike="noStrike" baseline="0">
                <a:latin typeface="Segoe"/>
                <a:ea typeface="ＭＳ ゴシック"/>
              </a:rPr>
              <a:t>3.	In the Type field, click the </a:t>
            </a:r>
            <a:r>
              <a:rPr lang="en-US" b="1" i="0" u="none" strike="noStrike" baseline="0">
                <a:latin typeface="Segoe"/>
                <a:ea typeface="ＭＳ ゴシック"/>
              </a:rPr>
              <a:t>arrow </a:t>
            </a:r>
            <a:r>
              <a:rPr lang="en-US" b="0" i="0" u="none" strike="noStrike" baseline="0">
                <a:latin typeface="Segoe"/>
                <a:ea typeface="ＭＳ ゴシック"/>
              </a:rPr>
              <a:t>and select </a:t>
            </a:r>
            <a:r>
              <a:rPr lang="en-US" b="1" i="0" u="none" strike="noStrike" baseline="0">
                <a:latin typeface="Segoe"/>
                <a:ea typeface="ＭＳ ゴシック"/>
              </a:rPr>
              <a:t>Material</a:t>
            </a:r>
            <a:r>
              <a:rPr lang="en-US" b="0" i="0" u="none" strike="noStrike" baseline="0">
                <a:latin typeface="Segoe"/>
                <a:ea typeface="ＭＳ ゴシック"/>
              </a:rPr>
              <a:t>, then press </a:t>
            </a:r>
            <a:r>
              <a:rPr lang="en-US" b="1" i="0" u="none" strike="noStrike" baseline="0">
                <a:latin typeface="Segoe"/>
                <a:ea typeface="ＭＳ ゴシック"/>
              </a:rPr>
              <a:t>Tab</a:t>
            </a:r>
            <a:r>
              <a:rPr lang="en-US" b="0" i="0" u="none" strike="noStrike" baseline="0">
                <a:latin typeface="Segoe"/>
                <a:ea typeface="ＭＳ ゴシック"/>
              </a:rPr>
              <a:t>. Notice that some of the fields (columns), such as Max. Units, Ovt. Rate and Calendar, are not available when you change to a material type resource.</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2855922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Material Resources</a:t>
            </a:r>
            <a:endParaRPr lang="en-US" b="0" i="0" u="none" strike="noStrike" baseline="0">
              <a:solidFill>
                <a:srgbClr val="009E49"/>
              </a:solidFill>
              <a:latin typeface="Times New Roman"/>
              <a:ea typeface="ＭＳ ゴシック"/>
            </a:endParaRPr>
          </a:p>
        </p:txBody>
      </p:sp>
      <p:pic>
        <p:nvPicPr>
          <p:cNvPr id="4" name="Picture 3" descr="020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732" y="1591734"/>
            <a:ext cx="5424847" cy="4826000"/>
          </a:xfrm>
          <a:prstGeom prst="rect">
            <a:avLst/>
          </a:prstGeom>
        </p:spPr>
      </p:pic>
      <p:sp>
        <p:nvSpPr>
          <p:cNvPr id="3" name="Text Placeholder 2"/>
          <p:cNvSpPr>
            <a:spLocks noGrp="1"/>
          </p:cNvSpPr>
          <p:nvPr>
            <p:ph type="body" idx="1"/>
          </p:nvPr>
        </p:nvSpPr>
        <p:spPr>
          <a:xfrm>
            <a:off x="457200" y="1524000"/>
            <a:ext cx="4191000" cy="4953000"/>
          </a:xfrm>
        </p:spPr>
        <p:txBody>
          <a:bodyPr/>
          <a:lstStyle/>
          <a:p>
            <a:pPr lvl="1" rtl="0"/>
            <a:r>
              <a:rPr lang="en-US" b="0" i="0" u="none" strike="noStrike" baseline="0">
                <a:latin typeface="Segoe"/>
                <a:ea typeface="ＭＳ ゴシック"/>
              </a:rPr>
              <a:t>4.	In the Material </a:t>
            </a:r>
            <a:br>
              <a:rPr lang="en-US" b="0" i="0" u="none" strike="noStrike" baseline="0">
                <a:latin typeface="Segoe"/>
                <a:ea typeface="ＭＳ ゴシック"/>
              </a:rPr>
            </a:br>
            <a:r>
              <a:rPr lang="en-US" b="0" i="0" u="none" strike="noStrike" baseline="0">
                <a:latin typeface="Segoe"/>
                <a:ea typeface="ＭＳ ゴシック"/>
              </a:rPr>
              <a:t>Label field, type </a:t>
            </a:r>
            <a:br>
              <a:rPr lang="en-US" b="0" i="0" u="none" strike="noStrike" baseline="0">
                <a:latin typeface="Segoe"/>
                <a:ea typeface="ＭＳ ゴシック"/>
              </a:rPr>
            </a:br>
            <a:r>
              <a:rPr lang="en-US" b="1" i="0" u="none" strike="noStrike" baseline="0">
                <a:latin typeface="Segoe"/>
                <a:ea typeface="ＭＳ ゴシック"/>
              </a:rPr>
              <a:t>2-hour disc </a:t>
            </a:r>
            <a:r>
              <a:rPr lang="en-US" b="0" i="0" u="none" strike="noStrike" baseline="0">
                <a:latin typeface="Segoe"/>
                <a:ea typeface="ＭＳ ゴシック"/>
              </a:rPr>
              <a:t>and </a:t>
            </a:r>
            <a:br>
              <a:rPr lang="en-US" b="0" i="0" u="none" strike="noStrike" baseline="0">
                <a:latin typeface="Segoe"/>
                <a:ea typeface="ＭＳ ゴシック"/>
              </a:rPr>
            </a:br>
            <a:r>
              <a:rPr lang="en-US" b="0" i="0" u="none" strike="noStrike" baseline="0">
                <a:latin typeface="Segoe"/>
                <a:ea typeface="ＭＳ ゴシック"/>
              </a:rPr>
              <a:t>press </a:t>
            </a:r>
            <a:r>
              <a:rPr lang="en-US" b="1" i="0" u="none" strike="noStrike" baseline="0">
                <a:latin typeface="Segoe"/>
                <a:ea typeface="ＭＳ ゴシック"/>
              </a:rPr>
              <a:t>Enter</a:t>
            </a:r>
            <a:r>
              <a:rPr lang="en-US" b="0" i="0" u="none" strike="noStrike" baseline="0">
                <a:latin typeface="Segoe"/>
                <a:ea typeface="ＭＳ ゴシック"/>
              </a:rPr>
              <a:t>. This </a:t>
            </a:r>
            <a:br>
              <a:rPr lang="en-US" b="0" i="0" u="none" strike="noStrike" baseline="0">
                <a:latin typeface="Segoe"/>
                <a:ea typeface="ＭＳ ゴシック"/>
              </a:rPr>
            </a:br>
            <a:r>
              <a:rPr lang="en-US" b="0" i="0" u="none" strike="noStrike" baseline="0">
                <a:latin typeface="Segoe"/>
                <a:ea typeface="ＭＳ ゴシック"/>
              </a:rPr>
              <a:t>means you will </a:t>
            </a:r>
            <a:br>
              <a:rPr lang="en-US" b="0" i="0" u="none" strike="noStrike" baseline="0">
                <a:latin typeface="Segoe"/>
                <a:ea typeface="ＭＳ ゴシック"/>
              </a:rPr>
            </a:br>
            <a:r>
              <a:rPr lang="en-US" b="0" i="0" u="none" strike="noStrike" baseline="0">
                <a:latin typeface="Segoe"/>
                <a:ea typeface="ＭＳ ゴシック"/>
              </a:rPr>
              <a:t>use 2-hour discs </a:t>
            </a:r>
            <a:br>
              <a:rPr lang="en-US" b="0" i="0" u="none" strike="noStrike" baseline="0">
                <a:latin typeface="Segoe"/>
                <a:ea typeface="ＭＳ ゴシック"/>
              </a:rPr>
            </a:br>
            <a:r>
              <a:rPr lang="en-US" b="0" i="0" u="none" strike="noStrike" baseline="0">
                <a:latin typeface="Segoe"/>
                <a:ea typeface="ＭＳ ゴシック"/>
              </a:rPr>
              <a:t>as the unit of </a:t>
            </a:r>
            <a:br>
              <a:rPr lang="en-US" b="0" i="0" u="none" strike="noStrike" baseline="0">
                <a:latin typeface="Segoe"/>
                <a:ea typeface="ＭＳ ゴシック"/>
              </a:rPr>
            </a:br>
            <a:r>
              <a:rPr lang="en-US" b="0" i="0" u="none" strike="noStrike" baseline="0">
                <a:latin typeface="Segoe"/>
                <a:ea typeface="ＭＳ ゴシック"/>
              </a:rPr>
              <a:t>measure to track </a:t>
            </a:r>
            <a:br>
              <a:rPr lang="en-US" b="0" i="0" u="none" strike="noStrike" baseline="0">
                <a:latin typeface="Segoe"/>
                <a:ea typeface="ＭＳ ゴシック"/>
              </a:rPr>
            </a:br>
            <a:r>
              <a:rPr lang="en-US" b="0" i="0" u="none" strike="noStrike" baseline="0">
                <a:latin typeface="Segoe"/>
                <a:ea typeface="ＭＳ ゴシック"/>
              </a:rPr>
              <a:t>consumption </a:t>
            </a:r>
            <a:br>
              <a:rPr lang="en-US" b="0" i="0" u="none" strike="noStrike" baseline="0">
                <a:latin typeface="Segoe"/>
                <a:ea typeface="ＭＳ ゴシック"/>
              </a:rPr>
            </a:br>
            <a:r>
              <a:rPr lang="en-US" b="0" i="0" u="none" strike="noStrike" baseline="0">
                <a:latin typeface="Segoe"/>
                <a:ea typeface="ＭＳ ゴシック"/>
              </a:rPr>
              <a:t>during the project. </a:t>
            </a:r>
            <a:br>
              <a:rPr lang="en-US" b="0" i="0" u="none" strike="noStrike" baseline="0">
                <a:latin typeface="Segoe"/>
                <a:ea typeface="ＭＳ ゴシック"/>
              </a:rPr>
            </a:br>
            <a:r>
              <a:rPr lang="en-US" b="0" i="0" u="none" strike="noStrike" baseline="0">
                <a:latin typeface="Segoe"/>
                <a:ea typeface="ＭＳ ゴシック"/>
              </a:rPr>
              <a:t>Your screen should </a:t>
            </a:r>
            <a:br>
              <a:rPr lang="en-US" b="0" i="0" u="none" strike="noStrike" baseline="0">
                <a:latin typeface="Segoe"/>
                <a:ea typeface="ＭＳ ゴシック"/>
              </a:rPr>
            </a:br>
            <a:r>
              <a:rPr lang="en-US" b="0" i="0" u="none" strike="noStrike" baseline="0">
                <a:latin typeface="Segoe"/>
                <a:ea typeface="ＭＳ ゴシック"/>
              </a:rPr>
              <a:t>look similar to the</a:t>
            </a:r>
            <a:br>
              <a:rPr lang="en-US" b="0" i="0" u="none" strike="noStrike" baseline="0">
                <a:latin typeface="Segoe"/>
                <a:ea typeface="ＭＳ ゴシック"/>
              </a:rPr>
            </a:br>
            <a:r>
              <a:rPr lang="en-US" b="0" i="0" u="none" strike="noStrike" baseline="0">
                <a:latin typeface="Segoe"/>
                <a:ea typeface="ＭＳ ゴシック"/>
              </a:rPr>
              <a:t>figure at right.</a:t>
            </a:r>
          </a:p>
        </p:txBody>
      </p:sp>
      <p:sp>
        <p:nvSpPr>
          <p:cNvPr id="5" name="Rounded Rectangle 4"/>
          <p:cNvSpPr/>
          <p:nvPr/>
        </p:nvSpPr>
        <p:spPr bwMode="auto">
          <a:xfrm>
            <a:off x="5105400" y="2971800"/>
            <a:ext cx="533400" cy="3810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8875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Material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dirty="0">
                <a:latin typeface="Segoe"/>
                <a:ea typeface="ＭＳ ゴシック"/>
              </a:rPr>
              <a:t>5.	</a:t>
            </a:r>
            <a:r>
              <a:rPr lang="en-US" b="1" dirty="0">
                <a:latin typeface="Segoe"/>
                <a:ea typeface="ＭＳ ゴシック"/>
              </a:rPr>
              <a:t>SAVE </a:t>
            </a:r>
            <a:r>
              <a:rPr lang="en-US" dirty="0">
                <a:latin typeface="Segoe"/>
                <a:ea typeface="ＭＳ ゴシック"/>
              </a:rPr>
              <a:t>the project schedule.</a:t>
            </a:r>
          </a:p>
          <a:p>
            <a:pPr lvl="0"/>
            <a:r>
              <a:rPr lang="en-US" b="1" dirty="0">
                <a:latin typeface="Segoe"/>
                <a:ea typeface="ＭＳ ゴシック"/>
              </a:rPr>
              <a:t>PAUSE. LEAVE </a:t>
            </a:r>
            <a:r>
              <a:rPr lang="en-US" dirty="0">
                <a:latin typeface="Segoe"/>
                <a:ea typeface="ＭＳ ゴシック"/>
              </a:rPr>
              <a:t>the project schedule open to use in the next exercise.</a:t>
            </a:r>
            <a:endParaRPr lang="en-US" dirty="0">
              <a:latin typeface="Times New Roman"/>
              <a:ea typeface="ＭＳ ゴシック"/>
            </a:endParaRPr>
          </a:p>
          <a:p>
            <a:pPr lvl="0"/>
            <a:r>
              <a:rPr lang="en-US" sz="1800" dirty="0">
                <a:latin typeface="Segoe"/>
                <a:ea typeface="ＭＳ ゴシック"/>
              </a:rPr>
              <a:t>Just a note: Depending </a:t>
            </a:r>
            <a:r>
              <a:rPr lang="en-US" sz="1800" b="0" i="0" u="none" strike="noStrike" baseline="0" dirty="0">
                <a:latin typeface="Segoe"/>
                <a:ea typeface="ＭＳ ゴシック"/>
              </a:rPr>
              <a:t>on the project management approach of your organization, you may or may not be required to track project material resources. </a:t>
            </a:r>
          </a:p>
          <a:p>
            <a:pPr lvl="0" rtl="0"/>
            <a:r>
              <a:rPr lang="en-US" b="0" i="0" u="none" strike="noStrike" baseline="0" dirty="0">
                <a:latin typeface="Segoe"/>
                <a:ea typeface="ＭＳ ゴシック"/>
              </a:rPr>
              <a:t>Bear in mind that if the project requires material and these are not entered into the software, the final cost, as calculated by the software, will not be a true reflection of the project estimate.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3852717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Establishing </a:t>
            </a:r>
            <a:r>
              <a:rPr lang="en-US" b="0" i="0" u="none" strike="noStrike" baseline="0" dirty="0">
                <a:solidFill>
                  <a:srgbClr val="FF0000"/>
                </a:solidFill>
                <a:latin typeface="Segoe"/>
                <a:ea typeface="ＭＳ ゴシック"/>
              </a:rPr>
              <a:t>Cost</a:t>
            </a:r>
            <a:r>
              <a:rPr lang="en-US" b="0" i="0" u="none" strike="noStrike" baseline="0" dirty="0">
                <a:solidFill>
                  <a:srgbClr val="009E49"/>
                </a:solidFill>
                <a:latin typeface="Segoe"/>
                <a:ea typeface="ＭＳ ゴシック"/>
              </a:rPr>
              <a:t>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Cost resources are financial obligations to your project. </a:t>
            </a:r>
          </a:p>
          <a:p>
            <a:pPr lvl="0" rtl="0"/>
            <a:r>
              <a:rPr lang="en-US" b="0" i="0" u="none" strike="noStrike" baseline="0" dirty="0">
                <a:latin typeface="Segoe"/>
                <a:ea typeface="ＭＳ ゴシック"/>
              </a:rPr>
              <a:t>A cost resource enables you to apply a cost to a task by assigning a cost item (such as travel) to that task. </a:t>
            </a:r>
          </a:p>
          <a:p>
            <a:pPr lvl="0" rtl="0"/>
            <a:r>
              <a:rPr lang="en-US" b="0" i="0" u="none" strike="noStrike" baseline="0" dirty="0">
                <a:solidFill>
                  <a:srgbClr val="FF0000"/>
                </a:solidFill>
                <a:latin typeface="Segoe"/>
                <a:ea typeface="ＭＳ ゴシック"/>
              </a:rPr>
              <a:t>The cost resource has no relationship to the work assigned to the task</a:t>
            </a:r>
            <a:r>
              <a:rPr lang="en-US" b="0" i="0" u="none" strike="noStrike" baseline="0" dirty="0">
                <a:latin typeface="Segoe"/>
                <a:ea typeface="ＭＳ ゴシック"/>
              </a:rPr>
              <a:t>, but assigning cost resources gives you more control when applying various types of costs to tasks within your project.</a:t>
            </a:r>
          </a:p>
          <a:p>
            <a:pPr lvl="0"/>
            <a:r>
              <a:rPr lang="en-US" dirty="0">
                <a:latin typeface="Segoe"/>
                <a:ea typeface="ＭＳ ゴシック"/>
              </a:rPr>
              <a:t>A </a:t>
            </a:r>
            <a:r>
              <a:rPr lang="en-US" b="1" i="1" dirty="0">
                <a:latin typeface="Segoe"/>
                <a:ea typeface="ＭＳ ゴシック"/>
              </a:rPr>
              <a:t>cost resource </a:t>
            </a:r>
            <a:r>
              <a:rPr lang="en-US" dirty="0">
                <a:latin typeface="Segoe"/>
                <a:ea typeface="ＭＳ ゴシック"/>
              </a:rPr>
              <a:t>is a resource that </a:t>
            </a:r>
            <a:r>
              <a:rPr lang="en-US" dirty="0">
                <a:solidFill>
                  <a:srgbClr val="FF0000"/>
                </a:solidFill>
                <a:latin typeface="Segoe"/>
                <a:ea typeface="ＭＳ ゴシック"/>
              </a:rPr>
              <a:t>doesn’t depend on the amount of work on a task or the duration of a task. </a:t>
            </a:r>
          </a:p>
          <a:p>
            <a:pPr lvl="0"/>
            <a:r>
              <a:rPr lang="en-US" dirty="0">
                <a:latin typeface="Segoe"/>
                <a:ea typeface="ＭＳ ゴシック"/>
              </a:rPr>
              <a:t>Unlike fixed costs, you can apply as many cost resources to a task as necessary. </a:t>
            </a:r>
          </a:p>
          <a:p>
            <a:pPr lvl="0"/>
            <a:r>
              <a:rPr lang="en-US" dirty="0">
                <a:latin typeface="Segoe"/>
                <a:ea typeface="ＭＳ ゴシック"/>
              </a:rPr>
              <a:t>In this exercise, you add cost resources to the resource sheet for your project.</a:t>
            </a:r>
            <a:endParaRPr lang="en-US" dirty="0">
              <a:latin typeface="Times New Roman"/>
              <a:ea typeface="ＭＳ ゴシック"/>
            </a:endParaRPr>
          </a:p>
          <a:p>
            <a:pPr lvl="0"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129829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You have several </a:t>
            </a:r>
            <a:br>
              <a:rPr lang="en-US" sz="2000" b="0" i="0" u="none" strike="noStrike" baseline="0" dirty="0">
                <a:latin typeface="Segoe"/>
                <a:ea typeface="ＭＳ ゴシック"/>
              </a:rPr>
            </a:br>
            <a:r>
              <a:rPr lang="en-US" sz="2000" b="0" i="0" u="none" strike="noStrike" baseline="0" dirty="0">
                <a:latin typeface="Segoe"/>
                <a:ea typeface="ＭＳ ゴシック"/>
              </a:rPr>
              <a:t>views available </a:t>
            </a:r>
            <a:br>
              <a:rPr lang="en-US" sz="2000" b="0" i="0" u="none" strike="noStrike" baseline="0" dirty="0">
                <a:latin typeface="Segoe"/>
                <a:ea typeface="ＭＳ ゴシック"/>
              </a:rPr>
            </a:br>
            <a:r>
              <a:rPr lang="en-US" sz="2000" b="0" i="0" u="none" strike="noStrike" baseline="0" dirty="0">
                <a:latin typeface="Segoe"/>
                <a:ea typeface="ＭＳ ゴシック"/>
              </a:rPr>
              <a:t>when working in </a:t>
            </a:r>
            <a:br>
              <a:rPr lang="en-US" sz="2000" b="0" i="0" u="none" strike="noStrike" baseline="0" dirty="0">
                <a:latin typeface="Segoe"/>
                <a:ea typeface="ＭＳ ゴシック"/>
              </a:rPr>
            </a:br>
            <a:r>
              <a:rPr lang="en-US" sz="2000" b="0" i="0" u="none" strike="noStrike" baseline="0" dirty="0">
                <a:latin typeface="Segoe"/>
                <a:ea typeface="ＭＳ ゴシック"/>
              </a:rPr>
              <a:t>Microsoft Project. </a:t>
            </a:r>
            <a:br>
              <a:rPr lang="en-US" sz="2000" b="0" i="0" u="none" strike="noStrike" baseline="0" dirty="0">
                <a:latin typeface="Segoe"/>
                <a:ea typeface="ＭＳ ゴシック"/>
              </a:rPr>
            </a:br>
            <a:r>
              <a:rPr lang="en-US" sz="2000" b="0" i="0" u="none" strike="noStrike" baseline="0" dirty="0">
                <a:latin typeface="Segoe"/>
                <a:ea typeface="ＭＳ ゴシック"/>
              </a:rPr>
              <a:t>One view you will </a:t>
            </a:r>
            <a:br>
              <a:rPr lang="en-US" sz="2000" b="0" i="0" u="none" strike="noStrike" baseline="0" dirty="0">
                <a:latin typeface="Segoe"/>
                <a:ea typeface="ＭＳ ゴシック"/>
              </a:rPr>
            </a:br>
            <a:r>
              <a:rPr lang="en-US" sz="2000" b="0" i="0" u="none" strike="noStrike" baseline="0" dirty="0">
                <a:latin typeface="Segoe"/>
                <a:ea typeface="ＭＳ ゴシック"/>
              </a:rPr>
              <a:t>use in this lesson </a:t>
            </a:r>
            <a:br>
              <a:rPr lang="en-US" sz="2000" b="0" i="0" u="none" strike="noStrike" baseline="0" dirty="0">
                <a:latin typeface="Segoe"/>
                <a:ea typeface="ＭＳ ゴシック"/>
              </a:rPr>
            </a:br>
            <a:r>
              <a:rPr lang="en-US" sz="2000" b="0" i="0" u="none" strike="noStrike" baseline="0" dirty="0">
                <a:latin typeface="Segoe"/>
                <a:ea typeface="ＭＳ ゴシック"/>
              </a:rPr>
              <a:t>is the </a:t>
            </a:r>
            <a:r>
              <a:rPr lang="en-US" sz="2000" b="0" i="0" u="none" strike="noStrike" baseline="0" dirty="0">
                <a:solidFill>
                  <a:srgbClr val="FF0000"/>
                </a:solidFill>
                <a:latin typeface="Segoe"/>
                <a:ea typeface="ＭＳ ゴシック"/>
              </a:rPr>
              <a:t>Resource </a:t>
            </a:r>
            <a:br>
              <a:rPr lang="en-US" sz="2000" b="0" i="0" u="none" strike="noStrike" baseline="0" dirty="0">
                <a:solidFill>
                  <a:srgbClr val="FF0000"/>
                </a:solidFill>
                <a:latin typeface="Segoe"/>
                <a:ea typeface="ＭＳ ゴシック"/>
              </a:rPr>
            </a:br>
            <a:r>
              <a:rPr lang="en-US" sz="2000" b="0" i="0" u="none" strike="noStrike" baseline="0" dirty="0">
                <a:solidFill>
                  <a:srgbClr val="FF0000"/>
                </a:solidFill>
                <a:latin typeface="Segoe"/>
                <a:ea typeface="ＭＳ ゴシック"/>
              </a:rPr>
              <a:t>Sheet </a:t>
            </a:r>
            <a:r>
              <a:rPr lang="en-US" sz="2000" b="0" i="0" u="none" strike="noStrike" baseline="0" dirty="0">
                <a:latin typeface="Segoe"/>
                <a:ea typeface="ＭＳ ゴシック"/>
              </a:rPr>
              <a:t>view, as </a:t>
            </a:r>
            <a:br>
              <a:rPr lang="en-US" sz="2000" b="0" i="0" u="none" strike="noStrike" baseline="0" dirty="0">
                <a:latin typeface="Segoe"/>
                <a:ea typeface="ＭＳ ゴシック"/>
              </a:rPr>
            </a:br>
            <a:r>
              <a:rPr lang="en-US" sz="2000" b="0" i="0" u="none" strike="noStrike" baseline="0" dirty="0">
                <a:latin typeface="Segoe"/>
                <a:ea typeface="ＭＳ ゴシック"/>
              </a:rPr>
              <a:t>shown at  right.</a:t>
            </a:r>
            <a:endParaRPr lang="en-US" sz="2000" b="0" i="0" u="none" strike="noStrike" baseline="0" dirty="0">
              <a:latin typeface="Times New Roman"/>
              <a:ea typeface="ＭＳ ゴシック"/>
            </a:endParaRPr>
          </a:p>
        </p:txBody>
      </p:sp>
      <p:pic>
        <p:nvPicPr>
          <p:cNvPr id="5" name="Picture 4" descr="02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600200"/>
            <a:ext cx="5798290" cy="4343262"/>
          </a:xfrm>
          <a:prstGeom prst="rect">
            <a:avLst/>
          </a:prstGeom>
        </p:spPr>
      </p:pic>
      <p:sp>
        <p:nvSpPr>
          <p:cNvPr id="6"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7"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8"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
        <p:nvSpPr>
          <p:cNvPr id="9" name="Rounded Rectangle 8"/>
          <p:cNvSpPr/>
          <p:nvPr/>
        </p:nvSpPr>
        <p:spPr bwMode="auto">
          <a:xfrm>
            <a:off x="4724400" y="1524000"/>
            <a:ext cx="914400" cy="3810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269818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Cost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In the Resource Sheet, click the next </a:t>
            </a:r>
            <a:r>
              <a:rPr lang="en-US" b="1" i="0" u="none" strike="noStrike" baseline="0">
                <a:latin typeface="Segoe"/>
                <a:ea typeface="ＭＳ ゴシック"/>
              </a:rPr>
              <a:t>empty cell </a:t>
            </a:r>
            <a:r>
              <a:rPr lang="en-US" b="0" i="0" u="none" strike="noStrike" baseline="0">
                <a:latin typeface="Segoe"/>
                <a:ea typeface="ＭＳ ゴシック"/>
              </a:rPr>
              <a:t>in the Resource Name column.</a:t>
            </a:r>
          </a:p>
          <a:p>
            <a:pPr lvl="1" rtl="0"/>
            <a:r>
              <a:rPr lang="en-US" b="0" i="0" u="none" strike="noStrike" baseline="0">
                <a:latin typeface="Segoe"/>
                <a:ea typeface="ＭＳ ゴシック"/>
              </a:rPr>
              <a:t>2.	Type </a:t>
            </a:r>
            <a:r>
              <a:rPr lang="en-US" b="1" i="0" u="none" strike="noStrike" baseline="0">
                <a:latin typeface="Segoe"/>
                <a:ea typeface="ＭＳ ゴシック"/>
              </a:rPr>
              <a:t>Travel </a:t>
            </a:r>
            <a:r>
              <a:rPr lang="en-US" b="0" i="0" u="none" strike="noStrike" baseline="0">
                <a:latin typeface="Segoe"/>
                <a:ea typeface="ＭＳ ゴシック"/>
              </a:rPr>
              <a:t>and then press </a:t>
            </a:r>
            <a:r>
              <a:rPr lang="en-US" b="1" i="0" u="none" strike="noStrike" baseline="0">
                <a:latin typeface="Segoe"/>
                <a:ea typeface="ＭＳ ゴシック"/>
              </a:rPr>
              <a:t>Tab</a:t>
            </a:r>
            <a:r>
              <a:rPr lang="en-US" b="0" i="0" u="none" strike="noStrike" baseline="0">
                <a:latin typeface="Times New Roman"/>
                <a:ea typeface="ＭＳ ゴシック"/>
              </a:rPr>
              <a:t>.</a:t>
            </a:r>
          </a:p>
          <a:p>
            <a:pPr lvl="1" rtl="0"/>
            <a:r>
              <a:rPr lang="en-US" b="0" i="0" u="none" strike="noStrike" baseline="0">
                <a:latin typeface="Segoe"/>
                <a:ea typeface="ＭＳ ゴシック"/>
              </a:rPr>
              <a:t>3.	In the Type field, click the </a:t>
            </a:r>
            <a:r>
              <a:rPr lang="en-US" b="1" i="0" u="none" strike="noStrike" baseline="0">
                <a:latin typeface="Segoe"/>
                <a:ea typeface="ＭＳ ゴシック"/>
              </a:rPr>
              <a:t>arrow </a:t>
            </a:r>
            <a:r>
              <a:rPr lang="en-US" b="0" i="0" u="none" strike="noStrike" baseline="0">
                <a:latin typeface="Segoe"/>
                <a:ea typeface="ＭＳ ゴシック"/>
              </a:rPr>
              <a:t>and select </a:t>
            </a:r>
            <a:r>
              <a:rPr lang="en-US" b="1" i="0" u="none" strike="noStrike" baseline="0">
                <a:latin typeface="Segoe"/>
                <a:ea typeface="ＭＳ ゴシック"/>
              </a:rPr>
              <a:t>Cost</a:t>
            </a:r>
            <a:r>
              <a:rPr lang="en-US" b="0" i="0" u="none" strike="noStrike" baseline="0">
                <a:latin typeface="Segoe"/>
                <a:ea typeface="ＭＳ ゴシック"/>
              </a:rPr>
              <a:t>. The travel resource has now been established as a cost resource. Just as with a material resource, some fields are not available with a cost resource.</a:t>
            </a:r>
          </a:p>
          <a:p>
            <a:pPr lvl="1" rtl="0"/>
            <a:r>
              <a:rPr lang="en-US" b="0" i="0" u="none" strike="noStrike" baseline="0">
                <a:latin typeface="Segoe"/>
                <a:ea typeface="ＭＳ ゴシック"/>
              </a:rPr>
              <a:t>4.	In the blank Resource Name field below Travel, type </a:t>
            </a:r>
            <a:r>
              <a:rPr lang="en-US" b="1" i="0" u="none" strike="noStrike" baseline="0">
                <a:latin typeface="Segoe"/>
                <a:ea typeface="ＭＳ ゴシック"/>
              </a:rPr>
              <a:t>Food </a:t>
            </a:r>
            <a:r>
              <a:rPr lang="en-US" b="0" i="0" u="none" strike="noStrike" baseline="0">
                <a:latin typeface="Segoe"/>
                <a:ea typeface="ＭＳ ゴシック"/>
              </a:rPr>
              <a:t>and press </a:t>
            </a:r>
            <a:r>
              <a:rPr lang="en-US" b="1" i="0" u="none" strike="noStrike" baseline="0">
                <a:latin typeface="Segoe"/>
                <a:ea typeface="ＭＳ ゴシック"/>
              </a:rPr>
              <a:t>Tab</a:t>
            </a:r>
            <a:r>
              <a:rPr lang="en-US" b="0" i="0" u="none" strike="noStrike" baseline="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624866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Cost Resources</a:t>
            </a:r>
            <a:endParaRPr lang="en-US" b="0" i="0" u="none" strike="noStrike" baseline="0">
              <a:solidFill>
                <a:srgbClr val="009E49"/>
              </a:solidFill>
              <a:latin typeface="Times New Roman"/>
              <a:ea typeface="ＭＳ ゴシック"/>
            </a:endParaRPr>
          </a:p>
        </p:txBody>
      </p:sp>
      <p:pic>
        <p:nvPicPr>
          <p:cNvPr id="4" name="Picture 3" descr="020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1524000"/>
            <a:ext cx="5457243" cy="3933648"/>
          </a:xfrm>
          <a:prstGeom prst="rect">
            <a:avLst/>
          </a:prstGeom>
        </p:spPr>
      </p:pic>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5.	In the Type field, select </a:t>
            </a:r>
            <a:br>
              <a:rPr lang="en-US" b="0" i="0" u="none" strike="noStrike" baseline="0">
                <a:latin typeface="Segoe"/>
                <a:ea typeface="ＭＳ ゴシック"/>
              </a:rPr>
            </a:br>
            <a:r>
              <a:rPr lang="en-US" b="1" i="0" u="none" strike="noStrike" baseline="0">
                <a:latin typeface="Segoe"/>
                <a:ea typeface="ＭＳ ゴシック"/>
              </a:rPr>
              <a:t>Cost </a:t>
            </a:r>
            <a:r>
              <a:rPr lang="en-US" b="0" i="0" u="none" strike="noStrike" baseline="0">
                <a:latin typeface="Segoe"/>
                <a:ea typeface="ＭＳ ゴシック"/>
              </a:rPr>
              <a:t>and press </a:t>
            </a:r>
            <a:r>
              <a:rPr lang="en-US" b="1" i="0" u="none" strike="noStrike" baseline="0">
                <a:latin typeface="Segoe"/>
                <a:ea typeface="ＭＳ ゴシック"/>
              </a:rPr>
              <a:t>Enter</a:t>
            </a:r>
            <a:r>
              <a:rPr lang="en-US" b="0" i="0" u="none" strike="noStrike" baseline="0">
                <a:latin typeface="Segoe"/>
                <a:ea typeface="ＭＳ ゴシック"/>
              </a:rPr>
              <a:t>. </a:t>
            </a:r>
            <a:br>
              <a:rPr lang="en-US" b="0" i="0" u="none" strike="noStrike" baseline="0">
                <a:latin typeface="Segoe"/>
                <a:ea typeface="ＭＳ ゴシック"/>
              </a:rPr>
            </a:br>
            <a:r>
              <a:rPr lang="en-US" b="0" i="0" u="none" strike="noStrike" baseline="0">
                <a:latin typeface="Segoe"/>
                <a:ea typeface="ＭＳ ゴシック"/>
              </a:rPr>
              <a:t>Your screen should look </a:t>
            </a:r>
            <a:br>
              <a:rPr lang="en-US" b="0" i="0" u="none" strike="noStrike" baseline="0">
                <a:latin typeface="Segoe"/>
                <a:ea typeface="ＭＳ ゴシック"/>
              </a:rPr>
            </a:br>
            <a:r>
              <a:rPr lang="en-US" b="0" i="0" u="none" strike="noStrike" baseline="0">
                <a:latin typeface="Segoe"/>
                <a:ea typeface="ＭＳ ゴシック"/>
              </a:rPr>
              <a:t>like the figure at right.</a:t>
            </a:r>
          </a:p>
          <a:p>
            <a:pPr lvl="1" rtl="0"/>
            <a:r>
              <a:rPr lang="en-US" b="0" i="0" u="none" strike="noStrike" baseline="0">
                <a:latin typeface="Segoe"/>
                <a:ea typeface="ＭＳ ゴシック"/>
              </a:rPr>
              <a:t>6.	</a:t>
            </a:r>
            <a:r>
              <a:rPr lang="en-US" b="1" i="0" u="none" strike="noStrike" baseline="0">
                <a:latin typeface="Segoe"/>
                <a:ea typeface="ＭＳ ゴシック"/>
              </a:rPr>
              <a:t>SAVE </a:t>
            </a:r>
            <a:r>
              <a:rPr lang="en-US" b="0" i="0" u="none" strike="noStrike" baseline="0">
                <a:latin typeface="Segoe"/>
                <a:ea typeface="ＭＳ ゴシック"/>
              </a:rPr>
              <a:t>the project </a:t>
            </a:r>
            <a:br>
              <a:rPr lang="en-US" b="0" i="0" u="none" strike="noStrike" baseline="0">
                <a:latin typeface="Segoe"/>
                <a:ea typeface="ＭＳ ゴシック"/>
              </a:rPr>
            </a:br>
            <a:r>
              <a:rPr lang="en-US" b="0" i="0" u="none" strike="noStrike" baseline="0">
                <a:latin typeface="Segoe"/>
                <a:ea typeface="ＭＳ ゴシック"/>
              </a:rPr>
              <a:t>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the </a:t>
            </a:r>
            <a:br>
              <a:rPr lang="en-US" b="0" i="0" u="none" strike="noStrike" baseline="0">
                <a:latin typeface="Segoe"/>
                <a:ea typeface="ＭＳ ゴシック"/>
              </a:rPr>
            </a:br>
            <a:r>
              <a:rPr lang="en-US" b="0" i="0" u="none" strike="noStrike" baseline="0">
                <a:latin typeface="Segoe"/>
                <a:ea typeface="ＭＳ ゴシック"/>
              </a:rPr>
              <a:t>project schedule open </a:t>
            </a:r>
            <a:br>
              <a:rPr lang="en-US" b="0" i="0" u="none" strike="noStrike" baseline="0">
                <a:latin typeface="Segoe"/>
                <a:ea typeface="ＭＳ ゴシック"/>
              </a:rPr>
            </a:br>
            <a:r>
              <a:rPr lang="en-US" b="0" i="0" u="none" strike="noStrike" baseline="0">
                <a:latin typeface="Segoe"/>
                <a:ea typeface="ＭＳ ゴシック"/>
              </a:rPr>
              <a:t>to use in the next</a:t>
            </a:r>
            <a:br>
              <a:rPr lang="en-US" b="0" i="0" u="none" strike="noStrike" baseline="0">
                <a:latin typeface="Segoe"/>
                <a:ea typeface="ＭＳ ゴシック"/>
              </a:rPr>
            </a:br>
            <a:r>
              <a:rPr lang="en-US" b="0" i="0" u="none" strike="noStrike" baseline="0">
                <a:latin typeface="Segoe"/>
                <a:ea typeface="ＭＳ ゴシック"/>
              </a:rPr>
              <a:t>exercise.</a:t>
            </a:r>
            <a:endParaRPr lang="en-US" b="0" i="0" u="none" strike="noStrike" baseline="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
        <p:nvSpPr>
          <p:cNvPr id="8" name="Rounded Rectangle 7"/>
          <p:cNvSpPr/>
          <p:nvPr/>
        </p:nvSpPr>
        <p:spPr bwMode="auto">
          <a:xfrm>
            <a:off x="3124200" y="4800600"/>
            <a:ext cx="914400" cy="6096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298160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Establishing </a:t>
            </a:r>
            <a:r>
              <a:rPr lang="en-US" b="0" i="0" u="none" strike="noStrike" baseline="0" dirty="0">
                <a:solidFill>
                  <a:srgbClr val="FF0000"/>
                </a:solidFill>
                <a:latin typeface="Segoe"/>
                <a:ea typeface="ＭＳ ゴシック"/>
              </a:rPr>
              <a:t>Resource Pay Rates</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Although you might not track costs on small or personal projects, managing cost information is a key part of most project managers’ job descriptions. </a:t>
            </a:r>
          </a:p>
          <a:p>
            <a:pPr lvl="0" rtl="0"/>
            <a:r>
              <a:rPr lang="en-US" b="0" i="0" u="none" strike="noStrike" baseline="0">
                <a:latin typeface="Segoe"/>
                <a:ea typeface="ＭＳ ゴシック"/>
              </a:rPr>
              <a:t>When you enter the cost information for resources, tracking the finances of a project becomes a more manageable task.</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180056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Entering Resource Cost Information</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Knowing resource cost information will help you take full advantage of the cost management features of Microsoft Project. </a:t>
            </a:r>
          </a:p>
          <a:p>
            <a:pPr lvl="0" rtl="0"/>
            <a:r>
              <a:rPr lang="en-US" b="0" i="0" u="none" strike="noStrike" baseline="0">
                <a:latin typeface="Segoe"/>
                <a:ea typeface="ＭＳ ゴシック"/>
              </a:rPr>
              <a:t>In this exercise, you practice entering cost information for both work and material resources.</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337784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Resource Cost Information</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In the Resource Sheet, click the </a:t>
            </a:r>
            <a:r>
              <a:rPr lang="en-US" b="1" i="0" u="none" strike="noStrike" baseline="0">
                <a:latin typeface="Segoe"/>
                <a:ea typeface="ＭＳ ゴシック"/>
              </a:rPr>
              <a:t>Std</a:t>
            </a:r>
            <a:r>
              <a:rPr lang="en-US" b="0" i="0" u="none" strike="noStrike" baseline="0">
                <a:latin typeface="Segoe"/>
                <a:ea typeface="ＭＳ ゴシック"/>
              </a:rPr>
              <a:t>. (Standard) </a:t>
            </a:r>
            <a:r>
              <a:rPr lang="en-US" b="1" i="0" u="none" strike="noStrike" baseline="0">
                <a:latin typeface="Segoe"/>
                <a:ea typeface="ＭＳ ゴシック"/>
              </a:rPr>
              <a:t>Rate </a:t>
            </a:r>
            <a:r>
              <a:rPr lang="en-US" b="0" i="0" u="none" strike="noStrike" baseline="0">
                <a:latin typeface="Segoe"/>
                <a:ea typeface="ＭＳ ゴシック"/>
              </a:rPr>
              <a:t>field for resource 1, Jamie Reding.</a:t>
            </a:r>
          </a:p>
          <a:p>
            <a:pPr lvl="1" rtl="0"/>
            <a:r>
              <a:rPr lang="en-US" b="0" i="0" u="none" strike="noStrike" baseline="0">
                <a:latin typeface="Segoe"/>
                <a:ea typeface="ＭＳ ゴシック"/>
              </a:rPr>
              <a:t>2.	Type </a:t>
            </a:r>
            <a:r>
              <a:rPr lang="en-US" b="1" i="0" u="none" strike="noStrike" baseline="0">
                <a:latin typeface="Segoe"/>
                <a:ea typeface="ＭＳ ゴシック"/>
              </a:rPr>
              <a:t>1000/w </a:t>
            </a:r>
            <a:r>
              <a:rPr lang="en-US" b="0" i="0" u="none" strike="noStrike" baseline="0">
                <a:latin typeface="Segoe"/>
                <a:ea typeface="ＭＳ ゴシック"/>
              </a:rPr>
              <a:t>and press </a:t>
            </a:r>
            <a:r>
              <a:rPr lang="en-US" b="1" i="0" u="none" strike="noStrike" baseline="0">
                <a:latin typeface="Segoe"/>
                <a:ea typeface="ＭＳ ゴシック"/>
              </a:rPr>
              <a:t>Enter</a:t>
            </a:r>
            <a:r>
              <a:rPr lang="en-US" b="0" i="0" u="none" strike="noStrike" baseline="0">
                <a:latin typeface="Segoe"/>
                <a:ea typeface="ＭＳ ゴシック"/>
              </a:rPr>
              <a:t>. Jamie’s standard weekly rate of $1,000 per week appears in the Std. rate column.</a:t>
            </a:r>
          </a:p>
          <a:p>
            <a:pPr lvl="1" rtl="0"/>
            <a:r>
              <a:rPr lang="en-US" b="0" i="0" u="none" strike="noStrike" baseline="0">
                <a:latin typeface="Segoe"/>
                <a:ea typeface="ＭＳ ゴシック"/>
              </a:rPr>
              <a:t>3.	In the Std. Rate column for resource 2, Scott Seely, type </a:t>
            </a:r>
            <a:r>
              <a:rPr lang="en-US" b="1" i="0" u="none" strike="noStrike" baseline="0">
                <a:latin typeface="Segoe"/>
                <a:ea typeface="ＭＳ ゴシック"/>
              </a:rPr>
              <a:t>19.50/h </a:t>
            </a:r>
            <a:r>
              <a:rPr lang="en-US" b="0" i="0" u="none" strike="noStrike" baseline="0">
                <a:latin typeface="Segoe"/>
                <a:ea typeface="ＭＳ ゴシック"/>
              </a:rPr>
              <a:t>and press </a:t>
            </a:r>
            <a:r>
              <a:rPr lang="en-US" b="1" i="0" u="none" strike="noStrike" baseline="0">
                <a:latin typeface="Segoe"/>
                <a:ea typeface="ＭＳ ゴシック"/>
              </a:rPr>
              <a:t>Enter</a:t>
            </a:r>
            <a:r>
              <a:rPr lang="en-US" b="0" i="0" u="none" strike="noStrike" baseline="0">
                <a:latin typeface="Segoe"/>
                <a:ea typeface="ＭＳ ゴシック"/>
              </a:rPr>
              <a:t>. Scott’s standard hourly rate of $19.50 appears in the Std. Rate column.</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345424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Resource Cost Information</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100" b="0" i="0" u="none" strike="noStrike" baseline="0">
                <a:latin typeface="Segoe"/>
                <a:ea typeface="ＭＳ ゴシック"/>
              </a:rPr>
              <a:t>4.	Widen the </a:t>
            </a:r>
            <a:r>
              <a:rPr lang="en-US" sz="2100" b="1" i="0" u="none" strike="noStrike" baseline="0">
                <a:latin typeface="Segoe"/>
                <a:ea typeface="ＭＳ ゴシック"/>
              </a:rPr>
              <a:t>Std. Rate </a:t>
            </a:r>
            <a:r>
              <a:rPr lang="en-US" sz="2100" b="0" i="0" u="none" strike="noStrike" baseline="0">
                <a:latin typeface="Segoe"/>
                <a:ea typeface="ＭＳ ゴシック"/>
              </a:rPr>
              <a:t>column by moving the mouse pointer to the vertical divider line between the Std. Rate column and Ovt. Rate column. Double-click the </a:t>
            </a:r>
            <a:r>
              <a:rPr lang="en-US" sz="2100" b="1" i="0" u="none" strike="noStrike" baseline="0">
                <a:latin typeface="Segoe"/>
                <a:ea typeface="ＭＳ ゴシック"/>
              </a:rPr>
              <a:t>divider line</a:t>
            </a:r>
            <a:r>
              <a:rPr lang="en-US" sz="2100" b="0" i="0" u="none" strike="noStrike" baseline="0">
                <a:latin typeface="Segoe"/>
                <a:ea typeface="ＭＳ ゴシック"/>
              </a:rPr>
              <a:t>. This is called “auto-fitting.” Your screen should look similar to the figure below.</a:t>
            </a:r>
            <a:endParaRPr lang="en-US" sz="2100" b="0" i="0" u="none" strike="noStrike" baseline="0">
              <a:latin typeface="Times New Roman"/>
              <a:ea typeface="ＭＳ ゴシック"/>
            </a:endParaRPr>
          </a:p>
        </p:txBody>
      </p:sp>
      <p:pic>
        <p:nvPicPr>
          <p:cNvPr id="4" name="Picture 3" descr="020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9267" y="3061739"/>
            <a:ext cx="6485466" cy="305918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
        <p:nvSpPr>
          <p:cNvPr id="8" name="Rounded Rectangle 7"/>
          <p:cNvSpPr/>
          <p:nvPr/>
        </p:nvSpPr>
        <p:spPr bwMode="auto">
          <a:xfrm>
            <a:off x="5867400" y="4876800"/>
            <a:ext cx="838200" cy="7620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54608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Resource Cost Information</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5.	Enter the following standard pay rates for the remaining resources:</a:t>
            </a:r>
          </a:p>
          <a:p>
            <a:pPr marL="0" lvl="0" indent="0" rtl="0">
              <a:lnSpc>
                <a:spcPct val="110000"/>
              </a:lnSpc>
              <a:buNone/>
            </a:pPr>
            <a:r>
              <a:rPr lang="en-US" sz="1800" b="0" i="0" u="none" strike="noStrike" baseline="0" dirty="0">
                <a:latin typeface="Segoe"/>
                <a:ea typeface="ＭＳ ゴシック"/>
              </a:rPr>
              <a:t>Resource Name                                           Standard Rate</a:t>
            </a:r>
          </a:p>
          <a:p>
            <a:pPr marL="0" lvl="0" indent="0" rtl="0">
              <a:lnSpc>
                <a:spcPct val="80000"/>
              </a:lnSpc>
              <a:buNone/>
            </a:pPr>
            <a:r>
              <a:rPr lang="en-US" sz="1800" b="1" i="0" u="none" strike="noStrike" baseline="0" dirty="0">
                <a:latin typeface="Segoe"/>
                <a:ea typeface="ＭＳ ゴシック"/>
              </a:rPr>
              <a:t>Jeff Pike                                                     750/w</a:t>
            </a:r>
          </a:p>
          <a:p>
            <a:pPr marL="0" lvl="0" indent="0" rtl="0">
              <a:lnSpc>
                <a:spcPct val="80000"/>
              </a:lnSpc>
              <a:buNone/>
            </a:pPr>
            <a:r>
              <a:rPr lang="pl-PL" sz="1800" b="1" i="0" u="none" strike="noStrike" baseline="0" dirty="0">
                <a:latin typeface="Segoe"/>
                <a:ea typeface="ＭＳ ゴシック"/>
              </a:rPr>
              <a:t>Judy Lew                                                    19.50/h</a:t>
            </a:r>
          </a:p>
          <a:p>
            <a:pPr marL="0" lvl="0" indent="0" rtl="0">
              <a:lnSpc>
                <a:spcPct val="80000"/>
              </a:lnSpc>
              <a:buNone/>
            </a:pPr>
            <a:r>
              <a:rPr lang="pl-PL" sz="1800" b="1" i="0" u="none" strike="noStrike" baseline="0" dirty="0">
                <a:latin typeface="Segoe"/>
                <a:ea typeface="ＭＳ ゴシック"/>
              </a:rPr>
              <a:t>Brenda Diaz                                               12.75/h</a:t>
            </a:r>
          </a:p>
          <a:p>
            <a:pPr marL="0" lvl="0" indent="0" rtl="0">
              <a:lnSpc>
                <a:spcPct val="80000"/>
              </a:lnSpc>
              <a:buNone/>
            </a:pPr>
            <a:r>
              <a:rPr lang="pl-PL" sz="1800" b="1" i="0" u="none" strike="noStrike" baseline="0" dirty="0">
                <a:latin typeface="Segoe"/>
                <a:ea typeface="ＭＳ ゴシック"/>
              </a:rPr>
              <a:t>Brad Sutton                                               16.50/h</a:t>
            </a:r>
          </a:p>
          <a:p>
            <a:pPr marL="0" lvl="0" indent="0" rtl="0">
              <a:lnSpc>
                <a:spcPct val="80000"/>
              </a:lnSpc>
              <a:buNone/>
            </a:pPr>
            <a:r>
              <a:rPr lang="pl-PL" sz="1800" b="1" i="0" u="none" strike="noStrike" baseline="0" dirty="0">
                <a:latin typeface="Segoe"/>
                <a:ea typeface="ＭＳ ゴシック"/>
              </a:rPr>
              <a:t>Annette Hill                                               20.00/h</a:t>
            </a:r>
          </a:p>
          <a:p>
            <a:pPr marL="0" lvl="0" indent="0" rtl="0">
              <a:lnSpc>
                <a:spcPct val="80000"/>
              </a:lnSpc>
              <a:buNone/>
            </a:pPr>
            <a:r>
              <a:rPr lang="pl-PL" sz="1800" b="1" i="0" u="none" strike="noStrike" baseline="0" dirty="0">
                <a:latin typeface="Segoe"/>
                <a:ea typeface="ＭＳ ゴシック"/>
              </a:rPr>
              <a:t>Ryan Ihrig                                                  12.00/h</a:t>
            </a:r>
          </a:p>
          <a:p>
            <a:pPr marL="0" lvl="0" indent="0" rtl="0">
              <a:lnSpc>
                <a:spcPct val="80000"/>
              </a:lnSpc>
              <a:buNone/>
            </a:pPr>
            <a:r>
              <a:rPr lang="tr-TR" sz="1800" b="1" i="0" u="none" strike="noStrike" baseline="0" dirty="0">
                <a:latin typeface="Segoe"/>
                <a:ea typeface="ＭＳ ゴシック"/>
              </a:rPr>
              <a:t>Yan Li                                                         18.50/h</a:t>
            </a:r>
          </a:p>
          <a:p>
            <a:pPr marL="0" lvl="0" indent="0" rtl="0">
              <a:lnSpc>
                <a:spcPct val="80000"/>
              </a:lnSpc>
              <a:buNone/>
            </a:pPr>
            <a:r>
              <a:rPr lang="tr-TR" sz="1800" b="1" i="0" u="none" strike="noStrike" baseline="0" dirty="0">
                <a:latin typeface="Segoe"/>
                <a:ea typeface="ＭＳ ゴシック"/>
              </a:rPr>
              <a:t>Sound Technician                                     16.50/h</a:t>
            </a:r>
          </a:p>
          <a:p>
            <a:pPr marL="0" lvl="0" indent="0" rtl="0">
              <a:lnSpc>
                <a:spcPct val="80000"/>
              </a:lnSpc>
              <a:buNone/>
            </a:pPr>
            <a:r>
              <a:rPr lang="tr-TR" sz="1800" b="1" i="0" u="none" strike="noStrike" baseline="0" dirty="0">
                <a:latin typeface="Segoe"/>
                <a:ea typeface="ＭＳ ゴシック"/>
              </a:rPr>
              <a:t>Digital Truck-Mounted Video Camera   </a:t>
            </a:r>
            <a:r>
              <a:rPr lang="en-US" sz="1800" b="1" i="0" u="none" strike="noStrike" baseline="0" dirty="0">
                <a:latin typeface="Segoe"/>
                <a:ea typeface="ＭＳ ゴシック"/>
              </a:rPr>
              <a:t> </a:t>
            </a:r>
            <a:r>
              <a:rPr lang="tr-TR" sz="1800" b="1" i="0" u="none" strike="noStrike" baseline="0" dirty="0">
                <a:latin typeface="Segoe"/>
                <a:ea typeface="ＭＳ ゴシック"/>
              </a:rPr>
              <a:t>1000/w</a:t>
            </a:r>
          </a:p>
          <a:p>
            <a:pPr marL="0" lvl="0" indent="0" rtl="0">
              <a:lnSpc>
                <a:spcPct val="80000"/>
              </a:lnSpc>
              <a:buNone/>
            </a:pPr>
            <a:r>
              <a:rPr lang="tr-TR" sz="1800" b="1" i="0" u="none" strike="noStrike" baseline="0" dirty="0">
                <a:latin typeface="Segoe"/>
                <a:ea typeface="ＭＳ ゴシック"/>
              </a:rPr>
              <a:t>Sound Editing Studio                               250/d</a:t>
            </a:r>
          </a:p>
          <a:p>
            <a:pPr marL="0" lvl="0" indent="0" rtl="0">
              <a:lnSpc>
                <a:spcPct val="80000"/>
              </a:lnSpc>
              <a:buNone/>
            </a:pPr>
            <a:r>
              <a:rPr lang="tr-TR" sz="1800" b="1" i="0" u="none" strike="noStrike" baseline="0" dirty="0">
                <a:latin typeface="Segoe"/>
                <a:ea typeface="ＭＳ ゴシック"/>
              </a:rPr>
              <a:t>Light Banks                                               0/h</a:t>
            </a:r>
          </a:p>
          <a:p>
            <a:pPr marL="0" lvl="0" indent="0" rtl="0">
              <a:lnSpc>
                <a:spcPct val="80000"/>
              </a:lnSpc>
              <a:buNone/>
            </a:pPr>
            <a:r>
              <a:rPr lang="tr-TR" sz="1800" b="1" i="0" u="none" strike="noStrike" baseline="0" dirty="0">
                <a:latin typeface="Segoe"/>
                <a:ea typeface="ＭＳ ゴシック"/>
              </a:rPr>
              <a:t>Video Editing Studio                                250/d</a:t>
            </a:r>
          </a:p>
          <a:p>
            <a:pPr marL="0" lvl="0" indent="0" rtl="0">
              <a:lnSpc>
                <a:spcPct val="80000"/>
              </a:lnSpc>
              <a:buNone/>
            </a:pPr>
            <a:r>
              <a:rPr lang="tr-TR" sz="1800" b="1" i="0" u="none" strike="noStrike" baseline="0" dirty="0">
                <a:latin typeface="Segoe"/>
                <a:ea typeface="ＭＳ ゴシック"/>
              </a:rPr>
              <a:t>Microphone Bundles                                0/h</a:t>
            </a:r>
          </a:p>
          <a:p>
            <a:pPr marL="0" lvl="0" indent="0" rtl="0">
              <a:lnSpc>
                <a:spcPct val="80000"/>
              </a:lnSpc>
              <a:buNone/>
            </a:pPr>
            <a:r>
              <a:rPr lang="tr-TR" sz="1800" b="1" i="0" u="none" strike="noStrike" baseline="0" dirty="0">
                <a:latin typeface="Segoe"/>
                <a:ea typeface="ＭＳ ゴシック"/>
              </a:rPr>
              <a:t>Dolly                                                          25/d</a:t>
            </a:r>
          </a:p>
          <a:p>
            <a:pPr marL="0" lvl="0" indent="0" rtl="0">
              <a:lnSpc>
                <a:spcPct val="80000"/>
              </a:lnSpc>
              <a:buNone/>
            </a:pPr>
            <a:r>
              <a:rPr lang="tr-TR" sz="1800" b="1" i="0" u="none" strike="noStrike" baseline="0" dirty="0">
                <a:latin typeface="Segoe"/>
                <a:ea typeface="ＭＳ ゴシック"/>
              </a:rPr>
              <a:t>DVD                                                           10</a:t>
            </a:r>
            <a:endParaRPr lang="tr-TR" sz="1800" b="1" i="0" u="none" strike="noStrike" baseline="0" dirty="0">
              <a:latin typeface="Times New Roman"/>
              <a:ea typeface="ＭＳ ゴシック"/>
            </a:endParaRPr>
          </a:p>
        </p:txBody>
      </p:sp>
    </p:spTree>
    <p:extLst>
      <p:ext uri="{BB962C8B-B14F-4D97-AF65-F5344CB8AC3E}">
        <p14:creationId xmlns:p14="http://schemas.microsoft.com/office/powerpoint/2010/main" val="3796027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Enter Resource Cost Information</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tr-TR" b="0" i="0" u="none" strike="noStrike" baseline="0">
                <a:latin typeface="Segoe"/>
                <a:ea typeface="ＭＳ ゴシック"/>
              </a:rPr>
              <a:t>6.	Your screen should look </a:t>
            </a:r>
            <a:br>
              <a:rPr lang="tr-TR" b="0" i="0" u="none" strike="noStrike" baseline="0">
                <a:latin typeface="Segoe"/>
                <a:ea typeface="ＭＳ ゴシック"/>
              </a:rPr>
            </a:br>
            <a:r>
              <a:rPr lang="tr-TR" b="0" i="0" u="none" strike="noStrike" baseline="0">
                <a:latin typeface="Segoe"/>
                <a:ea typeface="ＭＳ ゴシック"/>
              </a:rPr>
              <a:t>similar to Figure 2-10.</a:t>
            </a:r>
          </a:p>
          <a:p>
            <a:pPr lvl="1" rtl="0"/>
            <a:r>
              <a:rPr lang="tr-TR" b="0" i="0" u="none" strike="noStrike" baseline="0">
                <a:latin typeface="Segoe"/>
                <a:ea typeface="ＭＳ ゴシック"/>
              </a:rPr>
              <a:t>7.	</a:t>
            </a:r>
            <a:r>
              <a:rPr lang="tr-TR" b="1" i="0" u="none" strike="noStrike" baseline="0">
                <a:latin typeface="Segoe"/>
                <a:ea typeface="ＭＳ ゴシック"/>
              </a:rPr>
              <a:t>SAVE </a:t>
            </a:r>
            <a:r>
              <a:rPr lang="tr-TR" b="0" i="0" u="none" strike="noStrike" baseline="0">
                <a:latin typeface="Segoe"/>
                <a:ea typeface="ＭＳ ゴシック"/>
              </a:rPr>
              <a:t>the project schedule.</a:t>
            </a:r>
          </a:p>
          <a:p>
            <a:pPr lvl="0" rtl="0"/>
            <a:r>
              <a:rPr lang="tr-TR" b="1" i="0" u="none" strike="noStrike" baseline="0">
                <a:latin typeface="Segoe"/>
                <a:ea typeface="ＭＳ ゴシック"/>
              </a:rPr>
              <a:t>PAUSE. LEAVE </a:t>
            </a:r>
            <a:r>
              <a:rPr lang="tr-TR" b="0" i="0" u="none" strike="noStrike" baseline="0">
                <a:latin typeface="Segoe"/>
                <a:ea typeface="ＭＳ ゴシック"/>
              </a:rPr>
              <a:t>the project </a:t>
            </a:r>
            <a:br>
              <a:rPr lang="tr-TR" b="0" i="0" u="none" strike="noStrike" baseline="0">
                <a:latin typeface="Segoe"/>
                <a:ea typeface="ＭＳ ゴシック"/>
              </a:rPr>
            </a:br>
            <a:r>
              <a:rPr lang="tr-TR" b="0" i="0" u="none" strike="noStrike" baseline="0">
                <a:latin typeface="Segoe"/>
                <a:ea typeface="ＭＳ ゴシック"/>
              </a:rPr>
              <a:t>schedule open to use in the </a:t>
            </a:r>
            <a:br>
              <a:rPr lang="tr-TR" b="0" i="0" u="none" strike="noStrike" baseline="0">
                <a:latin typeface="Segoe"/>
                <a:ea typeface="ＭＳ ゴシック"/>
              </a:rPr>
            </a:br>
            <a:r>
              <a:rPr lang="tr-TR" b="0" i="0" u="none" strike="noStrike" baseline="0">
                <a:latin typeface="Segoe"/>
                <a:ea typeface="ＭＳ ゴシック"/>
              </a:rPr>
              <a:t>next exercise.</a:t>
            </a:r>
            <a:endParaRPr lang="tr-TR" b="0" i="0" u="none" strike="noStrike" baseline="0">
              <a:latin typeface="Times New Roman"/>
              <a:ea typeface="ＭＳ ゴシック"/>
            </a:endParaRPr>
          </a:p>
        </p:txBody>
      </p:sp>
      <p:pic>
        <p:nvPicPr>
          <p:cNvPr id="4" name="Picture 3" descr="021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337" y="1600201"/>
            <a:ext cx="4139782" cy="47498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4045046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Enter Resource Cost Information</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sz="1400" b="0" i="0" u="none" strike="noStrike" baseline="0" dirty="0">
                <a:latin typeface="Segoe"/>
                <a:ea typeface="ＭＳ ゴシック"/>
              </a:rPr>
              <a:t>In the real world, it is often difficult to get cost information for people resources because this information is usually considered confidential. </a:t>
            </a:r>
          </a:p>
          <a:p>
            <a:pPr lvl="0" rtl="0"/>
            <a:r>
              <a:rPr lang="tr-TR" b="0" i="0" u="none" strike="noStrike" baseline="0" dirty="0">
                <a:latin typeface="Segoe"/>
                <a:ea typeface="ＭＳ ゴシック"/>
              </a:rPr>
              <a:t>As a project manager, it is important that you are aware of the limitations of your project schedule because of the information available to you, and that you communicate these limitations to your project team and management. </a:t>
            </a:r>
            <a:endParaRPr lang="tr-TR"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819072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Enter Resource Cost Information</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dirty="0">
                <a:latin typeface="Segoe"/>
                <a:ea typeface="ＭＳ ゴシック"/>
              </a:rPr>
              <a:t>Some suggested methods of inserting rates costs without using actual pay rates:</a:t>
            </a:r>
          </a:p>
          <a:p>
            <a:pPr marL="914400" lvl="0" indent="-457200" rtl="0"/>
            <a:r>
              <a:rPr lang="tr-TR" b="0" i="0" u="none" strike="noStrike" baseline="0" dirty="0">
                <a:latin typeface="Segoe"/>
                <a:ea typeface="ＭＳ ゴシック"/>
              </a:rPr>
              <a:t>Use publicly available salary data such as from the Federal Bureau of Labor and Statistics.</a:t>
            </a:r>
          </a:p>
          <a:p>
            <a:pPr marL="914400" lvl="0" indent="-457200" rtl="0"/>
            <a:r>
              <a:rPr lang="tr-TR" b="0" i="0" u="none" strike="noStrike" baseline="0" dirty="0">
                <a:latin typeface="Segoe"/>
                <a:ea typeface="ＭＳ ゴシック"/>
              </a:rPr>
              <a:t>Ask for an average salary rate from the accounting department for various skill sets (e.g., electrician and administrative).</a:t>
            </a:r>
          </a:p>
          <a:p>
            <a:pPr lvl="0" rtl="0"/>
            <a:r>
              <a:rPr lang="tr-TR" b="0" i="0" u="none" strike="noStrike" baseline="0" dirty="0">
                <a:latin typeface="Segoe"/>
                <a:ea typeface="ＭＳ ゴシック"/>
              </a:rPr>
              <a:t>As a project manager, tracking and managing cost information may be a significant part of your project responsibilities. </a:t>
            </a:r>
            <a:endParaRPr lang="tr-TR"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95350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this lesson, you establish your project </a:t>
            </a:r>
            <a:r>
              <a:rPr lang="en-US" b="1" i="1" u="none" strike="noStrike" baseline="0" dirty="0">
                <a:latin typeface="Segoe"/>
                <a:ea typeface="ＭＳ ゴシック"/>
              </a:rPr>
              <a:t>resources</a:t>
            </a:r>
            <a:r>
              <a:rPr lang="en-US" b="0" i="0" u="none" strike="noStrike" baseline="0" dirty="0">
                <a:latin typeface="Segoe"/>
                <a:ea typeface="ＭＳ ゴシック"/>
              </a:rPr>
              <a:t>—which are the </a:t>
            </a:r>
            <a:r>
              <a:rPr lang="en-US" b="0" i="0" u="none" strike="noStrike" baseline="0" dirty="0">
                <a:solidFill>
                  <a:srgbClr val="FF0000"/>
                </a:solidFill>
                <a:latin typeface="Segoe"/>
                <a:ea typeface="ＭＳ ゴシック"/>
              </a:rPr>
              <a:t>people, equipment, materials, and money </a:t>
            </a:r>
            <a:r>
              <a:rPr lang="en-US" b="0" i="0" u="none" strike="noStrike" baseline="0" dirty="0">
                <a:latin typeface="Segoe"/>
                <a:ea typeface="ＭＳ ゴシック"/>
              </a:rPr>
              <a:t>used to complete the tasks in a project. </a:t>
            </a:r>
          </a:p>
          <a:p>
            <a:pPr lvl="0" rtl="0"/>
            <a:r>
              <a:rPr lang="en-US" b="0" i="0" u="none" strike="noStrike" baseline="0" dirty="0">
                <a:latin typeface="Segoe"/>
                <a:ea typeface="ＭＳ ゴシック"/>
              </a:rPr>
              <a:t>Your screen may be different if default settings have been changed or if other preferences have been set. Use this figure as a reference for this lesson.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2066371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Enter Resource Cost Information</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dirty="0">
                <a:latin typeface="Segoe"/>
                <a:ea typeface="ＭＳ ゴシック"/>
              </a:rPr>
              <a:t>Understanding the cost details of your project will allow you to stay on top of such key information as:</a:t>
            </a:r>
          </a:p>
          <a:p>
            <a:pPr marL="914400" lvl="0" indent="-457200" rtl="0"/>
            <a:r>
              <a:rPr lang="tr-TR" b="0" i="0" u="none" strike="noStrike" baseline="0" dirty="0">
                <a:latin typeface="Segoe"/>
                <a:ea typeface="ＭＳ ゴシック"/>
              </a:rPr>
              <a:t>The expected total cost of the project</a:t>
            </a:r>
          </a:p>
          <a:p>
            <a:pPr marL="914400" lvl="0" indent="-457200" rtl="0"/>
            <a:r>
              <a:rPr lang="tr-TR" b="0" i="0" u="none" strike="noStrike" baseline="0" dirty="0">
                <a:latin typeface="Segoe"/>
                <a:ea typeface="ＭＳ ゴシック"/>
              </a:rPr>
              <a:t>Resource costs over the life of the project</a:t>
            </a:r>
          </a:p>
          <a:p>
            <a:pPr marL="914400" lvl="0" indent="-457200" rtl="0"/>
            <a:r>
              <a:rPr lang="tr-TR" b="0" i="0" u="none" strike="noStrike" baseline="0" dirty="0">
                <a:latin typeface="Segoe"/>
                <a:ea typeface="ＭＳ ゴシック"/>
              </a:rPr>
              <a:t>Possible cost savings from using one resource versus another</a:t>
            </a:r>
          </a:p>
          <a:p>
            <a:pPr marL="914400" lvl="0" indent="-457200" rtl="0"/>
            <a:r>
              <a:rPr lang="tr-TR" b="0" i="0" u="none" strike="noStrike" baseline="0" dirty="0">
                <a:latin typeface="Segoe"/>
                <a:ea typeface="ＭＳ ゴシック"/>
              </a:rPr>
              <a:t>The rate of spending in relation to the length of the project</a:t>
            </a:r>
          </a:p>
          <a:p>
            <a:pPr lvl="0" rtl="0"/>
            <a:r>
              <a:rPr lang="tr-TR" b="0" i="0" u="none" strike="noStrike" baseline="0" dirty="0">
                <a:latin typeface="Segoe"/>
                <a:ea typeface="ＭＳ ゴシック"/>
              </a:rPr>
              <a:t>These and other cost limits often drive the scope of your project and may become critical to project decisions that you will make.</a:t>
            </a:r>
            <a:endParaRPr lang="tr-TR"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939037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Adjusting Resource Working Times</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dirty="0">
                <a:latin typeface="Segoe"/>
                <a:ea typeface="ＭＳ ゴシック"/>
              </a:rPr>
              <a:t>Microsoft Project 2013 uses resource working and nonworking times to schedule the tasks. </a:t>
            </a:r>
          </a:p>
          <a:p>
            <a:pPr lvl="0" rtl="0"/>
            <a:r>
              <a:rPr lang="tr-TR" b="0" i="0" u="none" strike="noStrike" baseline="0" dirty="0">
                <a:latin typeface="Segoe"/>
                <a:ea typeface="ＭＳ ゴシック"/>
              </a:rPr>
              <a:t>You should define these times prior to assigning them to tasks. </a:t>
            </a:r>
            <a:r>
              <a:rPr lang="tr-TR" b="0" i="0" u="none" strike="noStrike" baseline="0" dirty="0">
                <a:solidFill>
                  <a:srgbClr val="FF0000"/>
                </a:solidFill>
                <a:latin typeface="Segoe"/>
                <a:ea typeface="ＭＳ ゴシック"/>
              </a:rPr>
              <a:t>Resource working times apply only to people and equipment (work) resources–not to material resources</a:t>
            </a:r>
            <a:r>
              <a:rPr lang="tr-TR" b="0" i="0" u="none" strike="noStrike" baseline="0" dirty="0">
                <a:latin typeface="Segoe"/>
                <a:ea typeface="ＭＳ ゴシック"/>
              </a:rPr>
              <a:t>. </a:t>
            </a:r>
          </a:p>
          <a:p>
            <a:pPr lvl="0" rtl="0"/>
            <a:r>
              <a:rPr lang="tr-TR" b="0" i="0" u="none" strike="noStrike" baseline="0" dirty="0">
                <a:latin typeface="Segoe"/>
                <a:ea typeface="ＭＳ ゴシック"/>
              </a:rPr>
              <a:t>Now that you have entered resources and their associated pay rates in your project schedule, you can specify the working and nonworking times for some of these resources.</a:t>
            </a:r>
            <a:endParaRPr lang="tr-TR"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3008735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Establishing Nonworking Times</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dirty="0">
                <a:latin typeface="Segoe"/>
                <a:ea typeface="ＭＳ ゴシック"/>
              </a:rPr>
              <a:t>When you establish work resources in your project schedule, a </a:t>
            </a:r>
            <a:r>
              <a:rPr lang="tr-TR" b="1" i="1" u="none" strike="noStrike" baseline="0" dirty="0">
                <a:solidFill>
                  <a:srgbClr val="FF0000"/>
                </a:solidFill>
                <a:latin typeface="Segoe"/>
                <a:ea typeface="ＭＳ ゴシック"/>
              </a:rPr>
              <a:t>resource calendar </a:t>
            </a:r>
            <a:r>
              <a:rPr lang="tr-TR" b="0" i="0" u="none" strike="noStrike" baseline="0" dirty="0">
                <a:latin typeface="Segoe"/>
                <a:ea typeface="ＭＳ ゴシック"/>
              </a:rPr>
              <a:t>is automatically created for each resource to define the resource’s working and nonworking time. </a:t>
            </a:r>
          </a:p>
          <a:p>
            <a:pPr lvl="0" rtl="0"/>
            <a:r>
              <a:rPr lang="tr-TR" b="0" i="0" u="none" strike="noStrike" baseline="0" dirty="0">
                <a:latin typeface="Segoe"/>
                <a:ea typeface="ＭＳ ゴシック"/>
              </a:rPr>
              <a:t>The resource calendar provides default working times for an entire project. </a:t>
            </a:r>
          </a:p>
          <a:p>
            <a:pPr lvl="0" rtl="0"/>
            <a:r>
              <a:rPr lang="tr-TR" b="0" i="0" u="none" strike="noStrike" baseline="0" dirty="0">
                <a:latin typeface="Segoe"/>
                <a:ea typeface="ＭＳ ゴシック"/>
              </a:rPr>
              <a:t>Typically, you will need to make changes to the individual resource calendars to reflect vacation, flex-time work schedules, or conference attendance. </a:t>
            </a:r>
          </a:p>
          <a:p>
            <a:pPr lvl="0" rtl="0"/>
            <a:r>
              <a:rPr lang="tr-TR" b="0" i="0" u="none" strike="noStrike" baseline="0" dirty="0">
                <a:latin typeface="Segoe"/>
                <a:ea typeface="ＭＳ ゴシック"/>
              </a:rPr>
              <a:t>In this exercise, you establish nonworking times for your individual work resources.</a:t>
            </a:r>
            <a:endParaRPr lang="tr-TR"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821665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dirty="0">
                <a:solidFill>
                  <a:srgbClr val="009E49"/>
                </a:solidFill>
                <a:latin typeface="Segoe"/>
                <a:ea typeface="ＭＳ ゴシック"/>
              </a:rPr>
              <a:t>Step by Step: Establish Nonworking Times for an </a:t>
            </a:r>
            <a:r>
              <a:rPr lang="tr-TR" b="0" i="0" u="none" strike="noStrike" baseline="0" dirty="0">
                <a:solidFill>
                  <a:srgbClr val="FF0000"/>
                </a:solidFill>
                <a:latin typeface="Segoe"/>
                <a:ea typeface="ＭＳ ゴシック"/>
              </a:rPr>
              <a:t>Individual Work Resource</a:t>
            </a:r>
            <a:endParaRPr lang="tr-TR"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1" i="0" u="none" strike="noStrike" baseline="0">
                <a:latin typeface="Segoe"/>
                <a:ea typeface="ＭＳ ゴシック"/>
              </a:rPr>
              <a:t>USE </a:t>
            </a:r>
            <a:r>
              <a:rPr lang="tr-TR" b="0" i="0" u="none" strike="noStrike" baseline="0">
                <a:latin typeface="Segoe"/>
                <a:ea typeface="ＭＳ ゴシック"/>
              </a:rPr>
              <a:t>the project schedule you created in the previous exercise.</a:t>
            </a:r>
          </a:p>
          <a:p>
            <a:pPr lvl="1" rtl="0"/>
            <a:r>
              <a:rPr lang="tr-TR" b="0" i="0" u="none" strike="noStrike" baseline="0">
                <a:latin typeface="Segoe"/>
                <a:ea typeface="ＭＳ ゴシック"/>
              </a:rPr>
              <a:t>1.	Click the </a:t>
            </a:r>
            <a:r>
              <a:rPr lang="tr-TR" b="1" i="0" u="none" strike="noStrike" baseline="0">
                <a:latin typeface="Segoe"/>
                <a:ea typeface="ＭＳ ゴシック"/>
              </a:rPr>
              <a:t>Project </a:t>
            </a:r>
            <a:r>
              <a:rPr lang="tr-TR" b="0" i="0" u="none" strike="noStrike" baseline="0">
                <a:latin typeface="Segoe"/>
                <a:ea typeface="ＭＳ ゴシック"/>
              </a:rPr>
              <a:t>tab, then click </a:t>
            </a:r>
            <a:r>
              <a:rPr lang="tr-TR" b="1" i="0" u="none" strike="noStrike" baseline="0">
                <a:latin typeface="Segoe"/>
                <a:ea typeface="ＭＳ ゴシック"/>
              </a:rPr>
              <a:t>Change Working Time</a:t>
            </a:r>
            <a:r>
              <a:rPr lang="tr-TR" b="0" i="0" u="none" strike="noStrike" baseline="0">
                <a:latin typeface="Segoe"/>
                <a:ea typeface="ＭＳ ゴシック"/>
              </a:rPr>
              <a:t>. The Change Working Time dialog box appears.</a:t>
            </a:r>
          </a:p>
          <a:p>
            <a:pPr lvl="1" rtl="0"/>
            <a:r>
              <a:rPr lang="tr-TR" b="0" i="0" u="none" strike="noStrike" baseline="0">
                <a:latin typeface="Segoe"/>
                <a:ea typeface="ＭＳ ゴシック"/>
              </a:rPr>
              <a:t>2.	In the For Calendar box, select </a:t>
            </a:r>
            <a:r>
              <a:rPr lang="tr-TR" b="1" i="0" u="none" strike="noStrike" baseline="0">
                <a:latin typeface="Segoe"/>
                <a:ea typeface="ＭＳ ゴシック"/>
              </a:rPr>
              <a:t>Jamie Reding</a:t>
            </a:r>
            <a:r>
              <a:rPr lang="tr-TR" b="0" i="0" u="none" strike="noStrike" baseline="0">
                <a:latin typeface="Segoe"/>
                <a:ea typeface="ＭＳ ゴシック"/>
              </a:rPr>
              <a:t>. Jamie Reding’s resource calendar appears in the Change Working Time dialog box.</a:t>
            </a:r>
          </a:p>
          <a:p>
            <a:pPr lvl="1"/>
            <a:r>
              <a:rPr lang="tr-TR">
                <a:latin typeface="Segoe"/>
                <a:ea typeface="ＭＳ ゴシック"/>
              </a:rPr>
              <a:t>3.	Slide the button next to the calendar until the calendar is on January, 2016.</a:t>
            </a:r>
          </a:p>
          <a:p>
            <a:pPr lvl="1"/>
            <a:r>
              <a:rPr lang="tr-TR">
                <a:latin typeface="Segoe"/>
                <a:ea typeface="ＭＳ ゴシック"/>
              </a:rPr>
              <a:t>4.	Select the dates January </a:t>
            </a:r>
            <a:r>
              <a:rPr lang="tr-TR" b="1">
                <a:latin typeface="Segoe"/>
                <a:ea typeface="ＭＳ ゴシック"/>
              </a:rPr>
              <a:t>28 </a:t>
            </a:r>
            <a:r>
              <a:rPr lang="tr-TR">
                <a:latin typeface="Segoe"/>
                <a:ea typeface="ＭＳ ゴシック"/>
              </a:rPr>
              <a:t>and </a:t>
            </a:r>
            <a:r>
              <a:rPr lang="tr-TR" b="1">
                <a:latin typeface="Segoe"/>
                <a:ea typeface="ＭＳ ゴシック"/>
              </a:rPr>
              <a:t>29</a:t>
            </a:r>
            <a:r>
              <a:rPr lang="tr-TR">
                <a:latin typeface="Times New Roman"/>
                <a:ea typeface="ＭＳ ゴシック"/>
              </a:rPr>
              <a:t>.</a:t>
            </a:r>
          </a:p>
          <a:p>
            <a:pPr lvl="1"/>
            <a:r>
              <a:rPr lang="tr-TR">
                <a:latin typeface="Segoe"/>
                <a:ea typeface="ＭＳ ゴシック"/>
              </a:rPr>
              <a:t>5.	In the first Name field under the Exceptions tab, type </a:t>
            </a:r>
            <a:r>
              <a:rPr lang="tr-TR" b="1">
                <a:latin typeface="Segoe"/>
                <a:ea typeface="ＭＳ ゴシック"/>
              </a:rPr>
              <a:t>Vacation Days</a:t>
            </a:r>
            <a:r>
              <a:rPr lang="tr-TR">
                <a:latin typeface="Times New Roman"/>
                <a:ea typeface="ＭＳ ゴシック"/>
              </a:rPr>
              <a:t>.</a:t>
            </a:r>
          </a:p>
          <a:p>
            <a:pPr lvl="1" rtl="0"/>
            <a:endParaRPr lang="tr-TR"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3820053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Nonworking Times for an Individual Work Resource</a:t>
            </a:r>
            <a:endParaRPr lang="tr-TR" b="0" i="0" u="none" strike="noStrike" baseline="0">
              <a:solidFill>
                <a:srgbClr val="009E49"/>
              </a:solidFill>
              <a:latin typeface="Times New Roman"/>
              <a:ea typeface="ＭＳ ゴシック"/>
            </a:endParaRPr>
          </a:p>
        </p:txBody>
      </p:sp>
      <p:pic>
        <p:nvPicPr>
          <p:cNvPr id="4" name="Picture 3" descr="021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1763" y="1600200"/>
            <a:ext cx="4041237" cy="3547534"/>
          </a:xfrm>
          <a:prstGeom prst="rect">
            <a:avLst/>
          </a:prstGeom>
        </p:spPr>
      </p:pic>
      <p:sp>
        <p:nvSpPr>
          <p:cNvPr id="3" name="Text Placeholder 2"/>
          <p:cNvSpPr>
            <a:spLocks noGrp="1"/>
          </p:cNvSpPr>
          <p:nvPr>
            <p:ph type="body" idx="1"/>
          </p:nvPr>
        </p:nvSpPr>
        <p:spPr/>
        <p:txBody>
          <a:bodyPr/>
          <a:lstStyle/>
          <a:p>
            <a:pPr lvl="1" rtl="0"/>
            <a:r>
              <a:rPr lang="tr-TR" b="0" i="0" u="none" strike="noStrike" baseline="0">
                <a:latin typeface="Segoe"/>
                <a:ea typeface="ＭＳ ゴシック"/>
              </a:rPr>
              <a:t>6.	Press </a:t>
            </a:r>
            <a:r>
              <a:rPr lang="tr-TR" b="1" i="0" u="none" strike="noStrike" baseline="0">
                <a:latin typeface="Segoe"/>
                <a:ea typeface="ＭＳ ゴシック"/>
              </a:rPr>
              <a:t>Enter</a:t>
            </a:r>
            <a:r>
              <a:rPr lang="tr-TR" b="0" i="0" u="none" strike="noStrike" baseline="0">
                <a:latin typeface="Segoe"/>
                <a:ea typeface="ＭＳ ゴシック"/>
              </a:rPr>
              <a:t>. The Start field </a:t>
            </a:r>
            <a:br>
              <a:rPr lang="tr-TR" b="0" i="0" u="none" strike="noStrike" baseline="0">
                <a:latin typeface="Segoe"/>
                <a:ea typeface="ＭＳ ゴシック"/>
              </a:rPr>
            </a:br>
            <a:r>
              <a:rPr lang="tr-TR" b="0" i="0" u="none" strike="noStrike" baseline="0">
                <a:latin typeface="Segoe"/>
                <a:ea typeface="ＭＳ ゴシック"/>
              </a:rPr>
              <a:t>displays 1/28/2016 and the </a:t>
            </a:r>
            <a:br>
              <a:rPr lang="tr-TR" b="0" i="0" u="none" strike="noStrike" baseline="0">
                <a:latin typeface="Segoe"/>
                <a:ea typeface="ＭＳ ゴシック"/>
              </a:rPr>
            </a:br>
            <a:r>
              <a:rPr lang="tr-TR" b="0" i="0" u="none" strike="noStrike" baseline="0">
                <a:latin typeface="Segoe"/>
                <a:ea typeface="ＭＳ ゴシック"/>
              </a:rPr>
              <a:t>Finish field displays 1/29/2016. </a:t>
            </a:r>
            <a:br>
              <a:rPr lang="tr-TR" b="0" i="0" u="none" strike="noStrike" baseline="0">
                <a:latin typeface="Segoe"/>
                <a:ea typeface="ＭＳ ゴシック"/>
              </a:rPr>
            </a:br>
            <a:r>
              <a:rPr lang="tr-TR" b="0" i="0" u="none" strike="noStrike" baseline="0">
                <a:latin typeface="Segoe"/>
                <a:ea typeface="ＭＳ ゴシック"/>
              </a:rPr>
              <a:t>Microsoft Project will not </a:t>
            </a:r>
            <a:br>
              <a:rPr lang="tr-TR" b="0" i="0" u="none" strike="noStrike" baseline="0">
                <a:latin typeface="Segoe"/>
                <a:ea typeface="ＭＳ ゴシック"/>
              </a:rPr>
            </a:br>
            <a:r>
              <a:rPr lang="tr-TR" b="0" i="0" u="none" strike="noStrike" baseline="0">
                <a:latin typeface="Segoe"/>
                <a:ea typeface="ＭＳ ゴシック"/>
              </a:rPr>
              <a:t>schedule Jamie Reding to </a:t>
            </a:r>
            <a:br>
              <a:rPr lang="tr-TR" b="0" i="0" u="none" strike="noStrike" baseline="0">
                <a:latin typeface="Segoe"/>
                <a:ea typeface="ＭＳ ゴシック"/>
              </a:rPr>
            </a:br>
            <a:r>
              <a:rPr lang="tr-TR" b="0" i="0" u="none" strike="noStrike" baseline="0">
                <a:latin typeface="Segoe"/>
                <a:ea typeface="ＭＳ ゴシック"/>
              </a:rPr>
              <a:t>work on these two days. Your </a:t>
            </a:r>
            <a:br>
              <a:rPr lang="tr-TR" b="0" i="0" u="none" strike="noStrike" baseline="0">
                <a:latin typeface="Segoe"/>
                <a:ea typeface="ＭＳ ゴシック"/>
              </a:rPr>
            </a:br>
            <a:r>
              <a:rPr lang="tr-TR" b="0" i="0" u="none" strike="noStrike" baseline="0">
                <a:latin typeface="Segoe"/>
                <a:ea typeface="ＭＳ ゴシック"/>
              </a:rPr>
              <a:t>screen should look similar </a:t>
            </a:r>
            <a:br>
              <a:rPr lang="tr-TR" b="0" i="0" u="none" strike="noStrike" baseline="0">
                <a:latin typeface="Segoe"/>
                <a:ea typeface="ＭＳ ゴシック"/>
              </a:rPr>
            </a:br>
            <a:r>
              <a:rPr lang="tr-TR" b="0" i="0" u="none" strike="noStrike" baseline="0">
                <a:latin typeface="Segoe"/>
                <a:ea typeface="ＭＳ ゴシック"/>
              </a:rPr>
              <a:t>to the figure at right.</a:t>
            </a:r>
          </a:p>
          <a:p>
            <a:pPr lvl="1" rtl="0"/>
            <a:r>
              <a:rPr lang="tr-TR" b="0" i="0" u="none" strike="noStrike" baseline="0">
                <a:latin typeface="Segoe"/>
                <a:ea typeface="ＭＳ ゴシック"/>
              </a:rPr>
              <a:t>7.	Click </a:t>
            </a:r>
            <a:r>
              <a:rPr lang="tr-TR" b="1" i="0" u="none" strike="noStrike" baseline="0">
                <a:latin typeface="Segoe"/>
                <a:ea typeface="ＭＳ ゴシック"/>
              </a:rPr>
              <a:t>OK </a:t>
            </a:r>
            <a:r>
              <a:rPr lang="tr-TR" b="0" i="0" u="none" strike="noStrike" baseline="0">
                <a:latin typeface="Segoe"/>
                <a:ea typeface="ＭＳ ゴシック"/>
              </a:rPr>
              <a:t>to close the Change </a:t>
            </a:r>
            <a:br>
              <a:rPr lang="tr-TR" b="0" i="0" u="none" strike="noStrike" baseline="0">
                <a:latin typeface="Segoe"/>
                <a:ea typeface="ＭＳ ゴシック"/>
              </a:rPr>
            </a:br>
            <a:r>
              <a:rPr lang="tr-TR" b="0" i="0" u="none" strike="noStrike" baseline="0">
                <a:latin typeface="Segoe"/>
                <a:ea typeface="ＭＳ ゴシック"/>
              </a:rPr>
              <a:t>Working Time dialog box.</a:t>
            </a:r>
          </a:p>
          <a:p>
            <a:pPr lvl="1" rtl="0"/>
            <a:r>
              <a:rPr lang="tr-TR" b="0" i="0" u="none" strike="noStrike" baseline="0">
                <a:latin typeface="Segoe"/>
                <a:ea typeface="ＭＳ ゴシック"/>
              </a:rPr>
              <a:t>8.	</a:t>
            </a:r>
            <a:r>
              <a:rPr lang="tr-TR" b="1" i="0" u="none" strike="noStrike" baseline="0">
                <a:latin typeface="Segoe"/>
                <a:ea typeface="ＭＳ ゴシック"/>
              </a:rPr>
              <a:t>SAVE </a:t>
            </a:r>
            <a:r>
              <a:rPr lang="tr-TR" b="0" i="0" u="none" strike="noStrike" baseline="0">
                <a:latin typeface="Segoe"/>
                <a:ea typeface="ＭＳ ゴシック"/>
              </a:rPr>
              <a:t>the project schedule.</a:t>
            </a:r>
          </a:p>
          <a:p>
            <a:pPr lvl="0" rtl="0"/>
            <a:r>
              <a:rPr lang="tr-TR" b="1" i="0" u="none" strike="noStrike" baseline="0">
                <a:latin typeface="Segoe"/>
                <a:ea typeface="ＭＳ ゴシック"/>
              </a:rPr>
              <a:t>PAUSE. LEAVE </a:t>
            </a:r>
            <a:r>
              <a:rPr lang="tr-TR" b="0" i="0" u="none" strike="noStrike" baseline="0">
                <a:latin typeface="Segoe"/>
                <a:ea typeface="ＭＳ ゴシック"/>
              </a:rPr>
              <a:t>the project schedule open to use in the next exercise.</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4251448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Establishing Specific Work Schedules</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a:latin typeface="Segoe"/>
                <a:ea typeface="ＭＳ ゴシック"/>
              </a:rPr>
              <a:t>In addition to specifying exception times for resources, you can also set up a specific work schedule for any given resource. </a:t>
            </a:r>
          </a:p>
          <a:p>
            <a:pPr lvl="0" rtl="0"/>
            <a:r>
              <a:rPr lang="tr-TR" b="0" i="0" u="none" strike="noStrike" baseline="0">
                <a:latin typeface="Segoe"/>
                <a:ea typeface="ＭＳ ゴシック"/>
              </a:rPr>
              <a:t>To practice establishing working times for your project’s work resources, in this exercise you make a change to the resource calendar for an individual resource.</a:t>
            </a:r>
            <a:endParaRPr lang="tr-TR" b="0" i="0" u="none" strike="noStrike" baseline="0">
              <a:latin typeface="Times New Roman"/>
              <a:ea typeface="ＭＳ ゴシック"/>
            </a:endParaRPr>
          </a:p>
        </p:txBody>
      </p:sp>
    </p:spTree>
    <p:extLst>
      <p:ext uri="{BB962C8B-B14F-4D97-AF65-F5344CB8AC3E}">
        <p14:creationId xmlns:p14="http://schemas.microsoft.com/office/powerpoint/2010/main" val="4198535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a Specific Work Schedule for a Resource</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1" i="0" u="none" strike="noStrike" baseline="0">
                <a:latin typeface="Segoe"/>
                <a:ea typeface="ＭＳ ゴシック"/>
              </a:rPr>
              <a:t>USE </a:t>
            </a:r>
            <a:r>
              <a:rPr lang="tr-TR" b="0" i="0" u="none" strike="noStrike" baseline="0">
                <a:latin typeface="Segoe"/>
                <a:ea typeface="ＭＳ ゴシック"/>
              </a:rPr>
              <a:t>the project schedule you created in the previous exercise.</a:t>
            </a:r>
          </a:p>
          <a:p>
            <a:pPr lvl="1" rtl="0"/>
            <a:r>
              <a:rPr lang="tr-TR" b="0" i="0" u="none" strike="noStrike" baseline="0">
                <a:latin typeface="Segoe"/>
                <a:ea typeface="ＭＳ ゴシック"/>
              </a:rPr>
              <a:t>1.	Click the </a:t>
            </a:r>
            <a:r>
              <a:rPr lang="tr-TR" b="1" i="0" u="none" strike="noStrike" baseline="0">
                <a:latin typeface="Segoe"/>
                <a:ea typeface="ＭＳ ゴシック"/>
              </a:rPr>
              <a:t>Project </a:t>
            </a:r>
            <a:r>
              <a:rPr lang="tr-TR" b="0" i="0" u="none" strike="noStrike" baseline="0">
                <a:latin typeface="Segoe"/>
                <a:ea typeface="ＭＳ ゴシック"/>
              </a:rPr>
              <a:t>ribbon and then click </a:t>
            </a:r>
            <a:r>
              <a:rPr lang="tr-TR" b="1" i="0" u="none" strike="noStrike" baseline="0">
                <a:latin typeface="Segoe"/>
                <a:ea typeface="ＭＳ ゴシック"/>
              </a:rPr>
              <a:t>Change Working Time </a:t>
            </a:r>
            <a:r>
              <a:rPr lang="tr-TR" b="0" i="0" u="none" strike="noStrike" baseline="0">
                <a:latin typeface="Segoe"/>
                <a:ea typeface="ＭＳ ゴシック"/>
              </a:rPr>
              <a:t>to open the Change Working Time dialog box.</a:t>
            </a:r>
          </a:p>
          <a:p>
            <a:pPr lvl="1" rtl="0"/>
            <a:r>
              <a:rPr lang="tr-TR" b="0" i="0" u="none" strike="noStrike" baseline="0">
                <a:latin typeface="Segoe"/>
                <a:ea typeface="ＭＳ ゴシック"/>
              </a:rPr>
              <a:t>2.	In the For Calendar box, select </a:t>
            </a:r>
            <a:r>
              <a:rPr lang="tr-TR" b="1" i="0" u="none" strike="noStrike" baseline="0">
                <a:latin typeface="Segoe"/>
                <a:ea typeface="ＭＳ ゴシック"/>
              </a:rPr>
              <a:t>Scott Seely</a:t>
            </a:r>
            <a:r>
              <a:rPr lang="tr-TR" b="0" i="0" u="none" strike="noStrike" baseline="0">
                <a:latin typeface="Segoe"/>
                <a:ea typeface="ＭＳ ゴシック"/>
              </a:rPr>
              <a:t>. Scott works a scheduled commonly called 4-10’s, which means he works 4 days a week, 10 hours per day.</a:t>
            </a:r>
          </a:p>
          <a:p>
            <a:pPr lvl="1" rtl="0"/>
            <a:r>
              <a:rPr lang="tr-TR" b="0" i="0" u="none" strike="noStrike" baseline="0">
                <a:latin typeface="Segoe"/>
                <a:ea typeface="ＭＳ ゴシック"/>
              </a:rPr>
              <a:t>3.	Click the </a:t>
            </a:r>
            <a:r>
              <a:rPr lang="tr-TR" b="1" i="0" u="none" strike="noStrike" baseline="0">
                <a:latin typeface="Segoe"/>
                <a:ea typeface="ＭＳ ゴシック"/>
              </a:rPr>
              <a:t>Work Weeks </a:t>
            </a:r>
            <a:r>
              <a:rPr lang="tr-TR" b="0" i="0" u="none" strike="noStrike" baseline="0">
                <a:latin typeface="Segoe"/>
                <a:ea typeface="ＭＳ ゴシック"/>
              </a:rPr>
              <a:t>tab, and then click the </a:t>
            </a:r>
            <a:r>
              <a:rPr lang="tr-TR" b="1" i="0" u="none" strike="noStrike" baseline="0">
                <a:latin typeface="Segoe"/>
                <a:ea typeface="ＭＳ ゴシック"/>
              </a:rPr>
              <a:t>Details </a:t>
            </a:r>
            <a:r>
              <a:rPr lang="tr-TR" b="0" i="0" u="none" strike="noStrike" baseline="0">
                <a:latin typeface="Segoe"/>
                <a:ea typeface="ＭＳ ゴシック"/>
              </a:rPr>
              <a:t>button. The Details dialog box appears.</a:t>
            </a:r>
            <a:endParaRPr lang="tr-TR" b="0" i="0" u="none" strike="noStrike" baseline="0">
              <a:latin typeface="Times New Roman"/>
              <a:ea typeface="ＭＳ ゴシック"/>
            </a:endParaRPr>
          </a:p>
        </p:txBody>
      </p:sp>
    </p:spTree>
    <p:extLst>
      <p:ext uri="{BB962C8B-B14F-4D97-AF65-F5344CB8AC3E}">
        <p14:creationId xmlns:p14="http://schemas.microsoft.com/office/powerpoint/2010/main" val="299771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a Specific Work Schedule for a Resource</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tr-TR" b="0" i="0" u="none" strike="noStrike" baseline="0">
                <a:latin typeface="Segoe"/>
                <a:ea typeface="ＭＳ ゴシック"/>
              </a:rPr>
              <a:t>4.	In the Select day(s) box, click and drag to select </a:t>
            </a:r>
            <a:r>
              <a:rPr lang="tr-TR" b="1" i="0" u="none" strike="noStrike" baseline="0">
                <a:latin typeface="Segoe"/>
                <a:ea typeface="ＭＳ ゴシック"/>
              </a:rPr>
              <a:t>Monday </a:t>
            </a:r>
            <a:r>
              <a:rPr lang="tr-TR" b="0" i="0" u="none" strike="noStrike" baseline="0">
                <a:latin typeface="Segoe"/>
                <a:ea typeface="ＭＳ ゴシック"/>
              </a:rPr>
              <a:t>through </a:t>
            </a:r>
            <a:r>
              <a:rPr lang="tr-TR" b="1" i="0" u="none" strike="noStrike" baseline="0">
                <a:latin typeface="Segoe"/>
                <a:ea typeface="ＭＳ ゴシック"/>
              </a:rPr>
              <a:t>Thursday</a:t>
            </a:r>
            <a:r>
              <a:rPr lang="tr-TR" b="0" i="0" u="none" strike="noStrike" baseline="0">
                <a:latin typeface="Times New Roman"/>
                <a:ea typeface="ＭＳ ゴシック"/>
              </a:rPr>
              <a:t>.</a:t>
            </a:r>
          </a:p>
          <a:p>
            <a:pPr lvl="1" rtl="0"/>
            <a:r>
              <a:rPr lang="tr-TR" b="0" i="0" u="none" strike="noStrike" baseline="0">
                <a:latin typeface="Segoe"/>
                <a:ea typeface="ＭＳ ゴシック"/>
              </a:rPr>
              <a:t>5.	Select the </a:t>
            </a:r>
            <a:r>
              <a:rPr lang="tr-TR" b="1" i="0" u="none" strike="noStrike" baseline="0">
                <a:latin typeface="Segoe"/>
                <a:ea typeface="ＭＳ ゴシック"/>
              </a:rPr>
              <a:t>radio button </a:t>
            </a:r>
            <a:r>
              <a:rPr lang="tr-TR" b="0" i="0" u="none" strike="noStrike" baseline="0">
                <a:latin typeface="Segoe"/>
                <a:ea typeface="ＭＳ ゴシック"/>
              </a:rPr>
              <a:t>next to Set day(s) to these specific working times</a:t>
            </a:r>
            <a:r>
              <a:rPr lang="tr-TR" b="0" i="0" u="none" strike="noStrike" baseline="0">
                <a:latin typeface="Times New Roman"/>
                <a:ea typeface="ＭＳ ゴシック"/>
              </a:rPr>
              <a:t>.</a:t>
            </a:r>
          </a:p>
          <a:p>
            <a:pPr lvl="1" rtl="0"/>
            <a:r>
              <a:rPr lang="tr-TR" b="0" i="0" u="none" strike="noStrike" baseline="0">
                <a:latin typeface="Segoe"/>
                <a:ea typeface="ＭＳ ゴシック"/>
              </a:rPr>
              <a:t>6.	On line 1 of the Working Times box, click the </a:t>
            </a:r>
            <a:r>
              <a:rPr lang="tr-TR" b="1" i="0" u="none" strike="noStrike" baseline="0">
                <a:latin typeface="Segoe"/>
                <a:ea typeface="ＭＳ ゴシック"/>
              </a:rPr>
              <a:t>8:00 AM </a:t>
            </a:r>
            <a:r>
              <a:rPr lang="tr-TR" b="0" i="0" u="none" strike="noStrike" baseline="0">
                <a:latin typeface="Segoe"/>
                <a:ea typeface="ＭＳ ゴシック"/>
              </a:rPr>
              <a:t>box and type </a:t>
            </a:r>
            <a:r>
              <a:rPr lang="tr-TR" b="1" i="0" u="none" strike="noStrike" baseline="0">
                <a:latin typeface="Segoe"/>
                <a:ea typeface="ＭＳ ゴシック"/>
              </a:rPr>
              <a:t>7:00 AM</a:t>
            </a:r>
            <a:r>
              <a:rPr lang="tr-TR" b="0" i="0" u="none" strike="noStrike" baseline="0">
                <a:latin typeface="Times New Roman"/>
                <a:ea typeface="ＭＳ ゴシック"/>
              </a:rPr>
              <a:t>.</a:t>
            </a:r>
          </a:p>
          <a:p>
            <a:pPr lvl="1" rtl="0"/>
            <a:r>
              <a:rPr lang="tr-TR" b="0" i="0" u="none" strike="noStrike" baseline="0">
                <a:latin typeface="Segoe"/>
                <a:ea typeface="ＭＳ ゴシック"/>
              </a:rPr>
              <a:t>7.	On line 2 of the Working Times box, click the </a:t>
            </a:r>
            <a:r>
              <a:rPr lang="tr-TR" b="1" i="0" u="none" strike="noStrike" baseline="0">
                <a:latin typeface="Segoe"/>
                <a:ea typeface="ＭＳ ゴシック"/>
              </a:rPr>
              <a:t>5:00 PM </a:t>
            </a:r>
            <a:r>
              <a:rPr lang="tr-TR" b="0" i="0" u="none" strike="noStrike" baseline="0">
                <a:latin typeface="Segoe"/>
                <a:ea typeface="ＭＳ ゴシック"/>
              </a:rPr>
              <a:t>box and type </a:t>
            </a:r>
            <a:r>
              <a:rPr lang="tr-TR" b="1" i="0" u="none" strike="noStrike" baseline="0">
                <a:latin typeface="Segoe"/>
                <a:ea typeface="ＭＳ ゴシック"/>
              </a:rPr>
              <a:t>6:00 PM</a:t>
            </a:r>
            <a:r>
              <a:rPr lang="tr-TR" b="0" i="0" u="none" strike="noStrike" baseline="0">
                <a:latin typeface="Times New Roman"/>
                <a:ea typeface="ＭＳ ゴシック"/>
              </a:rPr>
              <a:t>.</a:t>
            </a:r>
          </a:p>
        </p:txBody>
      </p:sp>
    </p:spTree>
    <p:extLst>
      <p:ext uri="{BB962C8B-B14F-4D97-AF65-F5344CB8AC3E}">
        <p14:creationId xmlns:p14="http://schemas.microsoft.com/office/powerpoint/2010/main" val="4225042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a Specific Work Schedule for a Resource</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tr-TR" b="0" i="0" u="none" strike="noStrike" baseline="0">
                <a:latin typeface="Segoe"/>
                <a:ea typeface="ＭＳ ゴシック"/>
              </a:rPr>
              <a:t>8.	Press </a:t>
            </a:r>
            <a:r>
              <a:rPr lang="tr-TR" b="1" i="0" u="none" strike="noStrike" baseline="0">
                <a:latin typeface="Segoe"/>
                <a:ea typeface="ＭＳ ゴシック"/>
              </a:rPr>
              <a:t>Enter </a:t>
            </a:r>
            <a:r>
              <a:rPr lang="tr-TR" b="0" i="0" u="none" strike="noStrike" baseline="0">
                <a:latin typeface="Segoe"/>
                <a:ea typeface="ＭＳ ゴシック"/>
              </a:rPr>
              <a:t>to set your </a:t>
            </a:r>
            <a:br>
              <a:rPr lang="tr-TR" b="0" i="0" u="none" strike="noStrike" baseline="0">
                <a:latin typeface="Segoe"/>
                <a:ea typeface="ＭＳ ゴシック"/>
              </a:rPr>
            </a:br>
            <a:r>
              <a:rPr lang="tr-TR" b="0" i="0" u="none" strike="noStrike" baseline="0">
                <a:latin typeface="Segoe"/>
                <a:ea typeface="ＭＳ ゴシック"/>
              </a:rPr>
              <a:t>changes. Your screen </a:t>
            </a:r>
            <a:br>
              <a:rPr lang="tr-TR" b="0" i="0" u="none" strike="noStrike" baseline="0">
                <a:latin typeface="Segoe"/>
                <a:ea typeface="ＭＳ ゴシック"/>
              </a:rPr>
            </a:br>
            <a:r>
              <a:rPr lang="tr-TR" b="0" i="0" u="none" strike="noStrike" baseline="0">
                <a:latin typeface="Segoe"/>
                <a:ea typeface="ＭＳ ゴシック"/>
              </a:rPr>
              <a:t>should look similar to the</a:t>
            </a:r>
            <a:br>
              <a:rPr lang="tr-TR" b="0" i="0" u="none" strike="noStrike" baseline="0">
                <a:latin typeface="Segoe"/>
                <a:ea typeface="ＭＳ ゴシック"/>
              </a:rPr>
            </a:br>
            <a:r>
              <a:rPr lang="tr-TR" b="0" i="0" u="none" strike="noStrike" baseline="0">
                <a:latin typeface="Segoe"/>
                <a:ea typeface="ＭＳ ゴシック"/>
              </a:rPr>
              <a:t>figure at right.</a:t>
            </a:r>
          </a:p>
          <a:p>
            <a:pPr lvl="1" rtl="0"/>
            <a:r>
              <a:rPr lang="tr-TR" b="0" i="0" u="none" strike="noStrike" baseline="0">
                <a:latin typeface="Segoe"/>
                <a:ea typeface="ＭＳ ゴシック"/>
              </a:rPr>
              <a:t>9.	In the Select day(s) box, </a:t>
            </a:r>
            <a:br>
              <a:rPr lang="tr-TR" b="0" i="0" u="none" strike="noStrike" baseline="0">
                <a:latin typeface="Segoe"/>
                <a:ea typeface="ＭＳ ゴシック"/>
              </a:rPr>
            </a:br>
            <a:r>
              <a:rPr lang="tr-TR" b="0" i="0" u="none" strike="noStrike" baseline="0">
                <a:latin typeface="Segoe"/>
                <a:ea typeface="ＭＳ ゴシック"/>
              </a:rPr>
              <a:t>click </a:t>
            </a:r>
            <a:r>
              <a:rPr lang="tr-TR" b="1" i="0" u="none" strike="noStrike" baseline="0">
                <a:latin typeface="Segoe"/>
                <a:ea typeface="ＭＳ ゴシック"/>
              </a:rPr>
              <a:t>Friday</a:t>
            </a:r>
            <a:r>
              <a:rPr lang="tr-TR" b="0" i="0" u="none" strike="noStrike" baseline="0">
                <a:latin typeface="Times New Roman"/>
                <a:ea typeface="ＭＳ ゴシック"/>
              </a:rPr>
              <a:t>.</a:t>
            </a:r>
          </a:p>
          <a:p>
            <a:pPr lvl="1" rtl="0"/>
            <a:r>
              <a:rPr lang="tr-TR" b="0" i="0" u="none" strike="noStrike" baseline="0">
                <a:latin typeface="Segoe"/>
                <a:ea typeface="ＭＳ ゴシック"/>
              </a:rPr>
              <a:t>10.	Select the </a:t>
            </a:r>
            <a:r>
              <a:rPr lang="tr-TR" b="1" i="0" u="none" strike="noStrike" baseline="0">
                <a:latin typeface="Segoe"/>
                <a:ea typeface="ＭＳ ゴシック"/>
              </a:rPr>
              <a:t>radio button </a:t>
            </a:r>
            <a:br>
              <a:rPr lang="tr-TR" b="1" i="0" u="none" strike="noStrike" baseline="0">
                <a:latin typeface="Segoe"/>
                <a:ea typeface="ＭＳ ゴシック"/>
              </a:rPr>
            </a:br>
            <a:r>
              <a:rPr lang="tr-TR" b="0" i="0" u="none" strike="noStrike" baseline="0">
                <a:latin typeface="Segoe"/>
                <a:ea typeface="ＭＳ ゴシック"/>
              </a:rPr>
              <a:t>next to </a:t>
            </a:r>
            <a:r>
              <a:rPr lang="tr-TR" b="0" i="1" u="none" strike="noStrike" baseline="0">
                <a:latin typeface="Segoe"/>
                <a:ea typeface="ＭＳ ゴシック"/>
              </a:rPr>
              <a:t>Select Set days to </a:t>
            </a:r>
            <a:br>
              <a:rPr lang="tr-TR" b="0" i="1" u="none" strike="noStrike" baseline="0">
                <a:latin typeface="Segoe"/>
                <a:ea typeface="ＭＳ ゴシック"/>
              </a:rPr>
            </a:br>
            <a:r>
              <a:rPr lang="tr-TR" b="0" i="1" u="none" strike="noStrike" baseline="0">
                <a:latin typeface="Segoe"/>
                <a:ea typeface="ＭＳ ゴシック"/>
              </a:rPr>
              <a:t>nonworking time</a:t>
            </a:r>
            <a:r>
              <a:rPr lang="tr-TR" b="0" i="0" u="none" strike="noStrike" baseline="0">
                <a:latin typeface="Times New Roman"/>
                <a:ea typeface="ＭＳ ゴシック"/>
              </a:rPr>
              <a:t>.</a:t>
            </a:r>
          </a:p>
        </p:txBody>
      </p:sp>
      <p:pic>
        <p:nvPicPr>
          <p:cNvPr id="4" name="Picture 3" descr="02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600200"/>
            <a:ext cx="4217096" cy="4275667"/>
          </a:xfrm>
          <a:prstGeom prst="rect">
            <a:avLst/>
          </a:prstGeom>
        </p:spPr>
      </p:pic>
    </p:spTree>
    <p:extLst>
      <p:ext uri="{BB962C8B-B14F-4D97-AF65-F5344CB8AC3E}">
        <p14:creationId xmlns:p14="http://schemas.microsoft.com/office/powerpoint/2010/main" val="3171370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a Specific Work Schedule for a Resource</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tr-TR" b="0" i="0" u="none" strike="noStrike" baseline="0">
                <a:latin typeface="Segoe"/>
                <a:ea typeface="ＭＳ ゴシック"/>
              </a:rPr>
              <a:t>11.	Click </a:t>
            </a:r>
            <a:r>
              <a:rPr lang="tr-TR" b="1" i="0" u="none" strike="noStrike" baseline="0">
                <a:latin typeface="Segoe"/>
                <a:ea typeface="ＭＳ ゴシック"/>
              </a:rPr>
              <a:t>OK </a:t>
            </a:r>
            <a:r>
              <a:rPr lang="tr-TR" b="0" i="0" u="none" strike="noStrike" baseline="0">
                <a:latin typeface="Segoe"/>
                <a:ea typeface="ＭＳ ゴシック"/>
              </a:rPr>
              <a:t>to close the Details dialog box. Microsoft Project can now schedule Scott Seely to work as early as 7:00 AM and as late as 6:00 PM on Monday through Thursday, but it will not schedule him to work on Friday.</a:t>
            </a:r>
          </a:p>
          <a:p>
            <a:pPr lvl="1" rtl="0"/>
            <a:r>
              <a:rPr lang="tr-TR" b="0" i="0" u="none" strike="noStrike" baseline="0">
                <a:latin typeface="Segoe"/>
                <a:ea typeface="ＭＳ ゴシック"/>
              </a:rPr>
              <a:t>12.	Click any </a:t>
            </a:r>
            <a:r>
              <a:rPr lang="tr-TR" b="1" i="0" u="none" strike="noStrike" baseline="0">
                <a:latin typeface="Segoe"/>
                <a:ea typeface="ＭＳ ゴシック"/>
              </a:rPr>
              <a:t>Friday </a:t>
            </a:r>
            <a:r>
              <a:rPr lang="tr-TR" b="0" i="0" u="none" strike="noStrike" baseline="0">
                <a:latin typeface="Segoe"/>
                <a:ea typeface="ＭＳ ゴシック"/>
              </a:rPr>
              <a:t>in the Change Working Time dialog box. Note that these days are set to nonworking time.</a:t>
            </a:r>
            <a:endParaRPr lang="tr-TR" b="0" i="0" u="none" strike="noStrike" baseline="0">
              <a:latin typeface="Times New Roman"/>
              <a:ea typeface="ＭＳ ゴシック"/>
            </a:endParaRPr>
          </a:p>
        </p:txBody>
      </p:sp>
    </p:spTree>
    <p:extLst>
      <p:ext uri="{BB962C8B-B14F-4D97-AF65-F5344CB8AC3E}">
        <p14:creationId xmlns:p14="http://schemas.microsoft.com/office/powerpoint/2010/main" val="360251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Establishing 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When you set up people resources in Microsoft Project, you are able to track </a:t>
            </a:r>
          </a:p>
          <a:p>
            <a:pPr marL="457200" lvl="2" indent="457200">
              <a:buFont typeface="Arial" pitchFamily="34" charset="0"/>
              <a:buChar char="•"/>
            </a:pPr>
            <a:r>
              <a:rPr lang="en-US" sz="2000" b="0" i="0" u="none" strike="noStrike" baseline="0" dirty="0">
                <a:latin typeface="Segoe"/>
                <a:ea typeface="ＭＳ ゴシック"/>
              </a:rPr>
              <a:t>who is available to work, </a:t>
            </a:r>
          </a:p>
          <a:p>
            <a:pPr marL="457200" lvl="2" indent="457200">
              <a:buFont typeface="Arial" pitchFamily="34" charset="0"/>
              <a:buChar char="•"/>
            </a:pPr>
            <a:r>
              <a:rPr lang="en-US" sz="2000" b="0" i="0" u="none" strike="noStrike" baseline="0" dirty="0">
                <a:latin typeface="Segoe"/>
                <a:ea typeface="ＭＳ ゴシック"/>
              </a:rPr>
              <a:t>the type of work they can do, and </a:t>
            </a:r>
          </a:p>
          <a:p>
            <a:pPr marL="457200" lvl="2" indent="457200">
              <a:buFont typeface="Arial" pitchFamily="34" charset="0"/>
              <a:buChar char="•"/>
            </a:pPr>
            <a:r>
              <a:rPr lang="en-US" sz="2000" b="0" i="0" u="none" strike="noStrike" baseline="0" dirty="0">
                <a:latin typeface="Segoe"/>
                <a:ea typeface="ＭＳ ゴシック"/>
              </a:rPr>
              <a:t>when they are available to do it. </a:t>
            </a:r>
          </a:p>
          <a:p>
            <a:pPr lvl="0" rtl="0"/>
            <a:r>
              <a:rPr lang="en-US" b="0" i="0" u="none" strike="noStrike" baseline="0" dirty="0">
                <a:latin typeface="Segoe"/>
                <a:ea typeface="ＭＳ ゴシック"/>
              </a:rPr>
              <a:t>In this section, you learn how to establish and enter people resources in Project 2013.</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2001341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a Specific Work Schedule for a Resource</a:t>
            </a:r>
            <a:endParaRPr lang="tr-TR" b="0" i="0" u="none" strike="noStrike" baseline="0">
              <a:solidFill>
                <a:srgbClr val="009E49"/>
              </a:solidFill>
              <a:latin typeface="Times New Roman"/>
              <a:ea typeface="ＭＳ ゴシック"/>
            </a:endParaRPr>
          </a:p>
        </p:txBody>
      </p:sp>
      <p:pic>
        <p:nvPicPr>
          <p:cNvPr id="4" name="Picture 3" descr="02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5668" y="1524000"/>
            <a:ext cx="4292846" cy="3513794"/>
          </a:xfrm>
          <a:prstGeom prst="rect">
            <a:avLst/>
          </a:prstGeom>
        </p:spPr>
      </p:pic>
      <p:sp>
        <p:nvSpPr>
          <p:cNvPr id="3" name="Text Placeholder 2"/>
          <p:cNvSpPr>
            <a:spLocks noGrp="1"/>
          </p:cNvSpPr>
          <p:nvPr>
            <p:ph type="body" idx="1"/>
          </p:nvPr>
        </p:nvSpPr>
        <p:spPr/>
        <p:txBody>
          <a:bodyPr/>
          <a:lstStyle/>
          <a:p>
            <a:pPr lvl="1" rtl="0"/>
            <a:r>
              <a:rPr lang="tr-TR" b="0" i="0" u="none" strike="noStrike" baseline="0">
                <a:latin typeface="Segoe"/>
                <a:ea typeface="ＭＳ ゴシック"/>
              </a:rPr>
              <a:t>13.	Click any one </a:t>
            </a:r>
            <a:r>
              <a:rPr lang="tr-TR" b="1" i="0" u="none" strike="noStrike" baseline="0">
                <a:latin typeface="Segoe"/>
                <a:ea typeface="ＭＳ ゴシック"/>
              </a:rPr>
              <a:t>day of the </a:t>
            </a:r>
            <a:br>
              <a:rPr lang="tr-TR" b="1" i="0" u="none" strike="noStrike" baseline="0">
                <a:latin typeface="Segoe"/>
                <a:ea typeface="ＭＳ ゴシック"/>
              </a:rPr>
            </a:br>
            <a:r>
              <a:rPr lang="tr-TR" b="1" i="0" u="none" strike="noStrike" baseline="0">
                <a:latin typeface="Segoe"/>
                <a:ea typeface="ＭＳ ゴシック"/>
              </a:rPr>
              <a:t>week</a:t>
            </a:r>
            <a:r>
              <a:rPr lang="tr-TR" b="0" i="0" u="none" strike="noStrike" baseline="0">
                <a:latin typeface="Segoe"/>
                <a:ea typeface="ＭＳ ゴシック"/>
              </a:rPr>
              <a:t>, Monday–Thursday. </a:t>
            </a:r>
            <a:br>
              <a:rPr lang="tr-TR" b="0" i="0" u="none" strike="noStrike" baseline="0">
                <a:latin typeface="Segoe"/>
                <a:ea typeface="ＭＳ ゴシック"/>
              </a:rPr>
            </a:br>
            <a:r>
              <a:rPr lang="tr-TR" b="0" i="0" u="none" strike="noStrike" baseline="0">
                <a:latin typeface="Segoe"/>
                <a:ea typeface="ＭＳ ゴシック"/>
              </a:rPr>
              <a:t>Note the working times </a:t>
            </a:r>
            <a:br>
              <a:rPr lang="tr-TR" b="0" i="0" u="none" strike="noStrike" baseline="0">
                <a:latin typeface="Segoe"/>
                <a:ea typeface="ＭＳ ゴシック"/>
              </a:rPr>
            </a:br>
            <a:r>
              <a:rPr lang="tr-TR" b="0" i="0" u="none" strike="noStrike" baseline="0">
                <a:latin typeface="Segoe"/>
                <a:ea typeface="ＭＳ ゴシック"/>
              </a:rPr>
              <a:t>for these days. Your screen </a:t>
            </a:r>
            <a:br>
              <a:rPr lang="tr-TR" b="0" i="0" u="none" strike="noStrike" baseline="0">
                <a:latin typeface="Segoe"/>
                <a:ea typeface="ＭＳ ゴシック"/>
              </a:rPr>
            </a:br>
            <a:r>
              <a:rPr lang="tr-TR" b="0" i="0" u="none" strike="noStrike" baseline="0">
                <a:latin typeface="Segoe"/>
                <a:ea typeface="ＭＳ ゴシック"/>
              </a:rPr>
              <a:t>should look similar to the</a:t>
            </a:r>
            <a:br>
              <a:rPr lang="tr-TR" b="0" i="0" u="none" strike="noStrike" baseline="0">
                <a:latin typeface="Segoe"/>
                <a:ea typeface="ＭＳ ゴシック"/>
              </a:rPr>
            </a:br>
            <a:r>
              <a:rPr lang="tr-TR" b="0" i="0" u="none" strike="noStrike" baseline="0">
                <a:latin typeface="Segoe"/>
                <a:ea typeface="ＭＳ ゴシック"/>
              </a:rPr>
              <a:t>figure at right.</a:t>
            </a:r>
          </a:p>
          <a:p>
            <a:pPr lvl="1" rtl="0"/>
            <a:r>
              <a:rPr lang="tr-TR" b="0" i="0" u="none" strike="noStrike" baseline="0">
                <a:latin typeface="Segoe"/>
                <a:ea typeface="ＭＳ ゴシック"/>
              </a:rPr>
              <a:t>14.	Click </a:t>
            </a:r>
            <a:r>
              <a:rPr lang="tr-TR" b="1" i="0" u="none" strike="noStrike" baseline="0">
                <a:latin typeface="Segoe"/>
                <a:ea typeface="ＭＳ ゴシック"/>
              </a:rPr>
              <a:t>OK </a:t>
            </a:r>
            <a:r>
              <a:rPr lang="tr-TR" b="0" i="0" u="none" strike="noStrike" baseline="0">
                <a:latin typeface="Segoe"/>
                <a:ea typeface="ＭＳ ゴシック"/>
              </a:rPr>
              <a:t>to close the </a:t>
            </a:r>
            <a:br>
              <a:rPr lang="tr-TR" b="0" i="0" u="none" strike="noStrike" baseline="0">
                <a:latin typeface="Segoe"/>
                <a:ea typeface="ＭＳ ゴシック"/>
              </a:rPr>
            </a:br>
            <a:r>
              <a:rPr lang="tr-TR" b="0" i="0" u="none" strike="noStrike" baseline="0">
                <a:latin typeface="Segoe"/>
                <a:ea typeface="ＭＳ ゴシック"/>
              </a:rPr>
              <a:t>Change Working Time </a:t>
            </a:r>
            <a:br>
              <a:rPr lang="tr-TR" b="0" i="0" u="none" strike="noStrike" baseline="0">
                <a:latin typeface="Segoe"/>
                <a:ea typeface="ＭＳ ゴシック"/>
              </a:rPr>
            </a:br>
            <a:r>
              <a:rPr lang="tr-TR" b="0" i="0" u="none" strike="noStrike" baseline="0">
                <a:latin typeface="Segoe"/>
                <a:ea typeface="ＭＳ ゴシック"/>
              </a:rPr>
              <a:t>dialog box.</a:t>
            </a:r>
          </a:p>
          <a:p>
            <a:pPr lvl="1" rtl="0"/>
            <a:r>
              <a:rPr lang="tr-TR" b="0" i="0" u="none" strike="noStrike" baseline="0">
                <a:latin typeface="Segoe"/>
                <a:ea typeface="ＭＳ ゴシック"/>
              </a:rPr>
              <a:t>15.	</a:t>
            </a:r>
            <a:r>
              <a:rPr lang="tr-TR" b="1" i="0" u="none" strike="noStrike" baseline="0">
                <a:latin typeface="Segoe"/>
                <a:ea typeface="ＭＳ ゴシック"/>
              </a:rPr>
              <a:t>SAVE </a:t>
            </a:r>
            <a:r>
              <a:rPr lang="tr-TR" b="0" i="0" u="none" strike="noStrike" baseline="0">
                <a:latin typeface="Segoe"/>
                <a:ea typeface="ＭＳ ゴシック"/>
              </a:rPr>
              <a:t>the project </a:t>
            </a:r>
            <a:br>
              <a:rPr lang="tr-TR" b="0" i="0" u="none" strike="noStrike" baseline="0">
                <a:latin typeface="Segoe"/>
                <a:ea typeface="ＭＳ ゴシック"/>
              </a:rPr>
            </a:br>
            <a:r>
              <a:rPr lang="tr-TR" b="0" i="0" u="none" strike="noStrike" baseline="0">
                <a:latin typeface="Segoe"/>
                <a:ea typeface="ＭＳ ゴシック"/>
              </a:rPr>
              <a:t>schedule.</a:t>
            </a:r>
          </a:p>
          <a:p>
            <a:pPr lvl="0" rtl="0"/>
            <a:r>
              <a:rPr lang="tr-TR" b="1" i="0" u="none" strike="noStrike" baseline="0">
                <a:latin typeface="Segoe"/>
                <a:ea typeface="ＭＳ ゴシック"/>
              </a:rPr>
              <a:t>PAUSE. LEAVE </a:t>
            </a:r>
            <a:r>
              <a:rPr lang="tr-TR" b="0" i="0" u="none" strike="noStrike" baseline="0">
                <a:latin typeface="Segoe"/>
                <a:ea typeface="ＭＳ ゴシック"/>
              </a:rPr>
              <a:t>the project schedule open to use in the next exercise.</a:t>
            </a:r>
            <a:endParaRPr lang="tr-TR" b="0" i="0" u="none" strike="noStrike" baseline="0">
              <a:latin typeface="Times New Roman"/>
              <a:ea typeface="ＭＳ ゴシック"/>
            </a:endParaRPr>
          </a:p>
        </p:txBody>
      </p:sp>
    </p:spTree>
    <p:extLst>
      <p:ext uri="{BB962C8B-B14F-4D97-AF65-F5344CB8AC3E}">
        <p14:creationId xmlns:p14="http://schemas.microsoft.com/office/powerpoint/2010/main" val="4078127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a Specific Work Schedule for a Resource</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dirty="0">
                <a:latin typeface="Segoe"/>
                <a:ea typeface="ＭＳ ゴシック"/>
              </a:rPr>
              <a:t>If you need to edit several resource calendars in the same way (to handle a flex-time schedule or night shift, for example), you might find it easier to assign a different base calendar to this group of resources. </a:t>
            </a:r>
          </a:p>
          <a:p>
            <a:pPr lvl="0" rtl="0"/>
            <a:r>
              <a:rPr lang="tr-TR" b="0" i="0" u="none" strike="noStrike" baseline="0" dirty="0">
                <a:latin typeface="Segoe"/>
                <a:ea typeface="ＭＳ ゴシック"/>
              </a:rPr>
              <a:t>A </a:t>
            </a:r>
            <a:r>
              <a:rPr lang="tr-TR" b="1" i="1" u="none" strike="noStrike" baseline="0" dirty="0">
                <a:solidFill>
                  <a:srgbClr val="FF0000"/>
                </a:solidFill>
                <a:latin typeface="Segoe"/>
                <a:ea typeface="ＭＳ ゴシック"/>
              </a:rPr>
              <a:t>base calendar </a:t>
            </a:r>
            <a:r>
              <a:rPr lang="tr-TR" b="0" i="0" u="none" strike="noStrike" baseline="0" dirty="0">
                <a:latin typeface="Segoe"/>
                <a:ea typeface="ＭＳ ゴシック"/>
              </a:rPr>
              <a:t>can be used as a task calendar, a project calendar, or resource calendar and specifies default working and nonworking times. </a:t>
            </a:r>
          </a:p>
          <a:p>
            <a:pPr lvl="0" rtl="0"/>
            <a:r>
              <a:rPr lang="tr-TR" b="0" i="0" u="none" strike="noStrike" baseline="0" dirty="0">
                <a:latin typeface="Segoe"/>
                <a:ea typeface="ＭＳ ゴシック"/>
              </a:rPr>
              <a:t>Assigning a different base calendar is quicker than editing each individual’s resource calendar, and it allows you to make future project-wide changes to a single base calendar (rather than editing each resource calendar again). </a:t>
            </a:r>
            <a:endParaRPr lang="tr-TR" b="0" i="0" u="none" strike="noStrike" baseline="0" dirty="0">
              <a:latin typeface="Times New Roman"/>
              <a:ea typeface="ＭＳ ゴシック"/>
            </a:endParaRPr>
          </a:p>
        </p:txBody>
      </p:sp>
    </p:spTree>
    <p:extLst>
      <p:ext uri="{BB962C8B-B14F-4D97-AF65-F5344CB8AC3E}">
        <p14:creationId xmlns:p14="http://schemas.microsoft.com/office/powerpoint/2010/main" val="4163378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Establish a Specific Work Schedule for a Resource</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dirty="0">
                <a:latin typeface="Segoe"/>
                <a:ea typeface="ＭＳ ゴシック"/>
              </a:rPr>
              <a:t>You can change a resource’s base calendar by opening the Change Working Time dialog box from the Tools menu. </a:t>
            </a:r>
          </a:p>
          <a:p>
            <a:pPr lvl="0" rtl="0"/>
            <a:r>
              <a:rPr lang="tr-TR" b="0" i="0" u="none" strike="noStrike" baseline="0" dirty="0">
                <a:latin typeface="Segoe"/>
                <a:ea typeface="ＭＳ ゴシック"/>
              </a:rPr>
              <a:t>In the For Calendar box, select the desired resource and then in the Base Calendar box, select the desired base calendar. </a:t>
            </a:r>
          </a:p>
          <a:p>
            <a:pPr lvl="0" rtl="0"/>
            <a:r>
              <a:rPr lang="tr-TR" b="0" i="0" u="none" strike="noStrike" baseline="0" dirty="0">
                <a:latin typeface="Segoe"/>
                <a:ea typeface="ＭＳ ゴシック"/>
              </a:rPr>
              <a:t>For a group of resources that will be using the same calendar, you can change the calendar directly in the Base Calendar column of the Entry table in the Resource Sheet view. </a:t>
            </a:r>
          </a:p>
          <a:p>
            <a:pPr lvl="0" rtl="0"/>
            <a:r>
              <a:rPr lang="tr-TR" b="1" i="0" u="none" strike="noStrike" baseline="0" dirty="0">
                <a:latin typeface="Segoe"/>
                <a:ea typeface="ＭＳ ゴシック"/>
              </a:rPr>
              <a:t>Microsoft Project includes three base calendars: Standard, 24 Hours, and Night Shift. </a:t>
            </a:r>
          </a:p>
          <a:p>
            <a:pPr lvl="0" rtl="0"/>
            <a:r>
              <a:rPr lang="tr-TR" b="1" i="0" u="none" strike="noStrike" baseline="0" dirty="0">
                <a:latin typeface="Segoe"/>
                <a:ea typeface="ＭＳ ゴシック"/>
              </a:rPr>
              <a:t>You can customize these or use them as a basis for your own base calendar.</a:t>
            </a:r>
          </a:p>
        </p:txBody>
      </p:sp>
    </p:spTree>
    <p:extLst>
      <p:ext uri="{BB962C8B-B14F-4D97-AF65-F5344CB8AC3E}">
        <p14:creationId xmlns:p14="http://schemas.microsoft.com/office/powerpoint/2010/main" val="2218653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Adding Resource Notes</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0" i="0" u="none" strike="noStrike" baseline="0" dirty="0">
                <a:latin typeface="Segoe"/>
                <a:ea typeface="ＭＳ ゴシック"/>
              </a:rPr>
              <a:t>At times, you may want to provide the details regarding how (and why) a resource is scheduled a certain way. </a:t>
            </a:r>
          </a:p>
          <a:p>
            <a:pPr lvl="0" rtl="0"/>
            <a:r>
              <a:rPr lang="tr-TR" b="0" i="0" u="none" strike="noStrike" baseline="0" dirty="0">
                <a:latin typeface="Segoe"/>
                <a:ea typeface="ＭＳ ゴシック"/>
              </a:rPr>
              <a:t>You can add this additional information about a resource by attaching a note.</a:t>
            </a:r>
          </a:p>
          <a:p>
            <a:pPr lvl="0" rtl="0"/>
            <a:r>
              <a:rPr lang="tr-TR" b="0" i="0" u="none" strike="noStrike" baseline="0" dirty="0">
                <a:latin typeface="Segoe"/>
                <a:ea typeface="ＭＳ ゴシック"/>
              </a:rPr>
              <a:t>In this exercise, you learn how to attach a </a:t>
            </a:r>
            <a:r>
              <a:rPr lang="tr-TR" b="0" i="0" u="none" strike="noStrike" baseline="0" dirty="0">
                <a:solidFill>
                  <a:srgbClr val="FF0000"/>
                </a:solidFill>
                <a:latin typeface="Segoe"/>
                <a:ea typeface="ＭＳ ゴシック"/>
              </a:rPr>
              <a:t>scheduling note </a:t>
            </a:r>
            <a:r>
              <a:rPr lang="tr-TR" b="0" i="0" u="none" strike="noStrike" baseline="0" dirty="0">
                <a:latin typeface="Segoe"/>
                <a:ea typeface="ＭＳ ゴシック"/>
              </a:rPr>
              <a:t>to a resource in Project 2013.</a:t>
            </a:r>
            <a:endParaRPr lang="tr-TR" b="0" i="0" u="none" strike="noStrike" baseline="0" dirty="0">
              <a:latin typeface="Times New Roman"/>
              <a:ea typeface="ＭＳ ゴシック"/>
            </a:endParaRPr>
          </a:p>
        </p:txBody>
      </p:sp>
    </p:spTree>
    <p:extLst>
      <p:ext uri="{BB962C8B-B14F-4D97-AF65-F5344CB8AC3E}">
        <p14:creationId xmlns:p14="http://schemas.microsoft.com/office/powerpoint/2010/main" val="539520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Attach a Note To a Resource</a:t>
            </a:r>
            <a:endParaRPr lang="tr-TR"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tr-TR" b="1" i="0" u="none" strike="noStrike" baseline="0">
                <a:latin typeface="Segoe"/>
                <a:ea typeface="ＭＳ ゴシック"/>
              </a:rPr>
              <a:t>USE </a:t>
            </a:r>
            <a:r>
              <a:rPr lang="tr-TR" b="0" i="0" u="none" strike="noStrike" baseline="0">
                <a:latin typeface="Segoe"/>
                <a:ea typeface="ＭＳ ゴシック"/>
              </a:rPr>
              <a:t>the project schedule you created in the previous exercise. Make sure you are still in the Resource Sheet view of the </a:t>
            </a:r>
            <a:r>
              <a:rPr lang="tr-TR" b="1" i="1" u="none" strike="noStrike" baseline="0">
                <a:latin typeface="Segoe"/>
                <a:ea typeface="ＭＳ ゴシック"/>
              </a:rPr>
              <a:t>Don Funk Music Video 2 </a:t>
            </a:r>
            <a:r>
              <a:rPr lang="tr-TR" b="0" i="0" u="none" strike="noStrike" baseline="0">
                <a:latin typeface="Segoe"/>
                <a:ea typeface="ＭＳ ゴシック"/>
              </a:rPr>
              <a:t>file.</a:t>
            </a:r>
          </a:p>
          <a:p>
            <a:pPr lvl="1" rtl="0"/>
            <a:r>
              <a:rPr lang="tr-TR" b="0" i="0" u="none" strike="noStrike" baseline="0">
                <a:latin typeface="Segoe"/>
                <a:ea typeface="ＭＳ ゴシック"/>
              </a:rPr>
              <a:t>1.	In the Resource Name column, select the name of the resource 1, </a:t>
            </a:r>
            <a:r>
              <a:rPr lang="tr-TR" b="1" i="0" u="none" strike="noStrike" baseline="0">
                <a:latin typeface="Segoe"/>
                <a:ea typeface="ＭＳ ゴシック"/>
              </a:rPr>
              <a:t>Jamie Reding</a:t>
            </a:r>
            <a:r>
              <a:rPr lang="tr-TR" b="0" i="0" u="none" strike="noStrike" baseline="0">
                <a:latin typeface="Times New Roman"/>
                <a:ea typeface="ＭＳ ゴシック"/>
              </a:rPr>
              <a:t>.</a:t>
            </a:r>
          </a:p>
          <a:p>
            <a:pPr lvl="1" rtl="0"/>
            <a:r>
              <a:rPr lang="tr-TR" b="0" i="0" u="none" strike="noStrike" baseline="0">
                <a:latin typeface="Segoe"/>
                <a:ea typeface="ＭＳ ゴシック"/>
              </a:rPr>
              <a:t>2.	On the ribbon, click the </a:t>
            </a:r>
            <a:r>
              <a:rPr lang="tr-TR" b="1" i="0" u="none" strike="noStrike" baseline="0">
                <a:latin typeface="Segoe"/>
                <a:ea typeface="ＭＳ ゴシック"/>
              </a:rPr>
              <a:t>Resource tab</a:t>
            </a:r>
            <a:r>
              <a:rPr lang="tr-TR" b="0" i="0" u="none" strike="noStrike" baseline="0">
                <a:latin typeface="Segoe"/>
                <a:ea typeface="ＭＳ ゴシック"/>
              </a:rPr>
              <a:t>, then click the </a:t>
            </a:r>
            <a:r>
              <a:rPr lang="tr-TR" b="1" i="0" u="none" strike="noStrike" baseline="0">
                <a:latin typeface="Segoe"/>
                <a:ea typeface="ＭＳ ゴシック"/>
              </a:rPr>
              <a:t>Resource Notes </a:t>
            </a:r>
            <a:r>
              <a:rPr lang="tr-TR" b="0" i="0" u="none" strike="noStrike" baseline="0">
                <a:latin typeface="Segoe"/>
                <a:ea typeface="ＭＳ ゴシック"/>
              </a:rPr>
              <a:t>button in the Properties command group on the ribbon. The Resource Information dialog box is displayed with the Notes tab visible.</a:t>
            </a:r>
          </a:p>
          <a:p>
            <a:pPr lvl="1" rtl="0"/>
            <a:r>
              <a:rPr lang="tr-TR" b="0" i="0" u="none" strike="noStrike" baseline="0">
                <a:latin typeface="Segoe"/>
                <a:ea typeface="ＭＳ ゴシック"/>
              </a:rPr>
              <a:t>3.	In the Notes box, type </a:t>
            </a:r>
            <a:r>
              <a:rPr lang="tr-TR" b="1" i="0" u="none" strike="noStrike" baseline="0">
                <a:latin typeface="Segoe"/>
                <a:ea typeface="ＭＳ ゴシック"/>
              </a:rPr>
              <a:t>Jamie on vacation Jan 28 and 29; available for consult at home if necessary </a:t>
            </a:r>
            <a:r>
              <a:rPr lang="tr-TR" b="0" i="0" u="none" strike="noStrike" baseline="0">
                <a:latin typeface="Segoe"/>
                <a:ea typeface="ＭＳ ゴシック"/>
              </a:rPr>
              <a:t>and click </a:t>
            </a:r>
            <a:r>
              <a:rPr lang="tr-TR" b="1" i="0" u="none" strike="noStrike" baseline="0">
                <a:latin typeface="Segoe"/>
                <a:ea typeface="ＭＳ ゴシック"/>
              </a:rPr>
              <a:t>OK</a:t>
            </a:r>
            <a:r>
              <a:rPr lang="tr-TR" b="0" i="0" u="none" strike="noStrike" baseline="0">
                <a:latin typeface="Segoe"/>
                <a:ea typeface="ＭＳ ゴシック"/>
              </a:rPr>
              <a:t>. A note icon appears in the indicator column.</a:t>
            </a:r>
            <a:endParaRPr lang="tr-TR" b="0" i="0" u="none" strike="noStrike" baseline="0">
              <a:latin typeface="Times New Roman"/>
              <a:ea typeface="ＭＳ ゴシック"/>
            </a:endParaRPr>
          </a:p>
        </p:txBody>
      </p:sp>
    </p:spTree>
    <p:extLst>
      <p:ext uri="{BB962C8B-B14F-4D97-AF65-F5344CB8AC3E}">
        <p14:creationId xmlns:p14="http://schemas.microsoft.com/office/powerpoint/2010/main" val="4245758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Step by Step: Attach a Note To a Resource</a:t>
            </a:r>
            <a:endParaRPr lang="tr-TR" b="0" i="0" u="none" strike="noStrike" baseline="0">
              <a:solidFill>
                <a:srgbClr val="009E49"/>
              </a:solidFill>
              <a:latin typeface="Times New Roman"/>
              <a:ea typeface="ＭＳ ゴシック"/>
            </a:endParaRPr>
          </a:p>
        </p:txBody>
      </p:sp>
      <p:pic>
        <p:nvPicPr>
          <p:cNvPr id="4" name="Picture 3" descr="021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5467" y="1600200"/>
            <a:ext cx="4741333" cy="2758811"/>
          </a:xfrm>
          <a:prstGeom prst="rect">
            <a:avLst/>
          </a:prstGeom>
        </p:spPr>
      </p:pic>
      <p:sp>
        <p:nvSpPr>
          <p:cNvPr id="3" name="Text Placeholder 2"/>
          <p:cNvSpPr>
            <a:spLocks noGrp="1"/>
          </p:cNvSpPr>
          <p:nvPr>
            <p:ph type="body" idx="1"/>
          </p:nvPr>
        </p:nvSpPr>
        <p:spPr>
          <a:xfrm>
            <a:off x="457200" y="1524000"/>
            <a:ext cx="8001000" cy="4953000"/>
          </a:xfrm>
        </p:spPr>
        <p:txBody>
          <a:bodyPr/>
          <a:lstStyle/>
          <a:p>
            <a:pPr lvl="1" rtl="0"/>
            <a:r>
              <a:rPr lang="tr-TR" b="0" i="0" u="none" strike="noStrike" baseline="0" dirty="0">
                <a:latin typeface="Segoe"/>
                <a:ea typeface="ＭＳ ゴシック"/>
              </a:rPr>
              <a:t>4.	Point to the note icon </a:t>
            </a:r>
            <a:br>
              <a:rPr lang="tr-TR" b="0" i="0" u="none" strike="noStrike" baseline="0" dirty="0">
                <a:latin typeface="Segoe"/>
                <a:ea typeface="ＭＳ ゴシック"/>
              </a:rPr>
            </a:br>
            <a:r>
              <a:rPr lang="tr-TR" b="0" i="0" u="none" strike="noStrike" baseline="0" dirty="0">
                <a:latin typeface="Segoe"/>
                <a:ea typeface="ＭＳ ゴシック"/>
              </a:rPr>
              <a:t>in the Resource sheet. </a:t>
            </a:r>
            <a:br>
              <a:rPr lang="tr-TR" b="0" i="0" u="none" strike="noStrike" baseline="0" dirty="0">
                <a:latin typeface="Segoe"/>
                <a:ea typeface="ＭＳ ゴシック"/>
              </a:rPr>
            </a:br>
            <a:r>
              <a:rPr lang="tr-TR" b="0" i="0" u="none" strike="noStrike" baseline="0" dirty="0">
                <a:latin typeface="Segoe"/>
                <a:ea typeface="ＭＳ ゴシック"/>
              </a:rPr>
              <a:t>The note appears in a </a:t>
            </a:r>
            <a:br>
              <a:rPr lang="tr-TR" b="0" i="0" u="none" strike="noStrike" baseline="0" dirty="0">
                <a:latin typeface="Segoe"/>
                <a:ea typeface="ＭＳ ゴシック"/>
              </a:rPr>
            </a:br>
            <a:r>
              <a:rPr lang="tr-TR" b="0" i="0" u="none" strike="noStrike" baseline="0" dirty="0">
                <a:latin typeface="Segoe"/>
                <a:ea typeface="ＭＳ ゴシック"/>
              </a:rPr>
              <a:t>ScreenTip (double-click </a:t>
            </a:r>
            <a:br>
              <a:rPr lang="tr-TR" b="0" i="0" u="none" strike="noStrike" baseline="0" dirty="0">
                <a:latin typeface="Segoe"/>
                <a:ea typeface="ＭＳ ゴシック"/>
              </a:rPr>
            </a:br>
            <a:r>
              <a:rPr lang="tr-TR" b="0" i="0" u="none" strike="noStrike" baseline="0" dirty="0">
                <a:latin typeface="Segoe"/>
                <a:ea typeface="ＭＳ ゴシック"/>
              </a:rPr>
              <a:t>the icon to display the </a:t>
            </a:r>
            <a:br>
              <a:rPr lang="tr-TR" b="0" i="0" u="none" strike="noStrike" baseline="0" dirty="0">
                <a:latin typeface="Segoe"/>
                <a:ea typeface="ＭＳ ゴシック"/>
              </a:rPr>
            </a:br>
            <a:r>
              <a:rPr lang="tr-TR" b="0" i="0" u="none" strike="noStrike" baseline="0" dirty="0">
                <a:latin typeface="Segoe"/>
                <a:ea typeface="ＭＳ ゴシック"/>
              </a:rPr>
              <a:t>full text of longer </a:t>
            </a:r>
            <a:br>
              <a:rPr lang="tr-TR" b="0" i="0" u="none" strike="noStrike" baseline="0" dirty="0">
                <a:latin typeface="Segoe"/>
                <a:ea typeface="ＭＳ ゴシック"/>
              </a:rPr>
            </a:br>
            <a:r>
              <a:rPr lang="tr-TR" b="0" i="0" u="none" strike="noStrike" baseline="0" dirty="0">
                <a:latin typeface="Segoe"/>
                <a:ea typeface="ＭＳ ゴシック"/>
              </a:rPr>
              <a:t>notes). Your screen </a:t>
            </a:r>
            <a:br>
              <a:rPr lang="tr-TR" b="0" i="0" u="none" strike="noStrike" baseline="0" dirty="0">
                <a:latin typeface="Segoe"/>
                <a:ea typeface="ＭＳ ゴシック"/>
              </a:rPr>
            </a:br>
            <a:r>
              <a:rPr lang="tr-TR" b="0" i="0" u="none" strike="noStrike" baseline="0" dirty="0">
                <a:latin typeface="Segoe"/>
                <a:ea typeface="ＭＳ ゴシック"/>
              </a:rPr>
              <a:t>should look similar to </a:t>
            </a:r>
            <a:br>
              <a:rPr lang="tr-TR" b="0" i="0" u="none" strike="noStrike" baseline="0" dirty="0">
                <a:latin typeface="Segoe"/>
                <a:ea typeface="ＭＳ ゴシック"/>
              </a:rPr>
            </a:br>
            <a:r>
              <a:rPr lang="tr-TR" b="0" i="0" u="none" strike="noStrike" baseline="0" dirty="0">
                <a:latin typeface="Segoe"/>
                <a:ea typeface="ＭＳ ゴシック"/>
              </a:rPr>
              <a:t>the figure at</a:t>
            </a:r>
            <a:r>
              <a:rPr lang="tr-TR" b="0" i="0" u="none" strike="noStrike" dirty="0">
                <a:latin typeface="Segoe"/>
                <a:ea typeface="ＭＳ ゴシック"/>
              </a:rPr>
              <a:t> right</a:t>
            </a:r>
            <a:r>
              <a:rPr lang="tr-TR" b="0" i="0" u="none" strike="noStrike" baseline="0" dirty="0">
                <a:latin typeface="Segoe"/>
                <a:ea typeface="ＭＳ ゴシック"/>
              </a:rPr>
              <a:t>.</a:t>
            </a:r>
          </a:p>
          <a:p>
            <a:pPr lvl="1" rtl="0"/>
            <a:r>
              <a:rPr lang="tr-TR" b="0" i="0" u="none" strike="noStrike" baseline="0" dirty="0">
                <a:latin typeface="Segoe"/>
                <a:ea typeface="ＭＳ ゴシック"/>
              </a:rPr>
              <a:t>5.	</a:t>
            </a:r>
            <a:r>
              <a:rPr lang="tr-TR" b="1" i="0" u="none" strike="noStrike" baseline="0" dirty="0">
                <a:latin typeface="Segoe"/>
                <a:ea typeface="ＭＳ ゴシック"/>
              </a:rPr>
              <a:t>SAVE </a:t>
            </a:r>
            <a:r>
              <a:rPr lang="tr-TR" b="0" i="0" u="none" strike="noStrike" baseline="0" dirty="0">
                <a:latin typeface="Segoe"/>
                <a:ea typeface="ＭＳ ゴシック"/>
              </a:rPr>
              <a:t>the project schedule.</a:t>
            </a:r>
          </a:p>
          <a:p>
            <a:pPr lvl="1" rtl="0"/>
            <a:r>
              <a:rPr lang="tr-TR" b="0" i="0" u="none" strike="noStrike" baseline="0" dirty="0">
                <a:latin typeface="Segoe"/>
                <a:ea typeface="ＭＳ ゴシック"/>
              </a:rPr>
              <a:t>6.	</a:t>
            </a:r>
            <a:r>
              <a:rPr lang="tr-TR" b="1" i="0" u="none" strike="noStrike" baseline="0">
                <a:latin typeface="Segoe"/>
                <a:ea typeface="ＭＳ ゴシック"/>
              </a:rPr>
              <a:t>CLOSE</a:t>
            </a:r>
            <a:r>
              <a:rPr lang="tr-TR" b="0" i="0" u="none" strike="noStrike" baseline="0">
                <a:latin typeface="Segoe"/>
                <a:ea typeface="ＭＳ ゴシック"/>
              </a:rPr>
              <a:t> the Don Funk Music Video 2 file.</a:t>
            </a:r>
          </a:p>
          <a:p>
            <a:pPr lvl="0" rtl="0"/>
            <a:r>
              <a:rPr lang="tr-TR" b="1" i="0" u="none" strike="noStrike" baseline="0" dirty="0">
                <a:latin typeface="Segoe"/>
                <a:ea typeface="ＭＳ ゴシック"/>
              </a:rPr>
              <a:t>PAUSE. </a:t>
            </a:r>
            <a:r>
              <a:rPr lang="tr-TR" b="0" i="0" u="none" strike="noStrike" baseline="0" dirty="0">
                <a:latin typeface="Segoe"/>
                <a:ea typeface="ＭＳ ゴシック"/>
              </a:rPr>
              <a:t>If you are continuing to the next lesson, keep Project open. If not continuing to additional lessons, </a:t>
            </a:r>
            <a:r>
              <a:rPr lang="tr-TR" b="1" i="0" u="none" strike="noStrike" baseline="0" dirty="0">
                <a:latin typeface="Segoe"/>
                <a:ea typeface="ＭＳ ゴシック"/>
              </a:rPr>
              <a:t>CLOSE </a:t>
            </a:r>
            <a:r>
              <a:rPr lang="tr-TR" b="0" i="0" u="none" strike="noStrike" baseline="0" dirty="0">
                <a:latin typeface="Segoe"/>
                <a:ea typeface="ＭＳ ゴシック"/>
              </a:rPr>
              <a:t>Project.</a:t>
            </a:r>
            <a:endParaRPr lang="tr-TR" b="0" i="0" u="none" strike="noStrike" baseline="0" dirty="0">
              <a:latin typeface="Times New Roman"/>
              <a:ea typeface="ＭＳ ゴシック"/>
            </a:endParaRPr>
          </a:p>
        </p:txBody>
      </p:sp>
      <p:cxnSp>
        <p:nvCxnSpPr>
          <p:cNvPr id="6" name="Straight Arrow Connector 5"/>
          <p:cNvCxnSpPr/>
          <p:nvPr/>
        </p:nvCxnSpPr>
        <p:spPr bwMode="auto">
          <a:xfrm>
            <a:off x="1676400" y="1828800"/>
            <a:ext cx="2819400" cy="19812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106837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tr-TR" b="0" i="0" u="none" strike="noStrike" baseline="0">
                <a:solidFill>
                  <a:srgbClr val="009E49"/>
                </a:solidFill>
                <a:latin typeface="Segoe"/>
                <a:ea typeface="ＭＳ ゴシック"/>
              </a:rPr>
              <a:t>Skill Summary</a:t>
            </a:r>
            <a:endParaRPr lang="tr-TR" b="0" i="0" u="none" strike="noStrike" baseline="0">
              <a:solidFill>
                <a:srgbClr val="009E49"/>
              </a:solidFill>
              <a:latin typeface="Times New Roman"/>
              <a:ea typeface="ＭＳ ゴシック"/>
            </a:endParaRPr>
          </a:p>
        </p:txBody>
      </p:sp>
      <p:pic>
        <p:nvPicPr>
          <p:cNvPr id="4" name="Picture 3" descr="02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400" y="1820333"/>
            <a:ext cx="7569200" cy="296630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spTree>
    <p:extLst>
      <p:ext uri="{BB962C8B-B14F-4D97-AF65-F5344CB8AC3E}">
        <p14:creationId xmlns:p14="http://schemas.microsoft.com/office/powerpoint/2010/main" val="48872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Establishing Individual 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People resources can be in the form of </a:t>
            </a:r>
          </a:p>
          <a:p>
            <a:pPr marL="457200" indent="457200"/>
            <a:r>
              <a:rPr lang="en-US" b="0" i="0" u="none" strike="noStrike" baseline="0" dirty="0">
                <a:latin typeface="Segoe"/>
                <a:ea typeface="ＭＳ ゴシック"/>
              </a:rPr>
              <a:t>individuals, </a:t>
            </a:r>
          </a:p>
          <a:p>
            <a:pPr marL="457200" indent="457200"/>
            <a:r>
              <a:rPr lang="en-US" b="0" i="0" u="none" strike="noStrike" baseline="0" dirty="0">
                <a:latin typeface="Segoe"/>
                <a:ea typeface="ＭＳ ゴシック"/>
              </a:rPr>
              <a:t>individuals identified by their job function or title, or </a:t>
            </a:r>
          </a:p>
          <a:p>
            <a:pPr marL="457200" indent="457200"/>
            <a:r>
              <a:rPr lang="en-US" b="0" i="0" u="none" strike="noStrike" baseline="0" dirty="0">
                <a:latin typeface="Segoe"/>
                <a:ea typeface="ＭＳ ゴシック"/>
              </a:rPr>
              <a:t>groups of individuals with a common skill. </a:t>
            </a:r>
          </a:p>
          <a:p>
            <a:pPr lvl="0" rtl="0"/>
            <a:r>
              <a:rPr lang="en-US" b="0" i="0" u="none" strike="noStrike" baseline="0" dirty="0">
                <a:latin typeface="Segoe"/>
                <a:ea typeface="ＭＳ ゴシック"/>
              </a:rPr>
              <a:t>In this exercise, you practice setting up resource information for the individual people who will perform the tasks on the project.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182921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Individual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lnSpc>
                <a:spcPct val="90000"/>
              </a:lnSpc>
            </a:pPr>
            <a:r>
              <a:rPr lang="en-US" sz="2000" b="1" i="0" u="none" strike="noStrike" baseline="0" dirty="0">
                <a:latin typeface="Segoe"/>
                <a:ea typeface="ＭＳ ゴシック"/>
              </a:rPr>
              <a:t>GET READY. </a:t>
            </a:r>
            <a:r>
              <a:rPr lang="en-US" sz="2000" b="0" i="0" u="none" strike="noStrike" baseline="0" dirty="0">
                <a:latin typeface="Segoe"/>
                <a:ea typeface="ＭＳ ゴシック"/>
              </a:rPr>
              <a:t>Open </a:t>
            </a:r>
            <a:r>
              <a:rPr lang="en-US" sz="2000" b="1" i="1" u="none" strike="noStrike" baseline="0" dirty="0">
                <a:solidFill>
                  <a:srgbClr val="FF0000"/>
                </a:solidFill>
                <a:latin typeface="Segoe"/>
                <a:ea typeface="ＭＳ ゴシック"/>
              </a:rPr>
              <a:t>Don Funk Music Video 2M</a:t>
            </a:r>
            <a:r>
              <a:rPr lang="en-US" sz="2000" b="0" i="0" u="none" strike="noStrike" baseline="0" dirty="0">
                <a:latin typeface="Times New Roman"/>
                <a:ea typeface="ＭＳ ゴシック"/>
              </a:rPr>
              <a:t>.</a:t>
            </a:r>
          </a:p>
          <a:p>
            <a:pPr lvl="1" rtl="0">
              <a:lnSpc>
                <a:spcPct val="90000"/>
              </a:lnSpc>
            </a:pPr>
            <a:r>
              <a:rPr lang="en-US" sz="2000" b="0" i="0" u="none" strike="noStrike" baseline="0" dirty="0">
                <a:latin typeface="Segoe"/>
                <a:ea typeface="ＭＳ ゴシック"/>
              </a:rPr>
              <a:t>1.	Click the </a:t>
            </a:r>
            <a:r>
              <a:rPr lang="en-US" sz="2000" b="1" i="0" u="none" strike="noStrike" baseline="0" dirty="0">
                <a:latin typeface="Segoe"/>
                <a:ea typeface="ＭＳ ゴシック"/>
              </a:rPr>
              <a:t>View </a:t>
            </a:r>
            <a:r>
              <a:rPr lang="en-US" sz="2000" b="0" i="0" u="none" strike="noStrike" baseline="0" dirty="0">
                <a:latin typeface="Segoe"/>
                <a:ea typeface="ＭＳ ゴシック"/>
              </a:rPr>
              <a:t>tab, then in the Resource Views group, select </a:t>
            </a:r>
            <a:r>
              <a:rPr lang="en-US" sz="2000" b="1" i="0" u="none" strike="noStrike" baseline="0" dirty="0">
                <a:latin typeface="Segoe"/>
                <a:ea typeface="ＭＳ ゴシック"/>
              </a:rPr>
              <a:t>Resource Sheet </a:t>
            </a:r>
            <a:r>
              <a:rPr lang="en-US" sz="2000" b="0" i="0" u="none" strike="noStrike" baseline="0" dirty="0">
                <a:latin typeface="Segoe"/>
                <a:ea typeface="ＭＳ ゴシック"/>
              </a:rPr>
              <a:t>to open the Resource Sheet view.</a:t>
            </a:r>
          </a:p>
          <a:p>
            <a:pPr lvl="1" rtl="0">
              <a:lnSpc>
                <a:spcPct val="90000"/>
              </a:lnSpc>
            </a:pPr>
            <a:r>
              <a:rPr lang="en-US" sz="2000" b="0" i="0" u="none" strike="noStrike" baseline="0" dirty="0">
                <a:latin typeface="Segoe"/>
                <a:ea typeface="ＭＳ ゴシック"/>
              </a:rPr>
              <a:t>2.	In the Resource Sheet view, click the </a:t>
            </a:r>
            <a:r>
              <a:rPr lang="en-US" sz="2000" b="1" i="0" u="none" strike="noStrike" baseline="0" dirty="0">
                <a:latin typeface="Segoe"/>
                <a:ea typeface="ＭＳ ゴシック"/>
              </a:rPr>
              <a:t>empty cell </a:t>
            </a:r>
            <a:r>
              <a:rPr lang="en-US" sz="2000" b="0" i="0" u="none" strike="noStrike" baseline="0" dirty="0">
                <a:latin typeface="Segoe"/>
                <a:ea typeface="ＭＳ ゴシック"/>
              </a:rPr>
              <a:t>directly below the Resource Name column heading.</a:t>
            </a:r>
          </a:p>
          <a:p>
            <a:pPr lvl="1">
              <a:lnSpc>
                <a:spcPct val="90000"/>
              </a:lnSpc>
            </a:pPr>
            <a:r>
              <a:rPr lang="en-US" sz="2000" dirty="0">
                <a:latin typeface="Segoe"/>
                <a:ea typeface="ＭＳ ゴシック"/>
              </a:rPr>
              <a:t>3.	Type </a:t>
            </a:r>
            <a:r>
              <a:rPr lang="en-US" sz="2000" b="1" dirty="0">
                <a:latin typeface="Segoe"/>
                <a:ea typeface="ＭＳ ゴシック"/>
              </a:rPr>
              <a:t>Jamie </a:t>
            </a:r>
            <a:r>
              <a:rPr lang="en-US" sz="2000" b="1" dirty="0" err="1">
                <a:latin typeface="Segoe"/>
                <a:ea typeface="ＭＳ ゴシック"/>
              </a:rPr>
              <a:t>Reding</a:t>
            </a:r>
            <a:r>
              <a:rPr lang="en-US" sz="2000" b="1" dirty="0">
                <a:latin typeface="Segoe"/>
                <a:ea typeface="ＭＳ ゴシック"/>
              </a:rPr>
              <a:t> </a:t>
            </a:r>
            <a:r>
              <a:rPr lang="en-US" sz="2000" dirty="0">
                <a:latin typeface="Segoe"/>
                <a:ea typeface="ＭＳ ゴシック"/>
              </a:rPr>
              <a:t>and press </a:t>
            </a:r>
            <a:r>
              <a:rPr lang="en-US" sz="2000" b="1" dirty="0">
                <a:latin typeface="Segoe"/>
                <a:ea typeface="ＭＳ ゴシック"/>
              </a:rPr>
              <a:t>Enter</a:t>
            </a:r>
            <a:r>
              <a:rPr lang="en-US" sz="2000" dirty="0">
                <a:latin typeface="Segoe"/>
                <a:ea typeface="ＭＳ ゴシック"/>
              </a:rPr>
              <a:t>. Project adds Jamie </a:t>
            </a:r>
            <a:r>
              <a:rPr lang="en-US" sz="2000" dirty="0" err="1">
                <a:latin typeface="Segoe"/>
                <a:ea typeface="ＭＳ ゴシック"/>
              </a:rPr>
              <a:t>Reding</a:t>
            </a:r>
            <a:r>
              <a:rPr lang="en-US" sz="2000" dirty="0">
                <a:latin typeface="Segoe"/>
                <a:ea typeface="ＭＳ ゴシック"/>
              </a:rPr>
              <a:t> as a work resource and automatically enters additional, default information. Your screen should look similar to the figure below.</a:t>
            </a:r>
            <a:endParaRPr lang="en-US" sz="2000" dirty="0">
              <a:latin typeface="Times New Roman"/>
              <a:ea typeface="ＭＳ ゴシック"/>
            </a:endParaRPr>
          </a:p>
          <a:p>
            <a:pPr lvl="1" rtl="0">
              <a:lnSpc>
                <a:spcPct val="90000"/>
              </a:lnSpc>
            </a:pPr>
            <a:endParaRPr lang="en-US" sz="2000" b="0" i="0" u="none" strike="noStrike" baseline="0" dirty="0">
              <a:latin typeface="Times New Roman"/>
              <a:ea typeface="ＭＳ ゴシック"/>
            </a:endParaRPr>
          </a:p>
        </p:txBody>
      </p:sp>
      <p:pic>
        <p:nvPicPr>
          <p:cNvPr id="4" name="Picture 3" descr="020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4089400"/>
            <a:ext cx="7332134" cy="2286662"/>
          </a:xfrm>
          <a:prstGeom prst="rect">
            <a:avLst/>
          </a:prstGeom>
        </p:spPr>
      </p:pic>
    </p:spTree>
    <p:extLst>
      <p:ext uri="{BB962C8B-B14F-4D97-AF65-F5344CB8AC3E}">
        <p14:creationId xmlns:p14="http://schemas.microsoft.com/office/powerpoint/2010/main" val="102475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Individual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dirty="0">
                <a:latin typeface="Segoe"/>
                <a:ea typeface="ＭＳ ゴシック"/>
              </a:rPr>
              <a:t>4.	Enter the remaining resource names into the Simple Resource Sheet. Enter the first column of names (Scott </a:t>
            </a:r>
            <a:r>
              <a:rPr lang="en-US" dirty="0" err="1">
                <a:latin typeface="Segoe"/>
                <a:ea typeface="ＭＳ ゴシック"/>
              </a:rPr>
              <a:t>Seely</a:t>
            </a:r>
            <a:r>
              <a:rPr lang="en-US" dirty="0">
                <a:latin typeface="Segoe"/>
                <a:ea typeface="ＭＳ ゴシック"/>
              </a:rPr>
              <a:t>, Jeff Pike, etc.), then the second column.</a:t>
            </a:r>
          </a:p>
          <a:p>
            <a:pPr marL="457200" lvl="0" indent="457200"/>
            <a:r>
              <a:rPr lang="en-US" b="1" dirty="0">
                <a:latin typeface="Segoe"/>
                <a:ea typeface="ＭＳ ゴシック"/>
              </a:rPr>
              <a:t>Scott </a:t>
            </a:r>
            <a:r>
              <a:rPr lang="en-US" b="1" dirty="0" err="1">
                <a:latin typeface="Segoe"/>
                <a:ea typeface="ＭＳ ゴシック"/>
              </a:rPr>
              <a:t>Seely</a:t>
            </a:r>
            <a:r>
              <a:rPr lang="en-US" b="1" dirty="0">
                <a:latin typeface="Segoe"/>
                <a:ea typeface="ＭＳ ゴシック"/>
              </a:rPr>
              <a:t>     Brad Sutton</a:t>
            </a:r>
          </a:p>
          <a:p>
            <a:pPr marL="457200" lvl="0" indent="457200"/>
            <a:r>
              <a:rPr lang="en-US" b="1" dirty="0">
                <a:latin typeface="Segoe"/>
                <a:ea typeface="ＭＳ ゴシック"/>
              </a:rPr>
              <a:t>Jeff Pike         Annette Hill</a:t>
            </a:r>
          </a:p>
          <a:p>
            <a:pPr marL="457200" lvl="0" indent="457200"/>
            <a:r>
              <a:rPr lang="en-US" b="1" dirty="0">
                <a:latin typeface="Segoe"/>
                <a:ea typeface="ＭＳ ゴシック"/>
              </a:rPr>
              <a:t>Judy Lew        Ryan </a:t>
            </a:r>
            <a:r>
              <a:rPr lang="en-US" b="1" dirty="0" err="1">
                <a:latin typeface="Segoe"/>
                <a:ea typeface="ＭＳ ゴシック"/>
              </a:rPr>
              <a:t>Ihrig</a:t>
            </a:r>
            <a:endParaRPr lang="en-US" b="1" dirty="0">
              <a:latin typeface="Segoe"/>
              <a:ea typeface="ＭＳ ゴシック"/>
            </a:endParaRPr>
          </a:p>
          <a:p>
            <a:pPr marL="457200" lvl="0" indent="457200"/>
            <a:r>
              <a:rPr lang="en-US" b="1" dirty="0">
                <a:latin typeface="Segoe"/>
                <a:ea typeface="ＭＳ ゴシック"/>
              </a:rPr>
              <a:t>Brenda Diaz   Yan Li</a:t>
            </a:r>
          </a:p>
          <a:p>
            <a:pPr lvl="0"/>
            <a:r>
              <a:rPr lang="en-US" dirty="0">
                <a:latin typeface="Segoe"/>
                <a:ea typeface="ＭＳ ゴシック"/>
              </a:rPr>
              <a:t>Your screen should look similar to the figure on the next slide.</a:t>
            </a:r>
            <a:endParaRPr lang="en-US" dirty="0">
              <a:latin typeface="Times New Roman"/>
              <a:ea typeface="ＭＳ ゴシック"/>
            </a:endParaRP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388382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Individual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People Resources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endParaRPr lang="en-US" b="0" i="0" u="none" strike="noStrike" baseline="0">
              <a:latin typeface="Times New Roman"/>
              <a:ea typeface="ＭＳ ゴシック"/>
            </a:endParaRPr>
          </a:p>
        </p:txBody>
      </p:sp>
      <p:pic>
        <p:nvPicPr>
          <p:cNvPr id="4" name="Picture 3" descr="02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49400"/>
            <a:ext cx="8255000" cy="342660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2807715721"/>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1872</TotalTime>
  <Words>3476</Words>
  <Application>Microsoft Office PowerPoint</Application>
  <PresentationFormat>On-screen Show (4:3)</PresentationFormat>
  <Paragraphs>402</Paragraphs>
  <Slides>56</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template</vt:lpstr>
      <vt:lpstr>Establishing Resources</vt:lpstr>
      <vt:lpstr>Objectives</vt:lpstr>
      <vt:lpstr>Software Orientation</vt:lpstr>
      <vt:lpstr>Software Orientation</vt:lpstr>
      <vt:lpstr>Establishing People Resources</vt:lpstr>
      <vt:lpstr>Establishing Individual People Resources</vt:lpstr>
      <vt:lpstr>Step by Step: Establish Individual  People Resources</vt:lpstr>
      <vt:lpstr>Step by Step: Establish Individual  People Resources</vt:lpstr>
      <vt:lpstr>Step by Step: Establish Individual  People Resources</vt:lpstr>
      <vt:lpstr>Step by Step: Establish Individual  People Resources</vt:lpstr>
      <vt:lpstr>Establish Individual People Resources</vt:lpstr>
      <vt:lpstr>Establish Individual People Resources</vt:lpstr>
      <vt:lpstr>Establish Individual People Resources</vt:lpstr>
      <vt:lpstr>Establishing a Group Resource</vt:lpstr>
      <vt:lpstr>Step by Step: Establish a Resource That Represents Multiple People</vt:lpstr>
      <vt:lpstr>Step by Step: Establish a Resource That Represents Multiple People</vt:lpstr>
      <vt:lpstr>Step by Step: Establish a Resource That Represents Multiple People</vt:lpstr>
      <vt:lpstr>Establishing Equipment Resources</vt:lpstr>
      <vt:lpstr>Step by Step: Establish Equipment Resources – another method</vt:lpstr>
      <vt:lpstr>Step by Step: Establish Equipment Resources</vt:lpstr>
      <vt:lpstr>Step by Step: Establish Equipment Resources</vt:lpstr>
      <vt:lpstr>Step by Step: Establish Equipment Resources</vt:lpstr>
      <vt:lpstr>Step by Step: Establish Equipment Resources</vt:lpstr>
      <vt:lpstr>Establishing Material Resources</vt:lpstr>
      <vt:lpstr>Establishing Material Resources</vt:lpstr>
      <vt:lpstr>Step by Step: Establish Material Resources</vt:lpstr>
      <vt:lpstr>Step by Step: Establish Material Resources</vt:lpstr>
      <vt:lpstr>Step by Step: Establish Material Resources</vt:lpstr>
      <vt:lpstr>Establishing Cost Resources</vt:lpstr>
      <vt:lpstr>Step by Step: Establish Cost Resources</vt:lpstr>
      <vt:lpstr>Step by Step: Establish Cost Resources</vt:lpstr>
      <vt:lpstr>Establishing Resource Pay Rates</vt:lpstr>
      <vt:lpstr>Entering Resource Cost Information</vt:lpstr>
      <vt:lpstr>Step by Step: Enter Resource Cost Information</vt:lpstr>
      <vt:lpstr>Step by Step: Enter Resource Cost Information</vt:lpstr>
      <vt:lpstr>Step by Step: Enter Resource Cost Information</vt:lpstr>
      <vt:lpstr>Step by Step: Enter Resource Cost Information</vt:lpstr>
      <vt:lpstr>Step by Step: Enter Resource Cost Information</vt:lpstr>
      <vt:lpstr>Step by Step: Enter Resource Cost Information</vt:lpstr>
      <vt:lpstr>Step by Step: Enter Resource Cost Information</vt:lpstr>
      <vt:lpstr>Adjusting Resource Working Times</vt:lpstr>
      <vt:lpstr>Establishing Nonworking Times</vt:lpstr>
      <vt:lpstr>Step by Step: Establish Nonworking Times for an Individual Work Resource</vt:lpstr>
      <vt:lpstr>Step by Step: Establish Nonworking Times for an Individual Work Resource</vt:lpstr>
      <vt:lpstr>Establishing Specific Work Schedules</vt:lpstr>
      <vt:lpstr>Step by Step: Establish a Specific Work Schedule for a Resource</vt:lpstr>
      <vt:lpstr>Step by Step: Establish a Specific Work Schedule for a Resource</vt:lpstr>
      <vt:lpstr>Step by Step: Establish a Specific Work Schedule for a Resource</vt:lpstr>
      <vt:lpstr>Step by Step: Establish a Specific Work Schedule for a Resource</vt:lpstr>
      <vt:lpstr>Step by Step: Establish a Specific Work Schedule for a Resource</vt:lpstr>
      <vt:lpstr>Step by Step: Establish a Specific Work Schedule for a Resource</vt:lpstr>
      <vt:lpstr>Step by Step: Establish a Specific Work Schedule for a Resource</vt:lpstr>
      <vt:lpstr>Adding Resource Notes</vt:lpstr>
      <vt:lpstr>Step by Step: Attach a Note To a Resource</vt:lpstr>
      <vt:lpstr>Step by Step: Attach a Note To a Resource</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Gregory Binder</cp:lastModifiedBy>
  <cp:revision>301</cp:revision>
  <dcterms:created xsi:type="dcterms:W3CDTF">2011-08-08T12:10:51Z</dcterms:created>
  <dcterms:modified xsi:type="dcterms:W3CDTF">2017-08-31T18:04:44Z</dcterms:modified>
</cp:coreProperties>
</file>