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8"/>
  </p:notesMasterIdLst>
  <p:handoutMasterIdLst>
    <p:handoutMasterId r:id="rId49"/>
  </p:handoutMasterIdLst>
  <p:sldIdLst>
    <p:sldId id="256" r:id="rId2"/>
    <p:sldId id="300" r:id="rId3"/>
    <p:sldId id="258" r:id="rId4"/>
    <p:sldId id="301" r:id="rId5"/>
    <p:sldId id="302" r:id="rId6"/>
    <p:sldId id="259" r:id="rId7"/>
    <p:sldId id="260" r:id="rId8"/>
    <p:sldId id="261" r:id="rId9"/>
    <p:sldId id="262" r:id="rId10"/>
    <p:sldId id="263" r:id="rId11"/>
    <p:sldId id="264" r:id="rId12"/>
    <p:sldId id="265" r:id="rId13"/>
    <p:sldId id="266" r:id="rId14"/>
    <p:sldId id="267" r:id="rId15"/>
    <p:sldId id="268" r:id="rId16"/>
    <p:sldId id="269" r:id="rId17"/>
    <p:sldId id="303"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78" autoAdjust="0"/>
    <p:restoredTop sz="90603" autoAdjust="0"/>
  </p:normalViewPr>
  <p:slideViewPr>
    <p:cSldViewPr>
      <p:cViewPr varScale="1">
        <p:scale>
          <a:sx n="107" d="100"/>
          <a:sy n="107" d="100"/>
        </p:scale>
        <p:origin x="5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9/5/2017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9/5/2017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Cross Ref: You will learn more about resource consumption rates in Lesson 6.</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41</a:t>
            </a:fld>
            <a:endParaRPr lang="en-US"/>
          </a:p>
        </p:txBody>
      </p:sp>
    </p:spTree>
    <p:extLst>
      <p:ext uri="{BB962C8B-B14F-4D97-AF65-F5344CB8AC3E}">
        <p14:creationId xmlns:p14="http://schemas.microsoft.com/office/powerpoint/2010/main" val="239152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assign resources via the Resources tab on the Task Information dialog box. To access this dialog box, double click on the task you want to assign resources.</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411138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Resources are sorted alphabetically in the Assign Resources dialog box. Once the resource has been assigned, it is moved to the top of the list.</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13</a:t>
            </a:fld>
            <a:endParaRPr lang="en-US"/>
          </a:p>
        </p:txBody>
      </p:sp>
    </p:spTree>
    <p:extLst>
      <p:ext uri="{BB962C8B-B14F-4D97-AF65-F5344CB8AC3E}">
        <p14:creationId xmlns:p14="http://schemas.microsoft.com/office/powerpoint/2010/main" val="274959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If you want to remove or un-assign a resource from a task in the Assign Resources dialog box, click the resource you want removed and then click the Remove button.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420959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Cross Ref: Recall that in Lesson 2 you learned that Max. Units referred to the maximum capacity of a resource to accomplish tasks.</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17</a:t>
            </a:fld>
            <a:endParaRPr lang="en-US"/>
          </a:p>
        </p:txBody>
      </p:sp>
    </p:spTree>
    <p:extLst>
      <p:ext uri="{BB962C8B-B14F-4D97-AF65-F5344CB8AC3E}">
        <p14:creationId xmlns:p14="http://schemas.microsoft.com/office/powerpoint/2010/main" val="412378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Although effort-driven scheduling is not the default for tasks you create in Microsoft Project, you can change this setting for all new tasks in a project schedule. On the Ribbon bar, click File, then select Options. On the Project Option dialog box, select Schedule. Navigate down to Scheduling options for this project and clear or select the New tasks are Effort driven check box. To change effort-driven scheduling for a single task or group of tasks, select the desired task(s). Click the Task ribbon and then in the Properties group, select the Information button. Select the Advanced tab of the Multiple Task Information dialog box. Clear or select the Effort driven check box.</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26</a:t>
            </a:fld>
            <a:endParaRPr lang="en-US"/>
          </a:p>
        </p:txBody>
      </p:sp>
    </p:spTree>
    <p:extLst>
      <p:ext uri="{BB962C8B-B14F-4D97-AF65-F5344CB8AC3E}">
        <p14:creationId xmlns:p14="http://schemas.microsoft.com/office/powerpoint/2010/main" val="229745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Troubleshooting: Microsoft Project will only display the Actions tag under certain circumstances. For example, if you assigned resources in the Task Form on an effort-driven task, the Actions tag would not appear in the Gantt Chart portion of the view.</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1768776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Cross Ref: You can find more information on the work formula in Lesson 4.</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129356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Troubleshooting: Exercise caution when determining the extent to which effort-driven scheduling should apply to the tasks in your project. Although applying more resources to your tasks may reduce their duration on paper, this may not be possible in a real-world situation. For example, if one resource could complete a task in 20 hours, could 20 resources complete the task in one hour? What about 40 resources in 30 minutes? In reality, the resources would probably get in each other’s way, and productivity may even decrease. Additional coordination might be needed. For complex tasks, a resource might need specialized training before it could be productive. There is no exact rule about when you should or should not apply effort-driven scheduling. As a project manager, you need to review the requirements of your project tasks and use your best reasoning.</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37</a:t>
            </a:fld>
            <a:endParaRPr lang="en-US"/>
          </a:p>
        </p:txBody>
      </p:sp>
    </p:spTree>
    <p:extLst>
      <p:ext uri="{BB962C8B-B14F-4D97-AF65-F5344CB8AC3E}">
        <p14:creationId xmlns:p14="http://schemas.microsoft.com/office/powerpoint/2010/main" val="24933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BE5BD-6ABD-A140-9E88-0E9138D037F2}" type="datetimeFigureOut">
              <a:rPr lang="en-US"/>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89B61-E53D-0041-BD4C-99B47D286EFD}" type="slidenum">
              <a:rPr/>
              <a:pPr/>
              <a:t>‹#›</a:t>
            </a:fld>
            <a:endParaRPr lang="en-US"/>
          </a:p>
        </p:txBody>
      </p:sp>
    </p:spTree>
    <p:extLst>
      <p:ext uri="{BB962C8B-B14F-4D97-AF65-F5344CB8AC3E}">
        <p14:creationId xmlns:p14="http://schemas.microsoft.com/office/powerpoint/2010/main" val="108624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4400" b="1" dirty="0">
                <a:latin typeface="Segoe"/>
                <a:ea typeface="ＭＳ ゴシック"/>
              </a:rPr>
              <a:t>Resource and Task Assignments</a:t>
            </a:r>
            <a:endParaRPr lang="en-US" sz="4200" b="1" dirty="0">
              <a:effectLst>
                <a:outerShdw algn="tl">
                  <a:srgbClr val="000000"/>
                </a:outerShdw>
              </a:effectLst>
            </a:endParaRPr>
          </a:p>
        </p:txBody>
      </p:sp>
      <p:sp>
        <p:nvSpPr>
          <p:cNvPr id="2055" name="Subtitle 2"/>
          <p:cNvSpPr>
            <a:spLocks noGrp="1"/>
          </p:cNvSpPr>
          <p:nvPr>
            <p:ph type="body" idx="1"/>
          </p:nvPr>
        </p:nvSpPr>
        <p:spPr>
          <a:xfrm>
            <a:off x="304800" y="3048000"/>
            <a:ext cx="8305800" cy="457200"/>
          </a:xfrm>
        </p:spPr>
        <p:txBody>
          <a:bodyPr lIns="182880" tIns="0"/>
          <a:lstStyle/>
          <a:p>
            <a:pPr marL="36513" indent="0" algn="r" eaLnBrk="1" hangingPunct="1">
              <a:spcBef>
                <a:spcPct val="0"/>
              </a:spcBef>
              <a:buFontTx/>
              <a:buNone/>
            </a:pPr>
            <a:r>
              <a:rPr lang="en-US" sz="2800" dirty="0">
                <a:solidFill>
                  <a:srgbClr val="007C0A"/>
                </a:solidFill>
              </a:rPr>
              <a:t>Lesson 3</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a:xfrm>
            <a:off x="6576646" y="6245225"/>
            <a:ext cx="2133600" cy="476250"/>
          </a:xfrm>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Make Individual Resource Assignments</a:t>
            </a:r>
            <a:endParaRPr lang="en-US" b="0" i="0" u="none" strike="noStrike" baseline="0">
              <a:solidFill>
                <a:srgbClr val="009E49"/>
              </a:solidFill>
              <a:latin typeface="Times New Roman"/>
              <a:ea typeface="ＭＳ ゴシック"/>
            </a:endParaRPr>
          </a:p>
        </p:txBody>
      </p:sp>
      <p:pic>
        <p:nvPicPr>
          <p:cNvPr id="4" name="Picture 3" descr="03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2200" y="1600200"/>
            <a:ext cx="5054600" cy="3749571"/>
          </a:xfrm>
          <a:prstGeom prst="rect">
            <a:avLst/>
          </a:prstGeom>
        </p:spPr>
      </p:pic>
      <p:sp>
        <p:nvSpPr>
          <p:cNvPr id="3" name="Text Placeholder 2"/>
          <p:cNvSpPr>
            <a:spLocks noGrp="1"/>
          </p:cNvSpPr>
          <p:nvPr>
            <p:ph type="body" idx="1"/>
          </p:nvPr>
        </p:nvSpPr>
        <p:spPr>
          <a:xfrm>
            <a:off x="457200" y="1524000"/>
            <a:ext cx="8229600" cy="4953000"/>
          </a:xfrm>
        </p:spPr>
        <p:txBody>
          <a:bodyPr/>
          <a:lstStyle/>
          <a:p>
            <a:pPr lvl="1" rtl="0"/>
            <a:r>
              <a:rPr lang="en-US" sz="2000" b="0" i="0" u="none" strike="noStrike" baseline="0">
                <a:latin typeface="Segoe"/>
                <a:ea typeface="ＭＳ ゴシック"/>
              </a:rPr>
              <a:t>2.	If the Assign Resources </a:t>
            </a:r>
            <a:br>
              <a:rPr lang="en-US" sz="2000" b="0" i="0" u="none" strike="noStrike" baseline="0">
                <a:latin typeface="Segoe"/>
                <a:ea typeface="ＭＳ ゴシック"/>
              </a:rPr>
            </a:br>
            <a:r>
              <a:rPr lang="en-US" sz="2000" b="0" i="0" u="none" strike="noStrike" baseline="0">
                <a:latin typeface="Segoe"/>
                <a:ea typeface="ＭＳ ゴシック"/>
              </a:rPr>
              <a:t>dialog box is covering </a:t>
            </a:r>
            <a:br>
              <a:rPr lang="en-US" sz="2000" b="0" i="0" u="none" strike="noStrike" baseline="0">
                <a:latin typeface="Segoe"/>
                <a:ea typeface="ＭＳ ゴシック"/>
              </a:rPr>
            </a:br>
            <a:r>
              <a:rPr lang="en-US" sz="2000" b="0" i="0" u="none" strike="noStrike" baseline="0">
                <a:latin typeface="Segoe"/>
                <a:ea typeface="ＭＳ ゴシック"/>
              </a:rPr>
              <a:t>the task name column, </a:t>
            </a:r>
            <a:br>
              <a:rPr lang="en-US" sz="2000" b="0" i="0" u="none" strike="noStrike" baseline="0">
                <a:latin typeface="Segoe"/>
                <a:ea typeface="ＭＳ ゴシック"/>
              </a:rPr>
            </a:br>
            <a:r>
              <a:rPr lang="en-US" sz="2000" b="0" i="0" u="none" strike="noStrike" baseline="0">
                <a:latin typeface="Segoe"/>
                <a:ea typeface="ＭＳ ゴシック"/>
              </a:rPr>
              <a:t>drag the dialog box </a:t>
            </a:r>
            <a:br>
              <a:rPr lang="en-US" sz="2000" b="0" i="0" u="none" strike="noStrike" baseline="0">
                <a:latin typeface="Segoe"/>
                <a:ea typeface="ＭＳ ゴシック"/>
              </a:rPr>
            </a:br>
            <a:r>
              <a:rPr lang="en-US" sz="2000" b="0" i="0" u="none" strike="noStrike" baseline="0">
                <a:latin typeface="Segoe"/>
                <a:ea typeface="ＭＳ ゴシック"/>
              </a:rPr>
              <a:t>into the middle of the </a:t>
            </a:r>
            <a:br>
              <a:rPr lang="en-US" sz="2000" b="0" i="0" u="none" strike="noStrike" baseline="0">
                <a:latin typeface="Segoe"/>
                <a:ea typeface="ＭＳ ゴシック"/>
              </a:rPr>
            </a:br>
            <a:r>
              <a:rPr lang="en-US" sz="2000" b="0" i="0" u="none" strike="noStrike" baseline="0">
                <a:latin typeface="Segoe"/>
                <a:ea typeface="ＭＳ ゴシック"/>
              </a:rPr>
              <a:t>screen. Your screen </a:t>
            </a:r>
            <a:br>
              <a:rPr lang="en-US" sz="2000" b="0" i="0" u="none" strike="noStrike" baseline="0">
                <a:latin typeface="Segoe"/>
                <a:ea typeface="ＭＳ ゴシック"/>
              </a:rPr>
            </a:br>
            <a:r>
              <a:rPr lang="en-US" sz="2000" b="0" i="0" u="none" strike="noStrike" baseline="0">
                <a:latin typeface="Segoe"/>
                <a:ea typeface="ＭＳ ゴシック"/>
              </a:rPr>
              <a:t>should look similar to </a:t>
            </a:r>
            <a:br>
              <a:rPr lang="en-US" sz="2000" b="0" i="0" u="none" strike="noStrike" baseline="0">
                <a:latin typeface="Segoe"/>
                <a:ea typeface="ＭＳ ゴシック"/>
              </a:rPr>
            </a:br>
            <a:r>
              <a:rPr lang="en-US" sz="2000" b="0" i="0" u="none" strike="noStrike" baseline="0">
                <a:latin typeface="Segoe"/>
                <a:ea typeface="ＭＳ ゴシック"/>
              </a:rPr>
              <a:t>the figure at</a:t>
            </a:r>
            <a:r>
              <a:rPr lang="en-US" sz="2000" b="0" i="0" u="none" strike="noStrike">
                <a:latin typeface="Segoe"/>
                <a:ea typeface="ＭＳ ゴシック"/>
              </a:rPr>
              <a:t> right</a:t>
            </a:r>
            <a:r>
              <a:rPr lang="en-US" sz="2000" b="0" i="0" u="none" strike="noStrike" baseline="0">
                <a:latin typeface="Segoe"/>
                <a:ea typeface="ＭＳ ゴシック"/>
              </a:rPr>
              <a:t>.</a:t>
            </a:r>
          </a:p>
          <a:p>
            <a:pPr lvl="1" rtl="0"/>
            <a:r>
              <a:rPr lang="en-US" sz="2000" b="0" i="0" u="none" strike="noStrike" baseline="0">
                <a:latin typeface="Segoe"/>
                <a:ea typeface="ＭＳ ゴシック"/>
              </a:rPr>
              <a:t>3.	In the Task Name </a:t>
            </a:r>
            <a:br>
              <a:rPr lang="en-US" sz="2000" b="0" i="0" u="none" strike="noStrike" baseline="0">
                <a:latin typeface="Segoe"/>
                <a:ea typeface="ＭＳ ゴシック"/>
              </a:rPr>
            </a:br>
            <a:r>
              <a:rPr lang="en-US" sz="2000" b="0" i="0" u="none" strike="noStrike" baseline="0">
                <a:latin typeface="Segoe"/>
                <a:ea typeface="ＭＳ ゴシック"/>
              </a:rPr>
              <a:t>column of the Gantt </a:t>
            </a:r>
            <a:br>
              <a:rPr lang="en-US" sz="2000" b="0" i="0" u="none" strike="noStrike" baseline="0">
                <a:latin typeface="Segoe"/>
                <a:ea typeface="ＭＳ ゴシック"/>
              </a:rPr>
            </a:br>
            <a:r>
              <a:rPr lang="en-US" sz="2000" b="0" i="0" u="none" strike="noStrike" baseline="0">
                <a:latin typeface="Segoe"/>
                <a:ea typeface="ＭＳ ゴシック"/>
              </a:rPr>
              <a:t>Chart view, click the </a:t>
            </a:r>
            <a:br>
              <a:rPr lang="en-US" sz="2000" b="0" i="0" u="none" strike="noStrike" baseline="0">
                <a:latin typeface="Segoe"/>
                <a:ea typeface="ＭＳ ゴシック"/>
              </a:rPr>
            </a:br>
            <a:r>
              <a:rPr lang="en-US" sz="2000" b="0" i="0" u="none" strike="noStrike" baseline="0">
                <a:latin typeface="Segoe"/>
                <a:ea typeface="ＭＳ ゴシック"/>
              </a:rPr>
              <a:t>name of task 3, </a:t>
            </a:r>
            <a:br>
              <a:rPr lang="en-US" sz="2000" b="0" i="0" u="none" strike="noStrike" baseline="0">
                <a:latin typeface="Segoe"/>
                <a:ea typeface="ＭＳ ゴシック"/>
              </a:rPr>
            </a:br>
            <a:r>
              <a:rPr lang="en-US" sz="2000" b="1" i="0" u="none" strike="noStrike" baseline="0">
                <a:latin typeface="Segoe"/>
                <a:ea typeface="ＭＳ ゴシック"/>
              </a:rPr>
              <a:t>Review screenplay</a:t>
            </a:r>
            <a:r>
              <a:rPr lang="en-US" sz="2000" b="0" i="0" u="none" strike="noStrike" baseline="0">
                <a:latin typeface="Times New Roman"/>
                <a:ea typeface="ＭＳ ゴシック"/>
              </a:rPr>
              <a:t>.</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115335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Make Individual Resource Assignments</a:t>
            </a:r>
            <a:endParaRPr lang="en-US" b="0" i="0" u="none" strike="noStrike" baseline="0">
              <a:solidFill>
                <a:srgbClr val="009E49"/>
              </a:solidFill>
              <a:latin typeface="Times New Roman"/>
              <a:ea typeface="ＭＳ ゴシック"/>
            </a:endParaRPr>
          </a:p>
        </p:txBody>
      </p:sp>
      <p:pic>
        <p:nvPicPr>
          <p:cNvPr id="4" name="Picture 3" descr="030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1600200"/>
            <a:ext cx="5582395" cy="3180912"/>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a:latin typeface="Segoe"/>
                <a:ea typeface="ＭＳ ゴシック"/>
              </a:rPr>
              <a:t>4.	In the Resource </a:t>
            </a:r>
            <a:br>
              <a:rPr lang="en-US" sz="2000" b="0" i="0" u="none" strike="noStrike" baseline="0">
                <a:latin typeface="Segoe"/>
                <a:ea typeface="ＭＳ ゴシック"/>
              </a:rPr>
            </a:br>
            <a:r>
              <a:rPr lang="en-US" sz="2000" b="0" i="0" u="none" strike="noStrike" baseline="0">
                <a:latin typeface="Segoe"/>
                <a:ea typeface="ＭＳ ゴシック"/>
              </a:rPr>
              <a:t>Name column of </a:t>
            </a:r>
            <a:br>
              <a:rPr lang="en-US" sz="2000" b="0" i="0" u="none" strike="noStrike" baseline="0">
                <a:latin typeface="Segoe"/>
                <a:ea typeface="ＭＳ ゴシック"/>
              </a:rPr>
            </a:br>
            <a:r>
              <a:rPr lang="en-US" sz="2000" b="0" i="0" u="none" strike="noStrike" baseline="0">
                <a:latin typeface="Segoe"/>
                <a:ea typeface="ＭＳ ゴシック"/>
              </a:rPr>
              <a:t>the Assign </a:t>
            </a:r>
            <a:br>
              <a:rPr lang="en-US" sz="2000" b="0" i="0" u="none" strike="noStrike" baseline="0">
                <a:latin typeface="Segoe"/>
                <a:ea typeface="ＭＳ ゴシック"/>
              </a:rPr>
            </a:br>
            <a:r>
              <a:rPr lang="en-US" sz="2000" b="0" i="0" u="none" strike="noStrike" baseline="0">
                <a:latin typeface="Segoe"/>
                <a:ea typeface="ＭＳ ゴシック"/>
              </a:rPr>
              <a:t>Resources dialog </a:t>
            </a:r>
            <a:br>
              <a:rPr lang="en-US" sz="2000" b="0" i="0" u="none" strike="noStrike" baseline="0">
                <a:latin typeface="Segoe"/>
                <a:ea typeface="ＭＳ ゴシック"/>
              </a:rPr>
            </a:br>
            <a:r>
              <a:rPr lang="en-US" sz="2000" b="0" i="0" u="none" strike="noStrike" baseline="0">
                <a:latin typeface="Segoe"/>
                <a:ea typeface="ＭＳ ゴシック"/>
              </a:rPr>
              <a:t>box, scroll down </a:t>
            </a:r>
            <a:br>
              <a:rPr lang="en-US" sz="2000" b="0" i="0" u="none" strike="noStrike" baseline="0">
                <a:latin typeface="Segoe"/>
                <a:ea typeface="ＭＳ ゴシック"/>
              </a:rPr>
            </a:br>
            <a:r>
              <a:rPr lang="en-US" sz="2000" b="0" i="0" u="none" strike="noStrike" baseline="0">
                <a:latin typeface="Segoe"/>
                <a:ea typeface="ＭＳ ゴシック"/>
              </a:rPr>
              <a:t>and click </a:t>
            </a:r>
            <a:r>
              <a:rPr lang="en-US" sz="2000" b="1" i="0" u="none" strike="noStrike" baseline="0">
                <a:latin typeface="Segoe"/>
                <a:ea typeface="ＭＳ ゴシック"/>
              </a:rPr>
              <a:t>Scott </a:t>
            </a:r>
            <a:br>
              <a:rPr lang="en-US" sz="2000" b="1" i="0" u="none" strike="noStrike" baseline="0">
                <a:latin typeface="Segoe"/>
                <a:ea typeface="ＭＳ ゴシック"/>
              </a:rPr>
            </a:br>
            <a:r>
              <a:rPr lang="en-US" sz="2000" b="1" i="0" u="none" strike="noStrike" baseline="0">
                <a:latin typeface="Segoe"/>
                <a:ea typeface="ＭＳ ゴシック"/>
              </a:rPr>
              <a:t>Seely </a:t>
            </a:r>
            <a:r>
              <a:rPr lang="en-US" sz="2000" b="0" i="0" u="none" strike="noStrike" baseline="0">
                <a:latin typeface="Segoe"/>
                <a:ea typeface="ＭＳ ゴシック"/>
              </a:rPr>
              <a:t>and then </a:t>
            </a:r>
            <a:br>
              <a:rPr lang="en-US" sz="2000" b="0" i="0" u="none" strike="noStrike" baseline="0">
                <a:latin typeface="Segoe"/>
                <a:ea typeface="ＭＳ ゴシック"/>
              </a:rPr>
            </a:br>
            <a:r>
              <a:rPr lang="en-US" sz="2000" b="0" i="0" u="none" strike="noStrike" baseline="0">
                <a:latin typeface="Segoe"/>
                <a:ea typeface="ＭＳ ゴシック"/>
              </a:rPr>
              <a:t>click the </a:t>
            </a:r>
            <a:r>
              <a:rPr lang="en-US" sz="2000" b="1" i="0" u="none" strike="noStrike" baseline="0">
                <a:latin typeface="Segoe"/>
                <a:ea typeface="ＭＳ ゴシック"/>
              </a:rPr>
              <a:t>Assign </a:t>
            </a:r>
            <a:br>
              <a:rPr lang="en-US" sz="2000" b="1" i="0" u="none" strike="noStrike" baseline="0">
                <a:latin typeface="Segoe"/>
                <a:ea typeface="ＭＳ ゴシック"/>
              </a:rPr>
            </a:br>
            <a:r>
              <a:rPr lang="en-US" sz="2000" b="0" i="0" u="none" strike="noStrike" baseline="0">
                <a:latin typeface="Segoe"/>
                <a:ea typeface="ＭＳ ゴシック"/>
              </a:rPr>
              <a:t>button. In the </a:t>
            </a:r>
            <a:br>
              <a:rPr lang="en-US" sz="2000" b="0" i="0" u="none" strike="noStrike" baseline="0">
                <a:latin typeface="Segoe"/>
                <a:ea typeface="ＭＳ ゴシック"/>
              </a:rPr>
            </a:br>
            <a:r>
              <a:rPr lang="en-US" sz="2000" b="0" i="0" u="none" strike="noStrike" baseline="0">
                <a:latin typeface="Segoe"/>
                <a:ea typeface="ＭＳ ゴシック"/>
              </a:rPr>
              <a:t>Assign Resource </a:t>
            </a:r>
            <a:br>
              <a:rPr lang="en-US" sz="2000" b="0" i="0" u="none" strike="noStrike" baseline="0">
                <a:latin typeface="Segoe"/>
                <a:ea typeface="ＭＳ ゴシック"/>
              </a:rPr>
            </a:br>
            <a:r>
              <a:rPr lang="en-US" sz="2000" b="0" i="0" u="none" strike="noStrike" baseline="0">
                <a:latin typeface="Segoe"/>
                <a:ea typeface="ＭＳ ゴシック"/>
              </a:rPr>
              <a:t>dialog box, a check </a:t>
            </a:r>
            <a:br>
              <a:rPr lang="en-US" sz="2000" b="0" i="0" u="none" strike="noStrike" baseline="0">
                <a:latin typeface="Segoe"/>
                <a:ea typeface="ＭＳ ゴシック"/>
              </a:rPr>
            </a:br>
            <a:r>
              <a:rPr lang="en-US" sz="2000" b="0" i="0" u="none" strike="noStrike" baseline="0">
                <a:latin typeface="Segoe"/>
                <a:ea typeface="ＭＳ ゴシック"/>
              </a:rPr>
              <a:t>appears next to Scott Seely’s name, indicating that you have assigned him to the task of reviewing the screenplay. Your screen should look similar to the figure above.</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165155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Make Individual Resource Assignments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In the Task Name column, click the name of task 5, </a:t>
            </a:r>
            <a:r>
              <a:rPr lang="en-US" b="1" i="0" u="none" strike="noStrike" baseline="0" dirty="0">
                <a:latin typeface="Segoe"/>
                <a:ea typeface="ＭＳ ゴシック"/>
              </a:rPr>
              <a:t>Develop production layouts</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6.	In the Assign Resources dialog box, click </a:t>
            </a:r>
            <a:r>
              <a:rPr lang="en-US" b="1" i="0" u="none" strike="noStrike" baseline="0" dirty="0">
                <a:latin typeface="Segoe"/>
                <a:ea typeface="ＭＳ ゴシック"/>
              </a:rPr>
              <a:t>Jeff Pike </a:t>
            </a:r>
            <a:r>
              <a:rPr lang="en-US" b="0" i="0" u="none" strike="noStrike" baseline="0" dirty="0">
                <a:latin typeface="Segoe"/>
                <a:ea typeface="ＭＳ ゴシック"/>
              </a:rPr>
              <a:t>and then click the </a:t>
            </a:r>
            <a:r>
              <a:rPr lang="en-US" b="1" i="0" u="none" strike="noStrike" baseline="0" dirty="0">
                <a:latin typeface="Segoe"/>
                <a:ea typeface="ＭＳ ゴシック"/>
              </a:rPr>
              <a:t>Assign </a:t>
            </a:r>
            <a:r>
              <a:rPr lang="en-US" b="0" i="0" u="none" strike="noStrike" baseline="0" dirty="0">
                <a:latin typeface="Segoe"/>
                <a:ea typeface="ＭＳ ゴシック"/>
              </a:rPr>
              <a:t>button. A check appears next to Jeff’s name to show that you have assigned him to task 5.</a:t>
            </a:r>
          </a:p>
          <a:p>
            <a:pPr lvl="1" rtl="0"/>
            <a:r>
              <a:rPr lang="en-US" b="0" i="0" u="none" strike="noStrike" baseline="0" dirty="0">
                <a:latin typeface="Segoe"/>
                <a:ea typeface="ＭＳ ゴシック"/>
              </a:rPr>
              <a:t>7.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the project schedule open to use in the next exercise.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52461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Assigning Multiple Resources Simultaneously</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You have just assigned one resource to a task. </a:t>
            </a:r>
          </a:p>
          <a:p>
            <a:pPr lvl="0" rtl="0"/>
            <a:r>
              <a:rPr lang="en-US" b="0" i="0" u="none" strike="noStrike" baseline="0">
                <a:latin typeface="Segoe"/>
                <a:ea typeface="ＭＳ ゴシック"/>
              </a:rPr>
              <a:t>In this exercise, you will practice assigning multiple resources simultaneously to a task.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3507889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Resources Simultaneously</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In the Task Name column, click the name of task 4, </a:t>
            </a:r>
            <a:r>
              <a:rPr lang="en-US" b="1" i="0" u="none" strike="noStrike" baseline="0">
                <a:latin typeface="Segoe"/>
                <a:ea typeface="ＭＳ ゴシック"/>
              </a:rPr>
              <a:t>Develop scene blocking and schedule</a:t>
            </a:r>
            <a:r>
              <a:rPr lang="en-US" b="0" i="0" u="none" strike="noStrike" baseline="0">
                <a:latin typeface="Times New Roman"/>
                <a:ea typeface="ＭＳ ゴシック"/>
              </a:rPr>
              <a:t>.</a:t>
            </a:r>
          </a:p>
          <a:p>
            <a:pPr lvl="1" rtl="0"/>
            <a:r>
              <a:rPr lang="en-US" b="0" i="0" u="none" strike="noStrike" baseline="0">
                <a:latin typeface="Segoe"/>
                <a:ea typeface="ＭＳ ゴシック"/>
              </a:rPr>
              <a:t>2.	In the Assign Resources dialog box, scroll down and click the name cell for </a:t>
            </a:r>
            <a:r>
              <a:rPr lang="en-US" b="1" i="0" u="none" strike="noStrike" baseline="0">
                <a:latin typeface="Segoe"/>
                <a:ea typeface="ＭＳ ゴシック"/>
              </a:rPr>
              <a:t>Scott Seely</a:t>
            </a:r>
            <a:r>
              <a:rPr lang="en-US" b="0" i="0" u="none" strike="noStrike" baseline="0">
                <a:latin typeface="Segoe"/>
                <a:ea typeface="ＭＳ ゴシック"/>
              </a:rPr>
              <a:t>. Scroll up or down in the list until the name Judy Lew is visible. Hold down </a:t>
            </a:r>
            <a:r>
              <a:rPr lang="en-US" b="1" i="0" u="none" strike="noStrike" baseline="0">
                <a:latin typeface="Segoe"/>
                <a:ea typeface="ＭＳ ゴシック"/>
              </a:rPr>
              <a:t>Ctrl</a:t>
            </a:r>
            <a:r>
              <a:rPr lang="en-US" b="0" i="0" u="none" strike="noStrike" baseline="0">
                <a:latin typeface="Segoe"/>
                <a:ea typeface="ＭＳ ゴシック"/>
              </a:rPr>
              <a:t>, then click the name cell for </a:t>
            </a:r>
            <a:r>
              <a:rPr lang="en-US" b="1" i="0" u="none" strike="noStrike" baseline="0">
                <a:latin typeface="Segoe"/>
                <a:ea typeface="ＭＳ ゴシック"/>
              </a:rPr>
              <a:t>Judy Lew</a:t>
            </a:r>
            <a:r>
              <a:rPr lang="en-US" b="0" i="0" u="none" strike="noStrike" baseline="0">
                <a:latin typeface="Times New Roman"/>
                <a:ea typeface="ＭＳ ゴシック"/>
              </a:rPr>
              <a:t>.</a:t>
            </a:r>
          </a:p>
          <a:p>
            <a:pPr lvl="1"/>
            <a:r>
              <a:rPr lang="en-US">
                <a:latin typeface="Segoe"/>
                <a:ea typeface="ＭＳ ゴシック"/>
              </a:rPr>
              <a:t>3.	Release the </a:t>
            </a:r>
            <a:r>
              <a:rPr lang="en-US" b="1">
                <a:latin typeface="Segoe"/>
                <a:ea typeface="ＭＳ ゴシック"/>
              </a:rPr>
              <a:t>Ctrl </a:t>
            </a:r>
            <a:r>
              <a:rPr lang="en-US">
                <a:latin typeface="Segoe"/>
                <a:ea typeface="ＭＳ ゴシック"/>
              </a:rPr>
              <a:t>key and then click the </a:t>
            </a:r>
            <a:r>
              <a:rPr lang="en-US" b="1">
                <a:latin typeface="Segoe"/>
                <a:ea typeface="ＭＳ ゴシック"/>
              </a:rPr>
              <a:t>Assign </a:t>
            </a:r>
            <a:r>
              <a:rPr lang="en-US">
                <a:latin typeface="Segoe"/>
                <a:ea typeface="ＭＳ ゴシック"/>
              </a:rPr>
              <a:t>button. Check marks appear next to the names of Scott Seely and Judy Lew, indicating you have assigned them both to task 4.</a:t>
            </a:r>
          </a:p>
          <a:p>
            <a:pPr lvl="1"/>
            <a:r>
              <a:rPr lang="en-US">
                <a:latin typeface="Segoe"/>
                <a:ea typeface="ＭＳ ゴシック"/>
              </a:rPr>
              <a:t>4.	</a:t>
            </a:r>
            <a:r>
              <a:rPr lang="en-US" b="1">
                <a:latin typeface="Segoe"/>
                <a:ea typeface="ＭＳ ゴシック"/>
              </a:rPr>
              <a:t>Close</a:t>
            </a:r>
            <a:r>
              <a:rPr lang="en-US">
                <a:latin typeface="Segoe"/>
                <a:ea typeface="ＭＳ ゴシック"/>
              </a:rPr>
              <a:t> the </a:t>
            </a:r>
            <a:r>
              <a:rPr lang="en-US" b="1">
                <a:latin typeface="Segoe"/>
                <a:ea typeface="ＭＳ ゴシック"/>
              </a:rPr>
              <a:t>Assign</a:t>
            </a:r>
            <a:r>
              <a:rPr lang="en-US">
                <a:latin typeface="Segoe"/>
                <a:ea typeface="ＭＳ ゴシック"/>
              </a:rPr>
              <a:t> </a:t>
            </a:r>
            <a:r>
              <a:rPr lang="en-US" b="1">
                <a:latin typeface="Segoe"/>
                <a:ea typeface="ＭＳ ゴシック"/>
              </a:rPr>
              <a:t>Resources</a:t>
            </a:r>
            <a:r>
              <a:rPr lang="en-US">
                <a:latin typeface="Segoe"/>
                <a:ea typeface="ＭＳ ゴシック"/>
              </a:rPr>
              <a:t> dialog box.</a:t>
            </a:r>
          </a:p>
          <a:p>
            <a:pPr lvl="1" rtl="0"/>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38549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Resources Simultaneously</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Move the center divider to the right to allow the Resource Names column to be visible.</a:t>
            </a:r>
          </a:p>
          <a:p>
            <a:pPr lvl="1" rtl="0"/>
            <a:r>
              <a:rPr lang="en-US" b="0" i="0" u="none" strike="noStrike" baseline="0" dirty="0">
                <a:latin typeface="Segoe"/>
                <a:ea typeface="ＭＳ ゴシック"/>
              </a:rPr>
              <a:t>6.	Click once on the </a:t>
            </a:r>
            <a:r>
              <a:rPr lang="en-US" b="1" i="0" u="none" strike="noStrike" baseline="0" dirty="0">
                <a:latin typeface="Segoe"/>
                <a:ea typeface="ＭＳ ゴシック"/>
              </a:rPr>
              <a:t>Resource Names cell </a:t>
            </a:r>
            <a:r>
              <a:rPr lang="en-US" b="0" i="0" u="none" strike="noStrike" baseline="0" dirty="0">
                <a:latin typeface="Segoe"/>
                <a:ea typeface="ＭＳ ゴシック"/>
              </a:rPr>
              <a:t>for task 6, Identify and reserve locations. Then click the </a:t>
            </a:r>
            <a:r>
              <a:rPr lang="en-US" b="1" i="0" u="none" strike="noStrike" baseline="0" dirty="0">
                <a:latin typeface="Segoe"/>
                <a:ea typeface="ＭＳ ゴシック"/>
              </a:rPr>
              <a:t>sub-menu arrow </a:t>
            </a:r>
            <a:r>
              <a:rPr lang="en-US" b="0" i="0" u="none" strike="noStrike" baseline="0" dirty="0">
                <a:latin typeface="Segoe"/>
                <a:ea typeface="ＭＳ ゴシック"/>
              </a:rPr>
              <a:t>at the right of the cell.</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2818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Resources Simultaneously</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7.	In the drop-down list, select the checkboxes for </a:t>
            </a:r>
            <a:r>
              <a:rPr lang="en-US" b="1" i="0" u="none" strike="noStrike" baseline="0">
                <a:latin typeface="Segoe"/>
                <a:ea typeface="ＭＳ ゴシック"/>
              </a:rPr>
              <a:t>Jeff Pike </a:t>
            </a:r>
            <a:r>
              <a:rPr lang="en-US" b="0" i="0" u="none" strike="noStrike" baseline="0">
                <a:latin typeface="Segoe"/>
                <a:ea typeface="ＭＳ ゴシック"/>
              </a:rPr>
              <a:t>and </a:t>
            </a:r>
            <a:r>
              <a:rPr lang="en-US" b="1" i="0" u="none" strike="noStrike" baseline="0">
                <a:latin typeface="Segoe"/>
                <a:ea typeface="ＭＳ ゴシック"/>
              </a:rPr>
              <a:t>Yan Li</a:t>
            </a:r>
            <a:r>
              <a:rPr lang="en-US" b="0" i="0" u="none" strike="noStrike" baseline="0">
                <a:latin typeface="Segoe"/>
                <a:ea typeface="ＭＳ ゴシック"/>
              </a:rPr>
              <a:t>. Your screen should look similar to the figure below.</a:t>
            </a:r>
          </a:p>
        </p:txBody>
      </p:sp>
      <p:pic>
        <p:nvPicPr>
          <p:cNvPr id="5" name="Picture 4" descr="03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2286000"/>
            <a:ext cx="6118298" cy="4152795"/>
          </a:xfrm>
          <a:prstGeom prst="rect">
            <a:avLst/>
          </a:prstGeom>
        </p:spPr>
      </p:pic>
    </p:spTree>
    <p:extLst>
      <p:ext uri="{BB962C8B-B14F-4D97-AF65-F5344CB8AC3E}">
        <p14:creationId xmlns:p14="http://schemas.microsoft.com/office/powerpoint/2010/main" val="268536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Assign Multiple Resources Simultaneously</a:t>
            </a:r>
            <a:endParaRPr lang="en-US"/>
          </a:p>
        </p:txBody>
      </p:sp>
      <p:sp>
        <p:nvSpPr>
          <p:cNvPr id="3" name="Content Placeholder 2"/>
          <p:cNvSpPr>
            <a:spLocks noGrp="1"/>
          </p:cNvSpPr>
          <p:nvPr>
            <p:ph idx="1"/>
          </p:nvPr>
        </p:nvSpPr>
        <p:spPr/>
        <p:txBody>
          <a:bodyPr/>
          <a:lstStyle/>
          <a:p>
            <a:pPr lvl="1">
              <a:lnSpc>
                <a:spcPct val="90000"/>
              </a:lnSpc>
            </a:pPr>
            <a:r>
              <a:rPr lang="en-US" sz="2100" dirty="0">
                <a:latin typeface="Segoe"/>
                <a:ea typeface="ＭＳ ゴシック"/>
              </a:rPr>
              <a:t>8.	Press </a:t>
            </a:r>
            <a:r>
              <a:rPr lang="en-US" sz="2100" b="1" dirty="0">
                <a:latin typeface="Segoe"/>
                <a:ea typeface="ＭＳ ゴシック"/>
              </a:rPr>
              <a:t>Enter</a:t>
            </a:r>
            <a:r>
              <a:rPr lang="en-US" sz="2100" dirty="0">
                <a:latin typeface="Times New Roman"/>
                <a:ea typeface="ＭＳ ゴシック"/>
              </a:rPr>
              <a:t>.</a:t>
            </a:r>
          </a:p>
          <a:p>
            <a:pPr lvl="1">
              <a:lnSpc>
                <a:spcPct val="90000"/>
              </a:lnSpc>
            </a:pPr>
            <a:r>
              <a:rPr lang="en-US" sz="2100" dirty="0">
                <a:latin typeface="Segoe"/>
                <a:ea typeface="ＭＳ ゴシック"/>
              </a:rPr>
              <a:t>9.	</a:t>
            </a:r>
            <a:r>
              <a:rPr lang="en-US" sz="2100" b="1" dirty="0">
                <a:latin typeface="Segoe"/>
                <a:ea typeface="ＭＳ ゴシック"/>
              </a:rPr>
              <a:t>SAVE </a:t>
            </a:r>
            <a:r>
              <a:rPr lang="en-US" sz="2100" dirty="0">
                <a:latin typeface="Segoe"/>
                <a:ea typeface="ＭＳ ゴシック"/>
              </a:rPr>
              <a:t>the project schedule.</a:t>
            </a:r>
          </a:p>
          <a:p>
            <a:pPr lvl="0">
              <a:lnSpc>
                <a:spcPct val="90000"/>
              </a:lnSpc>
              <a:buClr>
                <a:srgbClr val="009E49"/>
              </a:buClr>
            </a:pPr>
            <a:r>
              <a:rPr lang="en-US" sz="2100" b="1" dirty="0">
                <a:latin typeface="Segoe"/>
                <a:ea typeface="ＭＳ ゴシック"/>
              </a:rPr>
              <a:t>PAUSE. LEAVE </a:t>
            </a:r>
            <a:r>
              <a:rPr lang="en-US" sz="2100" dirty="0">
                <a:latin typeface="Segoe"/>
                <a:ea typeface="ＭＳ ゴシック"/>
              </a:rPr>
              <a:t>the project schedule open to use in the next exercise.</a:t>
            </a:r>
          </a:p>
          <a:p>
            <a:pPr>
              <a:lnSpc>
                <a:spcPct val="90000"/>
              </a:lnSpc>
              <a:buClr>
                <a:srgbClr val="FF0000"/>
              </a:buClr>
              <a:buFont typeface="Wingdings" panose="05000000000000000000" pitchFamily="2" charset="2"/>
              <a:buChar char="q"/>
            </a:pPr>
            <a:r>
              <a:rPr lang="en-US" sz="2100" dirty="0">
                <a:latin typeface="Segoe"/>
                <a:ea typeface="ＭＳ ゴシック"/>
              </a:rPr>
              <a:t>You may have noticed that the duration of task number 4 changed from 1 week to 1.2 weeks when you assigned Scott and Judy to the task. </a:t>
            </a:r>
          </a:p>
          <a:p>
            <a:pPr lvl="0">
              <a:lnSpc>
                <a:spcPct val="90000"/>
              </a:lnSpc>
              <a:buFont typeface="Wingdings" panose="05000000000000000000" pitchFamily="2" charset="2"/>
              <a:buChar char="ü"/>
            </a:pPr>
            <a:r>
              <a:rPr lang="en-US" sz="2100" dirty="0">
                <a:latin typeface="Segoe"/>
                <a:ea typeface="ＭＳ ゴシック"/>
              </a:rPr>
              <a:t>Bear in mind that Microsoft Project is using the resource calendars to schedule the tasks. </a:t>
            </a:r>
          </a:p>
          <a:p>
            <a:pPr lvl="0">
              <a:lnSpc>
                <a:spcPct val="90000"/>
              </a:lnSpc>
              <a:buFont typeface="Wingdings" panose="05000000000000000000" pitchFamily="2" charset="2"/>
              <a:buChar char="ü"/>
            </a:pPr>
            <a:r>
              <a:rPr lang="en-US" sz="2100" dirty="0">
                <a:latin typeface="Segoe"/>
                <a:ea typeface="ＭＳ ゴシック"/>
              </a:rPr>
              <a:t>The duration is extended by</a:t>
            </a:r>
            <a:r>
              <a:rPr lang="en-US" sz="2100" dirty="0">
                <a:latin typeface="Times New Roman"/>
                <a:ea typeface="ＭＳ ゴシック"/>
              </a:rPr>
              <a:t> .</a:t>
            </a:r>
            <a:r>
              <a:rPr lang="en-US" sz="2100" dirty="0">
                <a:latin typeface="Segoe"/>
                <a:ea typeface="ＭＳ ゴシック"/>
              </a:rPr>
              <a:t>2 weeks (1 day) due to the fact that Scott works Monday thru Thursday. </a:t>
            </a:r>
          </a:p>
          <a:p>
            <a:pPr lvl="0">
              <a:lnSpc>
                <a:spcPct val="90000"/>
              </a:lnSpc>
            </a:pPr>
            <a:r>
              <a:rPr lang="en-US" sz="2100" dirty="0">
                <a:latin typeface="Segoe"/>
                <a:ea typeface="ＭＳ ゴシック"/>
              </a:rPr>
              <a:t>The last 8 hours of his portion of the work will not be completed until the following week.</a:t>
            </a:r>
            <a:endParaRPr lang="en-US" sz="2100" dirty="0">
              <a:latin typeface="Times New Roman"/>
              <a:ea typeface="ＭＳ ゴシック"/>
            </a:endParaRPr>
          </a:p>
          <a:p>
            <a:pPr lvl="0">
              <a:lnSpc>
                <a:spcPct val="90000"/>
              </a:lnSpc>
              <a:buClr>
                <a:srgbClr val="009E49"/>
              </a:buClr>
            </a:pPr>
            <a:endParaRPr lang="en-US" sz="2100" dirty="0">
              <a:latin typeface="Segoe"/>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11498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Resources Simultaneously</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a:t>
            </a:r>
            <a:r>
              <a:rPr lang="en-US" b="0" i="0" u="none" strike="noStrike" baseline="0" dirty="0">
                <a:solidFill>
                  <a:srgbClr val="FF0000"/>
                </a:solidFill>
                <a:latin typeface="Segoe"/>
                <a:ea typeface="ＭＳ ゴシック"/>
              </a:rPr>
              <a:t>capacity</a:t>
            </a:r>
            <a:r>
              <a:rPr lang="en-US" b="0" i="0" u="none" strike="noStrike" baseline="0" dirty="0">
                <a:latin typeface="Segoe"/>
                <a:ea typeface="ＭＳ ゴシック"/>
              </a:rPr>
              <a:t> of a resource to work when you assign that resource to a task is measured in </a:t>
            </a:r>
            <a:r>
              <a:rPr lang="en-US" b="1" i="1" u="none" strike="noStrike" baseline="0" dirty="0">
                <a:latin typeface="Segoe"/>
                <a:ea typeface="ＭＳ ゴシック"/>
              </a:rPr>
              <a:t>units</a:t>
            </a:r>
            <a:r>
              <a:rPr lang="en-US" b="0" i="0" u="none" strike="noStrike" baseline="0" dirty="0">
                <a:latin typeface="Segoe"/>
                <a:ea typeface="ＭＳ ゴシック"/>
              </a:rPr>
              <a:t>. </a:t>
            </a:r>
          </a:p>
          <a:p>
            <a:pPr lvl="0" rtl="0"/>
            <a:r>
              <a:rPr lang="en-US" b="0" i="0" u="none" strike="noStrike" baseline="0" dirty="0">
                <a:latin typeface="Segoe"/>
                <a:ea typeface="ＭＳ ゴシック"/>
              </a:rPr>
              <a:t>Units are recorded in the </a:t>
            </a:r>
            <a:r>
              <a:rPr lang="en-US" b="0" i="0" u="none" strike="noStrike" baseline="0" dirty="0">
                <a:solidFill>
                  <a:srgbClr val="FF0000"/>
                </a:solidFill>
                <a:latin typeface="Segoe"/>
                <a:ea typeface="ＭＳ ゴシック"/>
              </a:rPr>
              <a:t>Max. Units </a:t>
            </a:r>
            <a:r>
              <a:rPr lang="en-US" b="0" i="0" u="none" strike="noStrike" baseline="0" dirty="0">
                <a:latin typeface="Segoe"/>
                <a:ea typeface="ＭＳ ゴシック"/>
              </a:rPr>
              <a:t>field on the Resource Sheet view. </a:t>
            </a:r>
          </a:p>
          <a:p>
            <a:pPr lvl="0" rtl="0"/>
            <a:r>
              <a:rPr lang="en-US" b="0" i="0" u="none" strike="noStrike" baseline="0" dirty="0">
                <a:latin typeface="Segoe"/>
                <a:ea typeface="ＭＳ ゴシック"/>
              </a:rPr>
              <a:t>One full-time resource has 100% (or 1.0) resource units. </a:t>
            </a:r>
          </a:p>
          <a:p>
            <a:pPr lvl="0" rtl="0"/>
            <a:r>
              <a:rPr lang="en-US" b="0" i="0" u="none" strike="noStrike" baseline="0" dirty="0">
                <a:latin typeface="Segoe"/>
                <a:ea typeface="ＭＳ ゴシック"/>
              </a:rPr>
              <a:t>As you are assigning resources, you need to be careful that you do not over-allocate a resource, by assigning it more work than can be done within the normal work capacity of the resource. This may happen if you assign a resource to a task with more units than the resource has available.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200093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Resources Simultaneously</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Another possibility is that you assign the resource to multiple tasks with schedules that overlap and with combined units that exceed those of the resource. </a:t>
            </a:r>
          </a:p>
          <a:p>
            <a:pPr lvl="0" rtl="0"/>
            <a:r>
              <a:rPr lang="en-US" b="0" i="0" u="none" strike="noStrike" baseline="0">
                <a:latin typeface="Segoe"/>
                <a:ea typeface="ＭＳ ゴシック"/>
              </a:rPr>
              <a:t>Keep in mind that Microsoft Project assumes that all of a resource’s work time can be allotted to an assigned task unless you specify otherwise. </a:t>
            </a:r>
          </a:p>
          <a:p>
            <a:pPr lvl="0" rtl="0"/>
            <a:r>
              <a:rPr lang="en-US" b="0" i="0" u="none" strike="noStrike" baseline="0">
                <a:latin typeface="Segoe"/>
                <a:ea typeface="ＭＳ ゴシック"/>
              </a:rPr>
              <a:t>If the resource has less than 100 percent maximum units, Microsoft Project assigns the value of the resource’s maximum units.</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379061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7" name="Picture 6" descr="03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066" y="1676400"/>
            <a:ext cx="8178800" cy="2588129"/>
          </a:xfrm>
          <a:prstGeom prst="rect">
            <a:avLst/>
          </a:prstGeom>
        </p:spPr>
      </p:pic>
    </p:spTree>
    <p:extLst>
      <p:ext uri="{BB962C8B-B14F-4D97-AF65-F5344CB8AC3E}">
        <p14:creationId xmlns:p14="http://schemas.microsoft.com/office/powerpoint/2010/main" val="128998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Adding More Work Resource Assignments to Tasks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Microsoft Project’s </a:t>
            </a:r>
            <a:r>
              <a:rPr lang="en-US" b="0" i="0" u="none" strike="noStrike" baseline="0" dirty="0">
                <a:solidFill>
                  <a:srgbClr val="FF0000"/>
                </a:solidFill>
                <a:latin typeface="Segoe"/>
                <a:ea typeface="ＭＳ ゴシック"/>
              </a:rPr>
              <a:t>default</a:t>
            </a:r>
            <a:r>
              <a:rPr lang="en-US" b="0" i="0" u="none" strike="noStrike" baseline="0" dirty="0">
                <a:latin typeface="Segoe"/>
                <a:ea typeface="ＭＳ ゴシック"/>
              </a:rPr>
              <a:t> method of scheduling is considered </a:t>
            </a:r>
            <a:r>
              <a:rPr lang="en-US" b="1" i="0" u="none" strike="noStrike" baseline="0" dirty="0">
                <a:latin typeface="Segoe"/>
                <a:ea typeface="ＭＳ ゴシック"/>
              </a:rPr>
              <a:t>non-effort driven</a:t>
            </a:r>
            <a:r>
              <a:rPr lang="en-US" b="0" i="0" u="none" strike="noStrike" baseline="0" dirty="0">
                <a:latin typeface="Segoe"/>
                <a:ea typeface="ＭＳ ゴシック"/>
              </a:rPr>
              <a:t>. </a:t>
            </a:r>
            <a:r>
              <a:rPr lang="en-US" b="0" i="0" u="none" strike="noStrike" baseline="0" dirty="0">
                <a:solidFill>
                  <a:srgbClr val="FF0000"/>
                </a:solidFill>
                <a:latin typeface="Segoe"/>
                <a:ea typeface="ＭＳ ゴシック"/>
              </a:rPr>
              <a:t>This means that as you assign resources to a task, the duration remains constant and the work value is calculated. </a:t>
            </a:r>
          </a:p>
          <a:p>
            <a:pPr lvl="0" rtl="0"/>
            <a:r>
              <a:rPr lang="en-US" b="0" i="0" u="none" strike="noStrike" baseline="0" dirty="0">
                <a:latin typeface="Segoe"/>
                <a:ea typeface="ＭＳ ゴシック"/>
              </a:rPr>
              <a:t>The most obvious effect of this scheduling method is that, as you add or remove resources, </a:t>
            </a:r>
            <a:r>
              <a:rPr lang="en-US" b="0" i="0" u="none" strike="noStrike" baseline="0" dirty="0">
                <a:solidFill>
                  <a:srgbClr val="FF0000"/>
                </a:solidFill>
                <a:latin typeface="Segoe"/>
                <a:ea typeface="ＭＳ ゴシック"/>
              </a:rPr>
              <a:t>the work value changes and therefore the costs change.</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329605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Adding Work Resources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You have started to define resource assignments for several tasks in your project schedule. Now you will assign additional resources to those tasks. </a:t>
            </a:r>
          </a:p>
          <a:p>
            <a:pPr lvl="0" rtl="0"/>
            <a:r>
              <a:rPr lang="en-US" b="0" i="0" u="none" strike="noStrike" baseline="0" dirty="0">
                <a:latin typeface="Segoe"/>
                <a:ea typeface="ＭＳ ゴシック"/>
              </a:rPr>
              <a:t>To view work information in each task, you will use a split view. </a:t>
            </a:r>
          </a:p>
          <a:p>
            <a:pPr lvl="0" rtl="0"/>
            <a:r>
              <a:rPr lang="en-US" b="0" i="0" u="sng" strike="noStrike" baseline="0" dirty="0">
                <a:latin typeface="Segoe"/>
                <a:ea typeface="ＭＳ ゴシック"/>
              </a:rPr>
              <a:t>Pay close attention to the results in relation to task duration and work in the split view.</a:t>
            </a:r>
            <a:endParaRPr lang="en-US" b="0" i="0" u="sng"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79389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Click the </a:t>
            </a:r>
            <a:r>
              <a:rPr lang="en-US" b="1" i="0" u="none" strike="noStrike" baseline="0" dirty="0">
                <a:latin typeface="Segoe"/>
                <a:ea typeface="ＭＳ ゴシック"/>
              </a:rPr>
              <a:t>View </a:t>
            </a:r>
            <a:r>
              <a:rPr lang="en-US" b="0" i="0" u="none" strike="noStrike" baseline="0" dirty="0">
                <a:latin typeface="Segoe"/>
                <a:ea typeface="ＭＳ ゴシック"/>
              </a:rPr>
              <a:t>tab. In the Split View group on the ribbon, select the </a:t>
            </a:r>
            <a:r>
              <a:rPr lang="en-US" b="1" i="0" u="none" strike="noStrike" baseline="0" dirty="0">
                <a:latin typeface="Segoe"/>
                <a:ea typeface="ＭＳ ゴシック"/>
              </a:rPr>
              <a:t>Details </a:t>
            </a:r>
            <a:r>
              <a:rPr lang="en-US" b="0" i="0" u="none" strike="noStrike" baseline="0" dirty="0">
                <a:latin typeface="Segoe"/>
                <a:ea typeface="ＭＳ ゴシック"/>
              </a:rPr>
              <a:t>checkbox. The Task Form view appears in the bottom part of your screen.</a:t>
            </a:r>
          </a:p>
          <a:p>
            <a:pPr lvl="1" rtl="0"/>
            <a:r>
              <a:rPr lang="en-US" b="0" i="0" u="none" strike="noStrike" baseline="0" dirty="0">
                <a:latin typeface="Segoe"/>
                <a:ea typeface="ＭＳ ゴシック"/>
              </a:rPr>
              <a:t>2.	Click the name of task 3, </a:t>
            </a:r>
            <a:r>
              <a:rPr lang="en-US" b="1" i="0" u="none" strike="noStrike" baseline="0" dirty="0">
                <a:latin typeface="Segoe"/>
                <a:ea typeface="ＭＳ ゴシック"/>
              </a:rPr>
              <a:t>Review screenplay</a:t>
            </a:r>
            <a:r>
              <a:rPr lang="en-US" b="0" i="0" u="none" strike="noStrike" baseline="0" dirty="0">
                <a:latin typeface="Segoe"/>
                <a:ea typeface="ＭＳ ゴシック"/>
              </a:rPr>
              <a:t>. In the Task Form pane at the bottom of your screen, note the Work value of this task–120 hours.</a:t>
            </a:r>
          </a:p>
          <a:p>
            <a:pPr lvl="1"/>
            <a:r>
              <a:rPr lang="en-US" dirty="0">
                <a:latin typeface="Segoe"/>
                <a:ea typeface="ＭＳ ゴシック"/>
              </a:rPr>
              <a:t>3.	In the Task Form view single-click the </a:t>
            </a:r>
            <a:r>
              <a:rPr lang="en-US" b="1" dirty="0">
                <a:latin typeface="Segoe"/>
                <a:ea typeface="ＭＳ ゴシック"/>
              </a:rPr>
              <a:t>first cell </a:t>
            </a:r>
            <a:r>
              <a:rPr lang="en-US" dirty="0">
                <a:latin typeface="Segoe"/>
                <a:ea typeface="ＭＳ ゴシック"/>
              </a:rPr>
              <a:t>below Scott </a:t>
            </a:r>
            <a:r>
              <a:rPr lang="en-US" dirty="0" err="1">
                <a:latin typeface="Segoe"/>
                <a:ea typeface="ＭＳ ゴシック"/>
              </a:rPr>
              <a:t>Seely’s</a:t>
            </a:r>
            <a:r>
              <a:rPr lang="en-US" dirty="0">
                <a:latin typeface="Segoe"/>
                <a:ea typeface="ＭＳ ゴシック"/>
              </a:rPr>
              <a:t> name. Click the sub-menu arrow at the right of this cell, then select </a:t>
            </a:r>
            <a:r>
              <a:rPr lang="en-US" b="1" dirty="0">
                <a:latin typeface="Segoe"/>
                <a:ea typeface="ＭＳ ゴシック"/>
              </a:rPr>
              <a:t>Jeff Pike</a:t>
            </a:r>
            <a:r>
              <a:rPr lang="en-US" dirty="0">
                <a:latin typeface="Times New Roman"/>
                <a:ea typeface="ＭＳ ゴシック"/>
              </a:rPr>
              <a:t>.</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295839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Add Work Resources to a Task</a:t>
            </a:r>
            <a:endParaRPr lang="en-US" b="0" i="0" u="none" strike="noStrike" baseline="0" dirty="0">
              <a:solidFill>
                <a:srgbClr val="009E49"/>
              </a:solidFill>
              <a:latin typeface="Times New Roman"/>
              <a:ea typeface="ＭＳ ゴシック"/>
            </a:endParaRPr>
          </a:p>
        </p:txBody>
      </p:sp>
      <p:pic>
        <p:nvPicPr>
          <p:cNvPr id="4" name="Picture 3" descr="030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2733" y="1488141"/>
            <a:ext cx="5444067" cy="4038483"/>
          </a:xfrm>
          <a:prstGeom prst="rect">
            <a:avLst/>
          </a:prstGeom>
        </p:spPr>
      </p:pic>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a:t>
            </a:r>
            <a:r>
              <a:rPr lang="en-US" sz="1800" b="0" i="0" u="none" strike="noStrike" baseline="0" dirty="0">
                <a:latin typeface="Segoe"/>
                <a:ea typeface="ＭＳ ゴシック"/>
              </a:rPr>
              <a:t>At the top of the Task </a:t>
            </a:r>
            <a:br>
              <a:rPr lang="en-US" sz="1800" b="0" i="0" u="none" strike="noStrike" baseline="0" dirty="0">
                <a:latin typeface="Segoe"/>
                <a:ea typeface="ＭＳ ゴシック"/>
              </a:rPr>
            </a:br>
            <a:r>
              <a:rPr lang="en-US" sz="1800" b="0" i="0" u="none" strike="noStrike" baseline="0" dirty="0">
                <a:latin typeface="Segoe"/>
                <a:ea typeface="ＭＳ ゴシック"/>
              </a:rPr>
              <a:t>Form portion of the </a:t>
            </a:r>
            <a:br>
              <a:rPr lang="en-US" sz="1800" b="0" i="0" u="none" strike="noStrike" baseline="0" dirty="0">
                <a:latin typeface="Segoe"/>
                <a:ea typeface="ＭＳ ゴシック"/>
              </a:rPr>
            </a:br>
            <a:r>
              <a:rPr lang="en-US" sz="1800" b="0" i="0" u="none" strike="noStrike" baseline="0" dirty="0">
                <a:latin typeface="Segoe"/>
                <a:ea typeface="ＭＳ ゴシック"/>
              </a:rPr>
              <a:t>screen, click the </a:t>
            </a:r>
            <a:r>
              <a:rPr lang="en-US" sz="1800" b="1" i="0" u="none" strike="noStrike" baseline="0" dirty="0">
                <a:latin typeface="Segoe"/>
                <a:ea typeface="ＭＳ ゴシック"/>
              </a:rPr>
              <a:t>OK </a:t>
            </a:r>
            <a:br>
              <a:rPr lang="en-US" sz="1800" b="1" i="0" u="none" strike="noStrike" baseline="0" dirty="0">
                <a:latin typeface="Segoe"/>
                <a:ea typeface="ＭＳ ゴシック"/>
              </a:rPr>
            </a:br>
            <a:r>
              <a:rPr lang="en-US" sz="1800" b="0" i="0" u="none" strike="noStrike" baseline="0" dirty="0">
                <a:latin typeface="Segoe"/>
                <a:ea typeface="ＭＳ ゴシック"/>
              </a:rPr>
              <a:t>button. Microsoft </a:t>
            </a:r>
            <a:br>
              <a:rPr lang="en-US" sz="1800" b="0" i="0" u="none" strike="noStrike" baseline="0" dirty="0">
                <a:latin typeface="Segoe"/>
                <a:ea typeface="ＭＳ ゴシック"/>
              </a:rPr>
            </a:br>
            <a:r>
              <a:rPr lang="en-US" sz="1800" b="0" i="0" u="none" strike="noStrike" baseline="0" dirty="0">
                <a:latin typeface="Segoe"/>
                <a:ea typeface="ＭＳ ゴシック"/>
              </a:rPr>
              <a:t>Project assigns </a:t>
            </a:r>
            <a:br>
              <a:rPr lang="en-US" sz="1800" b="0" i="0" u="none" strike="noStrike" baseline="0" dirty="0">
                <a:latin typeface="Segoe"/>
                <a:ea typeface="ＭＳ ゴシック"/>
              </a:rPr>
            </a:br>
            <a:r>
              <a:rPr lang="en-US" sz="1800" b="0" i="0" u="none" strike="noStrike" baseline="0" dirty="0">
                <a:latin typeface="Segoe"/>
                <a:ea typeface="ＭＳ ゴシック"/>
              </a:rPr>
              <a:t>Jeff Pike to task 3. </a:t>
            </a:r>
            <a:br>
              <a:rPr lang="en-US" sz="1800" b="0" i="0" u="none" strike="noStrike" baseline="0" dirty="0">
                <a:latin typeface="Segoe"/>
                <a:ea typeface="ＭＳ ゴシック"/>
              </a:rPr>
            </a:br>
            <a:r>
              <a:rPr lang="en-US" sz="1800" b="0" i="0" u="none" strike="noStrike" baseline="0" dirty="0">
                <a:latin typeface="Segoe"/>
                <a:ea typeface="ＭＳ ゴシック"/>
              </a:rPr>
              <a:t>Your screen should </a:t>
            </a:r>
            <a:br>
              <a:rPr lang="en-US" sz="1800" b="0" i="0" u="none" strike="noStrike" baseline="0" dirty="0">
                <a:latin typeface="Segoe"/>
                <a:ea typeface="ＭＳ ゴシック"/>
              </a:rPr>
            </a:br>
            <a:r>
              <a:rPr lang="en-US" sz="1800" b="0" i="0" u="none" strike="noStrike" baseline="0" dirty="0">
                <a:latin typeface="Segoe"/>
                <a:ea typeface="ＭＳ ゴシック"/>
              </a:rPr>
              <a:t>look similar to the figure </a:t>
            </a:r>
            <a:br>
              <a:rPr lang="en-US" sz="1800" b="0" i="0" u="none" strike="noStrike" baseline="0" dirty="0">
                <a:latin typeface="Segoe"/>
                <a:ea typeface="ＭＳ ゴシック"/>
              </a:rPr>
            </a:br>
            <a:r>
              <a:rPr lang="en-US" sz="1800" b="0" i="0" u="none" strike="noStrike" baseline="0" dirty="0">
                <a:latin typeface="Segoe"/>
                <a:ea typeface="ＭＳ ゴシック"/>
              </a:rPr>
              <a:t>at right.</a:t>
            </a:r>
            <a:endParaRPr lang="en-US" sz="1800" b="0" i="0" u="none" strike="noStrike" baseline="0" dirty="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147456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the project schedule open to use in the next exercise.</a:t>
            </a:r>
          </a:p>
          <a:p>
            <a:pPr lvl="0" rtl="0"/>
            <a:r>
              <a:rPr lang="en-US" b="1" i="1" u="none" strike="noStrike" baseline="0" dirty="0">
                <a:latin typeface="Segoe"/>
                <a:ea typeface="ＭＳ ゴシック"/>
              </a:rPr>
              <a:t>Work </a:t>
            </a:r>
            <a:r>
              <a:rPr lang="en-US" b="0" i="0" u="none" strike="noStrike" baseline="0" dirty="0">
                <a:latin typeface="Segoe"/>
                <a:ea typeface="ＭＳ ゴシック"/>
              </a:rPr>
              <a:t>is the total amount of effort expended to complete a task. Microsoft Project calculates work using a </a:t>
            </a:r>
            <a:r>
              <a:rPr lang="en-US" b="1" i="1" u="none" strike="noStrike" baseline="0" dirty="0">
                <a:latin typeface="Segoe"/>
                <a:ea typeface="ＭＳ ゴシック"/>
              </a:rPr>
              <a:t>work formula</a:t>
            </a:r>
            <a:r>
              <a:rPr lang="en-US" b="0" i="0" u="none" strike="noStrike" baseline="0" dirty="0">
                <a:latin typeface="Segoe"/>
                <a:ea typeface="ＭＳ ゴシック"/>
              </a:rPr>
              <a:t>: </a:t>
            </a:r>
            <a:r>
              <a:rPr lang="en-US" sz="3200" b="1" i="0" u="none" strike="noStrike" baseline="0" dirty="0">
                <a:solidFill>
                  <a:srgbClr val="FF0000"/>
                </a:solidFill>
                <a:latin typeface="Segoe"/>
                <a:ea typeface="ＭＳ ゴシック"/>
              </a:rPr>
              <a:t>Work = Duration * Units. </a:t>
            </a:r>
          </a:p>
          <a:p>
            <a:pPr lvl="0" rtl="0"/>
            <a:r>
              <a:rPr lang="en-US" b="0" i="0" u="none" strike="noStrike" baseline="0" dirty="0">
                <a:latin typeface="Segoe"/>
                <a:ea typeface="ＭＳ ゴシック"/>
              </a:rPr>
              <a:t>While you have the option of entering and displaying work in different units, by default, </a:t>
            </a:r>
            <a:r>
              <a:rPr lang="en-US" b="0" i="0" u="sng" strike="noStrike" baseline="0" dirty="0">
                <a:latin typeface="Segoe"/>
                <a:ea typeface="ＭＳ ゴシック"/>
              </a:rPr>
              <a:t>work is expressed in hours</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4520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Notice that when you added Jeff to task 3, Microsoft Project calculated his work using the formula above. </a:t>
            </a:r>
          </a:p>
          <a:p>
            <a:pPr lvl="0" rtl="0"/>
            <a:r>
              <a:rPr lang="en-US" b="0" i="0" u="none" strike="noStrike" baseline="0" dirty="0">
                <a:latin typeface="Segoe"/>
                <a:ea typeface="ＭＳ ゴシック"/>
              </a:rPr>
              <a:t>Jeff ’s schedule is 5 days/week, 8 hours/day and the task was three weeks in duration (or 15 days @ 8 hours each day). </a:t>
            </a:r>
          </a:p>
          <a:p>
            <a:pPr lvl="0" rtl="0"/>
            <a:r>
              <a:rPr lang="en-US" b="0" i="0" u="none" strike="noStrike" baseline="0" dirty="0">
                <a:latin typeface="Segoe"/>
                <a:ea typeface="ＭＳ ゴシック"/>
              </a:rPr>
              <a:t>Therefore, Work = </a:t>
            </a:r>
            <a:r>
              <a:rPr lang="en-US" b="1" i="0" u="none" strike="noStrike" baseline="0" dirty="0">
                <a:latin typeface="Segoe"/>
                <a:ea typeface="ＭＳ ゴシック"/>
              </a:rPr>
              <a:t>120 </a:t>
            </a:r>
            <a:r>
              <a:rPr lang="en-US" b="0" i="0" u="none" strike="noStrike" baseline="0" dirty="0">
                <a:latin typeface="Segoe"/>
                <a:ea typeface="ＭＳ ゴシック"/>
              </a:rPr>
              <a:t>hours of duration * </a:t>
            </a:r>
            <a:r>
              <a:rPr lang="en-US" b="1" i="0" u="none" strike="noStrike" baseline="0" dirty="0">
                <a:latin typeface="Segoe"/>
                <a:ea typeface="ＭＳ ゴシック"/>
              </a:rPr>
              <a:t>1 </a:t>
            </a:r>
            <a:r>
              <a:rPr lang="en-US" b="0" i="0" u="none" strike="noStrike" baseline="0" dirty="0">
                <a:latin typeface="Segoe"/>
                <a:ea typeface="ＭＳ ゴシック"/>
              </a:rPr>
              <a:t>full time resource = </a:t>
            </a:r>
            <a:r>
              <a:rPr lang="en-US" b="1" i="0" u="none" strike="noStrike" baseline="0" dirty="0">
                <a:latin typeface="Segoe"/>
                <a:ea typeface="ＭＳ ゴシック"/>
              </a:rPr>
              <a:t>120 </a:t>
            </a:r>
            <a:r>
              <a:rPr lang="en-US" b="0" i="0" u="none" strike="noStrike" baseline="0" dirty="0">
                <a:latin typeface="Segoe"/>
                <a:ea typeface="ＭＳ ゴシック"/>
              </a:rPr>
              <a:t>hours of work. </a:t>
            </a:r>
            <a:r>
              <a:rPr lang="en-US" b="0" i="0" u="none" strike="noStrike" baseline="0" dirty="0">
                <a:solidFill>
                  <a:srgbClr val="FF0000"/>
                </a:solidFill>
                <a:latin typeface="Segoe"/>
                <a:ea typeface="ＭＳ ゴシック"/>
              </a:rPr>
              <a:t>The total work of the task doubled with the addition of this one resource</a:t>
            </a:r>
            <a:r>
              <a:rPr lang="en-US" b="0" i="0" u="none" strike="noStrike" baseline="0" dirty="0">
                <a:latin typeface="Segoe"/>
                <a:ea typeface="ＭＳ ゴシック"/>
              </a:rPr>
              <a:t>. </a:t>
            </a:r>
          </a:p>
          <a:p>
            <a:pPr lvl="0" rtl="0"/>
            <a:r>
              <a:rPr lang="en-US" b="0" i="0" u="none" strike="noStrike" baseline="0" dirty="0">
                <a:latin typeface="Segoe"/>
                <a:ea typeface="ＭＳ ゴシック"/>
              </a:rPr>
              <a:t>Notice also that Project automatically highlighted the duration, which changed as a result of adding Jeff, based on his work schedule.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4211708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an Effort-Driven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Click the name of task 5, </a:t>
            </a:r>
            <a:r>
              <a:rPr lang="en-US" b="1" i="0" u="none" strike="noStrike" baseline="0" dirty="0">
                <a:latin typeface="Segoe"/>
                <a:ea typeface="ＭＳ ゴシック"/>
              </a:rPr>
              <a:t>Develop production layouts</a:t>
            </a:r>
            <a:r>
              <a:rPr lang="en-US" b="0" i="0" u="none" strike="noStrike" baseline="0" dirty="0">
                <a:latin typeface="Segoe"/>
                <a:ea typeface="ＭＳ ゴシック"/>
              </a:rPr>
              <a:t>. Jeff Pike is the only resource currently assigned to this task, work is calculated at 160 hours and the duration is 1 month. You’d like to assign an additional resource and reduce the task’s duration.</a:t>
            </a:r>
          </a:p>
          <a:p>
            <a:pPr lvl="1" rtl="0"/>
            <a:r>
              <a:rPr lang="en-US" b="0" i="0" u="none" strike="noStrike" baseline="0" dirty="0">
                <a:latin typeface="Segoe"/>
                <a:ea typeface="ＭＳ ゴシック"/>
              </a:rPr>
              <a:t>2.	In the Task Form screen click the check box for </a:t>
            </a:r>
            <a:r>
              <a:rPr lang="en-US" b="1" i="0" u="none" strike="noStrike" baseline="0" dirty="0">
                <a:solidFill>
                  <a:srgbClr val="FF0000"/>
                </a:solidFill>
                <a:latin typeface="Segoe"/>
                <a:ea typeface="ＭＳ ゴシック"/>
              </a:rPr>
              <a:t>Effort driven</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8676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an Effort-Driven Task</a:t>
            </a:r>
            <a:endParaRPr lang="en-US" b="0" i="0" u="none" strike="noStrike" baseline="0">
              <a:solidFill>
                <a:srgbClr val="009E49"/>
              </a:solidFill>
              <a:latin typeface="Times New Roman"/>
              <a:ea typeface="ＭＳ ゴシック"/>
            </a:endParaRPr>
          </a:p>
        </p:txBody>
      </p:sp>
      <p:pic>
        <p:nvPicPr>
          <p:cNvPr id="4" name="Picture 3" descr="030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199" y="1600201"/>
            <a:ext cx="5902207" cy="3881836"/>
          </a:xfrm>
          <a:prstGeom prst="rect">
            <a:avLst/>
          </a:prstGeom>
        </p:spPr>
      </p:pic>
      <p:sp>
        <p:nvSpPr>
          <p:cNvPr id="3" name="Text Placeholder 2"/>
          <p:cNvSpPr>
            <a:spLocks noGrp="1"/>
          </p:cNvSpPr>
          <p:nvPr>
            <p:ph type="body" idx="1"/>
          </p:nvPr>
        </p:nvSpPr>
        <p:spPr>
          <a:xfrm>
            <a:off x="457200" y="1524000"/>
            <a:ext cx="8077200" cy="4953000"/>
          </a:xfrm>
        </p:spPr>
        <p:txBody>
          <a:bodyPr/>
          <a:lstStyle/>
          <a:p>
            <a:pPr lvl="1" rtl="0"/>
            <a:r>
              <a:rPr lang="en-US" b="0" i="0" u="none" strike="noStrike" baseline="0">
                <a:latin typeface="Segoe"/>
                <a:ea typeface="ＭＳ ゴシック"/>
              </a:rPr>
              <a:t>3.	Click once in the </a:t>
            </a:r>
            <a:br>
              <a:rPr lang="en-US" b="0" i="0" u="none" strike="noStrike" baseline="0">
                <a:latin typeface="Segoe"/>
                <a:ea typeface="ＭＳ ゴシック"/>
              </a:rPr>
            </a:br>
            <a:r>
              <a:rPr lang="en-US" b="1" i="0" u="none" strike="noStrike" baseline="0">
                <a:latin typeface="Segoe"/>
                <a:ea typeface="ＭＳ ゴシック"/>
              </a:rPr>
              <a:t>blank cell </a:t>
            </a:r>
            <a:r>
              <a:rPr lang="en-US" b="0" i="0" u="none" strike="noStrike" baseline="0">
                <a:latin typeface="Segoe"/>
                <a:ea typeface="ＭＳ ゴシック"/>
              </a:rPr>
              <a:t>below </a:t>
            </a:r>
            <a:br>
              <a:rPr lang="en-US" b="0" i="0" u="none" strike="noStrike" baseline="0">
                <a:latin typeface="Segoe"/>
                <a:ea typeface="ＭＳ ゴシック"/>
              </a:rPr>
            </a:br>
            <a:r>
              <a:rPr lang="en-US" b="0" i="0" u="none" strike="noStrike" baseline="0">
                <a:latin typeface="Segoe"/>
                <a:ea typeface="ＭＳ ゴシック"/>
              </a:rPr>
              <a:t>Jeff Pike. From the </a:t>
            </a:r>
            <a:br>
              <a:rPr lang="en-US" b="0" i="0" u="none" strike="noStrike" baseline="0">
                <a:latin typeface="Segoe"/>
                <a:ea typeface="ＭＳ ゴシック"/>
              </a:rPr>
            </a:br>
            <a:r>
              <a:rPr lang="en-US" b="0" i="0" u="none" strike="noStrike" baseline="0">
                <a:latin typeface="Segoe"/>
                <a:ea typeface="ＭＳ ゴシック"/>
              </a:rPr>
              <a:t>drop-down menu, </a:t>
            </a:r>
            <a:br>
              <a:rPr lang="en-US" b="0" i="0" u="none" strike="noStrike" baseline="0">
                <a:latin typeface="Segoe"/>
                <a:ea typeface="ＭＳ ゴシック"/>
              </a:rPr>
            </a:br>
            <a:r>
              <a:rPr lang="en-US" b="0" i="0" u="none" strike="noStrike" baseline="0">
                <a:latin typeface="Segoe"/>
                <a:ea typeface="ＭＳ ゴシック"/>
              </a:rPr>
              <a:t>select </a:t>
            </a:r>
            <a:br>
              <a:rPr lang="en-US" b="0" i="0" u="none" strike="noStrike" baseline="0">
                <a:latin typeface="Segoe"/>
                <a:ea typeface="ＭＳ ゴシック"/>
              </a:rPr>
            </a:br>
            <a:r>
              <a:rPr lang="en-US" b="1" i="0" u="none" strike="noStrike" baseline="0">
                <a:latin typeface="Segoe"/>
                <a:ea typeface="ＭＳ ゴシック"/>
              </a:rPr>
              <a:t>Brenda Diaz</a:t>
            </a:r>
            <a:r>
              <a:rPr lang="en-US" b="0" i="0" u="none" strike="noStrike" baseline="0">
                <a:latin typeface="Segoe"/>
                <a:ea typeface="ＭＳ ゴシック"/>
              </a:rPr>
              <a:t>. </a:t>
            </a:r>
            <a:br>
              <a:rPr lang="en-US" b="0" i="0" u="none" strike="noStrike" baseline="0">
                <a:latin typeface="Segoe"/>
                <a:ea typeface="ＭＳ ゴシック"/>
              </a:rPr>
            </a:br>
            <a:r>
              <a:rPr lang="en-US" b="0" i="0" u="none" strike="noStrike" baseline="0">
                <a:latin typeface="Segoe"/>
                <a:ea typeface="ＭＳ ゴシック"/>
              </a:rPr>
              <a:t>Then click the </a:t>
            </a:r>
            <a:br>
              <a:rPr lang="en-US" b="0" i="0" u="none" strike="noStrike" baseline="0">
                <a:latin typeface="Segoe"/>
                <a:ea typeface="ＭＳ ゴシック"/>
              </a:rPr>
            </a:br>
            <a:r>
              <a:rPr lang="en-US" b="1" i="0" u="none" strike="noStrike" baseline="0">
                <a:latin typeface="Segoe"/>
                <a:ea typeface="ＭＳ ゴシック"/>
              </a:rPr>
              <a:t>OK </a:t>
            </a:r>
            <a:r>
              <a:rPr lang="en-US" b="0" i="0" u="none" strike="noStrike" baseline="0">
                <a:latin typeface="Segoe"/>
                <a:ea typeface="ＭＳ ゴシック"/>
              </a:rPr>
              <a:t>button at </a:t>
            </a:r>
            <a:br>
              <a:rPr lang="en-US" b="0" i="0" u="none" strike="noStrike" baseline="0">
                <a:latin typeface="Segoe"/>
                <a:ea typeface="ＭＳ ゴシック"/>
              </a:rPr>
            </a:br>
            <a:r>
              <a:rPr lang="en-US" b="0" i="0" u="none" strike="noStrike" baseline="0">
                <a:latin typeface="Segoe"/>
                <a:ea typeface="ＭＳ ゴシック"/>
              </a:rPr>
              <a:t>the upper </a:t>
            </a:r>
            <a:br>
              <a:rPr lang="en-US" b="0" i="0" u="none" strike="noStrike" baseline="0">
                <a:latin typeface="Segoe"/>
                <a:ea typeface="ＭＳ ゴシック"/>
              </a:rPr>
            </a:br>
            <a:r>
              <a:rPr lang="en-US" b="0" i="0" u="none" strike="noStrike" baseline="0">
                <a:latin typeface="Segoe"/>
                <a:ea typeface="ＭＳ ゴシック"/>
              </a:rPr>
              <a:t>portion of the </a:t>
            </a:r>
            <a:br>
              <a:rPr lang="en-US" b="0" i="0" u="none" strike="noStrike" baseline="0">
                <a:latin typeface="Segoe"/>
                <a:ea typeface="ＭＳ ゴシック"/>
              </a:rPr>
            </a:br>
            <a:r>
              <a:rPr lang="en-US" b="0" i="0" u="none" strike="noStrike" baseline="0">
                <a:latin typeface="Segoe"/>
                <a:ea typeface="ＭＳ ゴシック"/>
              </a:rPr>
              <a:t>Task Form screen. </a:t>
            </a:r>
            <a:br>
              <a:rPr lang="en-US" b="0" i="0" u="none" strike="noStrike" baseline="0">
                <a:latin typeface="Segoe"/>
                <a:ea typeface="ＭＳ ゴシック"/>
              </a:rPr>
            </a:br>
            <a:r>
              <a:rPr lang="en-US" b="0" i="0" u="none" strike="noStrike" baseline="0">
                <a:latin typeface="Segoe"/>
                <a:ea typeface="ＭＳ ゴシック"/>
              </a:rPr>
              <a:t>Your screen should</a:t>
            </a:r>
            <a:br>
              <a:rPr lang="en-US" b="0" i="0" u="none" strike="noStrike" baseline="0">
                <a:latin typeface="Segoe"/>
                <a:ea typeface="ＭＳ ゴシック"/>
              </a:rPr>
            </a:br>
            <a:r>
              <a:rPr lang="en-US" b="0" i="0" u="none" strike="noStrike" baseline="0">
                <a:latin typeface="Segoe"/>
                <a:ea typeface="ＭＳ ゴシック"/>
              </a:rPr>
              <a:t>look similar to the fgure above.</a:t>
            </a:r>
            <a:endParaRPr lang="en-US" b="0" i="0" u="none" strike="noStrike" baseline="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96402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an Effort-Driven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Notice that the </a:t>
            </a:r>
            <a:r>
              <a:rPr lang="en-US" b="1" i="0" u="none" strike="noStrike" baseline="0" dirty="0">
                <a:latin typeface="Segoe"/>
                <a:ea typeface="ＭＳ ゴシック"/>
              </a:rPr>
              <a:t>duration has been changed to</a:t>
            </a:r>
            <a:r>
              <a:rPr lang="en-US" b="1" i="0" u="none" strike="noStrike" baseline="0" dirty="0">
                <a:latin typeface="Times New Roman"/>
                <a:ea typeface="ＭＳ ゴシック"/>
              </a:rPr>
              <a:t> .</a:t>
            </a:r>
            <a:r>
              <a:rPr lang="en-US" b="1" i="0" u="none" strike="noStrike" baseline="0" dirty="0">
                <a:latin typeface="Segoe"/>
                <a:ea typeface="ＭＳ ゴシック"/>
              </a:rPr>
              <a:t>5 months </a:t>
            </a:r>
            <a:r>
              <a:rPr lang="en-US" b="0" i="0" u="none" strike="noStrike" baseline="0" dirty="0">
                <a:latin typeface="Segoe"/>
                <a:ea typeface="ＭＳ ゴシック"/>
              </a:rPr>
              <a:t>and the </a:t>
            </a:r>
            <a:r>
              <a:rPr lang="en-US" b="1" i="0" u="none" strike="noStrike" baseline="0" dirty="0">
                <a:latin typeface="Segoe"/>
                <a:ea typeface="ＭＳ ゴシック"/>
              </a:rPr>
              <a:t>total work (160 hours) has now been evenly distributed between Jeff Pike and Brenda Diaz</a:t>
            </a:r>
            <a:r>
              <a:rPr lang="en-US" b="0" i="0" u="none" strike="noStrike" baseline="0" dirty="0">
                <a:latin typeface="Segoe"/>
                <a:ea typeface="ＭＳ ゴシック"/>
              </a:rPr>
              <a:t>. In this instance you applied effort-driven scheduling, which tells Microsoft Project to </a:t>
            </a:r>
            <a:r>
              <a:rPr lang="en-US" b="0" i="0" u="sng" strike="noStrike" baseline="0" dirty="0">
                <a:latin typeface="Segoe"/>
                <a:ea typeface="ＭＳ ゴシック"/>
              </a:rPr>
              <a:t>hold the work value constant and change the duration when resources are added or removed</a:t>
            </a:r>
            <a:r>
              <a:rPr lang="en-US" b="0" i="0" u="none" strike="noStrike" baseline="0" dirty="0">
                <a:latin typeface="Segoe"/>
                <a:ea typeface="ＭＳ ゴシック"/>
              </a:rPr>
              <a:t>.</a:t>
            </a:r>
          </a:p>
          <a:p>
            <a:pPr lvl="1" rtl="0"/>
            <a:r>
              <a:rPr lang="en-US" b="0" i="0" u="none" strike="noStrike" baseline="0" dirty="0">
                <a:latin typeface="Segoe"/>
                <a:ea typeface="ＭＳ ゴシック"/>
              </a:rPr>
              <a:t>5.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the project schedule open to use in the next exercise.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507748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Add Work Resources to an Effort-Driven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Similar to the work formula but in the context of duration, the </a:t>
            </a:r>
            <a:r>
              <a:rPr lang="en-US" b="1" i="1" u="none" strike="noStrike" baseline="0" dirty="0">
                <a:latin typeface="Segoe"/>
                <a:ea typeface="ＭＳ ゴシック"/>
              </a:rPr>
              <a:t>duration formula </a:t>
            </a:r>
            <a:r>
              <a:rPr lang="en-US" b="0" i="0" u="none" strike="noStrike" baseline="0" dirty="0">
                <a:latin typeface="Segoe"/>
                <a:ea typeface="ＭＳ ゴシック"/>
              </a:rPr>
              <a:t>is used in effort-driven scheduling. </a:t>
            </a:r>
          </a:p>
          <a:p>
            <a:pPr lvl="0" rtl="0"/>
            <a:r>
              <a:rPr lang="en-US" b="0" i="0" u="none" strike="noStrike" baseline="0" dirty="0">
                <a:latin typeface="Segoe"/>
                <a:ea typeface="ＭＳ ゴシック"/>
              </a:rPr>
              <a:t>The formula is </a:t>
            </a:r>
            <a:r>
              <a:rPr lang="en-US" sz="2800" b="1" i="0" u="none" strike="noStrike" baseline="0" dirty="0">
                <a:solidFill>
                  <a:srgbClr val="FF0000"/>
                </a:solidFill>
                <a:latin typeface="Segoe"/>
                <a:ea typeface="ＭＳ ゴシック"/>
              </a:rPr>
              <a:t>Duration = Work / Units</a:t>
            </a:r>
            <a:r>
              <a:rPr lang="en-US" b="0" i="0" u="none" strike="noStrike" baseline="0" dirty="0">
                <a:latin typeface="Segoe"/>
                <a:ea typeface="ＭＳ ゴシック"/>
              </a:rPr>
              <a:t>. In an effort-driven task, the </a:t>
            </a:r>
            <a:r>
              <a:rPr lang="en-US" b="1" i="0" u="none" strike="noStrike" baseline="0" dirty="0">
                <a:latin typeface="Segoe"/>
                <a:ea typeface="ＭＳ ゴシック"/>
              </a:rPr>
              <a:t>work value is held steady </a:t>
            </a:r>
            <a:r>
              <a:rPr lang="en-US" b="0" i="0" u="none" strike="noStrike" baseline="0" dirty="0">
                <a:latin typeface="Segoe"/>
                <a:ea typeface="ＭＳ ゴシック"/>
              </a:rPr>
              <a:t>and the variable is units. </a:t>
            </a:r>
          </a:p>
          <a:p>
            <a:pPr lvl="0" rtl="0"/>
            <a:r>
              <a:rPr lang="en-US" b="0" i="0" u="none" strike="noStrike" baseline="0" dirty="0">
                <a:latin typeface="Segoe"/>
                <a:ea typeface="ＭＳ ゴシック"/>
              </a:rPr>
              <a:t>In the example you used in the previous exercise, 160 hours was the work value with one resource assigned. When you assigned Brenda Diaz to the task (a second full-time resource) the duration formula was applied as: Duration = 160 / 2 (units @ full time). So, Duration = 80 hours or</a:t>
            </a:r>
            <a:r>
              <a:rPr lang="en-US" b="0" i="0" u="none" strike="noStrike" baseline="0" dirty="0">
                <a:latin typeface="Times New Roman"/>
                <a:ea typeface="ＭＳ ゴシック"/>
              </a:rPr>
              <a:t> .</a:t>
            </a:r>
            <a:r>
              <a:rPr lang="en-US" b="0" i="0" u="none" strike="noStrike" baseline="0" dirty="0">
                <a:latin typeface="Segoe"/>
                <a:ea typeface="ＭＳ ゴシック"/>
              </a:rPr>
              <a:t>5 months.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25315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Microsoft Project, when you assign resources to a task, you can use the Assign Resources dialog box. </a:t>
            </a:r>
          </a:p>
          <a:p>
            <a:pPr lvl="0" rtl="0"/>
            <a:r>
              <a:rPr lang="en-US" b="0" i="0" u="none" strike="noStrike" baseline="0" dirty="0">
                <a:latin typeface="Segoe"/>
                <a:ea typeface="ＭＳ ゴシック"/>
              </a:rPr>
              <a:t>You activate the </a:t>
            </a:r>
            <a:r>
              <a:rPr lang="en-US" b="0" i="0" u="none" strike="noStrike" baseline="0" dirty="0">
                <a:solidFill>
                  <a:srgbClr val="FF0000"/>
                </a:solidFill>
                <a:latin typeface="Segoe"/>
                <a:ea typeface="ＭＳ ゴシック"/>
              </a:rPr>
              <a:t>Assign Resources dialog box </a:t>
            </a:r>
            <a:r>
              <a:rPr lang="en-US" b="0" i="0" u="none" strike="noStrike" baseline="0" dirty="0">
                <a:latin typeface="Segoe"/>
                <a:ea typeface="ＭＳ ゴシック"/>
              </a:rPr>
              <a:t>via the </a:t>
            </a:r>
            <a:r>
              <a:rPr lang="en-US" b="0" i="0" u="none" strike="noStrike" baseline="0" dirty="0">
                <a:solidFill>
                  <a:srgbClr val="FF0000"/>
                </a:solidFill>
                <a:latin typeface="Segoe"/>
                <a:ea typeface="ＭＳ ゴシック"/>
              </a:rPr>
              <a:t>Assign Resources</a:t>
            </a:r>
            <a:r>
              <a:rPr lang="en-US" b="0" i="0" u="none" strike="noStrike" baseline="0" dirty="0">
                <a:latin typeface="Segoe"/>
                <a:ea typeface="ＭＳ ゴシック"/>
              </a:rPr>
              <a:t> button located in the </a:t>
            </a:r>
            <a:r>
              <a:rPr lang="en-US" b="0" i="0" u="none" strike="noStrike" baseline="0" dirty="0">
                <a:solidFill>
                  <a:srgbClr val="FF0000"/>
                </a:solidFill>
                <a:latin typeface="Segoe"/>
                <a:ea typeface="ＭＳ ゴシック"/>
              </a:rPr>
              <a:t>Assignments group </a:t>
            </a:r>
            <a:r>
              <a:rPr lang="en-US" b="0" i="0" u="none" strike="noStrike" baseline="0" dirty="0">
                <a:latin typeface="Segoe"/>
                <a:ea typeface="ＭＳ ゴシック"/>
              </a:rPr>
              <a:t>on the </a:t>
            </a:r>
            <a:r>
              <a:rPr lang="en-US" b="0" i="0" u="none" strike="noStrike" baseline="0" dirty="0">
                <a:solidFill>
                  <a:srgbClr val="FF0000"/>
                </a:solidFill>
                <a:latin typeface="Segoe"/>
                <a:ea typeface="ＭＳ ゴシック"/>
              </a:rPr>
              <a:t>Resource</a:t>
            </a:r>
            <a:r>
              <a:rPr lang="en-US" b="0" i="0" u="none" strike="noStrike" baseline="0" dirty="0">
                <a:latin typeface="Segoe"/>
                <a:ea typeface="ＭＳ ゴシック"/>
              </a:rPr>
              <a:t> ribbon. </a:t>
            </a:r>
          </a:p>
          <a:p>
            <a:pPr lvl="0" rtl="0"/>
            <a:r>
              <a:rPr lang="en-US" b="0" i="0" u="none" strike="noStrike" baseline="0" dirty="0">
                <a:latin typeface="Segoe"/>
                <a:ea typeface="ＭＳ ゴシック"/>
              </a:rPr>
              <a:t>Your Assign Resources dialog box should look similar to the figures on the next two slides, depending upon whether the Resource List options are collapsed or expanded.</a:t>
            </a:r>
            <a:endParaRPr lang="en-US" b="0" i="0" u="none" strike="noStrike" baseline="0" dirty="0">
              <a:latin typeface="Times New Roman"/>
              <a:ea typeface="ＭＳ ゴシック"/>
            </a:endParaRPr>
          </a:p>
        </p:txBody>
      </p:sp>
      <p:sp>
        <p:nvSpPr>
          <p:cNvPr id="7"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8"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9"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2256967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Using the Actions Tag to Change Project’s Scheduling Behavior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Now that you have assigned resources to tasks that are both effort-driven and non-effort driven, in this exercise you will learn how to use the Actions tag to change how Project behaves. </a:t>
            </a:r>
          </a:p>
          <a:p>
            <a:pPr lvl="0" rtl="0"/>
            <a:r>
              <a:rPr lang="en-US" b="0" i="0" u="none" strike="noStrike" baseline="0" dirty="0">
                <a:latin typeface="Segoe"/>
                <a:ea typeface="ＭＳ ゴシック"/>
              </a:rPr>
              <a:t>An </a:t>
            </a:r>
            <a:r>
              <a:rPr lang="en-US" b="1" i="1" u="none" strike="noStrike" baseline="0" dirty="0">
                <a:latin typeface="Segoe"/>
                <a:ea typeface="ＭＳ ゴシック"/>
              </a:rPr>
              <a:t>Actions tag </a:t>
            </a:r>
            <a:r>
              <a:rPr lang="en-US" b="0" i="0" u="none" strike="noStrike" baseline="0" dirty="0">
                <a:latin typeface="Segoe"/>
                <a:ea typeface="ＭＳ ゴシック"/>
              </a:rPr>
              <a:t>is an </a:t>
            </a:r>
            <a:r>
              <a:rPr lang="en-US" b="0" i="0" u="sng" strike="noStrike" baseline="0" dirty="0">
                <a:latin typeface="Segoe"/>
                <a:ea typeface="ＭＳ ゴシック"/>
              </a:rPr>
              <a:t>indicator that signals the user of a change, additional information, formatting options</a:t>
            </a:r>
            <a:r>
              <a:rPr lang="en-US" b="0" i="0" u="none" strike="noStrike" baseline="0" dirty="0">
                <a:latin typeface="Segoe"/>
                <a:ea typeface="ＭＳ ゴシック"/>
              </a:rPr>
              <a:t>, etc. </a:t>
            </a:r>
          </a:p>
          <a:p>
            <a:pPr lvl="0" rtl="0"/>
            <a:r>
              <a:rPr lang="en-US" b="0" i="0" u="none" strike="noStrike" baseline="0" dirty="0">
                <a:latin typeface="Segoe"/>
                <a:ea typeface="ＭＳ ゴシック"/>
              </a:rPr>
              <a:t>In Project 2013, the Actions tag appears mainly when changes to units, duration, or work occurs. </a:t>
            </a:r>
          </a:p>
          <a:p>
            <a:pPr lvl="0" rtl="0"/>
            <a:r>
              <a:rPr lang="en-US" b="0" i="0" u="none" strike="noStrike" baseline="0" dirty="0">
                <a:latin typeface="Segoe"/>
                <a:ea typeface="ＭＳ ゴシック"/>
              </a:rPr>
              <a:t>The Actions tag will appear only when certain methods are used to apply changes, such as adding resources with the Assign Resources dialog box. </a:t>
            </a:r>
          </a:p>
          <a:p>
            <a:pPr lvl="0" rtl="0"/>
            <a:r>
              <a:rPr lang="en-US" b="0" i="0" u="none" strike="noStrike" baseline="0" dirty="0">
                <a:latin typeface="Segoe"/>
                <a:ea typeface="ＭＳ ゴシック"/>
              </a:rPr>
              <a:t>The Actions tag only remains available until you perform your next action.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3775592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Use the Actions Tag to Change Project’s Scheduling Behavior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In the Gantt Chart portion of the view, click on the name of task 5, </a:t>
            </a:r>
            <a:r>
              <a:rPr lang="en-US" b="1" i="0" u="none" strike="noStrike" baseline="0" dirty="0">
                <a:latin typeface="Segoe"/>
                <a:ea typeface="ＭＳ ゴシック"/>
              </a:rPr>
              <a:t>Develop production layouts</a:t>
            </a:r>
            <a:r>
              <a:rPr lang="en-US" b="0" i="0" u="none" strike="noStrike" baseline="0" dirty="0">
                <a:latin typeface="Segoe"/>
                <a:ea typeface="ＭＳ ゴシック"/>
              </a:rPr>
              <a:t>. You’d like to assign an additional resource and reduce the task’s duration.</a:t>
            </a:r>
          </a:p>
          <a:p>
            <a:pPr lvl="1" rtl="0"/>
            <a:r>
              <a:rPr lang="en-US" b="0" i="0" u="none" strike="noStrike" baseline="0" dirty="0">
                <a:latin typeface="Segoe"/>
                <a:ea typeface="ＭＳ ゴシック"/>
              </a:rPr>
              <a:t>2.	Click the </a:t>
            </a:r>
            <a:r>
              <a:rPr lang="en-US" b="1" i="0" u="none" strike="noStrike" baseline="0" dirty="0">
                <a:latin typeface="Segoe"/>
                <a:ea typeface="ＭＳ ゴシック"/>
              </a:rPr>
              <a:t>Resource </a:t>
            </a:r>
            <a:r>
              <a:rPr lang="en-US" b="0" i="0" u="none" strike="noStrike" baseline="0" dirty="0">
                <a:latin typeface="Segoe"/>
                <a:ea typeface="ＭＳ ゴシック"/>
              </a:rPr>
              <a:t>tab and then click the </a:t>
            </a:r>
            <a:r>
              <a:rPr lang="en-US" b="1" i="0" u="none" strike="noStrike" baseline="0" dirty="0">
                <a:latin typeface="Segoe"/>
                <a:ea typeface="ＭＳ ゴシック"/>
              </a:rPr>
              <a:t>Assign Resources </a:t>
            </a:r>
            <a:r>
              <a:rPr lang="en-US" b="0" i="0" u="none" strike="noStrike" baseline="0" dirty="0">
                <a:latin typeface="Segoe"/>
                <a:ea typeface="ＭＳ ゴシック"/>
              </a:rPr>
              <a:t>button in the </a:t>
            </a:r>
            <a:r>
              <a:rPr lang="en-US" b="1" i="0" u="none" strike="noStrike" baseline="0" dirty="0">
                <a:latin typeface="Segoe"/>
                <a:ea typeface="ＭＳ ゴシック"/>
              </a:rPr>
              <a:t>Assignments group</a:t>
            </a:r>
            <a:r>
              <a:rPr lang="en-US" b="0" i="0" u="none" strike="noStrike" baseline="0" dirty="0">
                <a:latin typeface="Segoe"/>
                <a:ea typeface="ＭＳ ゴシック"/>
              </a:rPr>
              <a:t>. The </a:t>
            </a:r>
            <a:r>
              <a:rPr lang="en-US" b="1" i="0" u="none" strike="noStrike" baseline="0" dirty="0">
                <a:latin typeface="Segoe"/>
                <a:ea typeface="ＭＳ ゴシック"/>
              </a:rPr>
              <a:t>Assign Resources dialog box</a:t>
            </a:r>
            <a:r>
              <a:rPr lang="en-US" b="0" i="0" u="none" strike="noStrike" baseline="0" dirty="0">
                <a:latin typeface="Segoe"/>
                <a:ea typeface="ＭＳ ゴシック"/>
              </a:rPr>
              <a:t> appears.</a:t>
            </a:r>
          </a:p>
          <a:p>
            <a:pPr lvl="1" rtl="0"/>
            <a:r>
              <a:rPr lang="en-US" b="0" i="0" u="none" strike="noStrike" baseline="0" dirty="0">
                <a:latin typeface="Segoe"/>
                <a:ea typeface="ＭＳ ゴシック"/>
              </a:rPr>
              <a:t>3.	In the Resource Name column of the Assign Resources dialog box, locate and click </a:t>
            </a:r>
            <a:r>
              <a:rPr lang="en-US" b="1" i="0" u="none" strike="noStrike" baseline="0" dirty="0" err="1">
                <a:latin typeface="Segoe"/>
                <a:ea typeface="ＭＳ ゴシック"/>
              </a:rPr>
              <a:t>Annete</a:t>
            </a:r>
            <a:r>
              <a:rPr lang="en-US" b="1" i="0" u="none" strike="noStrike" baseline="0" dirty="0">
                <a:latin typeface="Segoe"/>
                <a:ea typeface="ＭＳ ゴシック"/>
              </a:rPr>
              <a:t> Hill</a:t>
            </a:r>
            <a:r>
              <a:rPr lang="en-US" b="0" i="0" u="none" strike="noStrike" baseline="0" dirty="0">
                <a:latin typeface="Segoe"/>
                <a:ea typeface="ＭＳ ゴシック"/>
              </a:rPr>
              <a:t>. Hold down </a:t>
            </a:r>
            <a:r>
              <a:rPr lang="en-US" b="1" i="0" u="none" strike="noStrike" baseline="0" dirty="0">
                <a:latin typeface="Segoe"/>
                <a:ea typeface="ＭＳ ゴシック"/>
              </a:rPr>
              <a:t>Ctrl </a:t>
            </a:r>
            <a:r>
              <a:rPr lang="en-US" b="0" i="0" u="none" strike="noStrike" baseline="0" dirty="0">
                <a:latin typeface="Segoe"/>
                <a:ea typeface="ＭＳ ゴシック"/>
              </a:rPr>
              <a:t>then locate and click </a:t>
            </a:r>
            <a:r>
              <a:rPr lang="en-US" b="1" i="0" u="none" strike="noStrike" baseline="0" dirty="0">
                <a:latin typeface="Segoe"/>
                <a:ea typeface="ＭＳ ゴシック"/>
              </a:rPr>
              <a:t>Brad Sutton</a:t>
            </a:r>
            <a:r>
              <a:rPr lang="en-US" b="0" i="0" u="none" strike="noStrike" baseline="0" dirty="0">
                <a:latin typeface="Segoe"/>
                <a:ea typeface="ＭＳ ゴシック"/>
              </a:rPr>
              <a:t>. Release the </a:t>
            </a:r>
            <a:r>
              <a:rPr lang="en-US" b="1" i="0" u="none" strike="noStrike" baseline="0" dirty="0">
                <a:latin typeface="Segoe"/>
                <a:ea typeface="ＭＳ ゴシック"/>
              </a:rPr>
              <a:t>Ctrl </a:t>
            </a:r>
            <a:r>
              <a:rPr lang="en-US" b="0" i="0" u="none" strike="noStrike" baseline="0" dirty="0">
                <a:latin typeface="Segoe"/>
                <a:ea typeface="ＭＳ ゴシック"/>
              </a:rPr>
              <a:t>key.</a:t>
            </a:r>
          </a:p>
          <a:p>
            <a:pPr lvl="1" rtl="0"/>
            <a:r>
              <a:rPr lang="en-US" b="0" i="0" u="none" strike="noStrike" baseline="0" dirty="0">
                <a:latin typeface="Segoe"/>
                <a:ea typeface="ＭＳ ゴシック"/>
              </a:rPr>
              <a:t>4.	Click the </a:t>
            </a:r>
            <a:r>
              <a:rPr lang="en-US" b="1" i="0" u="none" strike="noStrike" baseline="0" dirty="0">
                <a:latin typeface="Segoe"/>
                <a:ea typeface="ＭＳ ゴシック"/>
              </a:rPr>
              <a:t>Assign </a:t>
            </a:r>
            <a:r>
              <a:rPr lang="en-US" b="0" i="0" u="none" strike="noStrike" baseline="0" dirty="0">
                <a:latin typeface="Segoe"/>
                <a:ea typeface="ＭＳ ゴシック"/>
              </a:rPr>
              <a:t>button. These two resources are added to the task. In addition, an </a:t>
            </a:r>
            <a:r>
              <a:rPr lang="en-US" b="0" i="0" u="sng" strike="noStrike" baseline="0" dirty="0">
                <a:latin typeface="Segoe"/>
                <a:ea typeface="ＭＳ ゴシック"/>
              </a:rPr>
              <a:t>Actions tag appears to the left of the task name column.</a:t>
            </a:r>
            <a:endParaRPr lang="en-US" b="0" i="0" u="sng"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47202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Use the Actions Tag to Change Project’s Scheduling Behavior</a:t>
            </a:r>
            <a:endParaRPr lang="en-US" b="0" i="0" u="none" strike="noStrike" baseline="0">
              <a:solidFill>
                <a:srgbClr val="009E49"/>
              </a:solidFill>
              <a:latin typeface="Times New Roman"/>
              <a:ea typeface="ＭＳ ゴシック"/>
            </a:endParaRPr>
          </a:p>
        </p:txBody>
      </p:sp>
      <p:pic>
        <p:nvPicPr>
          <p:cNvPr id="4" name="Picture 3" descr="030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6319" y="2565400"/>
            <a:ext cx="6536681" cy="3581400"/>
          </a:xfrm>
          <a:prstGeom prst="rect">
            <a:avLst/>
          </a:prstGeom>
        </p:spPr>
      </p:pic>
      <p:sp>
        <p:nvSpPr>
          <p:cNvPr id="3" name="Text Placeholder 2"/>
          <p:cNvSpPr>
            <a:spLocks noGrp="1"/>
          </p:cNvSpPr>
          <p:nvPr>
            <p:ph type="body" idx="1"/>
          </p:nvPr>
        </p:nvSpPr>
        <p:spPr>
          <a:xfrm>
            <a:off x="457200" y="1524000"/>
            <a:ext cx="8001000" cy="4953000"/>
          </a:xfrm>
        </p:spPr>
        <p:txBody>
          <a:bodyPr/>
          <a:lstStyle/>
          <a:p>
            <a:pPr lvl="1" rtl="0"/>
            <a:r>
              <a:rPr lang="en-US" sz="2000" b="0" i="0" u="none" strike="noStrike" baseline="0" dirty="0">
                <a:latin typeface="Segoe"/>
                <a:ea typeface="ＭＳ ゴシック"/>
              </a:rPr>
              <a:t>5.	Click the </a:t>
            </a:r>
            <a:r>
              <a:rPr lang="en-US" sz="2000" b="1" i="0" u="none" strike="noStrike" baseline="0" dirty="0">
                <a:latin typeface="Segoe"/>
                <a:ea typeface="ＭＳ ゴシック"/>
              </a:rPr>
              <a:t>Actions tag </a:t>
            </a:r>
            <a:r>
              <a:rPr lang="en-US" sz="2000" b="0" i="0" u="none" strike="noStrike" baseline="0" dirty="0">
                <a:latin typeface="Segoe"/>
                <a:ea typeface="ＭＳ ゴシック"/>
              </a:rPr>
              <a:t>button. A list of options regarding how you want to handle this additional resource is displayed. Your screen should look similar to the</a:t>
            </a:r>
            <a:r>
              <a:rPr lang="en-US" sz="2000" b="0" i="0" u="none" strike="noStrike" dirty="0">
                <a:latin typeface="Segoe"/>
                <a:ea typeface="ＭＳ ゴシック"/>
              </a:rPr>
              <a:t> f</a:t>
            </a:r>
            <a:r>
              <a:rPr lang="en-US" sz="2000" b="0" i="0" u="none" strike="noStrike" baseline="0" dirty="0">
                <a:latin typeface="Segoe"/>
                <a:ea typeface="ＭＳ ゴシック"/>
              </a:rPr>
              <a:t>igure below.</a:t>
            </a:r>
          </a:p>
          <a:p>
            <a:pPr lvl="1" rtl="0"/>
            <a:r>
              <a:rPr lang="en-US" sz="2000" b="0" i="0" u="none" strike="noStrike" baseline="0" dirty="0">
                <a:latin typeface="Segoe"/>
                <a:ea typeface="ＭＳ ゴシック"/>
              </a:rPr>
              <a:t>6.	Select </a:t>
            </a:r>
            <a:r>
              <a:rPr lang="en-US" sz="2000" b="0" i="0" u="sng" strike="noStrike" baseline="0" dirty="0">
                <a:latin typeface="Segoe"/>
                <a:ea typeface="ＭＳ ゴシック"/>
              </a:rPr>
              <a:t>Increase the </a:t>
            </a:r>
            <a:br>
              <a:rPr lang="en-US" sz="2000" b="0" i="0" u="sng" strike="noStrike" baseline="0" dirty="0">
                <a:latin typeface="Segoe"/>
                <a:ea typeface="ＭＳ ゴシック"/>
              </a:rPr>
            </a:br>
            <a:r>
              <a:rPr lang="en-US" sz="2000" b="0" i="0" u="sng" strike="noStrike" baseline="0" dirty="0">
                <a:latin typeface="Segoe"/>
                <a:ea typeface="ＭＳ ゴシック"/>
              </a:rPr>
              <a:t>amount of work </a:t>
            </a:r>
            <a:br>
              <a:rPr lang="en-US" sz="2000" b="0" i="0" u="sng" strike="noStrike" baseline="0" dirty="0">
                <a:latin typeface="Segoe"/>
                <a:ea typeface="ＭＳ ゴシック"/>
              </a:rPr>
            </a:br>
            <a:r>
              <a:rPr lang="en-US" sz="2000" b="0" i="0" u="sng" strike="noStrike" baseline="0" dirty="0">
                <a:latin typeface="Segoe"/>
                <a:ea typeface="ＭＳ ゴシック"/>
              </a:rPr>
              <a:t>but keep the same </a:t>
            </a:r>
            <a:br>
              <a:rPr lang="en-US" sz="2000" b="0" i="0" u="sng" strike="noStrike" baseline="0" dirty="0">
                <a:latin typeface="Segoe"/>
                <a:ea typeface="ＭＳ ゴシック"/>
              </a:rPr>
            </a:br>
            <a:r>
              <a:rPr lang="en-US" sz="2000" b="0" i="0" u="sng" strike="noStrike" baseline="0" dirty="0">
                <a:latin typeface="Segoe"/>
                <a:ea typeface="ＭＳ ゴシック"/>
              </a:rPr>
              <a:t>duration</a:t>
            </a:r>
            <a:r>
              <a:rPr lang="en-US" sz="2000" b="0" i="0" u="none" strike="noStrike" baseline="0" dirty="0">
                <a:latin typeface="Times New Roman"/>
                <a:ea typeface="ＭＳ ゴシック"/>
              </a:rPr>
              <a:t>.</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302886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Use the Actions Tag to Change Project’s Scheduling Behavior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7.	Click the name of task 6, </a:t>
            </a:r>
            <a:r>
              <a:rPr lang="en-US" sz="2000" b="1" i="0" u="none" strike="noStrike" baseline="0" dirty="0">
                <a:latin typeface="Segoe"/>
                <a:ea typeface="ＭＳ ゴシック"/>
              </a:rPr>
              <a:t>Identify and reserve locations</a:t>
            </a:r>
            <a:r>
              <a:rPr lang="en-US" sz="2000" b="0" i="0" u="none" strike="noStrike" baseline="0" dirty="0">
                <a:latin typeface="Segoe"/>
                <a:ea typeface="ＭＳ ゴシック"/>
              </a:rPr>
              <a:t>. Notice in the Task Form screen that the </a:t>
            </a:r>
            <a:r>
              <a:rPr lang="en-US" sz="2000" b="1" i="0" u="none" strike="noStrike" baseline="0" dirty="0">
                <a:latin typeface="Segoe"/>
                <a:ea typeface="ＭＳ ゴシック"/>
              </a:rPr>
              <a:t>Effort driven </a:t>
            </a:r>
            <a:r>
              <a:rPr lang="en-US" sz="2000" b="0" i="0" u="none" strike="noStrike" baseline="0" dirty="0">
                <a:latin typeface="Segoe"/>
                <a:ea typeface="ＭＳ ゴシック"/>
              </a:rPr>
              <a:t>check box is NOT checked for this task. Take note of the work data in the Task Form pane (400 hours total).</a:t>
            </a:r>
          </a:p>
          <a:p>
            <a:pPr lvl="1" rtl="0"/>
            <a:r>
              <a:rPr lang="en-US" sz="2000" b="0" i="0" u="none" strike="noStrike" baseline="0" dirty="0">
                <a:latin typeface="Segoe"/>
                <a:ea typeface="ＭＳ ゴシック"/>
              </a:rPr>
              <a:t>8.	In the Resource Name column of the Assign Resources dialog box, click </a:t>
            </a:r>
            <a:r>
              <a:rPr lang="en-US" sz="2000" b="1" i="0" u="none" strike="noStrike" baseline="0" dirty="0" err="1">
                <a:latin typeface="Segoe"/>
                <a:ea typeface="ＭＳ ゴシック"/>
              </a:rPr>
              <a:t>Annete</a:t>
            </a:r>
            <a:r>
              <a:rPr lang="en-US" sz="2000" b="1" i="0" u="none" strike="noStrike" baseline="0" dirty="0">
                <a:latin typeface="Segoe"/>
                <a:ea typeface="ＭＳ ゴシック"/>
              </a:rPr>
              <a:t> Hill</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9.	Scroll down until Ryan </a:t>
            </a:r>
            <a:r>
              <a:rPr lang="en-US" sz="2000" b="0" i="0" u="none" strike="noStrike" baseline="0" dirty="0" err="1">
                <a:latin typeface="Segoe"/>
                <a:ea typeface="ＭＳ ゴシック"/>
              </a:rPr>
              <a:t>Ihrig’s</a:t>
            </a:r>
            <a:r>
              <a:rPr lang="en-US" sz="2000" b="0" i="0" u="none" strike="noStrike" baseline="0" dirty="0">
                <a:latin typeface="Segoe"/>
                <a:ea typeface="ＭＳ ゴシック"/>
              </a:rPr>
              <a:t> name is visible. Hold down </a:t>
            </a:r>
            <a:r>
              <a:rPr lang="en-US" sz="2000" b="1" i="0" u="none" strike="noStrike" baseline="0" dirty="0">
                <a:latin typeface="Segoe"/>
                <a:ea typeface="ＭＳ ゴシック"/>
              </a:rPr>
              <a:t>Ctrl</a:t>
            </a:r>
            <a:r>
              <a:rPr lang="en-US" sz="2000" b="0" i="0" u="none" strike="noStrike" baseline="0" dirty="0">
                <a:latin typeface="Segoe"/>
                <a:ea typeface="ＭＳ ゴシック"/>
              </a:rPr>
              <a:t>, click </a:t>
            </a:r>
            <a:r>
              <a:rPr lang="en-US" sz="2000" b="1" i="0" u="none" strike="noStrike" baseline="0" dirty="0">
                <a:latin typeface="Segoe"/>
                <a:ea typeface="ＭＳ ゴシック"/>
              </a:rPr>
              <a:t>Ryan </a:t>
            </a:r>
            <a:r>
              <a:rPr lang="en-US" sz="2000" b="1" i="0" u="none" strike="noStrike" baseline="0" dirty="0" err="1">
                <a:latin typeface="Segoe"/>
                <a:ea typeface="ＭＳ ゴシック"/>
              </a:rPr>
              <a:t>Ihrig</a:t>
            </a:r>
            <a:r>
              <a:rPr lang="en-US" sz="2000" b="0" i="0" u="none" strike="noStrike" baseline="0" dirty="0">
                <a:latin typeface="Segoe"/>
                <a:ea typeface="ＭＳ ゴシック"/>
              </a:rPr>
              <a:t>. Release the </a:t>
            </a:r>
            <a:r>
              <a:rPr lang="en-US" sz="2000" b="1" i="0" u="none" strike="noStrike" baseline="0" dirty="0">
                <a:latin typeface="Segoe"/>
                <a:ea typeface="ＭＳ ゴシック"/>
              </a:rPr>
              <a:t>Ctrl </a:t>
            </a:r>
            <a:r>
              <a:rPr lang="en-US" sz="2000" b="0" i="0" u="none" strike="noStrike" baseline="0" dirty="0">
                <a:latin typeface="Segoe"/>
                <a:ea typeface="ＭＳ ゴシック"/>
              </a:rPr>
              <a:t>key then click the </a:t>
            </a:r>
            <a:r>
              <a:rPr lang="en-US" sz="2000" b="1" i="0" u="none" strike="noStrike" baseline="0" dirty="0">
                <a:latin typeface="Segoe"/>
                <a:ea typeface="ＭＳ ゴシック"/>
              </a:rPr>
              <a:t>Assign </a:t>
            </a:r>
            <a:r>
              <a:rPr lang="en-US" sz="2000" b="0" i="0" u="none" strike="noStrike" baseline="0" dirty="0">
                <a:latin typeface="Segoe"/>
                <a:ea typeface="ＭＳ ゴシック"/>
              </a:rPr>
              <a:t>button. </a:t>
            </a:r>
          </a:p>
          <a:p>
            <a:pPr lvl="0" rtl="0"/>
            <a:r>
              <a:rPr lang="en-US" sz="2000" b="0" i="0" u="none" strike="noStrike" baseline="0" dirty="0">
                <a:latin typeface="Segoe"/>
                <a:ea typeface="ＭＳ ゴシック"/>
              </a:rPr>
              <a:t>Microsoft Project assigns </a:t>
            </a:r>
            <a:r>
              <a:rPr lang="en-US" sz="2000" b="0" i="0" u="none" strike="noStrike" baseline="0" dirty="0" err="1">
                <a:latin typeface="Segoe"/>
                <a:ea typeface="ＭＳ ゴシック"/>
              </a:rPr>
              <a:t>Annete</a:t>
            </a:r>
            <a:r>
              <a:rPr lang="en-US" sz="2000" b="0" i="0" u="none" strike="noStrike" baseline="0" dirty="0">
                <a:latin typeface="Segoe"/>
                <a:ea typeface="ＭＳ ゴシック"/>
              </a:rPr>
              <a:t> and Ryan to the task. Because this task is using the default settings, </a:t>
            </a:r>
            <a:r>
              <a:rPr lang="en-US" sz="2000" b="0" i="0" u="sng" strike="noStrike" baseline="0" dirty="0">
                <a:latin typeface="Segoe"/>
                <a:ea typeface="ＭＳ ゴシック"/>
              </a:rPr>
              <a:t>Microsoft Project increases the total work value and keeps the task duration constant</a:t>
            </a:r>
            <a:r>
              <a:rPr lang="en-US" sz="2000" b="0" i="0" u="none" strike="noStrike" baseline="0" dirty="0">
                <a:latin typeface="Segoe"/>
                <a:ea typeface="ＭＳ ゴシック"/>
              </a:rPr>
              <a:t>. </a:t>
            </a:r>
          </a:p>
          <a:p>
            <a:pPr lvl="0" rtl="0"/>
            <a:r>
              <a:rPr lang="en-US" sz="2000" b="0" i="0" u="none" strike="noStrike" baseline="0" dirty="0">
                <a:latin typeface="Segoe"/>
                <a:ea typeface="ＭＳ ゴシック"/>
              </a:rPr>
              <a:t>However, you do not want the additional resources to change the task’s work. You have determined that this task does not require a full-time effort because these two additional resources will take over some of the administrative functions.</a:t>
            </a:r>
            <a:endParaRPr lang="en-US" sz="2000" b="0" i="0" u="none" strike="noStrike" baseline="0" dirty="0">
              <a:latin typeface="Times New Roman"/>
              <a:ea typeface="ＭＳ ゴシック"/>
            </a:endParaRPr>
          </a:p>
        </p:txBody>
      </p:sp>
    </p:spTree>
    <p:extLst>
      <p:ext uri="{BB962C8B-B14F-4D97-AF65-F5344CB8AC3E}">
        <p14:creationId xmlns:p14="http://schemas.microsoft.com/office/powerpoint/2010/main" val="4118364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Use the Actions Tag to Change Project’s Scheduling Behavior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a:latin typeface="Segoe"/>
                <a:ea typeface="ＭＳ ゴシック"/>
              </a:rPr>
              <a:t>10.	Click the Actions tag button. Select: Reduce the hours resources work per day (units), but keep the same duration and work. Your screen should look similar to the figure below. Microsoft Project calculates the work values for each resource, keeps the task’s duration at 5 weeks and adjusts the units for each resource.</a:t>
            </a:r>
          </a:p>
          <a:p>
            <a:pPr lvl="1" rtl="0"/>
            <a:r>
              <a:rPr lang="en-US" sz="2000" b="0" i="0" u="none" strike="noStrike" baseline="0">
                <a:latin typeface="Segoe"/>
                <a:ea typeface="ＭＳ ゴシック"/>
              </a:rPr>
              <a:t>11.	Click the </a:t>
            </a:r>
            <a:r>
              <a:rPr lang="en-US" sz="2000" b="1" i="0" u="none" strike="noStrike" baseline="0">
                <a:latin typeface="Segoe"/>
                <a:ea typeface="ＭＳ ゴシック"/>
              </a:rPr>
              <a:t>Close </a:t>
            </a:r>
            <a:r>
              <a:rPr lang="en-US" sz="2000" b="0" i="0" u="none" strike="noStrike" baseline="0">
                <a:latin typeface="Segoe"/>
                <a:ea typeface="ＭＳ ゴシック"/>
              </a:rPr>
              <a:t>button in the Assign Resources dialog box.</a:t>
            </a:r>
            <a:endParaRPr lang="en-US" sz="2000" b="0" i="0" u="none" strike="noStrike" baseline="0">
              <a:latin typeface="Times New Roman"/>
              <a:ea typeface="ＭＳ ゴシック"/>
            </a:endParaRPr>
          </a:p>
        </p:txBody>
      </p:sp>
      <p:pic>
        <p:nvPicPr>
          <p:cNvPr id="4" name="Picture 3" descr="03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4114800"/>
            <a:ext cx="6841068" cy="2805704"/>
          </a:xfrm>
          <a:prstGeom prst="rect">
            <a:avLst/>
          </a:prstGeom>
        </p:spPr>
      </p:pic>
    </p:spTree>
    <p:extLst>
      <p:ext uri="{BB962C8B-B14F-4D97-AF65-F5344CB8AC3E}">
        <p14:creationId xmlns:p14="http://schemas.microsoft.com/office/powerpoint/2010/main" val="1934335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Use the Actions Tag to Change Project’s Scheduling Behavior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12.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the project schedule open to use in the next exercise.</a:t>
            </a:r>
          </a:p>
          <a:p>
            <a:pPr lvl="0" rtl="0"/>
            <a:r>
              <a:rPr lang="en-US" b="0" i="0" u="none" strike="noStrike" baseline="0">
                <a:latin typeface="Segoe"/>
                <a:ea typeface="ＭＳ ゴシック"/>
              </a:rPr>
              <a:t>Using </a:t>
            </a:r>
            <a:r>
              <a:rPr lang="en-US" b="1" i="1" u="none" strike="noStrike" baseline="0">
                <a:latin typeface="Segoe"/>
                <a:ea typeface="ＭＳ ゴシック"/>
              </a:rPr>
              <a:t>effort-driven scheduling</a:t>
            </a:r>
            <a:r>
              <a:rPr lang="en-US" b="0" i="0" u="none" strike="noStrike" baseline="0">
                <a:latin typeface="Segoe"/>
                <a:ea typeface="ＭＳ ゴシック"/>
              </a:rPr>
              <a:t>, Microsoft Project will maintain that work amount as the total effort required to perform that task until you tell it otherwise. </a:t>
            </a:r>
          </a:p>
          <a:p>
            <a:pPr lvl="0" rtl="0"/>
            <a:r>
              <a:rPr lang="en-US" b="0" i="0" u="none" strike="noStrike" baseline="0">
                <a:latin typeface="Segoe"/>
                <a:ea typeface="ＭＳ ゴシック"/>
              </a:rPr>
              <a:t>In this mode, Microsoft Project performs the work calculation at the </a:t>
            </a:r>
            <a:r>
              <a:rPr lang="en-US" b="1" i="0" u="none" strike="noStrike" baseline="0">
                <a:latin typeface="Segoe"/>
                <a:ea typeface="ＭＳ ゴシック"/>
              </a:rPr>
              <a:t>FIRST </a:t>
            </a:r>
            <a:r>
              <a:rPr lang="en-US" b="0" i="0" u="none" strike="noStrike" baseline="0">
                <a:latin typeface="Segoe"/>
                <a:ea typeface="ＭＳ ゴシック"/>
              </a:rPr>
              <a:t>work resource assignment, regardless of the number of work resources assigned (i.e., a single resource or multiple resources). </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3303375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Use the Actions Tag to Change Project’s Scheduling Behavior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Here is an example using the same task duration and different approaches of assigning the same total number of resources</a:t>
            </a:r>
          </a:p>
        </p:txBody>
      </p:sp>
      <p:pic>
        <p:nvPicPr>
          <p:cNvPr id="4" name="Picture 3" descr="table03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614" y="2381288"/>
            <a:ext cx="6546426" cy="379774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1691280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the </a:t>
            </a:r>
            <a:r>
              <a:rPr lang="en-US" b="0" i="0" u="none" strike="noStrike" baseline="0" dirty="0">
                <a:solidFill>
                  <a:srgbClr val="FF0000"/>
                </a:solidFill>
                <a:latin typeface="Segoe"/>
                <a:ea typeface="ＭＳ ゴシック"/>
              </a:rPr>
              <a:t>Actions Tag </a:t>
            </a:r>
            <a:r>
              <a:rPr lang="en-US" b="0" i="0" u="none" strike="noStrike" baseline="0" dirty="0">
                <a:solidFill>
                  <a:srgbClr val="009E49"/>
                </a:solidFill>
                <a:latin typeface="Segoe"/>
                <a:ea typeface="ＭＳ ゴシック"/>
              </a:rPr>
              <a:t>to Change Project’s Scheduling Behavior</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In general, if you have one resource working full-time on a task, the amount of work (effort) will match the duration. </a:t>
            </a:r>
          </a:p>
          <a:p>
            <a:pPr lvl="0" rtl="0"/>
            <a:r>
              <a:rPr lang="en-US" sz="2000" b="0" i="0" u="none" strike="noStrike" baseline="0" dirty="0">
                <a:latin typeface="Segoe"/>
                <a:ea typeface="ＭＳ ゴシック"/>
              </a:rPr>
              <a:t>If your resource is not working full-time, or if you assign more than one resource to a task, then work and duration will not be equal. </a:t>
            </a:r>
          </a:p>
          <a:p>
            <a:pPr lvl="0" rtl="0"/>
            <a:r>
              <a:rPr lang="en-US" sz="2000" b="0" i="0" u="none" strike="noStrike" baseline="0" dirty="0">
                <a:solidFill>
                  <a:srgbClr val="FF0000"/>
                </a:solidFill>
                <a:latin typeface="Segoe"/>
                <a:ea typeface="ＭＳ ゴシック"/>
              </a:rPr>
              <a:t>You can now see the benefit of creating task relationships rather than setting start or finish dates. </a:t>
            </a:r>
          </a:p>
          <a:p>
            <a:pPr lvl="0" rtl="0"/>
            <a:r>
              <a:rPr lang="en-US" sz="2000" b="0" i="0" u="none" strike="noStrike" baseline="0" dirty="0">
                <a:latin typeface="Segoe"/>
                <a:ea typeface="ＭＳ ゴシック"/>
              </a:rPr>
              <a:t>Because </a:t>
            </a:r>
            <a:r>
              <a:rPr lang="en-US" sz="2000" b="0" i="0" u="none" strike="noStrike" baseline="0" dirty="0">
                <a:solidFill>
                  <a:srgbClr val="FF0000"/>
                </a:solidFill>
                <a:latin typeface="Segoe"/>
                <a:ea typeface="ＭＳ ゴシック"/>
              </a:rPr>
              <a:t>effort-driven scheduling results in decreased task durations</a:t>
            </a:r>
            <a:r>
              <a:rPr lang="en-US" sz="2000" b="0" i="0" u="none" strike="noStrike" baseline="0" dirty="0">
                <a:latin typeface="Segoe"/>
                <a:ea typeface="ＭＳ ゴシック"/>
              </a:rPr>
              <a:t>, Microsoft Project adjusts the start dates of successor tasks that did not have a constraint such as a start or finish date.</a:t>
            </a:r>
          </a:p>
          <a:p>
            <a:pPr lvl="0" rtl="0"/>
            <a:r>
              <a:rPr lang="en-US" sz="2000" b="0" i="0" u="none" strike="sngStrike" dirty="0">
                <a:latin typeface="Segoe"/>
                <a:ea typeface="ＭＳ ゴシック"/>
              </a:rPr>
              <a:t>It is important to remember that effort-driven scheduling adjusts task duration only if you add or delete resources from a task. Whether or not to use effort-driven scheduling is a topic for discussion with your organization. It has both benefits and risks.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16485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Assigning Material Resources to Tasks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this exercise, you will assign material resources to tasks. </a:t>
            </a:r>
          </a:p>
          <a:p>
            <a:pPr lvl="0" rtl="0"/>
            <a:r>
              <a:rPr lang="en-US" b="0" i="0" u="none" strike="noStrike" baseline="0" dirty="0">
                <a:latin typeface="Segoe"/>
                <a:ea typeface="ＭＳ ゴシック"/>
              </a:rPr>
              <a:t>Most projects use at least some material resources. </a:t>
            </a:r>
          </a:p>
          <a:p>
            <a:pPr lvl="0" rtl="0"/>
            <a:r>
              <a:rPr lang="en-US" b="0" i="0" u="none" strike="noStrike" baseline="0" dirty="0">
                <a:latin typeface="Segoe"/>
                <a:ea typeface="ＭＳ ゴシック"/>
              </a:rPr>
              <a:t>When you assign material resources to tasks, Microsoft Project can track their </a:t>
            </a:r>
            <a:r>
              <a:rPr lang="en-US" b="0" i="0" u="none" strike="noStrike" baseline="0" dirty="0">
                <a:solidFill>
                  <a:srgbClr val="FF0000"/>
                </a:solidFill>
                <a:latin typeface="Segoe"/>
                <a:ea typeface="ＭＳ ゴシック"/>
              </a:rPr>
              <a:t>consumption</a:t>
            </a:r>
            <a:r>
              <a:rPr lang="en-US" b="0" i="0" u="none" strike="noStrike" baseline="0" dirty="0">
                <a:latin typeface="Segoe"/>
                <a:ea typeface="ＭＳ ゴシック"/>
              </a:rPr>
              <a:t> and </a:t>
            </a:r>
            <a:r>
              <a:rPr lang="en-US" b="0" i="0" u="none" strike="noStrike" baseline="0" dirty="0">
                <a:solidFill>
                  <a:srgbClr val="FF0000"/>
                </a:solidFill>
                <a:latin typeface="Segoe"/>
                <a:ea typeface="ＭＳ ゴシック"/>
              </a:rPr>
              <a:t>cost</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1365691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a Material Resource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In the Task Name column, click the name of task 6, </a:t>
            </a:r>
            <a:r>
              <a:rPr lang="en-US" b="1" i="0" u="none" strike="noStrike" baseline="0" dirty="0">
                <a:latin typeface="Segoe"/>
                <a:ea typeface="ＭＳ ゴシック"/>
              </a:rPr>
              <a:t>Identify and reserve locations</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2.	Click the </a:t>
            </a:r>
            <a:r>
              <a:rPr lang="en-US" b="1" i="0" u="none" strike="noStrike" baseline="0" dirty="0">
                <a:latin typeface="Segoe"/>
                <a:ea typeface="ＭＳ ゴシック"/>
              </a:rPr>
              <a:t>Resource </a:t>
            </a:r>
            <a:r>
              <a:rPr lang="en-US" b="0" i="0" u="none" strike="noStrike" baseline="0" dirty="0">
                <a:latin typeface="Segoe"/>
                <a:ea typeface="ＭＳ ゴシック"/>
              </a:rPr>
              <a:t>tab and then click the Assign Resources button in the Assignments group. The </a:t>
            </a:r>
            <a:r>
              <a:rPr lang="en-US" b="1" i="0" u="none" strike="noStrike" baseline="0" dirty="0">
                <a:latin typeface="Segoe"/>
                <a:ea typeface="ＭＳ ゴシック"/>
              </a:rPr>
              <a:t>Assign Resources </a:t>
            </a:r>
            <a:r>
              <a:rPr lang="en-US" b="0" i="0" u="none" strike="noStrike" baseline="0" dirty="0">
                <a:latin typeface="Segoe"/>
                <a:ea typeface="ＭＳ ゴシック"/>
              </a:rPr>
              <a:t>dialog box appears.</a:t>
            </a:r>
          </a:p>
          <a:p>
            <a:pPr lvl="1" rtl="0"/>
            <a:r>
              <a:rPr lang="en-US" b="0" i="0" u="none" strike="noStrike" baseline="0" dirty="0">
                <a:latin typeface="Segoe"/>
                <a:ea typeface="ＭＳ ゴシック"/>
              </a:rPr>
              <a:t>3.	In the Assign Resources dialog box, click once in the </a:t>
            </a:r>
            <a:r>
              <a:rPr lang="en-US" b="1" i="0" u="none" strike="noStrike" baseline="0" dirty="0">
                <a:latin typeface="Segoe"/>
                <a:ea typeface="ＭＳ ゴシック"/>
              </a:rPr>
              <a:t>Units </a:t>
            </a:r>
            <a:r>
              <a:rPr lang="en-US" b="0" i="0" u="none" strike="noStrike" baseline="0" dirty="0">
                <a:latin typeface="Segoe"/>
                <a:ea typeface="ＭＳ ゴシック"/>
              </a:rPr>
              <a:t>field for the DVD resource. Type </a:t>
            </a:r>
            <a:r>
              <a:rPr lang="en-US" b="1" i="0" u="none" strike="noStrike" baseline="0" dirty="0">
                <a:latin typeface="Segoe"/>
                <a:ea typeface="ＭＳ ゴシック"/>
              </a:rPr>
              <a:t>8</a:t>
            </a:r>
            <a:r>
              <a:rPr lang="en-US" b="0" i="0" u="none" strike="noStrike" baseline="0" dirty="0">
                <a:latin typeface="Segoe"/>
                <a:ea typeface="ＭＳ ゴシック"/>
              </a:rPr>
              <a:t>, and then click the </a:t>
            </a:r>
            <a:r>
              <a:rPr lang="en-US" b="1" i="0" u="none" strike="noStrike" baseline="0" dirty="0">
                <a:latin typeface="Segoe"/>
                <a:ea typeface="ＭＳ ゴシック"/>
              </a:rPr>
              <a:t>Assign </a:t>
            </a:r>
            <a:r>
              <a:rPr lang="en-US" b="0" i="0" u="none" strike="noStrike" baseline="0" dirty="0">
                <a:latin typeface="Segoe"/>
                <a:ea typeface="ＭＳ ゴシック"/>
              </a:rPr>
              <a:t>button.</a:t>
            </a:r>
          </a:p>
          <a:p>
            <a:pPr lvl="1" rtl="0"/>
            <a:r>
              <a:rPr lang="en-US" b="0" i="0" u="none" strike="noStrike" baseline="0" dirty="0">
                <a:latin typeface="Segoe"/>
                <a:ea typeface="ＭＳ ゴシック"/>
              </a:rPr>
              <a:t>4.	If the Assign Resources dialog box is covering the scroll bars for the Gantt bar portion of your screen, drag the dialog box into the middle of the screen.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33203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pic>
        <p:nvPicPr>
          <p:cNvPr id="7" name="Picture 6" descr="03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2" y="1676400"/>
            <a:ext cx="6070600" cy="3377627"/>
          </a:xfrm>
          <a:prstGeom prst="rect">
            <a:avLst/>
          </a:prstGeom>
        </p:spPr>
      </p:pic>
    </p:spTree>
    <p:extLst>
      <p:ext uri="{BB962C8B-B14F-4D97-AF65-F5344CB8AC3E}">
        <p14:creationId xmlns:p14="http://schemas.microsoft.com/office/powerpoint/2010/main" val="3835791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a Material Resource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a:xfrm>
            <a:off x="455488" y="1385299"/>
            <a:ext cx="8229600" cy="4953000"/>
          </a:xfrm>
        </p:spPr>
        <p:txBody>
          <a:bodyPr/>
          <a:lstStyle/>
          <a:p>
            <a:pPr lvl="1" rtl="0"/>
            <a:r>
              <a:rPr lang="en-US" sz="2000" b="0" i="0" u="none" strike="noStrike" baseline="0" dirty="0">
                <a:latin typeface="Segoe"/>
                <a:ea typeface="ＭＳ ゴシック"/>
              </a:rPr>
              <a:t>5.	Scroll the Gantt bar portion of your screen so that the right end of the bar for task 6 is visible. You will use eight DVDs while identifying locations for this video. Remember that a DVD is a material resource and cannot do work, so assigning it to a task does not affect the task’s duration. Your screen should look similar to the figure below.</a:t>
            </a:r>
          </a:p>
        </p:txBody>
      </p:sp>
      <p:pic>
        <p:nvPicPr>
          <p:cNvPr id="4" name="Picture 3" descr="0310.png"/>
          <p:cNvPicPr>
            <a:picLocks noChangeAspect="1"/>
          </p:cNvPicPr>
          <p:nvPr/>
        </p:nvPicPr>
        <p:blipFill rotWithShape="1">
          <a:blip r:embed="rId2" cstate="print">
            <a:extLst>
              <a:ext uri="{28A0092B-C50C-407E-A947-70E740481C1C}">
                <a14:useLocalDpi xmlns:a14="http://schemas.microsoft.com/office/drawing/2010/main" val="0"/>
              </a:ext>
            </a:extLst>
          </a:blip>
          <a:srcRect t="18182"/>
          <a:stretch/>
        </p:blipFill>
        <p:spPr>
          <a:xfrm>
            <a:off x="1328419" y="3276600"/>
            <a:ext cx="6483737" cy="3270684"/>
          </a:xfrm>
          <a:prstGeom prst="rect">
            <a:avLst/>
          </a:prstGeom>
        </p:spPr>
      </p:pic>
    </p:spTree>
    <p:extLst>
      <p:ext uri="{BB962C8B-B14F-4D97-AF65-F5344CB8AC3E}">
        <p14:creationId xmlns:p14="http://schemas.microsoft.com/office/powerpoint/2010/main" val="1426227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a Material Resource to a Task</a:t>
            </a:r>
            <a:endParaRPr lang="en-US" b="0" i="0" u="none" strike="noStrike" baseline="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
        <p:nvSpPr>
          <p:cNvPr id="3" name="Text Placeholder 2"/>
          <p:cNvSpPr>
            <a:spLocks noGrp="1"/>
          </p:cNvSpPr>
          <p:nvPr>
            <p:ph type="body" idx="1"/>
          </p:nvPr>
        </p:nvSpPr>
        <p:spPr>
          <a:solidFill>
            <a:schemeClr val="bg1"/>
          </a:solidFill>
        </p:spPr>
        <p:txBody>
          <a:bodyPr/>
          <a:lstStyle/>
          <a:p>
            <a:pPr lvl="1"/>
            <a:r>
              <a:rPr lang="en-US" dirty="0">
                <a:latin typeface="Segoe"/>
                <a:ea typeface="ＭＳ ゴシック"/>
              </a:rPr>
              <a:t>6.	</a:t>
            </a:r>
            <a:r>
              <a:rPr lang="en-US" sz="2000" dirty="0">
                <a:latin typeface="Segoe"/>
                <a:ea typeface="ＭＳ ゴシック"/>
              </a:rPr>
              <a:t>In the Assign Resources dialog box, click </a:t>
            </a:r>
            <a:r>
              <a:rPr lang="en-US" sz="2000" b="1" dirty="0">
                <a:latin typeface="Segoe"/>
                <a:ea typeface="ＭＳ ゴシック"/>
              </a:rPr>
              <a:t>Close</a:t>
            </a:r>
            <a:r>
              <a:rPr lang="en-US" sz="2000" dirty="0">
                <a:latin typeface="Times New Roman"/>
                <a:ea typeface="ＭＳ ゴシック"/>
              </a:rPr>
              <a:t>.</a:t>
            </a:r>
          </a:p>
          <a:p>
            <a:pPr lvl="1" rtl="0"/>
            <a:r>
              <a:rPr lang="en-US" sz="2000" b="0" i="0" u="none" strike="noStrike" baseline="0" dirty="0">
                <a:latin typeface="Segoe"/>
                <a:ea typeface="ＭＳ ゴシック"/>
              </a:rPr>
              <a:t>7.	</a:t>
            </a:r>
            <a:r>
              <a:rPr lang="en-US" sz="2000" b="1" i="0" u="none" strike="noStrike" baseline="0" dirty="0">
                <a:latin typeface="Segoe"/>
                <a:ea typeface="ＭＳ ゴシック"/>
              </a:rPr>
              <a:t>SAVE </a:t>
            </a:r>
            <a:r>
              <a:rPr lang="en-US" sz="2000" b="0" i="0" u="none" strike="noStrike" baseline="0" dirty="0">
                <a:latin typeface="Segoe"/>
                <a:ea typeface="ＭＳ ゴシック"/>
              </a:rPr>
              <a:t>the project schedule.</a:t>
            </a:r>
          </a:p>
          <a:p>
            <a:pPr lvl="0" rtl="0"/>
            <a:r>
              <a:rPr lang="en-US" sz="2000" b="1" i="0" u="none" strike="noStrike" baseline="0" dirty="0">
                <a:latin typeface="Segoe"/>
                <a:ea typeface="ＭＳ ゴシック"/>
              </a:rPr>
              <a:t>PAUSE. LEAVE </a:t>
            </a:r>
            <a:r>
              <a:rPr lang="en-US" sz="2000" b="0" i="0" u="none" strike="noStrike" baseline="0" dirty="0">
                <a:latin typeface="Segoe"/>
                <a:ea typeface="ＭＳ ゴシック"/>
              </a:rPr>
              <a:t>the project schedule open to use in the next exercise.</a:t>
            </a:r>
          </a:p>
          <a:p>
            <a:pPr lvl="0" rtl="0"/>
            <a:r>
              <a:rPr lang="en-US" sz="2000" b="0" i="0" u="none" strike="noStrike" baseline="0" dirty="0">
                <a:latin typeface="Segoe"/>
                <a:ea typeface="ＭＳ ゴシック"/>
              </a:rPr>
              <a:t>When you assign a material resource to a task, there are two ways in which you can handle their consumption and cost:</a:t>
            </a:r>
          </a:p>
          <a:p>
            <a:pPr lvl="0" rtl="0"/>
            <a:r>
              <a:rPr lang="en-US" sz="2000" b="1" i="0" u="none" strike="noStrike" baseline="0" dirty="0">
                <a:latin typeface="Segoe"/>
                <a:ea typeface="ＭＳ ゴシック"/>
              </a:rPr>
              <a:t>Assign a fixed unit quantity of the material resource</a:t>
            </a:r>
            <a:r>
              <a:rPr lang="en-US" sz="2000" b="0" i="0" u="none" strike="noStrike" baseline="0" dirty="0">
                <a:latin typeface="Segoe"/>
                <a:ea typeface="ＭＳ ゴシック"/>
              </a:rPr>
              <a:t>. This is what you did in the preceding exercise. Microsoft Project then multiplied the unit cost of the resource by the number of units to calculate the total cost.</a:t>
            </a:r>
          </a:p>
          <a:p>
            <a:pPr lvl="0" rtl="0"/>
            <a:r>
              <a:rPr lang="en-US" sz="2000" b="1" i="0" u="none" strike="noStrike" baseline="0" dirty="0">
                <a:latin typeface="Segoe"/>
                <a:ea typeface="ＭＳ ゴシック"/>
              </a:rPr>
              <a:t>Assign a variable rate quantity of the material resource</a:t>
            </a:r>
            <a:r>
              <a:rPr lang="en-US" sz="2000" b="0" i="0" u="none" strike="noStrike" baseline="0" dirty="0">
                <a:latin typeface="Segoe"/>
                <a:ea typeface="ＭＳ ゴシック"/>
              </a:rPr>
              <a:t>. For example, if two DVDs will be used per day, you would enter 2/day as the assignment unit. Microsoft Project will adjust the quantity and cost of the resource as the duration of the task changes. </a:t>
            </a:r>
            <a:r>
              <a:rPr lang="en-US" sz="2000" b="0" i="0" u="sng" strike="noStrike" baseline="0" dirty="0">
                <a:latin typeface="Segoe"/>
                <a:ea typeface="ＭＳ ゴシック"/>
              </a:rPr>
              <a:t>You will assign a material resource using this method in Lesson 6.</a:t>
            </a:r>
          </a:p>
        </p:txBody>
      </p:sp>
    </p:spTree>
    <p:extLst>
      <p:ext uri="{BB962C8B-B14F-4D97-AF65-F5344CB8AC3E}">
        <p14:creationId xmlns:p14="http://schemas.microsoft.com/office/powerpoint/2010/main" val="2122514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Assigning </a:t>
            </a:r>
            <a:r>
              <a:rPr lang="en-US" b="0" i="0" u="none" strike="noStrike" baseline="0" dirty="0">
                <a:solidFill>
                  <a:srgbClr val="FF0000"/>
                </a:solidFill>
                <a:latin typeface="Segoe"/>
                <a:ea typeface="ＭＳ ゴシック"/>
              </a:rPr>
              <a:t>Cost Resources</a:t>
            </a:r>
            <a:r>
              <a:rPr lang="en-US" b="0" i="0" u="none" strike="noStrike" baseline="0" dirty="0">
                <a:solidFill>
                  <a:srgbClr val="009E49"/>
                </a:solidFill>
                <a:latin typeface="Segoe"/>
                <a:ea typeface="ＭＳ ゴシック"/>
              </a:rPr>
              <a:t> to Tasks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 cost resource is another type of resource that you can assign to a task. </a:t>
            </a:r>
          </a:p>
          <a:p>
            <a:pPr lvl="0" rtl="0"/>
            <a:r>
              <a:rPr lang="en-US" b="0" i="0" u="none" strike="noStrike" baseline="0" dirty="0">
                <a:latin typeface="Segoe"/>
                <a:ea typeface="ＭＳ ゴシック"/>
              </a:rPr>
              <a:t>A </a:t>
            </a:r>
            <a:r>
              <a:rPr lang="en-US" b="0" i="0" u="none" strike="noStrike" baseline="0" dirty="0">
                <a:solidFill>
                  <a:srgbClr val="FF0000"/>
                </a:solidFill>
                <a:latin typeface="Segoe"/>
                <a:ea typeface="ＭＳ ゴシック"/>
              </a:rPr>
              <a:t>cost resource represents a financial obligation </a:t>
            </a:r>
            <a:r>
              <a:rPr lang="en-US" b="0" i="0" u="none" strike="noStrike" baseline="0" dirty="0">
                <a:latin typeface="Segoe"/>
                <a:ea typeface="ＭＳ ゴシック"/>
              </a:rPr>
              <a:t>to your project. </a:t>
            </a:r>
          </a:p>
          <a:p>
            <a:pPr lvl="0" rtl="0"/>
            <a:r>
              <a:rPr lang="en-US" b="0" i="0" u="none" strike="noStrike" baseline="0" dirty="0">
                <a:latin typeface="Segoe"/>
                <a:ea typeface="ＭＳ ゴシック"/>
              </a:rPr>
              <a:t>Once you assign the cost resource to the task, you can then assign the cost for the resource.</a:t>
            </a:r>
          </a:p>
          <a:p>
            <a:pPr lvl="0" rtl="0"/>
            <a:r>
              <a:rPr lang="en-US" b="0" i="0" u="none" strike="noStrike" baseline="0" dirty="0">
                <a:latin typeface="Segoe"/>
                <a:ea typeface="ＭＳ ゴシック"/>
              </a:rPr>
              <a:t>In this exercise, you assign cost resources to two different tasks.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155869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a Cost Resource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Click the </a:t>
            </a:r>
            <a:r>
              <a:rPr lang="en-US" b="1" i="0" u="none" strike="noStrike" baseline="0">
                <a:latin typeface="Segoe"/>
                <a:ea typeface="ＭＳ ゴシック"/>
              </a:rPr>
              <a:t>Assign Resources </a:t>
            </a:r>
            <a:r>
              <a:rPr lang="en-US" b="0" i="0" u="none" strike="noStrike" baseline="0">
                <a:latin typeface="Segoe"/>
                <a:ea typeface="ＭＳ ゴシック"/>
              </a:rPr>
              <a:t>button in the Assignments group. The Assign Resources dialog box appears.</a:t>
            </a:r>
          </a:p>
          <a:p>
            <a:pPr lvl="1" rtl="0"/>
            <a:r>
              <a:rPr lang="en-US" b="0" i="0" u="none" strike="noStrike" baseline="0">
                <a:latin typeface="Segoe"/>
                <a:ea typeface="ＭＳ ゴシック"/>
              </a:rPr>
              <a:t>2.	Scroll up or down in the Gantt view and in the Task Name column, click the name of task 17, </a:t>
            </a:r>
            <a:r>
              <a:rPr lang="en-US" b="1" i="0" u="none" strike="noStrike" baseline="0">
                <a:latin typeface="Segoe"/>
                <a:ea typeface="ＭＳ ゴシック"/>
              </a:rPr>
              <a:t>Scene 1 rehearsal</a:t>
            </a:r>
            <a:r>
              <a:rPr lang="en-US" b="0" i="0" u="none" strike="noStrike" baseline="0">
                <a:latin typeface="Times New Roman"/>
                <a:ea typeface="ＭＳ ゴシック"/>
              </a:rPr>
              <a:t>.</a:t>
            </a:r>
          </a:p>
          <a:p>
            <a:pPr lvl="1" rtl="0"/>
            <a:r>
              <a:rPr lang="en-US" b="0" i="0" u="none" strike="noStrike" baseline="0">
                <a:latin typeface="Segoe"/>
                <a:ea typeface="ＭＳ ゴシック"/>
              </a:rPr>
              <a:t>3.	In the Resource Name column of the Assign Resources dialog box, click </a:t>
            </a:r>
            <a:r>
              <a:rPr lang="en-US" b="1" i="0" u="none" strike="noStrike" baseline="0">
                <a:latin typeface="Segoe"/>
                <a:ea typeface="ＭＳ ゴシック"/>
              </a:rPr>
              <a:t>Food </a:t>
            </a:r>
            <a:r>
              <a:rPr lang="en-US" b="0" i="0" u="none" strike="noStrike" baseline="0">
                <a:latin typeface="Segoe"/>
                <a:ea typeface="ＭＳ ゴシック"/>
              </a:rPr>
              <a:t>and then click the </a:t>
            </a:r>
            <a:r>
              <a:rPr lang="en-US" b="1" i="0" u="none" strike="noStrike" baseline="0">
                <a:latin typeface="Segoe"/>
                <a:ea typeface="ＭＳ ゴシック"/>
              </a:rPr>
              <a:t>Assign </a:t>
            </a:r>
            <a:r>
              <a:rPr lang="en-US" b="0" i="0" u="none" strike="noStrike" baseline="0">
                <a:latin typeface="Segoe"/>
                <a:ea typeface="ＭＳ ゴシック"/>
              </a:rPr>
              <a:t>button.</a:t>
            </a:r>
          </a:p>
          <a:p>
            <a:pPr lvl="1" rtl="0"/>
            <a:r>
              <a:rPr lang="en-US" b="0" i="0" u="none" strike="noStrike" baseline="0">
                <a:latin typeface="Segoe"/>
                <a:ea typeface="ＭＳ ゴシック"/>
              </a:rPr>
              <a:t>4.	In the Cost column for the Food resource, type </a:t>
            </a:r>
            <a:r>
              <a:rPr lang="en-US" b="1" i="0" u="none" strike="noStrike" baseline="0">
                <a:latin typeface="Segoe"/>
                <a:ea typeface="ＭＳ ゴシック"/>
              </a:rPr>
              <a:t>500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Segoe"/>
                <a:ea typeface="ＭＳ ゴシック"/>
              </a:rPr>
              <a:t>. During the Scene 1 rehearsal, $500 of food will be used to feed the crew and performers working on this task.</a:t>
            </a:r>
          </a:p>
          <a:p>
            <a:pPr lvl="1" rtl="0"/>
            <a:r>
              <a:rPr lang="en-US" b="0" i="0" u="none" strike="noStrike" baseline="0">
                <a:latin typeface="Segoe"/>
                <a:ea typeface="ＭＳ ゴシック"/>
              </a:rPr>
              <a:t>5.	Click on the name of task 25, </a:t>
            </a:r>
            <a:r>
              <a:rPr lang="en-US" b="1" i="0" u="none" strike="noStrike" baseline="0">
                <a:latin typeface="Segoe"/>
                <a:ea typeface="ＭＳ ゴシック"/>
              </a:rPr>
              <a:t>Scene 2 rehearsal</a:t>
            </a:r>
            <a:r>
              <a:rPr lang="en-US" b="0" i="0" u="none" strike="noStrike" baseline="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1358113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a Cost Resource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6.	In the Resource Name column of the Assign Resources dialog box, click </a:t>
            </a:r>
            <a:r>
              <a:rPr lang="en-US" b="1" i="0" u="none" strike="noStrike" baseline="0">
                <a:latin typeface="Segoe"/>
                <a:ea typeface="ＭＳ ゴシック"/>
              </a:rPr>
              <a:t>Food </a:t>
            </a:r>
            <a:r>
              <a:rPr lang="en-US" b="0" i="0" u="none" strike="noStrike" baseline="0">
                <a:latin typeface="Segoe"/>
                <a:ea typeface="ＭＳ ゴシック"/>
              </a:rPr>
              <a:t>and then click the </a:t>
            </a:r>
            <a:r>
              <a:rPr lang="en-US" b="1" i="0" u="none" strike="noStrike" baseline="0">
                <a:latin typeface="Segoe"/>
                <a:ea typeface="ＭＳ ゴシック"/>
              </a:rPr>
              <a:t>Assign </a:t>
            </a:r>
            <a:r>
              <a:rPr lang="en-US" b="0" i="0" u="none" strike="noStrike" baseline="0">
                <a:latin typeface="Segoe"/>
                <a:ea typeface="ＭＳ ゴシック"/>
              </a:rPr>
              <a:t>button.</a:t>
            </a:r>
          </a:p>
          <a:p>
            <a:pPr lvl="1" rtl="0"/>
            <a:r>
              <a:rPr lang="en-US" b="0" i="0" u="none" strike="noStrike" baseline="0">
                <a:latin typeface="Segoe"/>
                <a:ea typeface="ＭＳ ゴシック"/>
              </a:rPr>
              <a:t>7.	In the Cost column for the Food resource, type </a:t>
            </a:r>
            <a:r>
              <a:rPr lang="en-US" b="1" i="0" u="none" strike="noStrike" baseline="0">
                <a:latin typeface="Segoe"/>
                <a:ea typeface="ＭＳ ゴシック"/>
              </a:rPr>
              <a:t>500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Segoe"/>
                <a:ea typeface="ＭＳ ゴシック"/>
              </a:rPr>
              <a:t>. Your screen should look similar to the figure below.</a:t>
            </a:r>
            <a:endParaRPr lang="en-US" b="0" i="0" u="none" strike="noStrike" baseline="0">
              <a:latin typeface="Times New Roman"/>
              <a:ea typeface="ＭＳ ゴシック"/>
            </a:endParaRPr>
          </a:p>
        </p:txBody>
      </p:sp>
      <p:pic>
        <p:nvPicPr>
          <p:cNvPr id="4" name="Picture 3" descr="031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6560" y="3048000"/>
            <a:ext cx="6017221" cy="3413760"/>
          </a:xfrm>
          <a:prstGeom prst="rect">
            <a:avLst/>
          </a:prstGeom>
        </p:spPr>
      </p:pic>
    </p:spTree>
    <p:extLst>
      <p:ext uri="{BB962C8B-B14F-4D97-AF65-F5344CB8AC3E}">
        <p14:creationId xmlns:p14="http://schemas.microsoft.com/office/powerpoint/2010/main" val="3977499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a Cost Resource to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8.	In the Assign Resources dialog box, click </a:t>
            </a:r>
            <a:r>
              <a:rPr lang="en-US" b="1" i="0" u="none" strike="noStrike" baseline="0">
                <a:latin typeface="Segoe"/>
                <a:ea typeface="ＭＳ ゴシック"/>
              </a:rPr>
              <a:t>Close</a:t>
            </a:r>
            <a:r>
              <a:rPr lang="en-US" b="0" i="0" u="none" strike="noStrike" baseline="0">
                <a:latin typeface="Times New Roman"/>
                <a:ea typeface="ＭＳ ゴシック"/>
              </a:rPr>
              <a:t>.</a:t>
            </a:r>
          </a:p>
          <a:p>
            <a:pPr lvl="1" rtl="0"/>
            <a:r>
              <a:rPr lang="en-US" b="0" i="0" u="none" strike="noStrike" baseline="0">
                <a:latin typeface="Segoe"/>
                <a:ea typeface="ＭＳ ゴシック"/>
              </a:rPr>
              <a:t>9.	</a:t>
            </a:r>
            <a:r>
              <a:rPr lang="en-US" b="1" i="0" u="none" strike="noStrike" baseline="0">
                <a:latin typeface="Segoe"/>
                <a:ea typeface="ＭＳ ゴシック"/>
              </a:rPr>
              <a:t>SAVE</a:t>
            </a:r>
            <a:r>
              <a:rPr lang="en-US" b="0" i="0" u="none" strike="noStrike" baseline="0">
                <a:latin typeface="Segoe"/>
                <a:ea typeface="ＭＳ ゴシック"/>
              </a:rPr>
              <a:t> and then </a:t>
            </a:r>
            <a:r>
              <a:rPr lang="en-US" b="1" i="0" u="none" strike="noStrike" baseline="0">
                <a:latin typeface="Segoe"/>
                <a:ea typeface="ＭＳ ゴシック"/>
              </a:rPr>
              <a:t>CLOSE</a:t>
            </a:r>
            <a:r>
              <a:rPr lang="en-US" b="0" i="0" u="none" strike="noStrike" baseline="0">
                <a:latin typeface="Segoe"/>
                <a:ea typeface="ＭＳ ゴシック"/>
              </a:rPr>
              <a:t> the </a:t>
            </a:r>
            <a:r>
              <a:rPr lang="en-US" b="1" i="1" u="none" strike="noStrike" baseline="0">
                <a:latin typeface="Segoe"/>
                <a:ea typeface="ＭＳ ゴシック"/>
              </a:rPr>
              <a:t>Don Funk Music Video 3</a:t>
            </a:r>
            <a:r>
              <a:rPr lang="en-US" b="0" i="1" u="none" strike="noStrike" baseline="0">
                <a:latin typeface="Segoe"/>
                <a:ea typeface="ＭＳ ゴシック"/>
              </a:rPr>
              <a:t> </a:t>
            </a:r>
            <a:r>
              <a:rPr lang="en-US" b="0" i="0" u="none" strike="noStrike" baseline="0">
                <a:latin typeface="Segoe"/>
                <a:ea typeface="ＭＳ ゴシック"/>
              </a:rPr>
              <a:t>file.</a:t>
            </a:r>
          </a:p>
          <a:p>
            <a:pPr lvl="0" rtl="0"/>
            <a:r>
              <a:rPr lang="en-US" b="1" i="0" u="none" strike="noStrike" baseline="0">
                <a:latin typeface="Segoe"/>
                <a:ea typeface="ＭＳ ゴシック"/>
              </a:rPr>
              <a:t>PAUSE</a:t>
            </a:r>
            <a:r>
              <a:rPr lang="en-US" b="0" i="0" u="none" strike="noStrike" baseline="0">
                <a:latin typeface="Segoe"/>
                <a:ea typeface="ＭＳ ゴシック"/>
              </a:rPr>
              <a:t>. If you are continuing to the next lesson, keep Project open. If you are not continuing to additional lessons, </a:t>
            </a:r>
            <a:r>
              <a:rPr lang="en-US" b="1" i="0" u="none" strike="noStrike" baseline="0">
                <a:latin typeface="Segoe"/>
                <a:ea typeface="ＭＳ ゴシック"/>
              </a:rPr>
              <a:t>CLOSE </a:t>
            </a:r>
            <a:r>
              <a:rPr lang="en-US" b="0" i="0" u="none" strike="noStrike" baseline="0">
                <a:latin typeface="Segoe"/>
                <a:ea typeface="ＭＳ ゴシック"/>
              </a:rPr>
              <a:t>Project.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3518480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03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066" y="1676400"/>
            <a:ext cx="8178800" cy="2588129"/>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297173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a:t>
            </a:fld>
            <a:endParaRPr lang="en-US" dirty="0"/>
          </a:p>
        </p:txBody>
      </p:sp>
      <p:pic>
        <p:nvPicPr>
          <p:cNvPr id="7" name="Picture 6" descr="03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905471"/>
            <a:ext cx="5257800" cy="4308004"/>
          </a:xfrm>
          <a:prstGeom prst="rect">
            <a:avLst/>
          </a:prstGeom>
        </p:spPr>
      </p:pic>
      <p:sp>
        <p:nvSpPr>
          <p:cNvPr id="3" name="Oval 2">
            <a:extLst>
              <a:ext uri="{FF2B5EF4-FFF2-40B4-BE49-F238E27FC236}">
                <a16:creationId xmlns:a16="http://schemas.microsoft.com/office/drawing/2014/main" id="{0612037C-F4A7-4BCD-805E-BD4AD84D8DC8}"/>
              </a:ext>
            </a:extLst>
          </p:cNvPr>
          <p:cNvSpPr/>
          <p:nvPr/>
        </p:nvSpPr>
        <p:spPr bwMode="auto">
          <a:xfrm>
            <a:off x="2743200" y="3048000"/>
            <a:ext cx="990600" cy="838200"/>
          </a:xfrm>
          <a:prstGeom prst="ellipse">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8850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You can expand the Resource list options by clicking on the button marked with a plus sign next to Resource list options heading. </a:t>
            </a:r>
          </a:p>
          <a:p>
            <a:pPr lvl="0" rtl="0"/>
            <a:r>
              <a:rPr lang="en-US" b="0" i="0" u="none" strike="noStrike" baseline="0">
                <a:latin typeface="Segoe"/>
                <a:ea typeface="ＭＳ ゴシック"/>
              </a:rPr>
              <a:t>You can collapse the expanded list by clicking the button, now marked with a minus sign, once again.</a:t>
            </a:r>
          </a:p>
          <a:p>
            <a:pPr lvl="0" rtl="0"/>
            <a:r>
              <a:rPr lang="en-US" b="0" i="0" u="none" strike="noStrike" baseline="0">
                <a:latin typeface="Segoe"/>
                <a:ea typeface="ＭＳ ゴシック"/>
              </a:rPr>
              <a:t>In this lesson you will use the Assign Resources dialog box and other methods to assign resources.</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53177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Assigning Work Resources to Tasks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Microsoft Project provides you with various options for assigning resources to tasks. </a:t>
            </a:r>
          </a:p>
          <a:p>
            <a:pPr lvl="0" rtl="0"/>
            <a:r>
              <a:rPr lang="en-US" b="0" i="0" u="none" strike="noStrike" baseline="0" dirty="0">
                <a:latin typeface="Segoe"/>
                <a:ea typeface="ＭＳ ゴシック"/>
              </a:rPr>
              <a:t>You can assign individual resources to a task or multiple resources to a task at one time. </a:t>
            </a:r>
          </a:p>
          <a:p>
            <a:pPr lvl="0" rtl="0"/>
            <a:r>
              <a:rPr lang="en-US" b="0" i="0" u="none" strike="noStrike" baseline="0" dirty="0">
                <a:latin typeface="Segoe"/>
                <a:ea typeface="ＭＳ ゴシック"/>
              </a:rPr>
              <a:t>Once assigned, you can track the resource working on the task. </a:t>
            </a:r>
          </a:p>
          <a:p>
            <a:pPr lvl="0" rtl="0"/>
            <a:r>
              <a:rPr lang="en-US" b="0" i="0" u="none" strike="noStrike" baseline="0" dirty="0">
                <a:solidFill>
                  <a:srgbClr val="FF0000"/>
                </a:solidFill>
                <a:latin typeface="Segoe"/>
                <a:ea typeface="ＭＳ ゴシック"/>
              </a:rPr>
              <a:t>Microsoft Project also lets you see whether resource assignments affect task duration.</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201642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Making Individual Resource Assignments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An </a:t>
            </a:r>
            <a:r>
              <a:rPr lang="en-US" b="1" i="1" u="none" strike="noStrike" baseline="0" dirty="0">
                <a:solidFill>
                  <a:srgbClr val="FF0000"/>
                </a:solidFill>
                <a:latin typeface="Segoe"/>
                <a:ea typeface="ＭＳ ゴシック"/>
              </a:rPr>
              <a:t>assignment</a:t>
            </a:r>
            <a:r>
              <a:rPr lang="en-US" b="1" i="1" u="none" strike="noStrike" baseline="0" dirty="0">
                <a:latin typeface="Segoe"/>
                <a:ea typeface="ＭＳ ゴシック"/>
              </a:rPr>
              <a:t> </a:t>
            </a:r>
            <a:r>
              <a:rPr lang="en-US" b="0" i="0" u="none" strike="noStrike" baseline="0" dirty="0">
                <a:latin typeface="Segoe"/>
                <a:ea typeface="ＭＳ ゴシック"/>
              </a:rPr>
              <a:t>is the matching of a specific resource to a particular task, to either perform work or as a material or cost. </a:t>
            </a:r>
          </a:p>
          <a:p>
            <a:pPr lvl="0" rtl="0"/>
            <a:r>
              <a:rPr lang="en-US" b="0" i="0" u="none" strike="noStrike" baseline="0" dirty="0">
                <a:latin typeface="Segoe"/>
                <a:ea typeface="ＭＳ ゴシック"/>
              </a:rPr>
              <a:t>Depending on your perspective, you might call it </a:t>
            </a:r>
            <a:r>
              <a:rPr lang="en-US" b="0" i="0" u="none" strike="noStrike" baseline="0" dirty="0">
                <a:solidFill>
                  <a:srgbClr val="FF0000"/>
                </a:solidFill>
                <a:latin typeface="Segoe"/>
                <a:ea typeface="ＭＳ ゴシック"/>
              </a:rPr>
              <a:t>a resource assignment</a:t>
            </a:r>
            <a:r>
              <a:rPr lang="en-US" b="0" i="0" u="none" strike="noStrike" baseline="0" dirty="0">
                <a:latin typeface="Segoe"/>
                <a:ea typeface="ＭＳ ゴシック"/>
              </a:rPr>
              <a:t> or you might call it a task assignment. </a:t>
            </a:r>
          </a:p>
          <a:p>
            <a:pPr lvl="0" rtl="0"/>
            <a:r>
              <a:rPr lang="en-US" b="0" i="0" u="none" strike="noStrike" baseline="0" dirty="0">
                <a:latin typeface="Segoe"/>
                <a:ea typeface="ＭＳ ゴシック"/>
              </a:rPr>
              <a:t>In the previous lessons, you mapped out tasks and resources for your project schedule. In this exercise, you learn how to assign work resources to the tasks they will perform.</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34115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Make Individual Resource Assignments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GET READY. OPEN </a:t>
            </a:r>
            <a:r>
              <a:rPr lang="en-US" b="1" i="1" u="none" strike="noStrike" baseline="0">
                <a:latin typeface="Segoe"/>
                <a:ea typeface="ＭＳ ゴシック"/>
              </a:rPr>
              <a:t>Don Funk Music Video 3M</a:t>
            </a:r>
            <a:r>
              <a:rPr lang="en-US" b="0" i="0" u="none" strike="noStrike" baseline="0">
                <a:latin typeface="Segoe"/>
                <a:ea typeface="ＭＳ ゴシック"/>
              </a:rPr>
              <a:t>. </a:t>
            </a:r>
            <a:r>
              <a:rPr lang="en-US" b="1" i="0" u="none" strike="noStrike" baseline="0">
                <a:latin typeface="Segoe"/>
                <a:ea typeface="ＭＳ ゴシック"/>
              </a:rPr>
              <a:t>SAVE </a:t>
            </a:r>
            <a:r>
              <a:rPr lang="en-US" b="0" i="0" u="none" strike="noStrike" baseline="0">
                <a:latin typeface="Segoe"/>
                <a:ea typeface="ＭＳ ゴシック"/>
              </a:rPr>
              <a:t>the file as </a:t>
            </a:r>
            <a:r>
              <a:rPr lang="en-US" b="1" i="1" u="none" strike="noStrike" baseline="0">
                <a:latin typeface="Segoe"/>
                <a:ea typeface="ＭＳ ゴシック"/>
              </a:rPr>
              <a:t>Don Funk Music Video 3</a:t>
            </a:r>
            <a:r>
              <a:rPr lang="en-US" b="0" i="0" u="none" strike="noStrike" baseline="0">
                <a:latin typeface="Times New Roman"/>
                <a:ea typeface="ＭＳ ゴシック"/>
              </a:rPr>
              <a:t>.</a:t>
            </a:r>
          </a:p>
          <a:p>
            <a:pPr lvl="1" rtl="0"/>
            <a:r>
              <a:rPr lang="en-US" b="0" i="0" u="none" strike="noStrike" baseline="0">
                <a:latin typeface="Segoe"/>
                <a:ea typeface="ＭＳ ゴシック"/>
              </a:rPr>
              <a:t>1.	Click the </a:t>
            </a:r>
            <a:r>
              <a:rPr lang="en-US" b="1" i="0" u="none" strike="noStrike" baseline="0">
                <a:latin typeface="Segoe"/>
                <a:ea typeface="ＭＳ ゴシック"/>
              </a:rPr>
              <a:t>Resource </a:t>
            </a:r>
            <a:r>
              <a:rPr lang="en-US" b="0" i="0" u="none" strike="noStrike" baseline="0">
                <a:latin typeface="Segoe"/>
                <a:ea typeface="ＭＳ ゴシック"/>
              </a:rPr>
              <a:t>tab and then click the </a:t>
            </a:r>
            <a:r>
              <a:rPr lang="en-US" b="1" i="0" u="none" strike="noStrike" baseline="0">
                <a:latin typeface="Segoe"/>
                <a:ea typeface="ＭＳ ゴシック"/>
              </a:rPr>
              <a:t>Assign Resources </a:t>
            </a:r>
            <a:r>
              <a:rPr lang="en-US" b="0" i="0" u="none" strike="noStrike" baseline="0">
                <a:latin typeface="Segoe"/>
                <a:ea typeface="ＭＳ ゴシック"/>
              </a:rPr>
              <a:t>button in the Assignments group. The Assign Resources dialog box appears.</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120601054"/>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246</TotalTime>
  <Words>2996</Words>
  <Application>Microsoft Office PowerPoint</Application>
  <PresentationFormat>On-screen Show (4:3)</PresentationFormat>
  <Paragraphs>323</Paragraphs>
  <Slides>46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Wingdings</vt:lpstr>
      <vt:lpstr>template</vt:lpstr>
      <vt:lpstr>Resource and Task Assignments</vt:lpstr>
      <vt:lpstr>Objectives</vt:lpstr>
      <vt:lpstr>Software Orientation</vt:lpstr>
      <vt:lpstr>Software Orientation</vt:lpstr>
      <vt:lpstr>Software Orientation</vt:lpstr>
      <vt:lpstr>Software Orientation</vt:lpstr>
      <vt:lpstr>Assigning Work Resources to Tasks</vt:lpstr>
      <vt:lpstr>Making Individual Resource Assignments</vt:lpstr>
      <vt:lpstr>Step by Step: Make Individual Resource Assignments</vt:lpstr>
      <vt:lpstr>Step by Step: Make Individual Resource Assignments</vt:lpstr>
      <vt:lpstr>Step by Step: Make Individual Resource Assignments</vt:lpstr>
      <vt:lpstr>Step by Step: Make Individual Resource Assignments</vt:lpstr>
      <vt:lpstr>Assigning Multiple Resources Simultaneously</vt:lpstr>
      <vt:lpstr>Step by Step: Assign Multiple Resources Simultaneously</vt:lpstr>
      <vt:lpstr>Step by Step: Assign Multiple Resources Simultaneously</vt:lpstr>
      <vt:lpstr>Step by Step: Assign Multiple Resources Simultaneously</vt:lpstr>
      <vt:lpstr>Step by Step: Assign Multiple Resources Simultaneously</vt:lpstr>
      <vt:lpstr>Step by Step: Assign Multiple Resources Simultaneously</vt:lpstr>
      <vt:lpstr>Step by Step: Assign Multiple Resources Simultaneously</vt:lpstr>
      <vt:lpstr>Adding More Work Resource Assignments to Tasks</vt:lpstr>
      <vt:lpstr>Adding Work Resources to a Task</vt:lpstr>
      <vt:lpstr>Step by Step: Add Work Resources to a Task</vt:lpstr>
      <vt:lpstr>Step by Step: Add Work Resources to a Task</vt:lpstr>
      <vt:lpstr>Step by Step: Add Work Resources to a Task</vt:lpstr>
      <vt:lpstr>Step by Step: Add Work Resources to a Task</vt:lpstr>
      <vt:lpstr>Step by Step: Add Work Resources to an Effort-Driven Task</vt:lpstr>
      <vt:lpstr>Step by Step: Add Work Resources to an Effort-Driven Task</vt:lpstr>
      <vt:lpstr>Step by Step: Add Work Resources to an Effort-Driven Task</vt:lpstr>
      <vt:lpstr>Step by Step: Add Work Resources to an Effort-Driven Task</vt:lpstr>
      <vt:lpstr>Using the Actions Tag to Change Project’s Scheduling Behavior</vt:lpstr>
      <vt:lpstr>Step by Step: Use the Actions Tag to Change Project’s Scheduling Behavior</vt:lpstr>
      <vt:lpstr>Step by Step: Use the Actions Tag to Change Project’s Scheduling Behavior</vt:lpstr>
      <vt:lpstr>Step by Step: Use the Actions Tag to Change Project’s Scheduling Behavior</vt:lpstr>
      <vt:lpstr>Step by Step: Use the Actions Tag to Change Project’s Scheduling Behavior</vt:lpstr>
      <vt:lpstr>Step by Step: Use the Actions Tag to Change Project’s Scheduling Behavior</vt:lpstr>
      <vt:lpstr>Step by Step: Use the Actions Tag to Change Project’s Scheduling Behavior</vt:lpstr>
      <vt:lpstr>Step by Step: Use the Actions Tag to Change Project’s Scheduling Behavior</vt:lpstr>
      <vt:lpstr>Assigning Material Resources to Tasks</vt:lpstr>
      <vt:lpstr>Step by Step: Assign a Material Resource to a Task</vt:lpstr>
      <vt:lpstr>Step by Step: Assign a Material Resource to a Task</vt:lpstr>
      <vt:lpstr>Step by Step: Assign a Material Resource to a Task</vt:lpstr>
      <vt:lpstr>Assigning Cost Resources to Tasks</vt:lpstr>
      <vt:lpstr>Step by Step: Assign a Cost Resource to a Task</vt:lpstr>
      <vt:lpstr>Step by Step: Assign a Cost Resource to a Task</vt:lpstr>
      <vt:lpstr>Step by Step: Assign a Cost Resource to a Task</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Gregory Binder</cp:lastModifiedBy>
  <cp:revision>310</cp:revision>
  <dcterms:created xsi:type="dcterms:W3CDTF">2011-08-08T12:10:51Z</dcterms:created>
  <dcterms:modified xsi:type="dcterms:W3CDTF">2017-09-05T17:36:52Z</dcterms:modified>
</cp:coreProperties>
</file>