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36"/>
  </p:notesMasterIdLst>
  <p:handoutMasterIdLst>
    <p:handoutMasterId r:id="rId37"/>
  </p:handoutMasterIdLst>
  <p:sldIdLst>
    <p:sldId id="256" r:id="rId2"/>
    <p:sldId id="290" r:id="rId3"/>
    <p:sldId id="258" r:id="rId4"/>
    <p:sldId id="291" r:id="rId5"/>
    <p:sldId id="259" r:id="rId6"/>
    <p:sldId id="260" r:id="rId7"/>
    <p:sldId id="261" r:id="rId8"/>
    <p:sldId id="262" r:id="rId9"/>
    <p:sldId id="263" r:id="rId10"/>
    <p:sldId id="264" r:id="rId11"/>
    <p:sldId id="265" r:id="rId12"/>
    <p:sldId id="266" r:id="rId13"/>
    <p:sldId id="292" r:id="rId14"/>
    <p:sldId id="267" r:id="rId15"/>
    <p:sldId id="269"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93" r:id="rId30"/>
    <p:sldId id="285" r:id="rId31"/>
    <p:sldId id="286" r:id="rId32"/>
    <p:sldId id="287" r:id="rId33"/>
    <p:sldId id="288" r:id="rId34"/>
    <p:sldId id="289" r:id="rId35"/>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C0A"/>
    <a:srgbClr val="009E49"/>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460" autoAdjust="0"/>
    <p:restoredTop sz="90603" autoAdjust="0"/>
  </p:normalViewPr>
  <p:slideViewPr>
    <p:cSldViewPr>
      <p:cViewPr>
        <p:scale>
          <a:sx n="125" d="100"/>
          <a:sy n="125" d="100"/>
        </p:scale>
        <p:origin x="1014" y="-162"/>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rPr lang="en-US"/>
              <a:pPr/>
              <a:t>9/19/2017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rPr/>
              <a:pPr/>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9/19/2017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Notice also that the red human icon appears in the indicators column, notifying you that this action also causes and resource over allocation on both tasks.</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10</a:t>
            </a:fld>
            <a:endParaRPr lang="en-US"/>
          </a:p>
        </p:txBody>
      </p:sp>
    </p:spTree>
    <p:extLst>
      <p:ext uri="{BB962C8B-B14F-4D97-AF65-F5344CB8AC3E}">
        <p14:creationId xmlns:p14="http://schemas.microsoft.com/office/powerpoint/2010/main" val="392904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Cross Ref: For a review of task constraints and negative slack, refer back to Lesson 4. The best way to prevent negative float is through the use of leads and lags, which will be discussed in detail in Lesson 13, Project Schedule Optimization.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14</a:t>
            </a:fld>
            <a:endParaRPr lang="en-US"/>
          </a:p>
        </p:txBody>
      </p:sp>
    </p:spTree>
    <p:extLst>
      <p:ext uri="{BB962C8B-B14F-4D97-AF65-F5344CB8AC3E}">
        <p14:creationId xmlns:p14="http://schemas.microsoft.com/office/powerpoint/2010/main" val="39864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a:latin typeface="Segoe"/>
                <a:ea typeface="ＭＳ ゴシック"/>
              </a:rPr>
              <a:t>Take Note: If the scheduled completion of a task moves past the deadline date, Microsoft Project displays a missed deadline indicator in the Indicators column.</a:t>
            </a:r>
            <a:endParaRPr lang="en-US" b="0" i="0" u="none" strike="noStrike" baseline="0" dirty="0">
              <a:latin typeface="Times New Roman"/>
              <a:ea typeface="ＭＳ ゴシック"/>
            </a:endParaRP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17</a:t>
            </a:fld>
            <a:endParaRPr lang="en-US"/>
          </a:p>
        </p:txBody>
      </p:sp>
    </p:spTree>
    <p:extLst>
      <p:ext uri="{BB962C8B-B14F-4D97-AF65-F5344CB8AC3E}">
        <p14:creationId xmlns:p14="http://schemas.microsoft.com/office/powerpoint/2010/main" val="204309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18</a:t>
            </a:fld>
            <a:endParaRPr lang="en-US"/>
          </a:p>
        </p:txBody>
      </p:sp>
    </p:spTree>
    <p:extLst>
      <p:ext uri="{BB962C8B-B14F-4D97-AF65-F5344CB8AC3E}">
        <p14:creationId xmlns:p14="http://schemas.microsoft.com/office/powerpoint/2010/main" val="3640738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To simultaneously adjust the priority of multiple tasks, select the desired tasks by clicking and holding the Ctrl key. Click the Task Information button, click the General tab, and enter the desired priority in the priority box. Note that because you have selected multiple tasks, this dialog box is now labeled “Multiple Task Information.”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22</a:t>
            </a:fld>
            <a:endParaRPr lang="en-US"/>
          </a:p>
        </p:txBody>
      </p:sp>
    </p:spTree>
    <p:extLst>
      <p:ext uri="{BB962C8B-B14F-4D97-AF65-F5344CB8AC3E}">
        <p14:creationId xmlns:p14="http://schemas.microsoft.com/office/powerpoint/2010/main" val="3507354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Cross Ref: You can find more information about resource leveling in Lesson 6.</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24</a:t>
            </a:fld>
            <a:endParaRPr lang="en-US"/>
          </a:p>
        </p:txBody>
      </p:sp>
    </p:spTree>
    <p:extLst>
      <p:ext uri="{BB962C8B-B14F-4D97-AF65-F5344CB8AC3E}">
        <p14:creationId xmlns:p14="http://schemas.microsoft.com/office/powerpoint/2010/main" val="523648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You can also activate the task inspector by selecting the Inspect button on the Task ribbon.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28</a:t>
            </a:fld>
            <a:endParaRPr lang="en-US"/>
          </a:p>
        </p:txBody>
      </p:sp>
    </p:spTree>
    <p:extLst>
      <p:ext uri="{BB962C8B-B14F-4D97-AF65-F5344CB8AC3E}">
        <p14:creationId xmlns:p14="http://schemas.microsoft.com/office/powerpoint/2010/main" val="245510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You can change the mode of how new tasks are entered by selecting the Task tab then the Mode button and then Auto Schedule.</a:t>
            </a:r>
            <a:endParaRPr lang="en-US">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29</a:t>
            </a:fld>
            <a:endParaRPr lang="en-US"/>
          </a:p>
        </p:txBody>
      </p:sp>
    </p:spTree>
    <p:extLst>
      <p:ext uri="{BB962C8B-B14F-4D97-AF65-F5344CB8AC3E}">
        <p14:creationId xmlns:p14="http://schemas.microsoft.com/office/powerpoint/2010/main" val="2157730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a:t>© 2014, John Wiley &amp; Sons, Inc.</a:t>
            </a:r>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B41A0F-6D14-EA4A-B3B9-CE8E745C6F0D}" type="datetimeFigureOut">
              <a:rPr lang="en-US"/>
              <a:pPr/>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2C015-6BC6-BD48-9D2A-C3612060B26F}" type="slidenum">
              <a:rPr/>
              <a:pPr/>
              <a:t>‹#›</a:t>
            </a:fld>
            <a:endParaRPr lang="en-US"/>
          </a:p>
        </p:txBody>
      </p:sp>
    </p:spTree>
    <p:extLst>
      <p:ext uri="{BB962C8B-B14F-4D97-AF65-F5344CB8AC3E}">
        <p14:creationId xmlns:p14="http://schemas.microsoft.com/office/powerpoint/2010/main" val="54435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2C6"/>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050"/>
            </a:lvl1pPr>
          </a:lstStyle>
          <a:p>
            <a:pPr>
              <a:defRPr/>
            </a:pPr>
            <a:r>
              <a:rPr lang="en-US"/>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E4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C0A"/>
            </a:solidFill>
            <a:round/>
            <a:headEnd/>
            <a:tailEnd/>
          </a:ln>
          <a:extLst>
            <a:ext uri="{909E8E84-426E-40dd-AFC4-6F175D3DCCD1}">
              <a14:hiddenFill xmlns=""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2014, John Wiley &amp; Sons, Inc.</a:t>
            </a:r>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a:t>Microsoft Official Academic Course, Microsoft Project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9E4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9E4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457200" algn="l" rtl="0" eaLnBrk="1" fontAlgn="base" hangingPunct="1">
        <a:spcBef>
          <a:spcPct val="20000"/>
        </a:spcBef>
        <a:spcAft>
          <a:spcPct val="0"/>
        </a:spcAft>
        <a:buClr>
          <a:srgbClr val="DD5900"/>
        </a:buClr>
        <a:buFontTx/>
        <a:buNone/>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a:defRPr/>
            </a:pPr>
            <a:r>
              <a:rPr lang="en-US" sz="4400" b="1" dirty="0">
                <a:latin typeface="Segoe"/>
                <a:ea typeface="ＭＳ ゴシック"/>
              </a:rPr>
              <a:t>Fine-Tuning </a:t>
            </a:r>
            <a:r>
              <a:rPr lang="en-US" sz="4400" b="1" dirty="0">
                <a:solidFill>
                  <a:srgbClr val="FF0000"/>
                </a:solidFill>
                <a:latin typeface="Segoe"/>
                <a:ea typeface="ＭＳ ゴシック"/>
              </a:rPr>
              <a:t>Tasks</a:t>
            </a:r>
            <a:endParaRPr lang="en-US" sz="4200" b="1" dirty="0">
              <a:solidFill>
                <a:srgbClr val="FF0000"/>
              </a:solidFill>
              <a:effectLst>
                <a:outerShdw algn="tl">
                  <a:srgbClr val="000000"/>
                </a:outerShdw>
              </a:effectLst>
            </a:endParaRPr>
          </a:p>
        </p:txBody>
      </p:sp>
      <p:sp>
        <p:nvSpPr>
          <p:cNvPr id="2055" name="Subtitle 2"/>
          <p:cNvSpPr>
            <a:spLocks noGrp="1"/>
          </p:cNvSpPr>
          <p:nvPr>
            <p:ph type="body" idx="1"/>
          </p:nvPr>
        </p:nvSpPr>
        <p:spPr>
          <a:xfrm>
            <a:off x="304800" y="3124200"/>
            <a:ext cx="8305800" cy="457200"/>
          </a:xfrm>
        </p:spPr>
        <p:txBody>
          <a:bodyPr lIns="182880" tIns="0"/>
          <a:lstStyle/>
          <a:p>
            <a:pPr marL="36513" indent="0" algn="r" eaLnBrk="1" hangingPunct="1">
              <a:spcBef>
                <a:spcPct val="0"/>
              </a:spcBef>
              <a:buFontTx/>
              <a:buNone/>
            </a:pPr>
            <a:r>
              <a:rPr lang="en-US" sz="2800" dirty="0">
                <a:solidFill>
                  <a:srgbClr val="007C0A"/>
                </a:solidFill>
              </a:rPr>
              <a:t>Lesson 5</a:t>
            </a:r>
          </a:p>
        </p:txBody>
      </p:sp>
      <p:sp>
        <p:nvSpPr>
          <p:cNvPr id="3" name="Date Placeholder 2"/>
          <p:cNvSpPr>
            <a:spLocks noGrp="1"/>
          </p:cNvSpPr>
          <p:nvPr>
            <p:ph type="dt" sz="half" idx="10"/>
          </p:nvPr>
        </p:nvSpPr>
        <p:spPr/>
        <p:txBody>
          <a:bodyPr/>
          <a:lstStyle/>
          <a:p>
            <a:pPr>
              <a:defRPr/>
            </a:pPr>
            <a:r>
              <a:rPr lang="en-US" dirty="0">
                <a:solidFill>
                  <a:schemeClr val="bg1"/>
                </a:solidFill>
              </a:rPr>
              <a:t>© 2014, John Wiley &amp; Sons, Inc.</a:t>
            </a:r>
          </a:p>
        </p:txBody>
      </p:sp>
      <p:sp>
        <p:nvSpPr>
          <p:cNvPr id="4" name="Footer Placeholder 3"/>
          <p:cNvSpPr>
            <a:spLocks noGrp="1"/>
          </p:cNvSpPr>
          <p:nvPr>
            <p:ph type="ftr" sz="quarter" idx="11"/>
          </p:nvPr>
        </p:nvSpPr>
        <p:spPr/>
        <p:txBody>
          <a:bodyPr/>
          <a:lstStyle/>
          <a:p>
            <a:pPr>
              <a:defRPr/>
            </a:pPr>
            <a:r>
              <a:rPr lang="en-US" dirty="0">
                <a:solidFill>
                  <a:schemeClr val="bg1"/>
                </a:solidFill>
              </a:rPr>
              <a:t>Microsoft Official Academic Course, Microsoft Project 2013</a:t>
            </a: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C0A"/>
                </a:solidFill>
                <a:latin typeface="Segoe UI Semibold" panose="020B0702040204020203" pitchFamily="34" charset="0"/>
              </a:rPr>
              <a:t>Microsoft</a:t>
            </a:r>
            <a:r>
              <a:rPr lang="en-US" sz="4800" b="1" dirty="0">
                <a:solidFill>
                  <a:srgbClr val="DD5900"/>
                </a:solidFill>
                <a:latin typeface="+mn-lt"/>
              </a:rPr>
              <a:t> </a:t>
            </a:r>
            <a:r>
              <a:rPr lang="en-US" sz="4800" b="1" dirty="0">
                <a:solidFill>
                  <a:srgbClr val="009E49"/>
                </a:solidFill>
                <a:latin typeface="+mn-lt"/>
              </a:rPr>
              <a:t>Project 2013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700" b="0" i="0" u="none" strike="noStrike" baseline="0">
                <a:solidFill>
                  <a:srgbClr val="009E49"/>
                </a:solidFill>
                <a:latin typeface="Segoe"/>
                <a:ea typeface="ＭＳ ゴシック"/>
              </a:rPr>
              <a:t>Step by Step: Explore the Effects of Constraints and Relationships on Task Scheduling</a:t>
            </a:r>
            <a:endParaRPr lang="en-US" sz="2700"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8.	Click </a:t>
            </a:r>
            <a:r>
              <a:rPr lang="en-US" sz="2000" b="1" i="0" u="none" strike="noStrike" baseline="0" dirty="0">
                <a:latin typeface="Segoe"/>
                <a:ea typeface="ＭＳ ゴシック"/>
              </a:rPr>
              <a:t>OK</a:t>
            </a:r>
            <a:r>
              <a:rPr lang="en-US" sz="2000" b="0" i="0" u="none" strike="noStrike" baseline="0" dirty="0">
                <a:latin typeface="Times New Roman"/>
                <a:ea typeface="ＭＳ ゴシック"/>
              </a:rPr>
              <a:t>.</a:t>
            </a:r>
          </a:p>
          <a:p>
            <a:pPr lvl="1" rtl="0"/>
            <a:r>
              <a:rPr lang="en-US" sz="2000" b="0" i="0" u="none" strike="noStrike" baseline="0" dirty="0">
                <a:latin typeface="Segoe"/>
                <a:ea typeface="ＭＳ ゴシック"/>
              </a:rPr>
              <a:t>9.	A second alert appears. Click </a:t>
            </a:r>
            <a:r>
              <a:rPr lang="en-US" sz="2000" b="1" i="0" u="none" strike="noStrike" baseline="0" dirty="0">
                <a:latin typeface="Segoe"/>
                <a:ea typeface="ＭＳ ゴシック"/>
              </a:rPr>
              <a:t>Continue. Allow the scheduling conflict</a:t>
            </a:r>
            <a:r>
              <a:rPr lang="en-US" sz="2000" b="0" i="0" u="none" strike="noStrike" baseline="0" dirty="0">
                <a:latin typeface="Segoe"/>
                <a:ea typeface="ＭＳ ゴシック"/>
              </a:rPr>
              <a:t>, and then click </a:t>
            </a:r>
            <a:r>
              <a:rPr lang="en-US" sz="2000" b="1" i="0" u="none" strike="noStrike" baseline="0" dirty="0">
                <a:latin typeface="Segoe"/>
                <a:ea typeface="ＭＳ ゴシック"/>
              </a:rPr>
              <a:t>OK</a:t>
            </a:r>
            <a:r>
              <a:rPr lang="en-US" sz="2000" b="0" i="0" u="none" strike="noStrike" baseline="0" dirty="0">
                <a:latin typeface="Segoe"/>
                <a:ea typeface="ＭＳ ゴシック"/>
              </a:rPr>
              <a:t>. Microsoft Project applies the SNLT constraint to task 4 and reschedules it to start on Wednesday, as shown in the</a:t>
            </a:r>
            <a:r>
              <a:rPr lang="en-US" sz="2000" b="0" i="0" u="none" strike="noStrike" dirty="0">
                <a:latin typeface="Segoe"/>
                <a:ea typeface="ＭＳ ゴシック"/>
              </a:rPr>
              <a:t> f</a:t>
            </a:r>
            <a:r>
              <a:rPr lang="en-US" sz="2000" b="0" i="0" u="none" strike="noStrike" baseline="0" dirty="0">
                <a:latin typeface="Segoe"/>
                <a:ea typeface="ＭＳ ゴシック"/>
              </a:rPr>
              <a:t>igure below. Microsoft Project would reschedule task 4 to avoid the </a:t>
            </a:r>
            <a:r>
              <a:rPr lang="en-US" sz="2000" b="0" i="0" u="none" strike="noStrike" baseline="0" dirty="0">
                <a:solidFill>
                  <a:srgbClr val="FF0000"/>
                </a:solidFill>
                <a:latin typeface="Segoe"/>
                <a:ea typeface="ＭＳ ゴシック"/>
              </a:rPr>
              <a:t>negative slack between tasks 3 and 4</a:t>
            </a:r>
            <a:r>
              <a:rPr lang="en-US" sz="2000" b="0" i="0" u="none" strike="noStrike" baseline="0" dirty="0">
                <a:latin typeface="Segoe"/>
                <a:ea typeface="ＭＳ ゴシック"/>
              </a:rPr>
              <a:t>, but this SNLT constraint prevents Microsoft Project from doing so.</a:t>
            </a:r>
          </a:p>
        </p:txBody>
      </p:sp>
      <p:pic>
        <p:nvPicPr>
          <p:cNvPr id="4" name="Picture 3" descr="050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300" y="3882265"/>
            <a:ext cx="7137400" cy="2471672"/>
          </a:xfrm>
          <a:prstGeom prst="rect">
            <a:avLst/>
          </a:prstGeom>
        </p:spPr>
      </p:pic>
      <p:cxnSp>
        <p:nvCxnSpPr>
          <p:cNvPr id="5" name="Straight Arrow Connector 4">
            <a:extLst>
              <a:ext uri="{FF2B5EF4-FFF2-40B4-BE49-F238E27FC236}">
                <a16:creationId xmlns:a16="http://schemas.microsoft.com/office/drawing/2014/main" id="{820BC683-329B-41BC-9E82-5F3D60D1D089}"/>
              </a:ext>
            </a:extLst>
          </p:cNvPr>
          <p:cNvCxnSpPr>
            <a:cxnSpLocks/>
          </p:cNvCxnSpPr>
          <p:nvPr/>
        </p:nvCxnSpPr>
        <p:spPr bwMode="auto">
          <a:xfrm flipV="1">
            <a:off x="5943600" y="2438400"/>
            <a:ext cx="1600200" cy="3200401"/>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13542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700" b="0" i="0" u="none" strike="noStrike" baseline="0">
                <a:solidFill>
                  <a:srgbClr val="009E49"/>
                </a:solidFill>
                <a:latin typeface="Segoe"/>
                <a:ea typeface="ＭＳ ゴシック"/>
              </a:rPr>
              <a:t>Step by Step: Explore the Effects of Constraints and Relationships on Task Scheduling</a:t>
            </a:r>
            <a:endParaRPr lang="en-US" sz="2700"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10.	Click the </a:t>
            </a:r>
            <a:r>
              <a:rPr lang="en-US" b="1" i="0" u="none" strike="noStrike" baseline="0" dirty="0">
                <a:latin typeface="Segoe"/>
                <a:ea typeface="ＭＳ ゴシック"/>
              </a:rPr>
              <a:t>File </a:t>
            </a:r>
            <a:r>
              <a:rPr lang="en-US" b="0" i="0" u="none" strike="noStrike" baseline="0" dirty="0">
                <a:latin typeface="Segoe"/>
                <a:ea typeface="ＭＳ ゴシック"/>
              </a:rPr>
              <a:t>tab and </a:t>
            </a:r>
            <a:br>
              <a:rPr lang="en-US" b="0" i="0" u="none" strike="noStrike" baseline="0" dirty="0">
                <a:latin typeface="Segoe"/>
                <a:ea typeface="ＭＳ ゴシック"/>
              </a:rPr>
            </a:br>
            <a:r>
              <a:rPr lang="en-US" b="0" i="0" u="none" strike="noStrike" baseline="0" dirty="0">
                <a:latin typeface="Segoe"/>
                <a:ea typeface="ＭＳ ゴシック"/>
              </a:rPr>
              <a:t>then click </a:t>
            </a:r>
            <a:r>
              <a:rPr lang="en-US" b="1" i="0" u="none" strike="noStrike" baseline="0" dirty="0">
                <a:latin typeface="Segoe"/>
                <a:ea typeface="ＭＳ ゴシック"/>
              </a:rPr>
              <a:t>Options</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11.	Select the </a:t>
            </a:r>
            <a:r>
              <a:rPr lang="en-US" b="1" i="0" u="none" strike="noStrike" baseline="0" dirty="0">
                <a:latin typeface="Segoe"/>
                <a:ea typeface="ＭＳ ゴシック"/>
              </a:rPr>
              <a:t>Schedule </a:t>
            </a:r>
            <a:br>
              <a:rPr lang="en-US" b="1" i="0" u="none" strike="noStrike" baseline="0" dirty="0">
                <a:latin typeface="Segoe"/>
                <a:ea typeface="ＭＳ ゴシック"/>
              </a:rPr>
            </a:br>
            <a:r>
              <a:rPr lang="en-US" b="0" i="0" u="none" strike="noStrike" baseline="0" dirty="0">
                <a:latin typeface="Segoe"/>
                <a:ea typeface="ＭＳ ゴシック"/>
              </a:rPr>
              <a:t>options then navigate </a:t>
            </a:r>
            <a:br>
              <a:rPr lang="en-US" b="0" i="0" u="none" strike="noStrike" baseline="0" dirty="0">
                <a:latin typeface="Segoe"/>
                <a:ea typeface="ＭＳ ゴシック"/>
              </a:rPr>
            </a:br>
            <a:r>
              <a:rPr lang="en-US" b="0" i="0" u="none" strike="noStrike" baseline="0" dirty="0">
                <a:latin typeface="Segoe"/>
                <a:ea typeface="ＭＳ ゴシック"/>
              </a:rPr>
              <a:t>to the </a:t>
            </a:r>
            <a:r>
              <a:rPr lang="en-US" b="1" i="0" u="none" strike="noStrike" baseline="0" dirty="0">
                <a:latin typeface="Segoe"/>
                <a:ea typeface="ＭＳ ゴシック"/>
              </a:rPr>
              <a:t>Scheduling </a:t>
            </a:r>
            <a:br>
              <a:rPr lang="en-US" b="1" i="0" u="none" strike="noStrike" baseline="0" dirty="0">
                <a:latin typeface="Segoe"/>
                <a:ea typeface="ＭＳ ゴシック"/>
              </a:rPr>
            </a:br>
            <a:r>
              <a:rPr lang="en-US" b="1" i="0" u="none" strike="noStrike" baseline="0" dirty="0">
                <a:latin typeface="Segoe"/>
                <a:ea typeface="ＭＳ ゴシック"/>
              </a:rPr>
              <a:t>options for this </a:t>
            </a:r>
            <a:br>
              <a:rPr lang="en-US" b="1" i="0" u="none" strike="noStrike" baseline="0" dirty="0">
                <a:latin typeface="Segoe"/>
                <a:ea typeface="ＭＳ ゴシック"/>
              </a:rPr>
            </a:br>
            <a:r>
              <a:rPr lang="en-US" b="1" i="0" u="none" strike="noStrike" baseline="0" dirty="0">
                <a:latin typeface="Segoe"/>
                <a:ea typeface="ＭＳ ゴシック"/>
              </a:rPr>
              <a:t>project: </a:t>
            </a:r>
            <a:r>
              <a:rPr lang="en-US" b="0" i="0" u="none" strike="noStrike" baseline="0" dirty="0">
                <a:latin typeface="Segoe"/>
                <a:ea typeface="ＭＳ ゴシック"/>
              </a:rPr>
              <a:t>section. Your </a:t>
            </a:r>
            <a:br>
              <a:rPr lang="en-US" b="0" i="0" u="none" strike="noStrike" baseline="0" dirty="0">
                <a:latin typeface="Segoe"/>
                <a:ea typeface="ＭＳ ゴシック"/>
              </a:rPr>
            </a:br>
            <a:r>
              <a:rPr lang="en-US" b="0" i="0" u="none" strike="noStrike" baseline="0" dirty="0">
                <a:latin typeface="Segoe"/>
                <a:ea typeface="ＭＳ ゴシック"/>
              </a:rPr>
              <a:t>screen should look </a:t>
            </a:r>
            <a:br>
              <a:rPr lang="en-US" b="0" i="0" u="none" strike="noStrike" baseline="0" dirty="0">
                <a:latin typeface="Segoe"/>
                <a:ea typeface="ＭＳ ゴシック"/>
              </a:rPr>
            </a:br>
            <a:r>
              <a:rPr lang="en-US" b="0" i="0" u="none" strike="noStrike" baseline="0" dirty="0">
                <a:latin typeface="Segoe"/>
                <a:ea typeface="ＭＳ ゴシック"/>
              </a:rPr>
              <a:t>similar to the figure </a:t>
            </a:r>
            <a:br>
              <a:rPr lang="en-US" b="0" i="0" u="none" strike="noStrike" baseline="0" dirty="0">
                <a:latin typeface="Segoe"/>
                <a:ea typeface="ＭＳ ゴシック"/>
              </a:rPr>
            </a:br>
            <a:r>
              <a:rPr lang="en-US" b="0" i="0" u="none" strike="noStrike" baseline="0" dirty="0">
                <a:latin typeface="Segoe"/>
                <a:ea typeface="ＭＳ ゴシック"/>
              </a:rPr>
              <a:t>at  right.</a:t>
            </a:r>
            <a:endParaRPr lang="en-US" b="0" i="0" u="none" strike="noStrike" baseline="0" dirty="0">
              <a:latin typeface="Times New Roman"/>
              <a:ea typeface="ＭＳ ゴシック"/>
            </a:endParaRPr>
          </a:p>
        </p:txBody>
      </p:sp>
      <p:pic>
        <p:nvPicPr>
          <p:cNvPr id="4" name="Picture 3" descr="05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6200" y="1600200"/>
            <a:ext cx="4610968" cy="40767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326564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700" b="0" i="0" u="none" strike="noStrike" baseline="0">
                <a:solidFill>
                  <a:srgbClr val="009E49"/>
                </a:solidFill>
                <a:latin typeface="Segoe"/>
                <a:ea typeface="ＭＳ ゴシック"/>
              </a:rPr>
              <a:t>Step by Step: Explore the Effects of Constraints and Relationships on Task Scheduling</a:t>
            </a:r>
            <a:endParaRPr lang="en-US" sz="2700"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12.	Clear the </a:t>
            </a:r>
            <a:r>
              <a:rPr lang="en-US" b="1" i="0" u="none" strike="noStrike" baseline="0" dirty="0">
                <a:solidFill>
                  <a:srgbClr val="FF0000"/>
                </a:solidFill>
                <a:latin typeface="Segoe"/>
                <a:ea typeface="ＭＳ ゴシック"/>
              </a:rPr>
              <a:t>Tasks will always honor their constraint dates </a:t>
            </a:r>
            <a:r>
              <a:rPr lang="en-US" b="0" i="0" u="none" strike="noStrike" baseline="0" dirty="0">
                <a:latin typeface="Segoe"/>
                <a:ea typeface="ＭＳ ゴシック"/>
              </a:rPr>
              <a:t>check box, and then click </a:t>
            </a:r>
            <a:r>
              <a:rPr lang="en-US" b="1" i="0" u="none" strike="noStrike" baseline="0" dirty="0">
                <a:latin typeface="Segoe"/>
                <a:ea typeface="ＭＳ ゴシック"/>
              </a:rPr>
              <a:t>OK</a:t>
            </a:r>
            <a:r>
              <a:rPr lang="en-US" b="0" i="0" u="none" strike="noStrike" baseline="0" dirty="0">
                <a:latin typeface="Segoe"/>
                <a:ea typeface="ＭＳ ゴシック"/>
              </a:rPr>
              <a:t>. A calendar alert icon appears in the indicators column for task 4.</a:t>
            </a:r>
          </a:p>
          <a:p>
            <a:pPr lvl="1" rtl="0"/>
            <a:r>
              <a:rPr lang="en-US" b="0" i="0" u="none" strike="noStrike" baseline="0" dirty="0">
                <a:latin typeface="Segoe"/>
                <a:ea typeface="ＭＳ ゴシック"/>
              </a:rPr>
              <a:t>13.	Rest the mouse pointer on the calendar alert icon in the indicators column. A </a:t>
            </a:r>
            <a:r>
              <a:rPr lang="en-US" b="0" i="0" u="none" strike="noStrike" baseline="0" dirty="0">
                <a:solidFill>
                  <a:srgbClr val="FF0000"/>
                </a:solidFill>
                <a:latin typeface="Segoe"/>
                <a:ea typeface="ＭＳ ゴシック"/>
              </a:rPr>
              <a:t>Screen-Tip</a:t>
            </a:r>
            <a:r>
              <a:rPr lang="en-US" b="0" i="0" u="none" strike="noStrike" baseline="0" dirty="0">
                <a:latin typeface="Segoe"/>
                <a:ea typeface="ＭＳ ゴシック"/>
              </a:rPr>
              <a:t> appears. </a:t>
            </a:r>
            <a:r>
              <a:rPr lang="en-US" b="0" i="0" u="none" strike="noStrike" baseline="0" dirty="0">
                <a:solidFill>
                  <a:srgbClr val="FF0000"/>
                </a:solidFill>
                <a:latin typeface="Segoe"/>
                <a:ea typeface="ＭＳ ゴシック"/>
              </a:rPr>
              <a:t>Now Microsoft Project honors the task relationship over the constraint</a:t>
            </a:r>
            <a:r>
              <a:rPr lang="en-US" b="0" i="0" u="none" strike="noStrike" baseline="0" dirty="0">
                <a:latin typeface="Segoe"/>
                <a:ea typeface="ＭＳ ゴシック"/>
              </a:rPr>
              <a:t>. Microsoft Project preserves the constraint information, but does not honor the constraint. If the scheduling conflict is removed (by a change in task duration, for example), Microsoft Project would then honor the constraint. Your screen should look similar to the</a:t>
            </a:r>
            <a:r>
              <a:rPr lang="en-US" b="0" i="0" u="none" strike="noStrike" dirty="0">
                <a:latin typeface="Segoe"/>
                <a:ea typeface="ＭＳ ゴシック"/>
              </a:rPr>
              <a:t> f</a:t>
            </a:r>
            <a:r>
              <a:rPr lang="en-US" b="0" i="0" u="none" strike="noStrike" baseline="0" dirty="0">
                <a:latin typeface="Segoe"/>
                <a:ea typeface="ＭＳ ゴシック"/>
              </a:rPr>
              <a:t>igure on the next slide.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2872924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a:latin typeface="Segoe"/>
                <a:ea typeface="ＭＳ ゴシック"/>
              </a:rPr>
              <a:t>Step by Step: Explore the Effects of Constraints and Relationships on Task Scheduling</a:t>
            </a:r>
            <a:endParaRPr lang="en-US" sz="2700"/>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13</a:t>
            </a:fld>
            <a:endParaRPr lang="en-US" dirty="0"/>
          </a:p>
        </p:txBody>
      </p:sp>
      <p:pic>
        <p:nvPicPr>
          <p:cNvPr id="8" name="Picture 7" descr="050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828800"/>
            <a:ext cx="8128000" cy="3542715"/>
          </a:xfrm>
          <a:prstGeom prst="rect">
            <a:avLst/>
          </a:prstGeom>
        </p:spPr>
      </p:pic>
      <p:sp>
        <p:nvSpPr>
          <p:cNvPr id="3" name="Rectangle: Rounded Corners 2">
            <a:extLst>
              <a:ext uri="{FF2B5EF4-FFF2-40B4-BE49-F238E27FC236}">
                <a16:creationId xmlns:a16="http://schemas.microsoft.com/office/drawing/2014/main" id="{1F88F7A5-87CE-4AE1-A5E3-621610D6B223}"/>
              </a:ext>
            </a:extLst>
          </p:cNvPr>
          <p:cNvSpPr/>
          <p:nvPr/>
        </p:nvSpPr>
        <p:spPr bwMode="auto">
          <a:xfrm>
            <a:off x="533400" y="4876800"/>
            <a:ext cx="3657600" cy="494715"/>
          </a:xfrm>
          <a:prstGeom prst="round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471371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700" b="0" i="0" u="none" strike="noStrike" baseline="0">
                <a:solidFill>
                  <a:srgbClr val="009E49"/>
                </a:solidFill>
                <a:latin typeface="Segoe"/>
                <a:ea typeface="ＭＳ ゴシック"/>
              </a:rPr>
              <a:t>Step by Step: Explore the Effects of Constraints and Relationships on Task Scheduling</a:t>
            </a:r>
            <a:endParaRPr lang="en-US" sz="2700"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14.	Click the </a:t>
            </a:r>
            <a:r>
              <a:rPr lang="en-US" b="1" i="0" u="none" strike="noStrike" baseline="0" dirty="0">
                <a:latin typeface="Segoe"/>
                <a:ea typeface="ＭＳ ゴシック"/>
              </a:rPr>
              <a:t>File </a:t>
            </a:r>
            <a:r>
              <a:rPr lang="en-US" b="0" i="0" u="none" strike="noStrike" baseline="0" dirty="0">
                <a:latin typeface="Segoe"/>
                <a:ea typeface="ＭＳ ゴシック"/>
              </a:rPr>
              <a:t>tab again and then click </a:t>
            </a:r>
            <a:r>
              <a:rPr lang="en-US" b="1" i="0" u="none" strike="noStrike" baseline="0" dirty="0">
                <a:latin typeface="Segoe"/>
                <a:ea typeface="ＭＳ ゴシック"/>
              </a:rPr>
              <a:t>Options</a:t>
            </a:r>
            <a:r>
              <a:rPr lang="en-US" b="0" i="0" u="none" strike="noStrike" baseline="0" dirty="0">
                <a:latin typeface="Segoe"/>
                <a:ea typeface="ＭＳ ゴシック"/>
              </a:rPr>
              <a:t>. Select the </a:t>
            </a:r>
            <a:r>
              <a:rPr lang="en-US" b="1" i="0" u="none" strike="noStrike" baseline="0" dirty="0">
                <a:latin typeface="Segoe"/>
                <a:ea typeface="ＭＳ ゴシック"/>
              </a:rPr>
              <a:t>Schedule </a:t>
            </a:r>
            <a:r>
              <a:rPr lang="en-US" b="0" i="0" u="none" strike="noStrike" baseline="0" dirty="0">
                <a:latin typeface="Segoe"/>
                <a:ea typeface="ＭＳ ゴシック"/>
              </a:rPr>
              <a:t>options then navigate to the </a:t>
            </a:r>
            <a:r>
              <a:rPr lang="en-US" b="1" i="0" u="none" strike="noStrike" baseline="0" dirty="0">
                <a:latin typeface="Segoe"/>
                <a:ea typeface="ＭＳ ゴシック"/>
              </a:rPr>
              <a:t>Scheduling options for this project: </a:t>
            </a:r>
            <a:r>
              <a:rPr lang="en-US" b="0" i="0" u="none" strike="noStrike" baseline="0" dirty="0">
                <a:latin typeface="Segoe"/>
                <a:ea typeface="ＭＳ ゴシック"/>
              </a:rPr>
              <a:t>section.</a:t>
            </a:r>
          </a:p>
          <a:p>
            <a:pPr lvl="1" rtl="0"/>
            <a:r>
              <a:rPr lang="en-US" b="0" i="0" u="none" strike="noStrike" baseline="0" dirty="0">
                <a:latin typeface="Segoe"/>
                <a:ea typeface="ＭＳ ゴシック"/>
              </a:rPr>
              <a:t>15.	Click the </a:t>
            </a:r>
            <a:r>
              <a:rPr lang="en-US" b="1" i="0" u="none" strike="noStrike" baseline="0" dirty="0">
                <a:latin typeface="Segoe"/>
                <a:ea typeface="ＭＳ ゴシック"/>
              </a:rPr>
              <a:t>Tasks will always honor their constraint dates </a:t>
            </a:r>
            <a:r>
              <a:rPr lang="en-US" b="0" i="0" u="none" strike="noStrike" baseline="0" dirty="0">
                <a:latin typeface="Segoe"/>
                <a:ea typeface="ＭＳ ゴシック"/>
              </a:rPr>
              <a:t>check box on the Schedule tab, and then click </a:t>
            </a:r>
            <a:r>
              <a:rPr lang="en-US" b="1" i="0" u="none" strike="noStrike" baseline="0" dirty="0">
                <a:latin typeface="Segoe"/>
                <a:ea typeface="ＭＳ ゴシック"/>
              </a:rPr>
              <a:t>OK</a:t>
            </a:r>
            <a:r>
              <a:rPr lang="en-US" b="0" i="0" u="none" strike="noStrike" baseline="0" dirty="0">
                <a:latin typeface="Segoe"/>
                <a:ea typeface="ＭＳ ゴシック"/>
              </a:rPr>
              <a:t>. </a:t>
            </a:r>
            <a:r>
              <a:rPr lang="en-US" b="0" i="0" u="none" strike="noStrike" baseline="0" dirty="0">
                <a:solidFill>
                  <a:srgbClr val="FF0000"/>
                </a:solidFill>
                <a:latin typeface="Segoe"/>
                <a:ea typeface="ＭＳ ゴシック"/>
              </a:rPr>
              <a:t>This restores the default behavior to Microsoft Project, and task 4 is rescheduled to honor its constraint date.</a:t>
            </a:r>
          </a:p>
          <a:p>
            <a:pPr lvl="1"/>
            <a:r>
              <a:rPr lang="en-US" dirty="0">
                <a:latin typeface="Segoe"/>
                <a:ea typeface="ＭＳ ゴシック"/>
              </a:rPr>
              <a:t>16.	</a:t>
            </a:r>
            <a:r>
              <a:rPr lang="en-US" b="1" dirty="0">
                <a:latin typeface="Segoe"/>
                <a:ea typeface="ＭＳ ゴシック"/>
              </a:rPr>
              <a:t>SAVE </a:t>
            </a:r>
            <a:r>
              <a:rPr lang="en-US" dirty="0">
                <a:latin typeface="Segoe"/>
                <a:ea typeface="ＭＳ ゴシック"/>
              </a:rPr>
              <a:t>the project schedule.</a:t>
            </a:r>
          </a:p>
          <a:p>
            <a:pPr lvl="0"/>
            <a:r>
              <a:rPr lang="en-US" b="1" dirty="0">
                <a:latin typeface="Segoe"/>
                <a:ea typeface="ＭＳ ゴシック"/>
              </a:rPr>
              <a:t>PAUSE. LEAVE </a:t>
            </a:r>
            <a:r>
              <a:rPr lang="en-US" dirty="0">
                <a:latin typeface="Segoe"/>
                <a:ea typeface="ＭＳ ゴシック"/>
              </a:rPr>
              <a:t>Project open to use in the next exercise.</a:t>
            </a:r>
          </a:p>
          <a:p>
            <a:pPr lvl="0"/>
            <a:r>
              <a:rPr lang="en-US" dirty="0">
                <a:latin typeface="Segoe"/>
                <a:ea typeface="ＭＳ ゴシック"/>
              </a:rPr>
              <a:t>It is a good idea to develop a consistent strategy for using constraints and relationships in your projects. </a:t>
            </a:r>
            <a:r>
              <a:rPr lang="en-US" u="sng" dirty="0">
                <a:latin typeface="Segoe"/>
                <a:ea typeface="ＭＳ ゴシック"/>
              </a:rPr>
              <a:t>Using the default behavior of honoring constraint dates is recommended. </a:t>
            </a:r>
            <a:endParaRPr lang="en-US" u="sng" dirty="0">
              <a:latin typeface="Times New Roman"/>
              <a:ea typeface="ＭＳ ゴシック"/>
            </a:endParaRPr>
          </a:p>
          <a:p>
            <a:pPr lvl="1"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2564178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Setting </a:t>
            </a:r>
            <a:r>
              <a:rPr lang="en-US" b="0" i="0" u="none" strike="noStrike" baseline="0" dirty="0">
                <a:solidFill>
                  <a:srgbClr val="FF0000"/>
                </a:solidFill>
                <a:latin typeface="Segoe"/>
                <a:ea typeface="ＭＳ ゴシック"/>
              </a:rPr>
              <a:t>Deadline</a:t>
            </a:r>
            <a:r>
              <a:rPr lang="en-US" b="0" i="0" u="none" strike="noStrike" baseline="0" dirty="0">
                <a:solidFill>
                  <a:srgbClr val="009E49"/>
                </a:solidFill>
                <a:latin typeface="Segoe"/>
                <a:ea typeface="ＭＳ ゴシック"/>
              </a:rPr>
              <a:t> Dates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dirty="0">
                <a:latin typeface="Segoe"/>
                <a:ea typeface="ＭＳ ゴシック"/>
              </a:rPr>
              <a:t>A </a:t>
            </a:r>
            <a:r>
              <a:rPr lang="en-US" sz="2000" b="1" i="1" u="none" strike="noStrike" baseline="0" dirty="0">
                <a:latin typeface="Segoe"/>
                <a:ea typeface="ＭＳ ゴシック"/>
              </a:rPr>
              <a:t>deadline </a:t>
            </a:r>
            <a:r>
              <a:rPr lang="en-US" sz="2000" b="0" i="0" u="none" strike="noStrike" baseline="0" dirty="0">
                <a:latin typeface="Segoe"/>
                <a:ea typeface="ＭＳ ゴシック"/>
              </a:rPr>
              <a:t>is a date value you enter for a task that indicates the </a:t>
            </a:r>
            <a:r>
              <a:rPr lang="en-US" sz="2000" b="0" i="0" u="none" strike="noStrike" baseline="0" dirty="0">
                <a:solidFill>
                  <a:srgbClr val="FF0000"/>
                </a:solidFill>
                <a:latin typeface="Segoe"/>
                <a:ea typeface="ＭＳ ゴシック"/>
              </a:rPr>
              <a:t>latest date by which you want the task to be completed</a:t>
            </a:r>
            <a:r>
              <a:rPr lang="en-US" sz="2000" b="0" i="0" u="none" strike="noStrike" baseline="0" dirty="0">
                <a:latin typeface="Segoe"/>
                <a:ea typeface="ＭＳ ゴシック"/>
              </a:rPr>
              <a:t>. </a:t>
            </a:r>
          </a:p>
          <a:p>
            <a:pPr lvl="0" rtl="0"/>
            <a:r>
              <a:rPr lang="en-US" sz="2000" b="0" i="0" u="none" strike="noStrike" baseline="0" dirty="0">
                <a:latin typeface="Segoe"/>
                <a:ea typeface="ＭＳ ゴシック"/>
              </a:rPr>
              <a:t>The deadline date itself does not constrain the task. When you enter a deadline date, Microsoft Project displays a </a:t>
            </a:r>
            <a:r>
              <a:rPr lang="en-US" sz="2000" b="0" i="0" u="none" strike="noStrike" baseline="0" dirty="0">
                <a:solidFill>
                  <a:srgbClr val="FF0000"/>
                </a:solidFill>
                <a:latin typeface="Segoe"/>
                <a:ea typeface="ＭＳ ゴシック"/>
              </a:rPr>
              <a:t>deadline marker </a:t>
            </a:r>
            <a:r>
              <a:rPr lang="en-US" sz="2000" b="0" i="0" u="none" strike="noStrike" baseline="0" dirty="0">
                <a:latin typeface="Segoe"/>
                <a:ea typeface="ＭＳ ゴシック"/>
              </a:rPr>
              <a:t>on the Gantt Chart </a:t>
            </a:r>
            <a:r>
              <a:rPr lang="en-US" sz="2000" b="0" i="0" u="none" strike="noStrike" baseline="0" dirty="0">
                <a:solidFill>
                  <a:srgbClr val="FF0000"/>
                </a:solidFill>
                <a:latin typeface="Segoe"/>
                <a:ea typeface="ＭＳ ゴシック"/>
              </a:rPr>
              <a:t>and alerts you if the task’s finish date moves beyond the deadline. </a:t>
            </a:r>
          </a:p>
          <a:p>
            <a:pPr lvl="0" rtl="0"/>
            <a:r>
              <a:rPr lang="en-US" sz="2000" b="0" i="0" u="none" strike="noStrike" baseline="0" dirty="0">
                <a:latin typeface="Segoe"/>
                <a:ea typeface="ＭＳ ゴシック"/>
              </a:rPr>
              <a:t>Assigning a deadline date to a task, rather than a semi-flexible or inflexible constraint, allows the most flexibility in scheduling tasks with commitments.</a:t>
            </a:r>
          </a:p>
          <a:p>
            <a:pPr lvl="0"/>
            <a:r>
              <a:rPr lang="en-US" sz="2000" dirty="0">
                <a:latin typeface="Segoe"/>
                <a:ea typeface="ＭＳ ゴシック"/>
              </a:rPr>
              <a:t>Rather than using semi-flexible or inflexible constraints, a </a:t>
            </a:r>
            <a:r>
              <a:rPr lang="en-US" sz="2000" dirty="0">
                <a:solidFill>
                  <a:srgbClr val="FF0000"/>
                </a:solidFill>
                <a:latin typeface="Segoe"/>
                <a:ea typeface="ＭＳ ゴシック"/>
              </a:rPr>
              <a:t>better approach to scheduling is to use the default </a:t>
            </a:r>
            <a:r>
              <a:rPr lang="en-US" sz="2000" u="sng" dirty="0">
                <a:solidFill>
                  <a:srgbClr val="FF0000"/>
                </a:solidFill>
                <a:latin typeface="Segoe"/>
                <a:ea typeface="ＭＳ ゴシック"/>
              </a:rPr>
              <a:t>As Soon As Possible (ASAP) constraint </a:t>
            </a:r>
            <a:r>
              <a:rPr lang="en-US" sz="2000" dirty="0">
                <a:solidFill>
                  <a:srgbClr val="FF0000"/>
                </a:solidFill>
                <a:latin typeface="Segoe"/>
                <a:ea typeface="ＭＳ ゴシック"/>
              </a:rPr>
              <a:t>and then enter a deadline for the task. </a:t>
            </a:r>
          </a:p>
          <a:p>
            <a:pPr lvl="0"/>
            <a:r>
              <a:rPr lang="en-US" sz="2000" dirty="0">
                <a:latin typeface="Segoe"/>
                <a:ea typeface="ＭＳ ゴシック"/>
              </a:rPr>
              <a:t>In this exercise, you enter a deadline date for a task rather than entering a constraint.</a:t>
            </a:r>
            <a:endParaRPr lang="en-US" sz="2000" dirty="0">
              <a:latin typeface="Times New Roman"/>
              <a:ea typeface="ＭＳ ゴシック"/>
            </a:endParaRPr>
          </a:p>
          <a:p>
            <a:pPr lvl="0" rtl="0"/>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373722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a Deadline Date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Press the </a:t>
            </a:r>
            <a:r>
              <a:rPr lang="en-US" b="1" i="0" u="none" strike="noStrike" baseline="0" dirty="0">
                <a:latin typeface="Segoe"/>
                <a:ea typeface="ＭＳ ゴシック"/>
              </a:rPr>
              <a:t>F5 </a:t>
            </a:r>
            <a:r>
              <a:rPr lang="en-US" b="0" i="0" u="none" strike="noStrike" baseline="0" dirty="0">
                <a:latin typeface="Segoe"/>
                <a:ea typeface="ＭＳ ゴシック"/>
              </a:rPr>
              <a:t>key; the Go To dialog box appears.</a:t>
            </a:r>
          </a:p>
          <a:p>
            <a:pPr lvl="1" rtl="0"/>
            <a:r>
              <a:rPr lang="en-US" b="0" i="0" u="none" strike="noStrike" baseline="0" dirty="0">
                <a:latin typeface="Segoe"/>
                <a:ea typeface="ＭＳ ゴシック"/>
              </a:rPr>
              <a:t>2.	In the ID box, type </a:t>
            </a:r>
            <a:r>
              <a:rPr lang="en-US" b="1" i="0" u="none" strike="noStrike" baseline="0" dirty="0">
                <a:latin typeface="Segoe"/>
                <a:ea typeface="ＭＳ ゴシック"/>
              </a:rPr>
              <a:t>27 </a:t>
            </a:r>
            <a:r>
              <a:rPr lang="en-US" b="0" i="0" u="none" strike="noStrike" baseline="0" dirty="0">
                <a:latin typeface="Segoe"/>
                <a:ea typeface="ＭＳ ゴシック"/>
              </a:rPr>
              <a:t>and then click </a:t>
            </a:r>
            <a:r>
              <a:rPr lang="en-US" b="1" i="0" u="none" strike="noStrike" baseline="0" dirty="0">
                <a:latin typeface="Segoe"/>
                <a:ea typeface="ＭＳ ゴシック"/>
              </a:rPr>
              <a:t>OK</a:t>
            </a:r>
            <a:r>
              <a:rPr lang="en-US" b="0" i="0" u="none" strike="noStrike" baseline="0" dirty="0">
                <a:latin typeface="Segoe"/>
                <a:ea typeface="ＭＳ ゴシック"/>
              </a:rPr>
              <a:t>. Microsoft Project displays task 27. </a:t>
            </a:r>
            <a:r>
              <a:rPr lang="en-US" b="0" i="0" u="sng" strike="noStrike" baseline="0" dirty="0">
                <a:latin typeface="Segoe"/>
                <a:ea typeface="ＭＳ ゴシック"/>
              </a:rPr>
              <a:t>You want to make sure that the pre-production tasks conclude by May 11, 2016, so you will enter a deadline date for this milestone</a:t>
            </a:r>
            <a:r>
              <a:rPr lang="en-US" b="0" i="0" u="none" strike="noStrike" baseline="0" dirty="0">
                <a:latin typeface="Segoe"/>
                <a:ea typeface="ＭＳ ゴシック"/>
              </a:rPr>
              <a:t>.</a:t>
            </a:r>
          </a:p>
          <a:p>
            <a:pPr lvl="1" rtl="0"/>
            <a:r>
              <a:rPr lang="en-US" b="0" i="0" u="none" strike="noStrike" baseline="0" dirty="0">
                <a:latin typeface="Segoe"/>
                <a:ea typeface="ＭＳ ゴシック"/>
              </a:rPr>
              <a:t>3.	Double-click the task name of task 27, </a:t>
            </a:r>
            <a:r>
              <a:rPr lang="en-US" b="1" i="0" u="none" strike="noStrike" baseline="0" dirty="0">
                <a:latin typeface="Segoe"/>
                <a:ea typeface="ＭＳ ゴシック"/>
              </a:rPr>
              <a:t>Pre-Production Complete</a:t>
            </a:r>
            <a:r>
              <a:rPr lang="en-US" b="0" i="0" u="none" strike="noStrike" baseline="0" dirty="0">
                <a:latin typeface="Segoe"/>
                <a:ea typeface="ＭＳ ゴシック"/>
              </a:rPr>
              <a:t>. The Task Information dialog box appears.</a:t>
            </a:r>
          </a:p>
          <a:p>
            <a:pPr lvl="1" rtl="0"/>
            <a:r>
              <a:rPr lang="en-US" b="0" i="0" u="none" strike="noStrike" baseline="0" dirty="0">
                <a:latin typeface="Segoe"/>
                <a:ea typeface="ＭＳ ゴシック"/>
              </a:rPr>
              <a:t>4.	Click the </a:t>
            </a:r>
            <a:r>
              <a:rPr lang="en-US" b="1" i="0" u="none" strike="noStrike" baseline="0" dirty="0">
                <a:latin typeface="Segoe"/>
                <a:ea typeface="ＭＳ ゴシック"/>
              </a:rPr>
              <a:t>Advanced </a:t>
            </a:r>
            <a:r>
              <a:rPr lang="en-US" b="0" i="0" u="none" strike="noStrike" baseline="0" dirty="0">
                <a:latin typeface="Segoe"/>
                <a:ea typeface="ＭＳ ゴシック"/>
              </a:rPr>
              <a:t>tab if it is not already selected.</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222505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a Deadline Date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5.	In the </a:t>
            </a:r>
            <a:r>
              <a:rPr lang="en-US" b="0" i="0" u="none" strike="noStrike" baseline="0" dirty="0">
                <a:solidFill>
                  <a:srgbClr val="FF0000"/>
                </a:solidFill>
                <a:latin typeface="Segoe"/>
                <a:ea typeface="ＭＳ ゴシック"/>
              </a:rPr>
              <a:t>date box next to Deadline</a:t>
            </a:r>
            <a:r>
              <a:rPr lang="en-US" b="0" i="0" u="none" strike="noStrike" baseline="0" dirty="0">
                <a:latin typeface="Segoe"/>
                <a:ea typeface="ＭＳ ゴシック"/>
              </a:rPr>
              <a:t>, type or select </a:t>
            </a:r>
            <a:r>
              <a:rPr lang="en-US" b="1" i="0" u="none" strike="noStrike" baseline="0" dirty="0">
                <a:latin typeface="Segoe"/>
                <a:ea typeface="ＭＳ ゴシック"/>
              </a:rPr>
              <a:t>5/11/16</a:t>
            </a:r>
            <a:r>
              <a:rPr lang="en-US" b="0" i="0" u="none" strike="noStrike" baseline="0" dirty="0">
                <a:latin typeface="Segoe"/>
                <a:ea typeface="ＭＳ ゴシック"/>
              </a:rPr>
              <a:t>, then click </a:t>
            </a:r>
            <a:r>
              <a:rPr lang="en-US" b="1" i="0" u="none" strike="noStrike" baseline="0" dirty="0">
                <a:latin typeface="Segoe"/>
                <a:ea typeface="ＭＳ ゴシック"/>
              </a:rPr>
              <a:t>OK</a:t>
            </a:r>
            <a:r>
              <a:rPr lang="en-US" b="0" i="0" u="none" strike="noStrike" baseline="0" dirty="0">
                <a:latin typeface="Segoe"/>
                <a:ea typeface="ＭＳ ゴシック"/>
              </a:rPr>
              <a:t>. Microsoft Project inserts a deadline marker in the chart portion of the Gantt Chart view. Your screen should look similar to the figure below. To remove a deadline from a task, clear the </a:t>
            </a:r>
            <a:r>
              <a:rPr lang="en-US" b="1" i="0" u="none" strike="noStrike" baseline="0" dirty="0">
                <a:latin typeface="Segoe"/>
                <a:ea typeface="ＭＳ ゴシック"/>
              </a:rPr>
              <a:t>Deadline field </a:t>
            </a:r>
            <a:r>
              <a:rPr lang="en-US" b="0" i="0" u="none" strike="noStrike" baseline="0" dirty="0">
                <a:latin typeface="Segoe"/>
                <a:ea typeface="ＭＳ ゴシック"/>
              </a:rPr>
              <a:t>on the Advanced tab of the Task Information dialog box.</a:t>
            </a:r>
          </a:p>
        </p:txBody>
      </p:sp>
      <p:pic>
        <p:nvPicPr>
          <p:cNvPr id="4" name="Picture 3" descr="0507.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3710436"/>
            <a:ext cx="7200900" cy="2667667"/>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
        <p:nvSpPr>
          <p:cNvPr id="8" name="Oval 7">
            <a:extLst>
              <a:ext uri="{FF2B5EF4-FFF2-40B4-BE49-F238E27FC236}">
                <a16:creationId xmlns:a16="http://schemas.microsoft.com/office/drawing/2014/main" id="{FBFA00EA-C03A-4A03-963E-53B0D75067F4}"/>
              </a:ext>
            </a:extLst>
          </p:cNvPr>
          <p:cNvSpPr/>
          <p:nvPr/>
        </p:nvSpPr>
        <p:spPr bwMode="auto">
          <a:xfrm>
            <a:off x="6400800" y="5334000"/>
            <a:ext cx="1981200" cy="12192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227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Set a Deadline Date for a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6.	Double-click the name of task 28, </a:t>
            </a:r>
            <a:r>
              <a:rPr lang="en-US" b="1" i="0" u="none" strike="noStrike" baseline="0">
                <a:latin typeface="Segoe"/>
                <a:ea typeface="ＭＳ ゴシック"/>
              </a:rPr>
              <a:t>Production</a:t>
            </a:r>
            <a:r>
              <a:rPr lang="en-US" b="0" i="0" u="none" strike="noStrike" baseline="0">
                <a:latin typeface="Segoe"/>
                <a:ea typeface="ＭＳ ゴシック"/>
              </a:rPr>
              <a:t>. The Task Information dialog box appears. Click the </a:t>
            </a:r>
            <a:r>
              <a:rPr lang="en-US" b="1" i="0" u="none" strike="noStrike" baseline="0">
                <a:latin typeface="Segoe"/>
                <a:ea typeface="ＭＳ ゴシック"/>
              </a:rPr>
              <a:t>Advanced </a:t>
            </a:r>
            <a:r>
              <a:rPr lang="en-US" b="0" i="0" u="none" strike="noStrike" baseline="0">
                <a:latin typeface="Segoe"/>
                <a:ea typeface="ＭＳ ゴシック"/>
              </a:rPr>
              <a:t>tab if it is not already selected.</a:t>
            </a:r>
          </a:p>
          <a:p>
            <a:pPr lvl="1" rtl="0"/>
            <a:r>
              <a:rPr lang="en-US" b="0" i="0" u="none" strike="noStrike" baseline="0">
                <a:latin typeface="Segoe"/>
                <a:ea typeface="ＭＳ ゴシック"/>
              </a:rPr>
              <a:t>7.	In the dropdown date box next to Deadline, type or select </a:t>
            </a:r>
            <a:r>
              <a:rPr lang="en-US" b="1" i="0" u="none" strike="noStrike" baseline="0">
                <a:latin typeface="Segoe"/>
                <a:ea typeface="ＭＳ ゴシック"/>
              </a:rPr>
              <a:t>6/28/16</a:t>
            </a:r>
            <a:r>
              <a:rPr lang="en-US" b="0" i="0" u="none" strike="noStrike" baseline="0">
                <a:latin typeface="Segoe"/>
                <a:ea typeface="ＭＳ ゴシック"/>
              </a:rPr>
              <a:t>, then click </a:t>
            </a:r>
            <a:r>
              <a:rPr lang="en-US" b="1" i="0" u="none" strike="noStrike" baseline="0">
                <a:latin typeface="Segoe"/>
                <a:ea typeface="ＭＳ ゴシック"/>
              </a:rPr>
              <a:t>OK</a:t>
            </a:r>
            <a:r>
              <a:rPr lang="en-US" b="0" i="0" u="none" strike="noStrike" baseline="0">
                <a:latin typeface="Segoe"/>
                <a:ea typeface="ＭＳ ゴシック"/>
              </a:rPr>
              <a:t>. Microsoft Project inserts a deadline date marker for the summary task. Scroll the chart portion of the Gantt Chart view to the right to view the marker.</a:t>
            </a:r>
          </a:p>
          <a:p>
            <a:pPr lvl="1" rtl="0"/>
            <a:r>
              <a:rPr lang="en-US" b="0" i="0" u="none" strike="noStrike" baseline="0">
                <a:latin typeface="Segoe"/>
                <a:ea typeface="ＭＳ ゴシック"/>
              </a:rPr>
              <a:t>8.	</a:t>
            </a:r>
            <a:r>
              <a:rPr lang="en-US" b="1" i="0" u="none" strike="noStrike" baseline="0">
                <a:latin typeface="Segoe"/>
                <a:ea typeface="ＭＳ ゴシック"/>
              </a:rPr>
              <a:t>SAVE </a:t>
            </a:r>
            <a:r>
              <a:rPr lang="en-US" b="0" i="0" u="none" strike="noStrike" baseline="0">
                <a:latin typeface="Segoe"/>
                <a:ea typeface="ＭＳ ゴシック"/>
              </a:rPr>
              <a:t>the project schedule.</a:t>
            </a:r>
          </a:p>
          <a:p>
            <a:pPr lvl="0" rtl="0"/>
            <a:r>
              <a:rPr lang="en-US" b="1" i="0" u="none" strike="noStrike" baseline="0">
                <a:latin typeface="Segoe"/>
                <a:ea typeface="ＭＳ ゴシック"/>
              </a:rPr>
              <a:t>PAUSE. LEAVE </a:t>
            </a:r>
            <a:r>
              <a:rPr lang="en-US" b="0" i="0" u="none" strike="noStrike" baseline="0">
                <a:latin typeface="Segoe"/>
                <a:ea typeface="ＭＳ ゴシック"/>
              </a:rPr>
              <a:t>Project open to use in the next exercise.</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2351895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Establishing </a:t>
            </a:r>
            <a:r>
              <a:rPr lang="en-US" b="0" i="0" u="none" strike="noStrike" baseline="0" dirty="0">
                <a:solidFill>
                  <a:srgbClr val="FF0000"/>
                </a:solidFill>
                <a:latin typeface="Segoe"/>
                <a:ea typeface="ＭＳ ゴシック"/>
              </a:rPr>
              <a:t>Task Priorities</a:t>
            </a:r>
            <a:endParaRPr lang="en-US" b="0" i="0" u="none" strike="noStrike" baseline="0" dirty="0">
              <a:solidFill>
                <a:srgbClr val="FF0000"/>
              </a:solidFill>
              <a:latin typeface="Times New Roman"/>
              <a:ea typeface="ＭＳ ゴシック"/>
            </a:endParaRPr>
          </a:p>
        </p:txBody>
      </p:sp>
      <p:sp>
        <p:nvSpPr>
          <p:cNvPr id="3" name="Text Placeholder 2"/>
          <p:cNvSpPr>
            <a:spLocks noGrp="1"/>
          </p:cNvSpPr>
          <p:nvPr>
            <p:ph type="body" idx="1"/>
          </p:nvPr>
        </p:nvSpPr>
        <p:spPr/>
        <p:txBody>
          <a:bodyPr/>
          <a:lstStyle/>
          <a:p>
            <a:pPr lvl="1" rtl="0">
              <a:buClr>
                <a:srgbClr val="009E49"/>
              </a:buClr>
              <a:buFont typeface="Arial"/>
              <a:buChar char="•"/>
            </a:pPr>
            <a:r>
              <a:rPr lang="en-US" b="1" i="1" u="none" strike="noStrike" baseline="0" dirty="0">
                <a:latin typeface="Segoe"/>
                <a:ea typeface="ＭＳ ゴシック"/>
              </a:rPr>
              <a:t>Task priority </a:t>
            </a:r>
            <a:r>
              <a:rPr lang="en-US" b="0" i="0" u="none" strike="noStrike" baseline="0" dirty="0">
                <a:latin typeface="Segoe"/>
                <a:ea typeface="ＭＳ ゴシック"/>
              </a:rPr>
              <a:t>is a numeric ranking between 0 and 1000 of a task’s importance (with 1000 being most important). </a:t>
            </a:r>
          </a:p>
          <a:p>
            <a:pPr lvl="1" rtl="0">
              <a:buClr>
                <a:srgbClr val="009E49"/>
              </a:buClr>
              <a:buFont typeface="Arial"/>
              <a:buChar char="•"/>
            </a:pPr>
            <a:r>
              <a:rPr lang="en-US" b="0" i="0" u="none" strike="noStrike" baseline="0" dirty="0">
                <a:latin typeface="Segoe"/>
                <a:ea typeface="ＭＳ ゴシック"/>
              </a:rPr>
              <a:t>Microsoft Project uses task priorities to determine which tasks can be delayed in order to resolve periods of resource over allocation. </a:t>
            </a:r>
          </a:p>
          <a:p>
            <a:pPr lvl="1" rtl="0">
              <a:buClr>
                <a:srgbClr val="009E49"/>
              </a:buClr>
              <a:buFont typeface="Arial"/>
              <a:buChar char="•"/>
            </a:pPr>
            <a:r>
              <a:rPr lang="en-US" b="0" i="0" u="none" strike="noStrike" baseline="0" dirty="0">
                <a:latin typeface="Segoe"/>
                <a:ea typeface="ＭＳ ゴシック"/>
              </a:rPr>
              <a:t>The default task priority Microsoft Project assigns is 500. </a:t>
            </a:r>
          </a:p>
          <a:p>
            <a:pPr lvl="1" rtl="0">
              <a:buClr>
                <a:srgbClr val="009E49"/>
              </a:buClr>
              <a:buFont typeface="Arial"/>
              <a:buChar char="•"/>
            </a:pPr>
            <a:r>
              <a:rPr lang="en-US" b="0" i="0" u="none" strike="noStrike" baseline="0" dirty="0">
                <a:latin typeface="Segoe"/>
                <a:ea typeface="ＭＳ ゴシック"/>
              </a:rPr>
              <a:t>Task priorities only affect the schedule during resource leveling and have no meaning regarding the urgency or importance of a task beyond resource leveling.</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67144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a:t>
            </a:fld>
            <a:endParaRPr lang="en-US" dirty="0"/>
          </a:p>
        </p:txBody>
      </p:sp>
      <p:pic>
        <p:nvPicPr>
          <p:cNvPr id="7" name="Picture 6" descr="05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752600"/>
            <a:ext cx="7315200" cy="1550008"/>
          </a:xfrm>
          <a:prstGeom prst="rect">
            <a:avLst/>
          </a:prstGeom>
        </p:spPr>
      </p:pic>
      <p:sp>
        <p:nvSpPr>
          <p:cNvPr id="3" name="Oval 2"/>
          <p:cNvSpPr/>
          <p:nvPr/>
        </p:nvSpPr>
        <p:spPr bwMode="auto">
          <a:xfrm>
            <a:off x="1524000" y="2468880"/>
            <a:ext cx="990600" cy="2286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7670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Task Priorities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a:latin typeface="Segoe"/>
                <a:ea typeface="ＭＳ ゴシック"/>
              </a:rPr>
              <a:t>USE </a:t>
            </a:r>
            <a:r>
              <a:rPr lang="en-US" b="0" i="0" u="none" strike="noStrike" baseline="0">
                <a:latin typeface="Segoe"/>
                <a:ea typeface="ＭＳ ゴシック"/>
              </a:rPr>
              <a:t>the project schedule you created in the previous exercise.</a:t>
            </a:r>
          </a:p>
          <a:p>
            <a:pPr lvl="1" rtl="0"/>
            <a:r>
              <a:rPr lang="en-US" b="0" i="0" u="none" strike="noStrike" baseline="0">
                <a:latin typeface="Segoe"/>
                <a:ea typeface="ＭＳ ゴシック"/>
              </a:rPr>
              <a:t>1.	In the Task Name column, select the name of task 6, </a:t>
            </a:r>
            <a:r>
              <a:rPr lang="en-US" b="1" i="0" u="none" strike="noStrike" baseline="0">
                <a:latin typeface="Segoe"/>
                <a:ea typeface="ＭＳ ゴシック"/>
              </a:rPr>
              <a:t>Identify and reserve locations.</a:t>
            </a:r>
          </a:p>
          <a:p>
            <a:pPr lvl="1" rtl="0"/>
            <a:r>
              <a:rPr lang="en-US" b="0" i="0" u="none" strike="noStrike" baseline="0">
                <a:latin typeface="Segoe"/>
                <a:ea typeface="ＭＳ ゴシック"/>
              </a:rPr>
              <a:t>2.	On the Task ribbon, click the </a:t>
            </a:r>
            <a:r>
              <a:rPr lang="en-US" b="1" i="0" u="none" strike="noStrike" baseline="0">
                <a:latin typeface="Segoe"/>
                <a:ea typeface="ＭＳ ゴシック"/>
              </a:rPr>
              <a:t>Information </a:t>
            </a:r>
            <a:r>
              <a:rPr lang="en-US" b="0" i="0" u="none" strike="noStrike" baseline="0">
                <a:latin typeface="Segoe"/>
                <a:ea typeface="ＭＳ ゴシック"/>
              </a:rPr>
              <a:t>button, located in the Properties group. The Task Information dialog box appears.</a:t>
            </a:r>
          </a:p>
          <a:p>
            <a:pPr lvl="1" rtl="0"/>
            <a:r>
              <a:rPr lang="en-US" b="0" i="0" u="none" strike="noStrike" baseline="0">
                <a:latin typeface="Segoe"/>
                <a:ea typeface="ＭＳ ゴシック"/>
              </a:rPr>
              <a:t>3.	Click the </a:t>
            </a:r>
            <a:r>
              <a:rPr lang="en-US" b="1" i="0" u="none" strike="noStrike" baseline="0">
                <a:latin typeface="Segoe"/>
                <a:ea typeface="ＭＳ ゴシック"/>
              </a:rPr>
              <a:t>General </a:t>
            </a:r>
            <a:r>
              <a:rPr lang="en-US" b="0" i="0" u="none" strike="noStrike" baseline="0">
                <a:latin typeface="Segoe"/>
                <a:ea typeface="ＭＳ ゴシック"/>
              </a:rPr>
              <a:t>tab if it is not already selected.</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spTree>
    <p:extLst>
      <p:ext uri="{BB962C8B-B14F-4D97-AF65-F5344CB8AC3E}">
        <p14:creationId xmlns:p14="http://schemas.microsoft.com/office/powerpoint/2010/main" val="728332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Task Priorities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4.	In the Priority box, type or select </a:t>
            </a:r>
            <a:r>
              <a:rPr lang="en-US" b="1" i="0" u="none" strike="noStrike" baseline="0">
                <a:latin typeface="Segoe"/>
                <a:ea typeface="ＭＳ ゴシック"/>
              </a:rPr>
              <a:t>1000</a:t>
            </a:r>
            <a:r>
              <a:rPr lang="en-US" b="0" i="0" u="none" strike="noStrike" baseline="0">
                <a:latin typeface="Segoe"/>
                <a:ea typeface="ＭＳ ゴシック"/>
              </a:rPr>
              <a:t>. Your screen should look similar to the figure below. A message at the bottom of the Task Information dialog box states the task will not be moved through either Resource Leveling or the Prevent Over allocations mode.</a:t>
            </a:r>
            <a:endParaRPr lang="en-US" b="0" i="0" u="none" strike="noStrike" baseline="0">
              <a:latin typeface="Times New Roman"/>
              <a:ea typeface="ＭＳ ゴシック"/>
            </a:endParaRPr>
          </a:p>
        </p:txBody>
      </p:sp>
      <p:pic>
        <p:nvPicPr>
          <p:cNvPr id="4" name="Picture 3" descr="050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352800"/>
            <a:ext cx="5672767" cy="3035299"/>
          </a:xfrm>
          <a:prstGeom prst="rect">
            <a:avLst/>
          </a:prstGeom>
        </p:spPr>
      </p:pic>
    </p:spTree>
    <p:extLst>
      <p:ext uri="{BB962C8B-B14F-4D97-AF65-F5344CB8AC3E}">
        <p14:creationId xmlns:p14="http://schemas.microsoft.com/office/powerpoint/2010/main" val="1452629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Task Priorities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5.	Click </a:t>
            </a:r>
            <a:r>
              <a:rPr lang="en-US" b="1" i="0" u="none" strike="noStrike" baseline="0" dirty="0">
                <a:latin typeface="Segoe"/>
                <a:ea typeface="ＭＳ ゴシック"/>
              </a:rPr>
              <a:t>OK </a:t>
            </a:r>
            <a:r>
              <a:rPr lang="en-US" b="0" i="0" u="none" strike="noStrike" baseline="0" dirty="0">
                <a:latin typeface="Segoe"/>
                <a:ea typeface="ＭＳ ゴシック"/>
              </a:rPr>
              <a:t>to close the dialog box. Microsoft Project adjusts the task’s priority. Note that there is no visual indicator for the adjusted priority, and the effect of the new task’s priority is only apparent after resource leveling.</a:t>
            </a:r>
          </a:p>
          <a:p>
            <a:pPr lvl="1" rtl="0"/>
            <a:r>
              <a:rPr lang="en-US" b="0" i="0" u="none" strike="noStrike" baseline="0" dirty="0">
                <a:latin typeface="Segoe"/>
                <a:ea typeface="ＭＳ ゴシック"/>
              </a:rPr>
              <a:t>6.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Project open to use in the next exercise.</a:t>
            </a:r>
          </a:p>
          <a:p>
            <a:pPr lvl="0" rtl="0"/>
            <a:r>
              <a:rPr lang="en-US" b="0" i="0" u="none" strike="noStrike" baseline="0" dirty="0">
                <a:latin typeface="Segoe"/>
                <a:ea typeface="ＭＳ ゴシック"/>
              </a:rPr>
              <a:t>In this exercise, you set the priority for a task, giving it the highest priority possible in Microsoft Project (1000). A task with a priority of 1000 is never delayed by leveling.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611146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Task Priorities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1" u="none" strike="noStrike" baseline="0" dirty="0">
                <a:latin typeface="Segoe"/>
                <a:ea typeface="ＭＳ ゴシック"/>
              </a:rPr>
              <a:t>Resource leveling </a:t>
            </a:r>
            <a:r>
              <a:rPr lang="en-US" b="0" i="0" u="none" strike="noStrike" baseline="0" dirty="0">
                <a:latin typeface="Segoe"/>
                <a:ea typeface="ＭＳ ゴシック"/>
              </a:rPr>
              <a:t>is the process of delaying a resource’s work on a task to resolve an over allocation. </a:t>
            </a:r>
          </a:p>
          <a:p>
            <a:pPr lvl="0" rtl="0"/>
            <a:r>
              <a:rPr lang="en-US" b="0" i="0" u="none" strike="noStrike" baseline="0" dirty="0">
                <a:latin typeface="Segoe"/>
                <a:ea typeface="ＭＳ ゴシック"/>
              </a:rPr>
              <a:t>Depending on the options you choose, resource leveling might delay the start date of an assignment or an entire task, or split up the work on a task. </a:t>
            </a:r>
          </a:p>
          <a:p>
            <a:pPr lvl="0" rtl="0"/>
            <a:r>
              <a:rPr lang="en-US" b="0" i="0" u="none" strike="noStrike" baseline="0" dirty="0">
                <a:latin typeface="Segoe"/>
                <a:ea typeface="ＭＳ ゴシック"/>
              </a:rPr>
              <a:t>Resource leveling evaluates several factors to determine how to resolve resource over allocation.</a:t>
            </a:r>
          </a:p>
          <a:p>
            <a:pPr lvl="0" rtl="0"/>
            <a:r>
              <a:rPr lang="en-US" b="0" i="0" u="none" strike="noStrike" baseline="0" dirty="0">
                <a:latin typeface="Segoe"/>
                <a:ea typeface="ＭＳ ゴシック"/>
              </a:rPr>
              <a:t>One of the factors evaluated during resource leveling is task priorities. </a:t>
            </a:r>
          </a:p>
          <a:p>
            <a:pPr lvl="0" rtl="0"/>
            <a:r>
              <a:rPr lang="en-US" b="0" i="0" u="none" strike="noStrike" baseline="0" dirty="0">
                <a:latin typeface="Segoe"/>
                <a:ea typeface="ＭＳ ゴシック"/>
              </a:rPr>
              <a:t>Task priority is a numeric ranking between 0 and 1000 of a task’s importance and appropriateness for leveling.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1187749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Task Priorities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When you level resources, Microsoft Project will delay a task with a lower priority before delaying a task with a higher priority in order to resolve a resource over allocation:</a:t>
            </a:r>
          </a:p>
          <a:p>
            <a:pPr lvl="0" rtl="0"/>
            <a:r>
              <a:rPr lang="en-US" b="0" i="0" u="none" strike="noStrike" baseline="0" dirty="0">
                <a:latin typeface="Segoe"/>
                <a:ea typeface="ＭＳ ゴシック"/>
              </a:rPr>
              <a:t>Tasks with priority 0 are leveled first, so they are likely to be delayed by leveling.</a:t>
            </a:r>
          </a:p>
          <a:p>
            <a:pPr lvl="0" rtl="0"/>
            <a:r>
              <a:rPr lang="en-US" b="0" i="0" u="none" strike="noStrike" baseline="0" dirty="0">
                <a:latin typeface="Segoe"/>
                <a:ea typeface="ＭＳ ゴシック"/>
              </a:rPr>
              <a:t>Tasks with priority 1000 are never delayed by leveling. Assign this task priority carefully, as it limits Microsoft Project’s capabilities to resolve resource over allocations.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1248175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Establish </a:t>
            </a:r>
            <a:r>
              <a:rPr lang="en-US" b="0" i="0" u="none" strike="noStrike" baseline="0" dirty="0">
                <a:solidFill>
                  <a:srgbClr val="FF0000"/>
                </a:solidFill>
                <a:latin typeface="Segoe"/>
                <a:ea typeface="ＭＳ ゴシック"/>
              </a:rPr>
              <a:t>Manually Scheduled Tasks</a:t>
            </a:r>
            <a:endParaRPr lang="en-US" b="0" i="0" u="none" strike="noStrike" baseline="0" dirty="0">
              <a:solidFill>
                <a:srgbClr val="FF0000"/>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Some tasks require the project manager to schedule manually, without regard to predecessors or other project constraints. </a:t>
            </a:r>
          </a:p>
          <a:p>
            <a:pPr lvl="0" rtl="0"/>
            <a:r>
              <a:rPr lang="en-US" b="0" i="0" u="none" strike="noStrike" baseline="0">
                <a:latin typeface="Segoe"/>
                <a:ea typeface="ＭＳ ゴシック"/>
              </a:rPr>
              <a:t>You will use the new feature, Manual Scheduling, for this action.</a:t>
            </a:r>
          </a:p>
          <a:p>
            <a:pPr lvl="0"/>
            <a:r>
              <a:rPr lang="en-US">
                <a:latin typeface="Segoe"/>
                <a:ea typeface="ＭＳ ゴシック"/>
              </a:rPr>
              <a:t>In this exercise, you practice establishing a manually scheduled task. </a:t>
            </a:r>
          </a:p>
          <a:p>
            <a:pPr lvl="0"/>
            <a:r>
              <a:rPr lang="en-US">
                <a:latin typeface="Segoe"/>
                <a:ea typeface="ＭＳ ゴシック"/>
              </a:rPr>
              <a:t>For the purpose of this exercise, note that you have just been informed that your audio team and video team have met and they are unsure about the outcome of the fine editing tasks. </a:t>
            </a:r>
          </a:p>
          <a:p>
            <a:pPr lvl="0"/>
            <a:r>
              <a:rPr lang="en-US">
                <a:latin typeface="Segoe"/>
                <a:ea typeface="ＭＳ ゴシック"/>
              </a:rPr>
              <a:t>The task of dubbing the audio to the video is dependent on one but not both of these tasks. After meeting with the team, you decide to change the scheduling mode of task 70 to manual scheduling.</a:t>
            </a:r>
            <a:endParaRPr lang="en-US">
              <a:latin typeface="Times New Roman"/>
              <a:ea typeface="ＭＳ ゴシック"/>
            </a:endParaRPr>
          </a:p>
          <a:p>
            <a:pPr lvl="0" rtl="0"/>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spTree>
    <p:extLst>
      <p:ext uri="{BB962C8B-B14F-4D97-AF65-F5344CB8AC3E}">
        <p14:creationId xmlns:p14="http://schemas.microsoft.com/office/powerpoint/2010/main" val="834588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a:t>
            </a:r>
            <a:br>
              <a:rPr lang="en-US" b="0" i="0" u="none" strike="noStrike" baseline="0">
                <a:solidFill>
                  <a:srgbClr val="009E49"/>
                </a:solidFill>
                <a:latin typeface="Segoe"/>
                <a:ea typeface="ＭＳ ゴシック"/>
              </a:rPr>
            </a:br>
            <a:r>
              <a:rPr lang="en-US" b="0" i="0" u="none" strike="noStrike" baseline="0">
                <a:solidFill>
                  <a:srgbClr val="009E49"/>
                </a:solidFill>
                <a:latin typeface="Segoe"/>
                <a:ea typeface="ＭＳ ゴシック"/>
              </a:rPr>
              <a:t>Manually Scheduled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a:latin typeface="Segoe"/>
                <a:ea typeface="ＭＳ ゴシック"/>
              </a:rPr>
              <a:t>USE </a:t>
            </a:r>
            <a:r>
              <a:rPr lang="en-US" b="0" i="0" u="none" strike="noStrike" baseline="0">
                <a:latin typeface="Segoe"/>
                <a:ea typeface="ＭＳ ゴシック"/>
              </a:rPr>
              <a:t>the project schedule you created in the previous exercise.</a:t>
            </a:r>
          </a:p>
          <a:p>
            <a:pPr lvl="1" rtl="0"/>
            <a:r>
              <a:rPr lang="en-US" b="0" i="0" u="none" strike="noStrike" baseline="0">
                <a:latin typeface="Segoe"/>
                <a:ea typeface="ＭＳ ゴシック"/>
              </a:rPr>
              <a:t>1.	Press the </a:t>
            </a:r>
            <a:r>
              <a:rPr lang="en-US" b="1" i="0" u="none" strike="noStrike" baseline="0">
                <a:latin typeface="Segoe"/>
                <a:ea typeface="ＭＳ ゴシック"/>
              </a:rPr>
              <a:t>F5 </a:t>
            </a:r>
            <a:r>
              <a:rPr lang="en-US" b="0" i="0" u="none" strike="noStrike" baseline="0">
                <a:latin typeface="Segoe"/>
                <a:ea typeface="ＭＳ ゴシック"/>
              </a:rPr>
              <a:t>key to produce the Go To dialog box. In the ID box, </a:t>
            </a:r>
            <a:r>
              <a:rPr lang="en-US" sz="2000" b="0" i="0" u="none" strike="noStrike" baseline="0">
                <a:latin typeface="Segoe"/>
                <a:ea typeface="ＭＳ ゴシック"/>
              </a:rPr>
              <a:t>type</a:t>
            </a:r>
            <a:r>
              <a:rPr lang="en-US" b="0" i="0" u="none" strike="noStrike" baseline="0">
                <a:latin typeface="Segoe"/>
                <a:ea typeface="ＭＳ ゴシック"/>
              </a:rPr>
              <a:t> </a:t>
            </a:r>
            <a:r>
              <a:rPr lang="en-US" b="1" i="0" u="none" strike="noStrike" baseline="0">
                <a:latin typeface="Segoe"/>
                <a:ea typeface="ＭＳ ゴシック"/>
              </a:rPr>
              <a:t>70 </a:t>
            </a:r>
            <a:r>
              <a:rPr lang="en-US" b="0" i="0" u="none" strike="noStrike" baseline="0">
                <a:latin typeface="Segoe"/>
                <a:ea typeface="ＭＳ ゴシック"/>
              </a:rPr>
              <a:t>and click </a:t>
            </a:r>
            <a:r>
              <a:rPr lang="en-US" b="1" i="0" u="none" strike="noStrike" baseline="0">
                <a:latin typeface="Segoe"/>
                <a:ea typeface="ＭＳ ゴシック"/>
              </a:rPr>
              <a:t>OK</a:t>
            </a:r>
            <a:r>
              <a:rPr lang="en-US" b="0" i="0" u="none" strike="noStrike" baseline="0">
                <a:latin typeface="Times New Roman"/>
                <a:ea typeface="ＭＳ ゴシック"/>
              </a:rPr>
              <a:t>.</a:t>
            </a:r>
          </a:p>
          <a:p>
            <a:pPr lvl="1" rtl="0"/>
            <a:r>
              <a:rPr lang="en-US" b="0" i="0" u="none" strike="noStrike" baseline="0">
                <a:latin typeface="Segoe"/>
                <a:ea typeface="ＭＳ ゴシック"/>
              </a:rPr>
              <a:t>2.	On the Task ribbon, in the Tasks group, click the </a:t>
            </a:r>
            <a:r>
              <a:rPr lang="en-US" b="1" i="0" u="none" strike="noStrike" baseline="0">
                <a:latin typeface="Segoe"/>
                <a:ea typeface="ＭＳ ゴシック"/>
              </a:rPr>
              <a:t>Manually Schedule </a:t>
            </a:r>
            <a:r>
              <a:rPr lang="en-US" b="0" i="0" u="none" strike="noStrike" baseline="0">
                <a:latin typeface="Segoe"/>
                <a:ea typeface="ＭＳ ゴシック"/>
              </a:rPr>
              <a:t>button. Note that the Gantt bar has changed to the default formatting of a manually scheduled task. Your screen should look similar to the figure below</a:t>
            </a:r>
            <a:endParaRPr lang="en-US" b="0" i="0" u="none" strike="noStrike" baseline="0">
              <a:latin typeface="Times New Roman"/>
              <a:ea typeface="ＭＳ ゴシック"/>
            </a:endParaRPr>
          </a:p>
        </p:txBody>
      </p:sp>
      <p:pic>
        <p:nvPicPr>
          <p:cNvPr id="4" name="Picture 3" descr="050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191000"/>
            <a:ext cx="4953000" cy="2180061"/>
          </a:xfrm>
          <a:prstGeom prst="rect">
            <a:avLst/>
          </a:prstGeom>
        </p:spPr>
      </p:pic>
    </p:spTree>
    <p:extLst>
      <p:ext uri="{BB962C8B-B14F-4D97-AF65-F5344CB8AC3E}">
        <p14:creationId xmlns:p14="http://schemas.microsoft.com/office/powerpoint/2010/main" val="4290893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a:t>
            </a:r>
            <a:br>
              <a:rPr lang="en-US" b="0" i="0" u="none" strike="noStrike" baseline="0">
                <a:solidFill>
                  <a:srgbClr val="009E49"/>
                </a:solidFill>
                <a:latin typeface="Segoe"/>
                <a:ea typeface="ＭＳ ゴシック"/>
              </a:rPr>
            </a:br>
            <a:r>
              <a:rPr lang="en-US" b="0" i="0" u="none" strike="noStrike" baseline="0">
                <a:solidFill>
                  <a:srgbClr val="009E49"/>
                </a:solidFill>
                <a:latin typeface="Segoe"/>
                <a:ea typeface="ＭＳ ゴシック"/>
              </a:rPr>
              <a:t>Manually Scheduled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3.	Click in the </a:t>
            </a:r>
            <a:r>
              <a:rPr lang="en-US" b="1" i="0" u="none" strike="noStrike" baseline="0">
                <a:latin typeface="Segoe"/>
                <a:ea typeface="ＭＳ ゴシック"/>
              </a:rPr>
              <a:t>duration cell </a:t>
            </a:r>
            <a:r>
              <a:rPr lang="en-US" b="0" i="0" u="none" strike="noStrike" baseline="0">
                <a:latin typeface="Segoe"/>
                <a:ea typeface="ＭＳ ゴシック"/>
              </a:rPr>
              <a:t>of task 68, </a:t>
            </a:r>
            <a:r>
              <a:rPr lang="en-US" b="1" i="0" u="none" strike="noStrike" baseline="0">
                <a:latin typeface="Segoe"/>
                <a:ea typeface="ＭＳ ゴシック"/>
              </a:rPr>
              <a:t>Rough audio edit</a:t>
            </a:r>
            <a:r>
              <a:rPr lang="en-US" b="0" i="0" u="none" strike="noStrike" baseline="0">
                <a:latin typeface="Segoe"/>
                <a:ea typeface="ＭＳ ゴシック"/>
              </a:rPr>
              <a:t>. You have just been informed that this task will now take 2 weeks instead of one. Type </a:t>
            </a:r>
            <a:r>
              <a:rPr lang="en-US" b="1" i="0" u="none" strike="noStrike" baseline="0">
                <a:latin typeface="Segoe"/>
                <a:ea typeface="ＭＳ ゴシック"/>
              </a:rPr>
              <a:t>2w </a:t>
            </a:r>
            <a:r>
              <a:rPr lang="en-US" b="0" i="0" u="none" strike="noStrike" baseline="0">
                <a:latin typeface="Segoe"/>
                <a:ea typeface="ＭＳ ゴシック"/>
              </a:rPr>
              <a:t>and press </a:t>
            </a:r>
            <a:r>
              <a:rPr lang="en-US" b="1" i="0" u="none" strike="noStrike" baseline="0">
                <a:latin typeface="Segoe"/>
                <a:ea typeface="ＭＳ ゴシック"/>
              </a:rPr>
              <a:t>Enter</a:t>
            </a:r>
            <a:r>
              <a:rPr lang="en-US" b="0" i="0" u="none" strike="noStrike" baseline="0">
                <a:latin typeface="Segoe"/>
                <a:ea typeface="ＭＳ ゴシック"/>
              </a:rPr>
              <a:t>. Notice that task 70 did not move from its original start date. Your screen should look like the figure below.</a:t>
            </a:r>
            <a:endParaRPr lang="en-US" b="0" i="0" u="none" strike="noStrike" baseline="0">
              <a:latin typeface="Times New Roman"/>
              <a:ea typeface="ＭＳ ゴシック"/>
            </a:endParaRPr>
          </a:p>
        </p:txBody>
      </p:sp>
      <p:pic>
        <p:nvPicPr>
          <p:cNvPr id="4" name="Picture 3" descr="05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3276600"/>
            <a:ext cx="6303957" cy="28321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3996400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a:t>
            </a:r>
            <a:br>
              <a:rPr lang="en-US" b="0" i="0" u="none" strike="noStrike" baseline="0">
                <a:solidFill>
                  <a:srgbClr val="009E49"/>
                </a:solidFill>
                <a:latin typeface="Segoe"/>
                <a:ea typeface="ＭＳ ゴシック"/>
              </a:rPr>
            </a:br>
            <a:r>
              <a:rPr lang="en-US" b="0" i="0" u="none" strike="noStrike" baseline="0">
                <a:solidFill>
                  <a:srgbClr val="009E49"/>
                </a:solidFill>
                <a:latin typeface="Segoe"/>
                <a:ea typeface="ＭＳ ゴシック"/>
              </a:rPr>
              <a:t>Manually Scheduled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4.	Position the mouse pointer over the Gantt bar of the manually scheduled task. Notice that it displays a warning at the top of the ScreenTip. Right-click the </a:t>
            </a:r>
            <a:r>
              <a:rPr lang="en-US" b="1" i="0" u="none" strike="noStrike" baseline="0">
                <a:latin typeface="Segoe"/>
                <a:ea typeface="ＭＳ ゴシック"/>
              </a:rPr>
              <a:t>Gantt </a:t>
            </a:r>
            <a:r>
              <a:rPr lang="en-US" b="0" i="0" u="none" strike="noStrike" baseline="0">
                <a:latin typeface="Segoe"/>
                <a:ea typeface="ＭＳ ゴシック"/>
              </a:rPr>
              <a:t>bar of the manually scheduled task and select </a:t>
            </a:r>
            <a:r>
              <a:rPr lang="en-US" b="1" i="0" u="none" strike="noStrike" baseline="0">
                <a:latin typeface="Segoe"/>
                <a:ea typeface="ＭＳ ゴシック"/>
              </a:rPr>
              <a:t>Fix in Task Inspector</a:t>
            </a:r>
            <a:r>
              <a:rPr lang="en-US" b="0" i="0" u="none" strike="noStrike" baseline="0">
                <a:latin typeface="Segoe"/>
                <a:ea typeface="ＭＳ ゴシック"/>
              </a:rPr>
              <a:t>. Your screen should look like the figure below.</a:t>
            </a:r>
          </a:p>
        </p:txBody>
      </p:sp>
      <p:pic>
        <p:nvPicPr>
          <p:cNvPr id="4" name="Picture 3" descr="051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3200" y="3333623"/>
            <a:ext cx="6197600" cy="3114294"/>
          </a:xfrm>
          <a:prstGeom prst="rect">
            <a:avLst/>
          </a:prstGeom>
        </p:spPr>
      </p:pic>
    </p:spTree>
    <p:extLst>
      <p:ext uri="{BB962C8B-B14F-4D97-AF65-F5344CB8AC3E}">
        <p14:creationId xmlns:p14="http://schemas.microsoft.com/office/powerpoint/2010/main" val="3804403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Establish a </a:t>
            </a:r>
            <a:br>
              <a:rPr lang="en-US">
                <a:latin typeface="Segoe"/>
                <a:ea typeface="ＭＳ ゴシック"/>
              </a:rPr>
            </a:br>
            <a:r>
              <a:rPr lang="en-US">
                <a:latin typeface="Segoe"/>
                <a:ea typeface="ＭＳ ゴシック"/>
              </a:rPr>
              <a:t>Manually Scheduled Task</a:t>
            </a:r>
            <a:endParaRPr lang="en-US"/>
          </a:p>
        </p:txBody>
      </p:sp>
      <p:sp>
        <p:nvSpPr>
          <p:cNvPr id="3" name="Content Placeholder 2"/>
          <p:cNvSpPr>
            <a:spLocks noGrp="1"/>
          </p:cNvSpPr>
          <p:nvPr>
            <p:ph idx="1"/>
          </p:nvPr>
        </p:nvSpPr>
        <p:spPr/>
        <p:txBody>
          <a:bodyPr/>
          <a:lstStyle/>
          <a:p>
            <a:pPr lvl="1">
              <a:lnSpc>
                <a:spcPct val="90000"/>
              </a:lnSpc>
            </a:pPr>
            <a:r>
              <a:rPr lang="en-US">
                <a:latin typeface="Segoe"/>
                <a:ea typeface="ＭＳ ゴシック"/>
              </a:rPr>
              <a:t>5.	Review the various options and information in the Task Inspector pane. After reviewing this information, you have decided that manually scheduling this task is not the best option. In the Task Inspector pane, under the ACTIONS: section, click the </a:t>
            </a:r>
            <a:r>
              <a:rPr lang="en-US" b="1">
                <a:latin typeface="Segoe"/>
                <a:ea typeface="ＭＳ ゴシック"/>
              </a:rPr>
              <a:t>Auto Schedule </a:t>
            </a:r>
            <a:r>
              <a:rPr lang="en-US">
                <a:latin typeface="Segoe"/>
                <a:ea typeface="ＭＳ ゴシック"/>
              </a:rPr>
              <a:t>button. Microsoft Project returns the task to the auto-scheduled mode. Your screen should look like the figure below.</a:t>
            </a:r>
          </a:p>
          <a:p>
            <a:pPr>
              <a:lnSpc>
                <a:spcPct val="90000"/>
              </a:lnSpc>
            </a:pPr>
            <a:endParaRPr lang="en-US"/>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29</a:t>
            </a:fld>
            <a:endParaRPr lang="en-US" dirty="0"/>
          </a:p>
        </p:txBody>
      </p:sp>
      <p:pic>
        <p:nvPicPr>
          <p:cNvPr id="7" name="Picture 6" descr="051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3873214"/>
            <a:ext cx="7835900" cy="2356661"/>
          </a:xfrm>
          <a:prstGeom prst="rect">
            <a:avLst/>
          </a:prstGeom>
        </p:spPr>
      </p:pic>
    </p:spTree>
    <p:extLst>
      <p:ext uri="{BB962C8B-B14F-4D97-AF65-F5344CB8AC3E}">
        <p14:creationId xmlns:p14="http://schemas.microsoft.com/office/powerpoint/2010/main" val="299128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a:t>
            </a:r>
            <a:r>
              <a:rPr lang="en-US" b="0" i="0" u="none" strike="noStrike" baseline="0" dirty="0">
                <a:solidFill>
                  <a:srgbClr val="FF0000"/>
                </a:solidFill>
                <a:latin typeface="Segoe"/>
                <a:ea typeface="ＭＳ ゴシック"/>
              </a:rPr>
              <a:t>General</a:t>
            </a:r>
            <a:r>
              <a:rPr lang="en-US" b="0" i="0" u="none" strike="noStrike" baseline="0" dirty="0">
                <a:latin typeface="Segoe"/>
                <a:ea typeface="ＭＳ ゴシック"/>
              </a:rPr>
              <a:t> tab of the </a:t>
            </a:r>
            <a:r>
              <a:rPr lang="en-US" b="0" i="0" u="none" strike="noStrike" baseline="0" dirty="0">
                <a:solidFill>
                  <a:srgbClr val="FF0000"/>
                </a:solidFill>
                <a:latin typeface="Segoe"/>
                <a:ea typeface="ＭＳ ゴシック"/>
              </a:rPr>
              <a:t>Task Information dialog box</a:t>
            </a:r>
            <a:r>
              <a:rPr lang="en-US" b="0" i="0" u="none" strike="noStrike" baseline="0" dirty="0">
                <a:latin typeface="Segoe"/>
                <a:ea typeface="ＭＳ ゴシック"/>
              </a:rPr>
              <a:t> provides </a:t>
            </a:r>
            <a:r>
              <a:rPr lang="en-US" b="0" i="0" u="none" strike="noStrike" baseline="0" dirty="0">
                <a:solidFill>
                  <a:srgbClr val="FF0000"/>
                </a:solidFill>
                <a:latin typeface="Segoe"/>
                <a:ea typeface="ＭＳ ゴシック"/>
              </a:rPr>
              <a:t>general information </a:t>
            </a:r>
            <a:r>
              <a:rPr lang="en-US" b="0" i="0" u="none" strike="noStrike" baseline="0" dirty="0">
                <a:latin typeface="Segoe"/>
                <a:ea typeface="ＭＳ ゴシック"/>
              </a:rPr>
              <a:t>about the selected task and allows you to make changes and updates to the task. </a:t>
            </a:r>
          </a:p>
          <a:p>
            <a:pPr lvl="0" rtl="0"/>
            <a:r>
              <a:rPr lang="en-US" b="0" i="0" u="none" strike="noStrike" baseline="0" dirty="0">
                <a:latin typeface="Segoe"/>
                <a:ea typeface="ＭＳ ゴシック"/>
              </a:rPr>
              <a:t>On the General tab, you can edit the task name, update the duration and the percent complete, change the priority, and modify the start and finish dates (see the figure on the next slide).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2419746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a:t>
            </a:r>
            <a:br>
              <a:rPr lang="en-US" b="0" i="0" u="none" strike="noStrike" baseline="0">
                <a:solidFill>
                  <a:srgbClr val="009E49"/>
                </a:solidFill>
                <a:latin typeface="Segoe"/>
                <a:ea typeface="ＭＳ ゴシック"/>
              </a:rPr>
            </a:br>
            <a:r>
              <a:rPr lang="en-US" b="0" i="0" u="none" strike="noStrike" baseline="0">
                <a:solidFill>
                  <a:srgbClr val="009E49"/>
                </a:solidFill>
                <a:latin typeface="Segoe"/>
                <a:ea typeface="ＭＳ ゴシック"/>
              </a:rPr>
              <a:t>Manually Scheduled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6.	Single-click the </a:t>
            </a:r>
            <a:r>
              <a:rPr lang="en-US" b="1" i="0" u="none" strike="noStrike" baseline="0">
                <a:latin typeface="Segoe"/>
                <a:ea typeface="ＭＳ ゴシック"/>
              </a:rPr>
              <a:t>duration cell </a:t>
            </a:r>
            <a:r>
              <a:rPr lang="en-US" b="0" i="0" u="none" strike="noStrike" baseline="0">
                <a:latin typeface="Segoe"/>
                <a:ea typeface="ＭＳ ゴシック"/>
              </a:rPr>
              <a:t>for task 68, Rough audio edit. Type </a:t>
            </a:r>
            <a:r>
              <a:rPr lang="en-US" b="1" i="0" u="none" strike="noStrike" baseline="0">
                <a:latin typeface="Segoe"/>
                <a:ea typeface="ＭＳ ゴシック"/>
              </a:rPr>
              <a:t>1w </a:t>
            </a:r>
            <a:r>
              <a:rPr lang="en-US" b="0" i="0" u="none" strike="noStrike" baseline="0">
                <a:latin typeface="Segoe"/>
                <a:ea typeface="ＭＳ ゴシック"/>
              </a:rPr>
              <a:t>and press </a:t>
            </a:r>
            <a:r>
              <a:rPr lang="en-US" b="1" i="0" u="none" strike="noStrike" baseline="0">
                <a:latin typeface="Segoe"/>
                <a:ea typeface="ＭＳ ゴシック"/>
              </a:rPr>
              <a:t>Enter</a:t>
            </a:r>
            <a:r>
              <a:rPr lang="en-US" b="0" i="0" u="none" strike="noStrike" baseline="0">
                <a:latin typeface="Times New Roman"/>
                <a:ea typeface="ＭＳ ゴシック"/>
              </a:rPr>
              <a:t>.</a:t>
            </a:r>
          </a:p>
          <a:p>
            <a:pPr lvl="1" rtl="0"/>
            <a:r>
              <a:rPr lang="en-US" b="0" i="0" u="none" strike="noStrike" baseline="0">
                <a:latin typeface="Segoe"/>
                <a:ea typeface="ＭＳ ゴシック"/>
              </a:rPr>
              <a:t>7.	</a:t>
            </a:r>
            <a:r>
              <a:rPr lang="en-US" b="1" i="0" u="none" strike="noStrike" baseline="0">
                <a:latin typeface="Segoe"/>
                <a:ea typeface="ＭＳ ゴシック"/>
              </a:rPr>
              <a:t>SAVE </a:t>
            </a:r>
            <a:r>
              <a:rPr lang="en-US" b="0" i="0" u="none" strike="noStrike" baseline="0">
                <a:latin typeface="Segoe"/>
                <a:ea typeface="ＭＳ ゴシック"/>
              </a:rPr>
              <a:t>the project schedule, and then close the file.</a:t>
            </a:r>
          </a:p>
          <a:p>
            <a:pPr lvl="0" rtl="0"/>
            <a:r>
              <a:rPr lang="en-US" b="1" i="0" u="none" strike="noStrike" baseline="0">
                <a:latin typeface="Segoe"/>
                <a:ea typeface="ＭＳ ゴシック"/>
              </a:rPr>
              <a:t>PAUSE</a:t>
            </a:r>
            <a:r>
              <a:rPr lang="en-US" b="0" i="0" u="none" strike="noStrike" baseline="0">
                <a:latin typeface="Segoe"/>
                <a:ea typeface="ＭＳ ゴシック"/>
              </a:rPr>
              <a:t>. If you are continuing to the next lesson, keep Project open. If you are not continuing to additional lessons, </a:t>
            </a:r>
            <a:r>
              <a:rPr lang="en-US" b="1" i="0" u="none" strike="noStrike" baseline="0">
                <a:latin typeface="Segoe"/>
                <a:ea typeface="ＭＳ ゴシック"/>
              </a:rPr>
              <a:t>CLOSE </a:t>
            </a:r>
            <a:r>
              <a:rPr lang="en-US" b="0" i="0" u="none" strike="noStrike" baseline="0">
                <a:latin typeface="Segoe"/>
                <a:ea typeface="ＭＳ ゴシック"/>
              </a:rPr>
              <a:t>Project.</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spTree>
    <p:extLst>
      <p:ext uri="{BB962C8B-B14F-4D97-AF65-F5344CB8AC3E}">
        <p14:creationId xmlns:p14="http://schemas.microsoft.com/office/powerpoint/2010/main" val="3346414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a:t>
            </a:r>
            <a:br>
              <a:rPr lang="en-US" b="0" i="0" u="none" strike="noStrike" baseline="0">
                <a:solidFill>
                  <a:srgbClr val="009E49"/>
                </a:solidFill>
                <a:latin typeface="Segoe"/>
                <a:ea typeface="ＭＳ ゴシック"/>
              </a:rPr>
            </a:br>
            <a:r>
              <a:rPr lang="en-US" b="0" i="0" u="none" strike="noStrike" baseline="0">
                <a:solidFill>
                  <a:srgbClr val="009E49"/>
                </a:solidFill>
                <a:latin typeface="Segoe"/>
                <a:ea typeface="ＭＳ ゴシック"/>
              </a:rPr>
              <a:t>Manually Scheduled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1" u="none" strike="noStrike" baseline="0" dirty="0">
                <a:latin typeface="Segoe"/>
                <a:ea typeface="ＭＳ ゴシック"/>
              </a:rPr>
              <a:t>Manually scheduled </a:t>
            </a:r>
            <a:r>
              <a:rPr lang="en-US" b="0" i="0" u="none" strike="noStrike" baseline="0" dirty="0">
                <a:latin typeface="Segoe"/>
                <a:ea typeface="ＭＳ ゴシック"/>
              </a:rPr>
              <a:t>tasks are tasks that must be manually scheduled, calculated, and set by the operator. </a:t>
            </a:r>
          </a:p>
          <a:p>
            <a:pPr lvl="0" rtl="0"/>
            <a:r>
              <a:rPr lang="en-US" b="0" i="0" u="none" strike="noStrike" baseline="0" dirty="0">
                <a:latin typeface="Segoe"/>
                <a:ea typeface="ＭＳ ゴシック"/>
              </a:rPr>
              <a:t>These </a:t>
            </a:r>
            <a:r>
              <a:rPr lang="en-US" b="0" i="0" u="none" strike="noStrike" baseline="0" dirty="0">
                <a:solidFill>
                  <a:srgbClr val="FF0000"/>
                </a:solidFill>
                <a:latin typeface="Segoe"/>
                <a:ea typeface="ＭＳ ゴシック"/>
              </a:rPr>
              <a:t>require much more attention by the project manager </a:t>
            </a:r>
            <a:r>
              <a:rPr lang="en-US" b="0" i="0" u="none" strike="noStrike" baseline="0" dirty="0">
                <a:latin typeface="Segoe"/>
                <a:ea typeface="ＭＳ ゴシック"/>
              </a:rPr>
              <a:t>and may be needed at certain points of your project. They can allow you more scheduling flexibility, but they should be used sparingly. </a:t>
            </a:r>
          </a:p>
          <a:p>
            <a:pPr lvl="0" rtl="0"/>
            <a:r>
              <a:rPr lang="en-US" b="0" i="0" u="none" strike="noStrike" baseline="0" dirty="0">
                <a:latin typeface="Segoe"/>
                <a:ea typeface="ＭＳ ゴシック"/>
              </a:rPr>
              <a:t>Microsoft Project treats manually scheduled tasks much differently than auto scheduled tasks. </a:t>
            </a:r>
          </a:p>
          <a:p>
            <a:pPr lvl="0" rtl="0"/>
            <a:r>
              <a:rPr lang="en-US" b="0" i="0" u="none" strike="noStrike" baseline="0" dirty="0">
                <a:latin typeface="Segoe"/>
                <a:ea typeface="ＭＳ ゴシック"/>
              </a:rPr>
              <a:t>In fact, certain features available with auto scheduled tasks are not available with manually scheduled tasks. </a:t>
            </a:r>
          </a:p>
          <a:p>
            <a:pPr lvl="0" rtl="0"/>
            <a:r>
              <a:rPr lang="en-US" b="0" i="0" u="none" strike="noStrike" baseline="0" dirty="0">
                <a:latin typeface="Segoe"/>
                <a:ea typeface="ＭＳ ゴシック"/>
              </a:rPr>
              <a:t>For example, Overtime, Actual Overtime, &amp; Remaining Overtime cannot be tracked with manually scheduled tasks. You also cannot use task constraints or work contouring.</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88388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Establish a </a:t>
            </a:r>
            <a:br>
              <a:rPr lang="en-US" b="0" i="0" u="none" strike="noStrike" baseline="0">
                <a:solidFill>
                  <a:srgbClr val="009E49"/>
                </a:solidFill>
                <a:latin typeface="Segoe"/>
                <a:ea typeface="ＭＳ ゴシック"/>
              </a:rPr>
            </a:br>
            <a:r>
              <a:rPr lang="en-US" b="0" i="0" u="none" strike="noStrike" baseline="0">
                <a:solidFill>
                  <a:srgbClr val="009E49"/>
                </a:solidFill>
                <a:latin typeface="Segoe"/>
                <a:ea typeface="ＭＳ ゴシック"/>
              </a:rPr>
              <a:t>Manually Scheduled Task</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lnSpc>
                <a:spcPct val="90000"/>
              </a:lnSpc>
            </a:pPr>
            <a:r>
              <a:rPr lang="en-US" b="0" i="0" u="none" strike="noStrike" baseline="0" dirty="0">
                <a:latin typeface="Segoe"/>
                <a:ea typeface="ＭＳ ゴシック"/>
              </a:rPr>
              <a:t>When using manually scheduled tasks, Microsoft Project treats non-working times differently. </a:t>
            </a:r>
          </a:p>
          <a:p>
            <a:pPr lvl="0" rtl="0">
              <a:lnSpc>
                <a:spcPct val="90000"/>
              </a:lnSpc>
            </a:pPr>
            <a:r>
              <a:rPr lang="en-US" b="0" i="0" u="none" strike="noStrike" baseline="0" dirty="0">
                <a:latin typeface="Segoe"/>
                <a:ea typeface="ＭＳ ゴシック"/>
              </a:rPr>
              <a:t>If you use a manually scheduled task during normal working hours, on normal working days, you would not even know the difference. However, start a manually scheduled task on a non-work day, outside of normal, non-work hours, and then you notice the difference. </a:t>
            </a:r>
          </a:p>
          <a:p>
            <a:pPr lvl="0" rtl="0">
              <a:lnSpc>
                <a:spcPct val="90000"/>
              </a:lnSpc>
            </a:pPr>
            <a:r>
              <a:rPr lang="en-US" b="0" i="0" u="none" strike="noStrike" baseline="0" dirty="0">
                <a:solidFill>
                  <a:srgbClr val="FF0000"/>
                </a:solidFill>
                <a:latin typeface="Segoe"/>
                <a:ea typeface="ＭＳ ゴシック"/>
              </a:rPr>
              <a:t>In essence, the system creates an exception on the calendar </a:t>
            </a:r>
            <a:r>
              <a:rPr lang="en-US" b="0" i="0" u="none" strike="noStrike" baseline="0" dirty="0">
                <a:latin typeface="Segoe"/>
                <a:ea typeface="ＭＳ ゴシック"/>
              </a:rPr>
              <a:t>to close the gap between the manually scheduled task’s start and the next working time. </a:t>
            </a:r>
          </a:p>
          <a:p>
            <a:pPr lvl="0" rtl="0">
              <a:lnSpc>
                <a:spcPct val="90000"/>
              </a:lnSpc>
            </a:pPr>
            <a:r>
              <a:rPr lang="en-US" b="0" i="0" u="none" strike="noStrike" baseline="0" dirty="0">
                <a:latin typeface="Segoe"/>
                <a:ea typeface="ＭＳ ゴシック"/>
              </a:rPr>
              <a:t>You should fully understand all of the pros and cons of using manually scheduled tasks before using them in your schedules. </a:t>
            </a:r>
          </a:p>
          <a:p>
            <a:pPr lvl="0" rtl="0">
              <a:lnSpc>
                <a:spcPct val="90000"/>
              </a:lnSpc>
            </a:pPr>
            <a:r>
              <a:rPr lang="en-US" b="0" i="0" u="none" strike="noStrike" baseline="0" dirty="0">
                <a:latin typeface="Segoe"/>
                <a:ea typeface="ＭＳ ゴシック"/>
              </a:rPr>
              <a:t>The table on the next slide summarizes the difference between auto and manual scheduling.</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127180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Establish a </a:t>
            </a:r>
            <a:br>
              <a:rPr lang="en-US">
                <a:latin typeface="Segoe"/>
                <a:ea typeface="ＭＳ ゴシック"/>
              </a:rPr>
            </a:br>
            <a:r>
              <a:rPr lang="en-US">
                <a:latin typeface="Segoe"/>
                <a:ea typeface="ＭＳ ゴシック"/>
              </a:rPr>
              <a:t>Manually Scheduled Task</a:t>
            </a:r>
            <a:endParaRPr lang="en-US" b="0" i="0" u="none" strike="noStrike" baseline="0">
              <a:solidFill>
                <a:srgbClr val="009E49"/>
              </a:solidFill>
              <a:latin typeface="Times New Roman"/>
              <a:ea typeface="ＭＳ ゴシック"/>
            </a:endParaRPr>
          </a:p>
        </p:txBody>
      </p:sp>
      <p:pic>
        <p:nvPicPr>
          <p:cNvPr id="4" name="Picture 3" descr="table05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371600"/>
            <a:ext cx="5016501" cy="500394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
        <p:nvSpPr>
          <p:cNvPr id="8" name="Rounded Rectangle 7"/>
          <p:cNvSpPr/>
          <p:nvPr/>
        </p:nvSpPr>
        <p:spPr bwMode="auto">
          <a:xfrm>
            <a:off x="3581400" y="1447800"/>
            <a:ext cx="1676400" cy="304800"/>
          </a:xfrm>
          <a:prstGeom prst="roundRect">
            <a:avLst/>
          </a:prstGeom>
          <a:noFill/>
          <a:ln w="349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ounded Rectangle 8"/>
          <p:cNvSpPr/>
          <p:nvPr/>
        </p:nvSpPr>
        <p:spPr bwMode="auto">
          <a:xfrm>
            <a:off x="2362200" y="5867400"/>
            <a:ext cx="2895600" cy="3048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ounded Rectangle 9"/>
          <p:cNvSpPr/>
          <p:nvPr/>
        </p:nvSpPr>
        <p:spPr bwMode="auto">
          <a:xfrm>
            <a:off x="2362200" y="4953000"/>
            <a:ext cx="2895600" cy="3048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ounded Rectangle 10"/>
          <p:cNvSpPr/>
          <p:nvPr/>
        </p:nvSpPr>
        <p:spPr bwMode="auto">
          <a:xfrm>
            <a:off x="3657600" y="2971800"/>
            <a:ext cx="1676400" cy="19050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ounded Rectangle 11"/>
          <p:cNvSpPr/>
          <p:nvPr/>
        </p:nvSpPr>
        <p:spPr bwMode="auto">
          <a:xfrm>
            <a:off x="3581400" y="1752600"/>
            <a:ext cx="1676400" cy="6858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98901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Skill Summary</a:t>
            </a:r>
            <a:endParaRPr lang="en-US" b="0" i="0" u="none" strike="noStrike" baseline="0">
              <a:solidFill>
                <a:srgbClr val="009E49"/>
              </a:solidFill>
              <a:latin typeface="Times New Roman"/>
              <a:ea typeface="ＭＳ ゴシック"/>
            </a:endParaRPr>
          </a:p>
        </p:txBody>
      </p:sp>
      <p:pic>
        <p:nvPicPr>
          <p:cNvPr id="4" name="Picture 3" descr="05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752600"/>
            <a:ext cx="7315200" cy="1550008"/>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49108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Software Orientation</a:t>
            </a:r>
            <a:endParaRPr lang="en-US"/>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a:t>
            </a:fld>
            <a:endParaRPr lang="en-US" dirty="0"/>
          </a:p>
        </p:txBody>
      </p:sp>
      <p:pic>
        <p:nvPicPr>
          <p:cNvPr id="7" name="Picture 6" descr="05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905000"/>
            <a:ext cx="6383867" cy="3920483"/>
          </a:xfrm>
          <a:prstGeom prst="rect">
            <a:avLst/>
          </a:prstGeom>
        </p:spPr>
      </p:pic>
      <p:sp>
        <p:nvSpPr>
          <p:cNvPr id="3" name="Oval 2">
            <a:extLst>
              <a:ext uri="{FF2B5EF4-FFF2-40B4-BE49-F238E27FC236}">
                <a16:creationId xmlns:a16="http://schemas.microsoft.com/office/drawing/2014/main" id="{D9FDBC49-4814-475D-BCBE-E49F221133C8}"/>
              </a:ext>
            </a:extLst>
          </p:cNvPr>
          <p:cNvSpPr/>
          <p:nvPr/>
        </p:nvSpPr>
        <p:spPr bwMode="auto">
          <a:xfrm>
            <a:off x="2514600" y="2590800"/>
            <a:ext cx="838200" cy="4572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25861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9E49"/>
                </a:solidFill>
                <a:latin typeface="Segoe"/>
                <a:ea typeface="ＭＳ ゴシック"/>
              </a:rPr>
              <a:t>Managing Task </a:t>
            </a:r>
            <a:r>
              <a:rPr lang="en-US" b="0" i="0" u="none" strike="noStrike" baseline="0" dirty="0">
                <a:solidFill>
                  <a:srgbClr val="FF0000"/>
                </a:solidFill>
                <a:latin typeface="Segoe"/>
                <a:ea typeface="ＭＳ ゴシック"/>
              </a:rPr>
              <a:t>Constraints</a:t>
            </a:r>
            <a:r>
              <a:rPr lang="en-US" b="0" i="0" u="none" strike="noStrike" baseline="0" dirty="0">
                <a:solidFill>
                  <a:srgbClr val="009E49"/>
                </a:solidFill>
                <a:latin typeface="Segoe"/>
                <a:ea typeface="ＭＳ ゴシック"/>
              </a:rPr>
              <a:t> and Relationships</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As you are building a project schedule, you will usually use both task relationships and constraints within the schedule. </a:t>
            </a:r>
          </a:p>
          <a:p>
            <a:pPr lvl="0" rtl="0"/>
            <a:r>
              <a:rPr lang="en-US" b="0" i="0" u="none" strike="noStrike" baseline="0" dirty="0">
                <a:latin typeface="Segoe"/>
                <a:ea typeface="ＭＳ ゴシック"/>
              </a:rPr>
              <a:t>You can control how Microsoft Project schedules these elements. </a:t>
            </a:r>
          </a:p>
          <a:p>
            <a:pPr lvl="0" rtl="0"/>
            <a:r>
              <a:rPr lang="en-US" b="0" i="0" u="none" strike="noStrike" baseline="0" dirty="0">
                <a:latin typeface="Segoe"/>
                <a:ea typeface="ＭＳ ゴシック"/>
              </a:rPr>
              <a:t>Recall that </a:t>
            </a:r>
            <a:r>
              <a:rPr lang="en-US" b="0" i="0" u="none" strike="noStrike" baseline="0" dirty="0">
                <a:solidFill>
                  <a:srgbClr val="FF0000"/>
                </a:solidFill>
                <a:latin typeface="Segoe"/>
                <a:ea typeface="ＭＳ ゴシック"/>
              </a:rPr>
              <a:t>Microsoft Project alerts you to conflicts between relationships and constraints </a:t>
            </a:r>
            <a:r>
              <a:rPr lang="en-US" b="0" i="0" u="none" strike="noStrike" baseline="0" dirty="0">
                <a:latin typeface="Segoe"/>
                <a:ea typeface="ＭＳ ゴシック"/>
              </a:rPr>
              <a:t>so that you can maintain control over the rules that Microsoft Project follows.</a:t>
            </a:r>
          </a:p>
          <a:p>
            <a:pPr lvl="0" rtl="0"/>
            <a:r>
              <a:rPr lang="en-US" b="0" i="0" u="none" strike="noStrike" baseline="0" dirty="0">
                <a:latin typeface="Segoe"/>
                <a:ea typeface="ＭＳ ゴシック"/>
              </a:rPr>
              <a:t>It is important to make sure that you understand the effects of the constraints you apply on the overall project schedule–not just on the task to which you have applied the constraint.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354399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Exploring Effects of Constraints and Relationships</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a:xfrm>
            <a:off x="457200" y="1524000"/>
            <a:ext cx="8229600" cy="2895600"/>
          </a:xfrm>
        </p:spPr>
        <p:txBody>
          <a:bodyPr/>
          <a:lstStyle/>
          <a:p>
            <a:pPr lvl="0" rtl="0"/>
            <a:r>
              <a:rPr lang="en-US" b="0" i="0" u="none" strike="noStrike" baseline="0" dirty="0">
                <a:latin typeface="Segoe"/>
                <a:ea typeface="ＭＳ ゴシック"/>
              </a:rPr>
              <a:t>In this exercise, you review </a:t>
            </a:r>
            <a:r>
              <a:rPr lang="en-US" b="0" i="0" u="none" strike="noStrike" baseline="0" dirty="0">
                <a:solidFill>
                  <a:srgbClr val="FF0000"/>
                </a:solidFill>
                <a:latin typeface="Segoe"/>
                <a:ea typeface="ＭＳ ゴシック"/>
              </a:rPr>
              <a:t>two of the basic elements of scheduling, constraints and task relationships</a:t>
            </a:r>
            <a:r>
              <a:rPr lang="en-US" b="0" i="0" u="none" strike="noStrike" baseline="0" dirty="0">
                <a:latin typeface="Segoe"/>
                <a:ea typeface="ＭＳ ゴシック"/>
              </a:rPr>
              <a:t>, and learn how you can control the actions of Microsoft Project when there is a conflict between a constraint and a task relationship. </a:t>
            </a:r>
          </a:p>
          <a:p>
            <a:pPr lvl="0" rtl="0"/>
            <a:r>
              <a:rPr lang="en-US" b="0" i="0" u="none" strike="noStrike" baseline="0" dirty="0">
                <a:latin typeface="Segoe"/>
                <a:ea typeface="ＭＳ ゴシック"/>
              </a:rPr>
              <a:t>Microsoft Project always </a:t>
            </a:r>
            <a:r>
              <a:rPr lang="en-US" b="0" i="0" u="none" strike="noStrike" baseline="0" dirty="0">
                <a:solidFill>
                  <a:srgbClr val="FF0000"/>
                </a:solidFill>
                <a:latin typeface="Segoe"/>
                <a:ea typeface="ＭＳ ゴシック"/>
              </a:rPr>
              <a:t>honors constraint dates over task relationships by default, even if this causes </a:t>
            </a:r>
            <a:r>
              <a:rPr lang="en-US" b="0" i="0" u="sng" strike="noStrike" baseline="0" dirty="0">
                <a:solidFill>
                  <a:srgbClr val="FF0000"/>
                </a:solidFill>
                <a:latin typeface="Segoe"/>
                <a:ea typeface="ＭＳ ゴシック"/>
              </a:rPr>
              <a:t>negative float </a:t>
            </a:r>
            <a:r>
              <a:rPr lang="en-US" b="0" i="0" u="none" strike="noStrike" baseline="0" dirty="0">
                <a:solidFill>
                  <a:srgbClr val="FF0000"/>
                </a:solidFill>
                <a:latin typeface="Segoe"/>
                <a:ea typeface="ＭＳ ゴシック"/>
              </a:rPr>
              <a:t>(slack).</a:t>
            </a:r>
            <a:endParaRPr lang="en-US" b="0" i="0" u="none" strike="noStrike" baseline="0" dirty="0">
              <a:solidFill>
                <a:srgbClr val="FF0000"/>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cxnSp>
        <p:nvCxnSpPr>
          <p:cNvPr id="8" name="Straight Arrow Connector 7">
            <a:extLst>
              <a:ext uri="{FF2B5EF4-FFF2-40B4-BE49-F238E27FC236}">
                <a16:creationId xmlns:a16="http://schemas.microsoft.com/office/drawing/2014/main" id="{1122CA6A-1280-4CDE-B3C8-5FE3F001EC67}"/>
              </a:ext>
            </a:extLst>
          </p:cNvPr>
          <p:cNvCxnSpPr/>
          <p:nvPr/>
        </p:nvCxnSpPr>
        <p:spPr bwMode="auto">
          <a:xfrm flipH="1" flipV="1">
            <a:off x="1447800" y="4038600"/>
            <a:ext cx="457200" cy="1371600"/>
          </a:xfrm>
          <a:prstGeom prst="straightConnector1">
            <a:avLst/>
          </a:prstGeom>
          <a:solidFill>
            <a:schemeClr val="accent1"/>
          </a:solidFill>
          <a:ln w="73025" cap="flat" cmpd="sng" algn="ctr">
            <a:solidFill>
              <a:srgbClr val="FF0000"/>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67592E15-9A5F-44D6-9074-339F180F0696}"/>
              </a:ext>
            </a:extLst>
          </p:cNvPr>
          <p:cNvCxnSpPr>
            <a:cxnSpLocks/>
          </p:cNvCxnSpPr>
          <p:nvPr/>
        </p:nvCxnSpPr>
        <p:spPr bwMode="auto">
          <a:xfrm flipV="1">
            <a:off x="1905000" y="3657600"/>
            <a:ext cx="4495800" cy="1752600"/>
          </a:xfrm>
          <a:prstGeom prst="straightConnector1">
            <a:avLst/>
          </a:prstGeom>
          <a:solidFill>
            <a:schemeClr val="accent1"/>
          </a:solidFill>
          <a:ln w="730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756951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700" b="0" i="0" u="none" strike="noStrike" baseline="0">
                <a:solidFill>
                  <a:srgbClr val="009E49"/>
                </a:solidFill>
                <a:latin typeface="Segoe"/>
                <a:ea typeface="ＭＳ ゴシック"/>
              </a:rPr>
              <a:t>Step by Step: Explore the Effects of Constraints and Relationships on Task Scheduling</a:t>
            </a:r>
            <a:endParaRPr lang="en-US" sz="2700"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1" i="0" u="none" strike="noStrike" baseline="0" dirty="0">
                <a:latin typeface="Segoe"/>
                <a:ea typeface="ＭＳ ゴシック"/>
              </a:rPr>
              <a:t>GET READY. OPEN </a:t>
            </a:r>
            <a:r>
              <a:rPr lang="en-US" sz="2000" b="0" i="0" u="none" strike="noStrike" baseline="0" dirty="0">
                <a:latin typeface="Segoe"/>
                <a:ea typeface="ＭＳ ゴシック"/>
              </a:rPr>
              <a:t>the </a:t>
            </a:r>
            <a:r>
              <a:rPr lang="en-US" sz="2000" b="1" i="1" u="none" strike="noStrike" baseline="0" dirty="0">
                <a:latin typeface="Segoe"/>
                <a:ea typeface="ＭＳ ゴシック"/>
              </a:rPr>
              <a:t>Don Funk Music Video 5M </a:t>
            </a:r>
            <a:r>
              <a:rPr lang="en-US" sz="2000" b="0" i="0" u="none" strike="noStrike" baseline="0" dirty="0">
                <a:latin typeface="Segoe"/>
                <a:ea typeface="ＭＳ ゴシック"/>
              </a:rPr>
              <a:t>project schedule. </a:t>
            </a:r>
            <a:r>
              <a:rPr lang="en-US" sz="2000" b="1" i="0" u="none" strike="noStrike" baseline="0" dirty="0">
                <a:latin typeface="Segoe"/>
                <a:ea typeface="ＭＳ ゴシック"/>
              </a:rPr>
              <a:t>SAVE </a:t>
            </a:r>
            <a:r>
              <a:rPr lang="en-US" sz="2000" b="0" i="0" u="none" strike="noStrike" baseline="0" dirty="0">
                <a:latin typeface="Segoe"/>
                <a:ea typeface="ＭＳ ゴシック"/>
              </a:rPr>
              <a:t>the file as </a:t>
            </a:r>
            <a:r>
              <a:rPr lang="en-US" sz="2000" b="1" i="1" u="none" strike="noStrike" baseline="0" dirty="0">
                <a:latin typeface="Segoe"/>
                <a:ea typeface="ＭＳ ゴシック"/>
              </a:rPr>
              <a:t>Don Funk Music Video 5</a:t>
            </a:r>
            <a:r>
              <a:rPr lang="en-US" sz="2000" b="0" i="0" u="none" strike="noStrike" baseline="0" dirty="0">
                <a:latin typeface="Times New Roman"/>
                <a:ea typeface="ＭＳ ゴシック"/>
              </a:rPr>
              <a:t>.</a:t>
            </a:r>
          </a:p>
          <a:p>
            <a:pPr lvl="1" rtl="0"/>
            <a:r>
              <a:rPr lang="en-US" sz="2000" b="0" i="0" u="none" strike="noStrike" baseline="0" dirty="0">
                <a:latin typeface="Segoe"/>
                <a:ea typeface="ＭＳ ゴシック"/>
              </a:rPr>
              <a:t>1.	In the Gantt Chart view, review the finish-to-start relationship between tasks 3 and 4. Your screen should look similar to the figure below. Assume you have just been told that task 4, Develop scene blocking and schedule, </a:t>
            </a:r>
            <a:r>
              <a:rPr lang="en-US" sz="2000" b="0" i="0" u="none" strike="noStrike" baseline="0" dirty="0">
                <a:solidFill>
                  <a:srgbClr val="FF0000"/>
                </a:solidFill>
                <a:latin typeface="Segoe"/>
                <a:ea typeface="ＭＳ ゴシック"/>
              </a:rPr>
              <a:t>must begin no later than Wednesday, January 20, 2016.</a:t>
            </a:r>
            <a:endParaRPr lang="en-US" sz="2000" b="0" i="0" u="none" strike="noStrike" baseline="0" dirty="0">
              <a:solidFill>
                <a:srgbClr val="FF0000"/>
              </a:solidFill>
              <a:latin typeface="Times New Roman"/>
              <a:ea typeface="ＭＳ ゴシック"/>
            </a:endParaRPr>
          </a:p>
        </p:txBody>
      </p:sp>
      <p:pic>
        <p:nvPicPr>
          <p:cNvPr id="4" name="Picture 3" descr="050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3810000"/>
            <a:ext cx="7010400" cy="2495526"/>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sp>
        <p:nvSpPr>
          <p:cNvPr id="8" name="Rectangle: Rounded Corners 7">
            <a:extLst>
              <a:ext uri="{FF2B5EF4-FFF2-40B4-BE49-F238E27FC236}">
                <a16:creationId xmlns:a16="http://schemas.microsoft.com/office/drawing/2014/main" id="{E8E5C9DA-31BF-41BF-AC76-6F53D9007D81}"/>
              </a:ext>
            </a:extLst>
          </p:cNvPr>
          <p:cNvSpPr/>
          <p:nvPr/>
        </p:nvSpPr>
        <p:spPr bwMode="auto">
          <a:xfrm>
            <a:off x="4305300" y="3806825"/>
            <a:ext cx="3124200" cy="304800"/>
          </a:xfrm>
          <a:prstGeom prst="round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1417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700" b="0" i="0" u="none" strike="noStrike" baseline="0" dirty="0">
                <a:solidFill>
                  <a:srgbClr val="009E49"/>
                </a:solidFill>
                <a:latin typeface="Segoe"/>
                <a:ea typeface="ＭＳ ゴシック"/>
              </a:rPr>
              <a:t>Step by Step: Explore the Effects of Constraints and Relationships on Task Scheduling</a:t>
            </a:r>
            <a:endParaRPr lang="en-US" sz="2700"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a:xfrm>
            <a:off x="457200" y="1524000"/>
            <a:ext cx="8229600" cy="3124200"/>
          </a:xfrm>
        </p:spPr>
        <p:txBody>
          <a:bodyPr/>
          <a:lstStyle/>
          <a:p>
            <a:pPr lvl="1" rtl="0"/>
            <a:r>
              <a:rPr lang="en-US" b="0" i="0" u="none" strike="noStrike" baseline="0" dirty="0">
                <a:latin typeface="Segoe"/>
                <a:ea typeface="ＭＳ ゴシック"/>
              </a:rPr>
              <a:t>2.	In the Task Name column, select the name of task 4, </a:t>
            </a:r>
            <a:r>
              <a:rPr lang="en-US" b="1" i="0" u="none" strike="noStrike" baseline="0" dirty="0">
                <a:latin typeface="Segoe"/>
                <a:ea typeface="ＭＳ ゴシック"/>
              </a:rPr>
              <a:t>Develop scene blocking and schedule</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3.	On the Task ribbon, in the Properties group, click the </a:t>
            </a:r>
            <a:r>
              <a:rPr lang="en-US" b="1" i="0" u="none" strike="noStrike" baseline="0" dirty="0">
                <a:latin typeface="Segoe"/>
                <a:ea typeface="ＭＳ ゴシック"/>
              </a:rPr>
              <a:t>Information </a:t>
            </a:r>
            <a:r>
              <a:rPr lang="en-US" b="0" i="0" u="none" strike="noStrike" baseline="0" dirty="0">
                <a:latin typeface="Segoe"/>
                <a:ea typeface="ＭＳ ゴシック"/>
              </a:rPr>
              <a:t>button. The </a:t>
            </a:r>
            <a:r>
              <a:rPr lang="en-US" b="0" i="0" u="none" strike="noStrike" baseline="0" dirty="0">
                <a:solidFill>
                  <a:srgbClr val="FF0000"/>
                </a:solidFill>
                <a:latin typeface="Segoe"/>
                <a:ea typeface="ＭＳ ゴシック"/>
              </a:rPr>
              <a:t>Task Information dialog box </a:t>
            </a:r>
            <a:r>
              <a:rPr lang="en-US" b="0" i="0" u="none" strike="noStrike" baseline="0" dirty="0">
                <a:latin typeface="Segoe"/>
                <a:ea typeface="ＭＳ ゴシック"/>
              </a:rPr>
              <a:t>appears.</a:t>
            </a:r>
          </a:p>
          <a:p>
            <a:pPr lvl="1" rtl="0"/>
            <a:r>
              <a:rPr lang="en-US" b="0" i="0" u="none" strike="noStrike" baseline="0" dirty="0">
                <a:latin typeface="Segoe"/>
                <a:ea typeface="ＭＳ ゴシック"/>
              </a:rPr>
              <a:t>4.	Click the </a:t>
            </a:r>
            <a:r>
              <a:rPr lang="en-US" b="1" i="0" u="none" strike="noStrike" baseline="0" dirty="0">
                <a:latin typeface="Segoe"/>
                <a:ea typeface="ＭＳ ゴシック"/>
              </a:rPr>
              <a:t>Advanced </a:t>
            </a:r>
            <a:r>
              <a:rPr lang="en-US" b="0" i="0" u="none" strike="noStrike" baseline="0" dirty="0">
                <a:latin typeface="Segoe"/>
                <a:ea typeface="ＭＳ ゴシック"/>
              </a:rPr>
              <a:t>tab.</a:t>
            </a:r>
          </a:p>
          <a:p>
            <a:pPr lvl="1" rtl="0"/>
            <a:r>
              <a:rPr lang="en-US" b="0" i="0" u="none" strike="noStrike" baseline="0" dirty="0">
                <a:latin typeface="Segoe"/>
                <a:ea typeface="ＭＳ ゴシック"/>
              </a:rPr>
              <a:t>5.	In the </a:t>
            </a:r>
            <a:r>
              <a:rPr lang="en-US" b="0" i="0" u="none" strike="noStrike" baseline="0" dirty="0">
                <a:solidFill>
                  <a:srgbClr val="FF0000"/>
                </a:solidFill>
                <a:latin typeface="Segoe"/>
                <a:ea typeface="ＭＳ ゴシック"/>
              </a:rPr>
              <a:t>Constraint Type </a:t>
            </a:r>
            <a:r>
              <a:rPr lang="en-US" b="0" i="0" u="none" strike="noStrike" baseline="0" dirty="0">
                <a:latin typeface="Segoe"/>
                <a:ea typeface="ＭＳ ゴシック"/>
              </a:rPr>
              <a:t>box, select </a:t>
            </a:r>
            <a:r>
              <a:rPr lang="en-US" b="1" i="0" u="none" strike="noStrike" baseline="0" dirty="0">
                <a:latin typeface="Segoe"/>
                <a:ea typeface="ＭＳ ゴシック"/>
              </a:rPr>
              <a:t>Start No Later Than</a:t>
            </a:r>
            <a:r>
              <a:rPr lang="en-US" b="0" i="0" u="none" strike="noStrike" baseline="0" dirty="0">
                <a:latin typeface="Segoe"/>
                <a:ea typeface="ＭＳ ゴシック"/>
              </a:rPr>
              <a:t>. In the </a:t>
            </a:r>
            <a:r>
              <a:rPr lang="en-US" b="0" i="0" u="none" strike="noStrike" baseline="0" dirty="0">
                <a:solidFill>
                  <a:srgbClr val="FF0000"/>
                </a:solidFill>
                <a:latin typeface="Segoe"/>
                <a:ea typeface="ＭＳ ゴシック"/>
              </a:rPr>
              <a:t>Constraint Date </a:t>
            </a:r>
            <a:r>
              <a:rPr lang="en-US" b="0" i="0" u="none" strike="noStrike" baseline="0" dirty="0">
                <a:latin typeface="Segoe"/>
                <a:ea typeface="ＭＳ ゴシック"/>
              </a:rPr>
              <a:t>box, type or select </a:t>
            </a:r>
            <a:r>
              <a:rPr lang="en-US" b="1" i="0" u="none" strike="noStrike" baseline="0" dirty="0">
                <a:latin typeface="Segoe"/>
                <a:ea typeface="ＭＳ ゴシック"/>
              </a:rPr>
              <a:t>1/20/16.</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
        <p:nvSpPr>
          <p:cNvPr id="8" name="TextBox 7">
            <a:extLst>
              <a:ext uri="{FF2B5EF4-FFF2-40B4-BE49-F238E27FC236}">
                <a16:creationId xmlns:a16="http://schemas.microsoft.com/office/drawing/2014/main" id="{AE847801-0C1D-4D4C-9559-5E50A6F0139F}"/>
              </a:ext>
            </a:extLst>
          </p:cNvPr>
          <p:cNvSpPr txBox="1"/>
          <p:nvPr/>
        </p:nvSpPr>
        <p:spPr>
          <a:xfrm>
            <a:off x="4149977" y="2991816"/>
            <a:ext cx="2403223" cy="369332"/>
          </a:xfrm>
          <a:prstGeom prst="rect">
            <a:avLst/>
          </a:prstGeom>
          <a:noFill/>
        </p:spPr>
        <p:txBody>
          <a:bodyPr wrap="none" rtlCol="0">
            <a:spAutoFit/>
          </a:bodyPr>
          <a:lstStyle/>
          <a:p>
            <a:r>
              <a:rPr lang="en-US" i="1" dirty="0">
                <a:solidFill>
                  <a:srgbClr val="FF0000"/>
                </a:solidFill>
              </a:rPr>
              <a:t>What is another way?</a:t>
            </a:r>
          </a:p>
        </p:txBody>
      </p:sp>
      <p:cxnSp>
        <p:nvCxnSpPr>
          <p:cNvPr id="10" name="Straight Arrow Connector 9">
            <a:extLst>
              <a:ext uri="{FF2B5EF4-FFF2-40B4-BE49-F238E27FC236}">
                <a16:creationId xmlns:a16="http://schemas.microsoft.com/office/drawing/2014/main" id="{AC7FDD30-3665-4197-911B-C52B0ACFF97F}"/>
              </a:ext>
            </a:extLst>
          </p:cNvPr>
          <p:cNvCxnSpPr>
            <a:cxnSpLocks/>
            <a:stCxn id="8" idx="1"/>
          </p:cNvCxnSpPr>
          <p:nvPr/>
        </p:nvCxnSpPr>
        <p:spPr bwMode="auto">
          <a:xfrm flipH="1" flipV="1">
            <a:off x="2514600" y="2991816"/>
            <a:ext cx="1635377" cy="18466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47521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700" b="0" i="0" u="none" strike="noStrike" baseline="0">
                <a:solidFill>
                  <a:srgbClr val="009E49"/>
                </a:solidFill>
                <a:latin typeface="Segoe"/>
                <a:ea typeface="ＭＳ ゴシック"/>
              </a:rPr>
              <a:t>Step by Step: Explore the Effects of Constraints and Relationships on Task Scheduling</a:t>
            </a:r>
            <a:endParaRPr lang="en-US" sz="2700" b="0" i="0" u="none" strike="noStrike" baseline="0">
              <a:solidFill>
                <a:srgbClr val="009E49"/>
              </a:solidFill>
              <a:latin typeface="Times New Roman"/>
              <a:ea typeface="ＭＳ ゴシック"/>
            </a:endParaRPr>
          </a:p>
        </p:txBody>
      </p:sp>
      <p:pic>
        <p:nvPicPr>
          <p:cNvPr id="4" name="Picture 3" descr="05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600200"/>
            <a:ext cx="4002905" cy="2654300"/>
          </a:xfrm>
          <a:prstGeom prst="rect">
            <a:avLst/>
          </a:prstGeom>
        </p:spPr>
      </p:pic>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6.	Click </a:t>
            </a:r>
            <a:r>
              <a:rPr lang="en-US" b="1" i="0" u="none" strike="noStrike" baseline="0" dirty="0">
                <a:latin typeface="Segoe"/>
                <a:ea typeface="ＭＳ ゴシック"/>
              </a:rPr>
              <a:t>OK </a:t>
            </a:r>
            <a:r>
              <a:rPr lang="en-US" b="0" i="0" u="none" strike="noStrike" baseline="0" dirty="0">
                <a:latin typeface="Segoe"/>
                <a:ea typeface="ＭＳ ゴシック"/>
              </a:rPr>
              <a:t>to close the dialog </a:t>
            </a:r>
            <a:br>
              <a:rPr lang="en-US" b="0" i="0" u="none" strike="noStrike" baseline="0" dirty="0">
                <a:latin typeface="Segoe"/>
                <a:ea typeface="ＭＳ ゴシック"/>
              </a:rPr>
            </a:br>
            <a:r>
              <a:rPr lang="en-US" b="0" i="0" u="none" strike="noStrike" baseline="0" dirty="0">
                <a:latin typeface="Segoe"/>
                <a:ea typeface="ＭＳ ゴシック"/>
              </a:rPr>
              <a:t>box. The Planning Wizard </a:t>
            </a:r>
            <a:br>
              <a:rPr lang="en-US" b="0" i="0" u="none" strike="noStrike" baseline="0" dirty="0">
                <a:latin typeface="Segoe"/>
                <a:ea typeface="ＭＳ ゴシック"/>
              </a:rPr>
            </a:br>
            <a:r>
              <a:rPr lang="en-US" b="0" i="0" u="none" strike="noStrike" baseline="0" dirty="0">
                <a:latin typeface="Segoe"/>
                <a:ea typeface="ＭＳ ゴシック"/>
              </a:rPr>
              <a:t>appears, </a:t>
            </a:r>
            <a:r>
              <a:rPr lang="en-US" b="0" i="0" u="none" strike="noStrike" baseline="0" dirty="0">
                <a:solidFill>
                  <a:srgbClr val="FF0000"/>
                </a:solidFill>
                <a:latin typeface="Segoe"/>
                <a:ea typeface="ＭＳ ゴシック"/>
              </a:rPr>
              <a:t>notifying you of a </a:t>
            </a:r>
            <a:br>
              <a:rPr lang="en-US" b="0" i="0" u="none" strike="noStrike" baseline="0" dirty="0">
                <a:solidFill>
                  <a:srgbClr val="FF0000"/>
                </a:solidFill>
                <a:latin typeface="Segoe"/>
                <a:ea typeface="ＭＳ ゴシック"/>
              </a:rPr>
            </a:br>
            <a:r>
              <a:rPr lang="en-US" b="0" i="0" u="none" strike="noStrike" baseline="0" dirty="0">
                <a:solidFill>
                  <a:srgbClr val="FF0000"/>
                </a:solidFill>
                <a:latin typeface="Segoe"/>
                <a:ea typeface="ＭＳ ゴシック"/>
              </a:rPr>
              <a:t>scheduling conflict </a:t>
            </a:r>
            <a:r>
              <a:rPr lang="en-US" b="0" i="0" u="none" strike="noStrike" baseline="0" dirty="0">
                <a:latin typeface="Segoe"/>
                <a:ea typeface="ＭＳ ゴシック"/>
              </a:rPr>
              <a:t>between </a:t>
            </a:r>
            <a:br>
              <a:rPr lang="en-US" b="0" i="0" u="none" strike="noStrike" baseline="0" dirty="0">
                <a:latin typeface="Segoe"/>
                <a:ea typeface="ＭＳ ゴシック"/>
              </a:rPr>
            </a:br>
            <a:r>
              <a:rPr lang="en-US" b="0" i="0" u="none" strike="noStrike" baseline="0" dirty="0">
                <a:latin typeface="Segoe"/>
                <a:ea typeface="ＭＳ ゴシック"/>
              </a:rPr>
              <a:t>the constraint you just </a:t>
            </a:r>
            <a:br>
              <a:rPr lang="en-US" b="0" i="0" u="none" strike="noStrike" baseline="0" dirty="0">
                <a:latin typeface="Segoe"/>
                <a:ea typeface="ＭＳ ゴシック"/>
              </a:rPr>
            </a:br>
            <a:r>
              <a:rPr lang="en-US" b="0" i="0" u="none" strike="noStrike" baseline="0" dirty="0">
                <a:latin typeface="Segoe"/>
                <a:ea typeface="ＭＳ ゴシック"/>
              </a:rPr>
              <a:t>applied to task 4, and the </a:t>
            </a:r>
            <a:br>
              <a:rPr lang="en-US" b="0" i="0" u="none" strike="noStrike" baseline="0" dirty="0">
                <a:latin typeface="Segoe"/>
                <a:ea typeface="ＭＳ ゴシック"/>
              </a:rPr>
            </a:br>
            <a:r>
              <a:rPr lang="en-US" b="0" i="0" u="none" strike="noStrike" baseline="0" dirty="0">
                <a:latin typeface="Segoe"/>
                <a:ea typeface="ＭＳ ゴシック"/>
              </a:rPr>
              <a:t>existing task relationship </a:t>
            </a:r>
            <a:br>
              <a:rPr lang="en-US" b="0" i="0" u="none" strike="noStrike" baseline="0" dirty="0">
                <a:latin typeface="Segoe"/>
                <a:ea typeface="ＭＳ ゴシック"/>
              </a:rPr>
            </a:br>
            <a:r>
              <a:rPr lang="en-US" b="0" i="0" u="none" strike="noStrike" baseline="0" dirty="0">
                <a:latin typeface="Segoe"/>
                <a:ea typeface="ＭＳ ゴシック"/>
              </a:rPr>
              <a:t>between tasks 3 and 4. Your </a:t>
            </a:r>
            <a:br>
              <a:rPr lang="en-US" b="0" i="0" u="none" strike="noStrike" baseline="0" dirty="0">
                <a:latin typeface="Segoe"/>
                <a:ea typeface="ＭＳ ゴシック"/>
              </a:rPr>
            </a:br>
            <a:r>
              <a:rPr lang="en-US" b="0" i="0" u="none" strike="noStrike" baseline="0" dirty="0">
                <a:latin typeface="Segoe"/>
                <a:ea typeface="ＭＳ ゴシック"/>
              </a:rPr>
              <a:t>screen should look similar to the figure above.</a:t>
            </a:r>
          </a:p>
          <a:p>
            <a:pPr lvl="1" rtl="0"/>
            <a:r>
              <a:rPr lang="en-US" b="0" i="0" u="none" strike="noStrike" baseline="0" dirty="0">
                <a:latin typeface="Segoe"/>
                <a:ea typeface="ＭＳ ゴシック"/>
              </a:rPr>
              <a:t>7.	In the </a:t>
            </a:r>
            <a:r>
              <a:rPr lang="en-US" b="0" i="1" u="none" strike="noStrike" baseline="0" dirty="0">
                <a:solidFill>
                  <a:srgbClr val="FF0000"/>
                </a:solidFill>
                <a:latin typeface="Segoe"/>
                <a:ea typeface="ＭＳ ゴシック"/>
              </a:rPr>
              <a:t>You Can</a:t>
            </a:r>
            <a:r>
              <a:rPr lang="en-US" b="0" i="0" u="none" strike="noStrike" baseline="0" dirty="0">
                <a:solidFill>
                  <a:srgbClr val="FF0000"/>
                </a:solidFill>
                <a:latin typeface="Segoe"/>
                <a:ea typeface="ＭＳ ゴシック"/>
              </a:rPr>
              <a:t> </a:t>
            </a:r>
            <a:r>
              <a:rPr lang="en-US" b="0" i="0" u="none" strike="noStrike" baseline="0" dirty="0">
                <a:latin typeface="Segoe"/>
                <a:ea typeface="ＭＳ ゴシック"/>
              </a:rPr>
              <a:t>selection list, click </a:t>
            </a:r>
            <a:r>
              <a:rPr lang="en-US" b="0" i="0" u="none" strike="noStrike" baseline="0" dirty="0">
                <a:solidFill>
                  <a:srgbClr val="FF0000"/>
                </a:solidFill>
                <a:latin typeface="Segoe"/>
                <a:ea typeface="ＭＳ ゴシック"/>
              </a:rPr>
              <a:t>Continue</a:t>
            </a:r>
            <a:r>
              <a:rPr lang="en-US" b="0" i="0" u="none" strike="noStrike" baseline="0" dirty="0">
                <a:latin typeface="Segoe"/>
                <a:ea typeface="ＭＳ ゴシック"/>
              </a:rPr>
              <a:t>. </a:t>
            </a:r>
            <a:r>
              <a:rPr lang="en-US" b="0" i="0" u="none" strike="noStrike" baseline="0" dirty="0">
                <a:solidFill>
                  <a:srgbClr val="FF0000"/>
                </a:solidFill>
                <a:latin typeface="Segoe"/>
                <a:ea typeface="ＭＳ ゴシック"/>
              </a:rPr>
              <a:t>A Start No Later Than constraint will be set.</a:t>
            </a:r>
            <a:endParaRPr lang="en-US" b="0" i="0" u="none" strike="noStrike" baseline="0" dirty="0">
              <a:solidFill>
                <a:srgbClr val="FF0000"/>
              </a:solidFill>
              <a:latin typeface="Times New Roman"/>
              <a:ea typeface="ＭＳ ゴシック"/>
            </a:endParaRP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
        <p:nvSpPr>
          <p:cNvPr id="8" name="Oval 7">
            <a:extLst>
              <a:ext uri="{FF2B5EF4-FFF2-40B4-BE49-F238E27FC236}">
                <a16:creationId xmlns:a16="http://schemas.microsoft.com/office/drawing/2014/main" id="{4E69E2E9-D10E-4553-9F9C-44E58FE5429E}"/>
              </a:ext>
            </a:extLst>
          </p:cNvPr>
          <p:cNvSpPr/>
          <p:nvPr/>
        </p:nvSpPr>
        <p:spPr bwMode="auto">
          <a:xfrm>
            <a:off x="4648200" y="2438400"/>
            <a:ext cx="685800" cy="228600"/>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9" name="Straight Arrow Connector 8">
            <a:extLst>
              <a:ext uri="{FF2B5EF4-FFF2-40B4-BE49-F238E27FC236}">
                <a16:creationId xmlns:a16="http://schemas.microsoft.com/office/drawing/2014/main" id="{E6F92302-442D-4169-9FA4-6C172F01EA04}"/>
              </a:ext>
            </a:extLst>
          </p:cNvPr>
          <p:cNvCxnSpPr>
            <a:cxnSpLocks/>
          </p:cNvCxnSpPr>
          <p:nvPr/>
        </p:nvCxnSpPr>
        <p:spPr bwMode="auto">
          <a:xfrm flipV="1">
            <a:off x="3352800" y="2133600"/>
            <a:ext cx="1295400" cy="5334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532939457"/>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1294</TotalTime>
  <Words>2156</Words>
  <Application>Microsoft Office PowerPoint</Application>
  <PresentationFormat>On-screen Show (4:3)</PresentationFormat>
  <Paragraphs>230</Paragraphs>
  <Slides>34</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template</vt:lpstr>
      <vt:lpstr>Fine-Tuning Tasks</vt:lpstr>
      <vt:lpstr>Objectives</vt:lpstr>
      <vt:lpstr>Software Orientation</vt:lpstr>
      <vt:lpstr>Software Orientation</vt:lpstr>
      <vt:lpstr>Managing Task Constraints and Relationships</vt:lpstr>
      <vt:lpstr>Exploring Effects of Constraints and Relationships</vt:lpstr>
      <vt:lpstr>Step by Step: Explore the Effects of Constraints and Relationships on Task Scheduling</vt:lpstr>
      <vt:lpstr>Step by Step: Explore the Effects of Constraints and Relationships on Task Scheduling</vt:lpstr>
      <vt:lpstr>Step by Step: Explore the Effects of Constraints and Relationships on Task Scheduling</vt:lpstr>
      <vt:lpstr>Step by Step: Explore the Effects of Constraints and Relationships on Task Scheduling</vt:lpstr>
      <vt:lpstr>Step by Step: Explore the Effects of Constraints and Relationships on Task Scheduling</vt:lpstr>
      <vt:lpstr>Step by Step: Explore the Effects of Constraints and Relationships on Task Scheduling</vt:lpstr>
      <vt:lpstr>Step by Step: Explore the Effects of Constraints and Relationships on Task Scheduling</vt:lpstr>
      <vt:lpstr>Step by Step: Explore the Effects of Constraints and Relationships on Task Scheduling</vt:lpstr>
      <vt:lpstr>Setting Deadline Dates</vt:lpstr>
      <vt:lpstr>Step by Step: Set a Deadline Date for a Task</vt:lpstr>
      <vt:lpstr>Step by Step: Set a Deadline Date for a Task</vt:lpstr>
      <vt:lpstr>Step by Step: Set a Deadline Date for a Task</vt:lpstr>
      <vt:lpstr>Establishing Task Priorities</vt:lpstr>
      <vt:lpstr>Step by Step: Establish Task Priorities</vt:lpstr>
      <vt:lpstr>Step by Step: Establish Task Priorities</vt:lpstr>
      <vt:lpstr>Step by Step: Establish Task Priorities</vt:lpstr>
      <vt:lpstr>Step by Step: Establish Task Priorities</vt:lpstr>
      <vt:lpstr>Step by Step: Establish Task Priorities</vt:lpstr>
      <vt:lpstr>Establish Manually Scheduled Tasks</vt:lpstr>
      <vt:lpstr>Step by Step: Establish a  Manually Scheduled Task</vt:lpstr>
      <vt:lpstr>Step by Step: Establish a  Manually Scheduled Task</vt:lpstr>
      <vt:lpstr>Step by Step: Establish a  Manually Scheduled Task</vt:lpstr>
      <vt:lpstr>Step by Step: Establish a  Manually Scheduled Task</vt:lpstr>
      <vt:lpstr>Step by Step: Establish a  Manually Scheduled Task</vt:lpstr>
      <vt:lpstr>Step by Step: Establish a  Manually Scheduled Task</vt:lpstr>
      <vt:lpstr>Step by Step: Establish a  Manually Scheduled Task</vt:lpstr>
      <vt:lpstr>Step by Step: Establish a  Manually Scheduled Task</vt:lpstr>
      <vt:lpstr>Skill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Binder,Gregory C.</cp:lastModifiedBy>
  <cp:revision>301</cp:revision>
  <dcterms:created xsi:type="dcterms:W3CDTF">2011-08-08T12:10:51Z</dcterms:created>
  <dcterms:modified xsi:type="dcterms:W3CDTF">2017-09-19T21:28:04Z</dcterms:modified>
</cp:coreProperties>
</file>