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60"/>
  </p:notesMasterIdLst>
  <p:handoutMasterIdLst>
    <p:handoutMasterId r:id="rId61"/>
  </p:handoutMasterIdLst>
  <p:sldIdLst>
    <p:sldId id="256" r:id="rId2"/>
    <p:sldId id="311"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312" r:id="rId34"/>
    <p:sldId id="289" r:id="rId35"/>
    <p:sldId id="290" r:id="rId36"/>
    <p:sldId id="291" r:id="rId37"/>
    <p:sldId id="292" r:id="rId38"/>
    <p:sldId id="293" r:id="rId39"/>
    <p:sldId id="313" r:id="rId40"/>
    <p:sldId id="294" r:id="rId41"/>
    <p:sldId id="295" r:id="rId42"/>
    <p:sldId id="314"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15" r:id="rId56"/>
    <p:sldId id="308" r:id="rId57"/>
    <p:sldId id="309" r:id="rId58"/>
    <p:sldId id="310" r:id="rId59"/>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007C0A"/>
    <a:srgbClr val="009E49"/>
    <a:srgbClr val="DD5900"/>
    <a:srgbClr val="BA1419"/>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00" autoAdjust="0"/>
    <p:restoredTop sz="90603" autoAdjust="0"/>
  </p:normalViewPr>
  <p:slideViewPr>
    <p:cSldViewPr>
      <p:cViewPr varScale="1">
        <p:scale>
          <a:sx n="131" d="100"/>
          <a:sy n="131" d="100"/>
        </p:scale>
        <p:origin x="498" y="126"/>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0DCCA0-A0B2-6C4B-B4B8-D831C8552C46}" type="datetimeFigureOut">
              <a:rPr lang="en-US"/>
              <a:pPr/>
              <a:t>9/26/2017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74A6AB-C4FF-CC4A-8822-2E8F9421DADB}" type="slidenum">
              <a:rPr/>
              <a:pPr/>
              <a:t>‹#›</a:t>
            </a:fld>
            <a:endParaRPr lang="en-US"/>
          </a:p>
        </p:txBody>
      </p:sp>
    </p:spTree>
    <p:extLst>
      <p:ext uri="{BB962C8B-B14F-4D97-AF65-F5344CB8AC3E}">
        <p14:creationId xmlns:p14="http://schemas.microsoft.com/office/powerpoint/2010/main" val="816939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9/26/2017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5120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Even though the effects of resource leveling might sometimes be significant, resource leveling never changes who is assigned to tasks, or the total work or assignment unit values of those assignments.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56</a:t>
            </a:fld>
            <a:endParaRPr lang="en-US"/>
          </a:p>
        </p:txBody>
      </p:sp>
    </p:spTree>
    <p:extLst>
      <p:ext uri="{BB962C8B-B14F-4D97-AF65-F5344CB8AC3E}">
        <p14:creationId xmlns:p14="http://schemas.microsoft.com/office/powerpoint/2010/main" val="1938590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Another Way: You can also double-click the Resource Name field to activate the Resource Information dialog box.</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15</a:t>
            </a:fld>
            <a:endParaRPr lang="en-US"/>
          </a:p>
        </p:txBody>
      </p:sp>
    </p:spTree>
    <p:extLst>
      <p:ext uri="{BB962C8B-B14F-4D97-AF65-F5344CB8AC3E}">
        <p14:creationId xmlns:p14="http://schemas.microsoft.com/office/powerpoint/2010/main" val="2436967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When you enter a pay rate, if you do not key in the currency symbol, Microsoft Project will supply it for you.</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16</a:t>
            </a:fld>
            <a:endParaRPr lang="en-US"/>
          </a:p>
        </p:txBody>
      </p:sp>
    </p:spTree>
    <p:extLst>
      <p:ext uri="{BB962C8B-B14F-4D97-AF65-F5344CB8AC3E}">
        <p14:creationId xmlns:p14="http://schemas.microsoft.com/office/powerpoint/2010/main" val="3928362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Another Way: If you find that you are changing cost rate tables frequently, it is quicker to display the Cost Rate Table field directly in the Resource Usage or Task Usage view. To add the Cost Rate Table Field, right-click a column heading, then select Insert Column. Select Cost Rate Table from the dropdown list.</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21</a:t>
            </a:fld>
            <a:endParaRPr lang="en-US"/>
          </a:p>
        </p:txBody>
      </p:sp>
    </p:spTree>
    <p:extLst>
      <p:ext uri="{BB962C8B-B14F-4D97-AF65-F5344CB8AC3E}">
        <p14:creationId xmlns:p14="http://schemas.microsoft.com/office/powerpoint/2010/main" val="3367869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Microsoft Project will display 200% in the Max. Units field only when the current date (based on your computer’s system clock) is within the May 1–May 20 range. At other times it will display 300%.</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27</a:t>
            </a:fld>
            <a:endParaRPr lang="en-US"/>
          </a:p>
        </p:txBody>
      </p:sp>
    </p:spTree>
    <p:extLst>
      <p:ext uri="{BB962C8B-B14F-4D97-AF65-F5344CB8AC3E}">
        <p14:creationId xmlns:p14="http://schemas.microsoft.com/office/powerpoint/2010/main" val="2300444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Note that Greg’s daily work assignments on this task are reduced, but the task duration is increased. You want to reduce the work, but not increase the duration of the task. Also note the Actions button that has been activated next to the name of the assignment.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36</a:t>
            </a:fld>
            <a:endParaRPr lang="en-US"/>
          </a:p>
        </p:txBody>
      </p:sp>
    </p:spTree>
    <p:extLst>
      <p:ext uri="{BB962C8B-B14F-4D97-AF65-F5344CB8AC3E}">
        <p14:creationId xmlns:p14="http://schemas.microsoft.com/office/powerpoint/2010/main" val="18563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Depending on previous uses of the Resource Leveling dialog box in Microsoft Project, the options you are selecting in steps 4 through 13 may already be selected for you.</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49</a:t>
            </a:fld>
            <a:endParaRPr lang="en-US"/>
          </a:p>
        </p:txBody>
      </p:sp>
    </p:spTree>
    <p:extLst>
      <p:ext uri="{BB962C8B-B14F-4D97-AF65-F5344CB8AC3E}">
        <p14:creationId xmlns:p14="http://schemas.microsoft.com/office/powerpoint/2010/main" val="3646307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All of the settings in the Resource Leveling dialog box apply to all project schedules with which you work in Microsoft Project–NOT just the active project schedule. It might sound easier to use automatic leveling, but it will make frequent adjustments to project schedules whether you want them to occur or not. Because of this, it is recommended that you always have Manual Leveling calculations selected.</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Troubleshooting: In most projects, leveling in detail more precise than Day by Day can result in unrealistically precise adjustments to assignments.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50</a:t>
            </a:fld>
            <a:endParaRPr lang="en-US"/>
          </a:p>
        </p:txBody>
      </p:sp>
    </p:spTree>
    <p:extLst>
      <p:ext uri="{BB962C8B-B14F-4D97-AF65-F5344CB8AC3E}">
        <p14:creationId xmlns:p14="http://schemas.microsoft.com/office/powerpoint/2010/main" val="921041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If you select OK after setting the options, Microsoft Project will not perform leveling, unless you have selected Automatic leveling.</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52</a:t>
            </a:fld>
            <a:endParaRPr lang="en-US"/>
          </a:p>
        </p:txBody>
      </p:sp>
    </p:spTree>
    <p:extLst>
      <p:ext uri="{BB962C8B-B14F-4D97-AF65-F5344CB8AC3E}">
        <p14:creationId xmlns:p14="http://schemas.microsoft.com/office/powerpoint/2010/main" val="4106300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a:t>© 2014, John Wiley &amp; Sons, Inc.</a:t>
            </a:r>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a:t>Click to edit Master title style</a:t>
            </a:r>
          </a:p>
        </p:txBody>
      </p:sp>
      <p:sp>
        <p:nvSpPr>
          <p:cNvPr id="3" name="Table Placeholder 2"/>
          <p:cNvSpPr>
            <a:spLocks noGrp="1"/>
          </p:cNvSpPr>
          <p:nvPr>
            <p:ph type="tbl" idx="1"/>
          </p:nvPr>
        </p:nvSpPr>
        <p:spPr>
          <a:xfrm>
            <a:off x="457200" y="1447800"/>
            <a:ext cx="8229600" cy="50292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3CA3C5-622C-8E4E-82BC-25AFFF1B0976}" type="datetimeFigureOut">
              <a:rPr lang="en-US"/>
              <a:pPr/>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59D37-A2C3-2340-ADD6-123C2CED6DFE}" type="slidenum">
              <a:rPr/>
              <a:pPr/>
              <a:t>‹#›</a:t>
            </a:fld>
            <a:endParaRPr lang="en-US"/>
          </a:p>
        </p:txBody>
      </p:sp>
    </p:spTree>
    <p:extLst>
      <p:ext uri="{BB962C8B-B14F-4D97-AF65-F5344CB8AC3E}">
        <p14:creationId xmlns:p14="http://schemas.microsoft.com/office/powerpoint/2010/main" val="2838708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2C6"/>
              </a:buCl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sz="1050"/>
            </a:lvl1pPr>
          </a:lstStyle>
          <a:p>
            <a:pPr>
              <a:defRPr/>
            </a:pPr>
            <a:r>
              <a:rPr lang="en-US"/>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9E49"/>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7C0A"/>
            </a:solidFill>
            <a:round/>
            <a:headEnd/>
            <a:tailEnd/>
          </a:ln>
          <a:extLst>
            <a:ext uri="{909E8E84-426E-40dd-AFC4-6F175D3DCCD1}">
              <a14:hiddenFill xmlns=""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Rectangle 3"/>
          <p:cNvSpPr>
            <a:spLocks noGrp="1" noChangeArrowheads="1"/>
          </p:cNvSpPr>
          <p:nvPr>
            <p:ph type="body" idx="1"/>
          </p:nvPr>
        </p:nvSpPr>
        <p:spPr bwMode="auto">
          <a:xfrm>
            <a:off x="457200" y="1524000"/>
            <a:ext cx="82296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2014, John Wiley &amp; Sons, Inc.</a:t>
            </a:r>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a:t>Microsoft Official Academic Course, Microsoft Project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9E49"/>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9E49"/>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457200" indent="-457200" algn="l" rtl="0" eaLnBrk="1" fontAlgn="base" hangingPunct="1">
        <a:spcBef>
          <a:spcPct val="20000"/>
        </a:spcBef>
        <a:spcAft>
          <a:spcPct val="0"/>
        </a:spcAft>
        <a:buClr>
          <a:srgbClr val="DD5900"/>
        </a:buClr>
        <a:buFontTx/>
        <a:buNone/>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a:defRPr/>
            </a:pPr>
            <a:r>
              <a:rPr lang="en-US" sz="4400" b="1" dirty="0">
                <a:latin typeface="Segoe"/>
                <a:ea typeface="ＭＳ ゴシック"/>
              </a:rPr>
              <a:t>Fine-Tuning </a:t>
            </a:r>
            <a:r>
              <a:rPr lang="en-US" sz="4400" b="1" dirty="0">
                <a:solidFill>
                  <a:srgbClr val="FF0000"/>
                </a:solidFill>
                <a:latin typeface="Segoe"/>
                <a:ea typeface="ＭＳ ゴシック"/>
              </a:rPr>
              <a:t>Resources</a:t>
            </a:r>
            <a:endParaRPr lang="en-US" sz="4200" b="1" dirty="0">
              <a:solidFill>
                <a:srgbClr val="FF0000"/>
              </a:solidFill>
              <a:effectLst>
                <a:outerShdw algn="tl">
                  <a:srgbClr val="000000"/>
                </a:outerShdw>
              </a:effectLst>
            </a:endParaRPr>
          </a:p>
        </p:txBody>
      </p:sp>
      <p:sp>
        <p:nvSpPr>
          <p:cNvPr id="2055" name="Subtitle 2"/>
          <p:cNvSpPr>
            <a:spLocks noGrp="1"/>
          </p:cNvSpPr>
          <p:nvPr>
            <p:ph type="body" idx="1"/>
          </p:nvPr>
        </p:nvSpPr>
        <p:spPr>
          <a:xfrm>
            <a:off x="304800" y="3124200"/>
            <a:ext cx="8305800" cy="457200"/>
          </a:xfrm>
        </p:spPr>
        <p:txBody>
          <a:bodyPr lIns="182880" tIns="0"/>
          <a:lstStyle/>
          <a:p>
            <a:pPr marL="36513" indent="0" algn="r" eaLnBrk="1" hangingPunct="1">
              <a:spcBef>
                <a:spcPct val="0"/>
              </a:spcBef>
              <a:buFontTx/>
              <a:buNone/>
            </a:pPr>
            <a:r>
              <a:rPr lang="en-US" sz="2800" dirty="0">
                <a:solidFill>
                  <a:srgbClr val="007C0A"/>
                </a:solidFill>
              </a:rPr>
              <a:t>Lesson 6</a:t>
            </a:r>
          </a:p>
        </p:txBody>
      </p:sp>
      <p:sp>
        <p:nvSpPr>
          <p:cNvPr id="3" name="Date Placeholder 2"/>
          <p:cNvSpPr>
            <a:spLocks noGrp="1"/>
          </p:cNvSpPr>
          <p:nvPr>
            <p:ph type="dt" sz="half" idx="10"/>
          </p:nvPr>
        </p:nvSpPr>
        <p:spPr/>
        <p:txBody>
          <a:bodyPr/>
          <a:lstStyle/>
          <a:p>
            <a:pPr>
              <a:defRPr/>
            </a:pPr>
            <a:r>
              <a:rPr lang="en-US" dirty="0">
                <a:solidFill>
                  <a:schemeClr val="bg1"/>
                </a:solidFill>
              </a:rPr>
              <a:t>© 2014, John Wiley &amp; Sons, Inc.</a:t>
            </a:r>
          </a:p>
        </p:txBody>
      </p:sp>
      <p:sp>
        <p:nvSpPr>
          <p:cNvPr id="4" name="Footer Placeholder 3"/>
          <p:cNvSpPr>
            <a:spLocks noGrp="1"/>
          </p:cNvSpPr>
          <p:nvPr>
            <p:ph type="ftr" sz="quarter" idx="11"/>
          </p:nvPr>
        </p:nvSpPr>
        <p:spPr/>
        <p:txBody>
          <a:bodyPr/>
          <a:lstStyle/>
          <a:p>
            <a:pPr>
              <a:defRPr/>
            </a:pPr>
            <a:r>
              <a:rPr lang="en-US" dirty="0">
                <a:solidFill>
                  <a:schemeClr val="bg1"/>
                </a:solidFill>
              </a:rPr>
              <a:t>Microsoft Official Academic Course, Microsoft Project 2013</a:t>
            </a: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a:solidFill>
                  <a:srgbClr val="007C0A"/>
                </a:solidFill>
                <a:latin typeface="Segoe UI Semibold" panose="020B0702040204020203" pitchFamily="34" charset="0"/>
              </a:rPr>
              <a:t>Microsoft</a:t>
            </a:r>
            <a:r>
              <a:rPr lang="en-US" sz="4800" b="1" dirty="0">
                <a:solidFill>
                  <a:srgbClr val="DD5900"/>
                </a:solidFill>
                <a:latin typeface="+mn-lt"/>
              </a:rPr>
              <a:t> </a:t>
            </a:r>
            <a:r>
              <a:rPr lang="en-US" sz="4800" b="1" dirty="0">
                <a:solidFill>
                  <a:srgbClr val="009E49"/>
                </a:solidFill>
                <a:latin typeface="+mn-lt"/>
              </a:rPr>
              <a:t>Project 2013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Entering </a:t>
            </a:r>
            <a:r>
              <a:rPr lang="en-US" b="0" i="0" u="none" strike="noStrike" baseline="0" dirty="0">
                <a:solidFill>
                  <a:srgbClr val="FF0000"/>
                </a:solidFill>
                <a:latin typeface="Segoe"/>
                <a:ea typeface="ＭＳ ゴシック"/>
              </a:rPr>
              <a:t>Costs Per Use</a:t>
            </a:r>
            <a:r>
              <a:rPr lang="en-US" b="0" i="0" u="none" strike="noStrike" baseline="0" dirty="0">
                <a:solidFill>
                  <a:srgbClr val="009E49"/>
                </a:solidFill>
                <a:latin typeface="Segoe"/>
                <a:ea typeface="ＭＳ ゴシック"/>
              </a:rPr>
              <a:t> for Resources</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In addition to its pay or consumption rate, a resource can also have a cost associated with each use.</a:t>
            </a:r>
          </a:p>
          <a:p>
            <a:pPr lvl="0" rtl="0"/>
            <a:r>
              <a:rPr lang="en-US" b="0" i="0" u="none" strike="noStrike" baseline="0" dirty="0">
                <a:latin typeface="Segoe"/>
                <a:ea typeface="ＭＳ ゴシック"/>
              </a:rPr>
              <a:t>In this exercise, you enter a per-use cost for a material resource. Any resource can have a cost per use, in place of or in addition to the costs derived from their pay rates (work resources) or consumption rates (material resources). </a:t>
            </a:r>
          </a:p>
          <a:p>
            <a:pPr lvl="0" rtl="0"/>
            <a:r>
              <a:rPr lang="en-US" b="0" i="0" u="none" strike="noStrike" baseline="0" dirty="0">
                <a:latin typeface="Segoe"/>
                <a:ea typeface="ＭＳ ゴシック"/>
              </a:rPr>
              <a:t>You can also specify whether the per-use cost should accrue at the beginning or end of the task to which it is assigned.</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spTree>
    <p:extLst>
      <p:ext uri="{BB962C8B-B14F-4D97-AF65-F5344CB8AC3E}">
        <p14:creationId xmlns:p14="http://schemas.microsoft.com/office/powerpoint/2010/main" val="3132318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a Cost Per Use for a Resource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a:latin typeface="Segoe"/>
                <a:ea typeface="ＭＳ ゴシック"/>
              </a:rPr>
              <a:t>USE </a:t>
            </a:r>
            <a:r>
              <a:rPr lang="en-US" b="0" i="0" u="none" strike="noStrike" baseline="0">
                <a:latin typeface="Segoe"/>
                <a:ea typeface="ＭＳ ゴシック"/>
              </a:rPr>
              <a:t>the project schedule you created in the previous exercise.</a:t>
            </a:r>
          </a:p>
          <a:p>
            <a:pPr lvl="1" rtl="0"/>
            <a:r>
              <a:rPr lang="en-US" b="0" i="0" u="none" strike="noStrike" baseline="0">
                <a:latin typeface="Segoe"/>
                <a:ea typeface="ＭＳ ゴシック"/>
              </a:rPr>
              <a:t>1.	On the Resource ribbon, click the </a:t>
            </a:r>
            <a:r>
              <a:rPr lang="en-US" b="1" i="0" u="none" strike="noStrike" baseline="0">
                <a:latin typeface="Segoe"/>
                <a:ea typeface="ＭＳ ゴシック"/>
              </a:rPr>
              <a:t>down-arrow </a:t>
            </a:r>
            <a:r>
              <a:rPr lang="en-US" b="0" i="0" u="none" strike="noStrike" baseline="0">
                <a:latin typeface="Segoe"/>
                <a:ea typeface="ＭＳ ゴシック"/>
              </a:rPr>
              <a:t>under Team Planner button, then select the </a:t>
            </a:r>
            <a:r>
              <a:rPr lang="en-US" b="1" i="0" u="none" strike="noStrike" baseline="0">
                <a:latin typeface="Segoe"/>
                <a:ea typeface="ＭＳ ゴシック"/>
              </a:rPr>
              <a:t>Resource Sheet</a:t>
            </a:r>
            <a:r>
              <a:rPr lang="en-US" b="0" i="0" u="none" strike="noStrike" baseline="0">
                <a:latin typeface="Times New Roman"/>
                <a:ea typeface="ＭＳ ゴシック"/>
              </a:rPr>
              <a:t>.</a:t>
            </a:r>
          </a:p>
          <a:p>
            <a:pPr lvl="1" rtl="0"/>
            <a:r>
              <a:rPr lang="en-US" b="0" i="0" u="none" strike="noStrike" baseline="0">
                <a:latin typeface="Segoe"/>
                <a:ea typeface="ＭＳ ゴシック"/>
              </a:rPr>
              <a:t>2.	On the Resource Sheet, select resource 11, </a:t>
            </a:r>
            <a:r>
              <a:rPr lang="en-US" b="1" i="0" u="none" strike="noStrike" baseline="0">
                <a:latin typeface="Segoe"/>
                <a:ea typeface="ＭＳ ゴシック"/>
              </a:rPr>
              <a:t>Digital Truck-Mounted Video Camera</a:t>
            </a:r>
            <a:r>
              <a:rPr lang="en-US" b="0" i="0" u="none" strike="noStrike" baseline="0">
                <a:latin typeface="Times New Roman"/>
                <a:ea typeface="ＭＳ ゴシック"/>
              </a:rPr>
              <a:t>.</a:t>
            </a:r>
          </a:p>
          <a:p>
            <a:pPr lvl="1" rtl="0"/>
            <a:r>
              <a:rPr lang="en-US" b="0" i="0" u="none" strike="noStrike" baseline="0">
                <a:latin typeface="Segoe"/>
                <a:ea typeface="ＭＳ ゴシック"/>
              </a:rPr>
              <a:t>3.	On the ribbon, click the </a:t>
            </a:r>
            <a:r>
              <a:rPr lang="en-US" b="1" i="0" u="none" strike="noStrike" baseline="0">
                <a:latin typeface="Segoe"/>
                <a:ea typeface="ＭＳ ゴシック"/>
              </a:rPr>
              <a:t>Information </a:t>
            </a:r>
            <a:r>
              <a:rPr lang="en-US" b="0" i="0" u="none" strike="noStrike" baseline="0">
                <a:latin typeface="Segoe"/>
                <a:ea typeface="ＭＳ ゴシック"/>
              </a:rPr>
              <a:t>button, located in the Properties group. The Resource Information dialog box appears.</a:t>
            </a:r>
          </a:p>
          <a:p>
            <a:pPr lvl="1" rtl="0"/>
            <a:r>
              <a:rPr lang="en-US" b="0" i="0" u="none" strike="noStrike" baseline="0">
                <a:latin typeface="Segoe"/>
                <a:ea typeface="ＭＳ ゴシック"/>
              </a:rPr>
              <a:t>4.	Select the </a:t>
            </a:r>
            <a:r>
              <a:rPr lang="en-US" b="1" i="0" u="none" strike="noStrike" baseline="0">
                <a:latin typeface="Segoe"/>
                <a:ea typeface="ＭＳ ゴシック"/>
              </a:rPr>
              <a:t>Costs </a:t>
            </a:r>
            <a:r>
              <a:rPr lang="en-US" b="0" i="0" u="none" strike="noStrike" baseline="0">
                <a:latin typeface="Segoe"/>
                <a:ea typeface="ＭＳ ゴシック"/>
              </a:rPr>
              <a:t>tab.</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spTree>
    <p:extLst>
      <p:ext uri="{BB962C8B-B14F-4D97-AF65-F5344CB8AC3E}">
        <p14:creationId xmlns:p14="http://schemas.microsoft.com/office/powerpoint/2010/main" val="261463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a Cost Per Use for a Resource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5.	Under Cost rate tables, select the </a:t>
            </a:r>
            <a:r>
              <a:rPr lang="en-US" b="1" i="0" u="none" strike="noStrike" baseline="0" dirty="0">
                <a:latin typeface="Segoe"/>
                <a:ea typeface="ＭＳ ゴシック"/>
              </a:rPr>
              <a:t>A (Default) </a:t>
            </a:r>
            <a:r>
              <a:rPr lang="en-US" b="0" i="0" u="none" strike="noStrike" baseline="0" dirty="0">
                <a:latin typeface="Segoe"/>
                <a:ea typeface="ＭＳ ゴシック"/>
              </a:rPr>
              <a:t>tab if it is not already selected. The Digital Truck-Mounted Video Camera has a $100 maintenance fee for every time you use it.</a:t>
            </a:r>
          </a:p>
          <a:p>
            <a:pPr lvl="1" rtl="0"/>
            <a:r>
              <a:rPr lang="en-US" b="0" i="0" u="none" strike="noStrike" baseline="0" dirty="0">
                <a:latin typeface="Segoe"/>
                <a:ea typeface="ＭＳ ゴシック"/>
              </a:rPr>
              <a:t>6.	In the first row under the </a:t>
            </a:r>
            <a:r>
              <a:rPr lang="en-US" b="0" i="1" u="none" strike="noStrike" baseline="0" dirty="0">
                <a:latin typeface="Segoe"/>
                <a:ea typeface="ＭＳ ゴシック"/>
              </a:rPr>
              <a:t>Per Use Cost</a:t>
            </a:r>
            <a:r>
              <a:rPr lang="en-US" b="0" i="0" u="none" strike="noStrike" baseline="0" dirty="0">
                <a:latin typeface="Segoe"/>
                <a:ea typeface="ＭＳ ゴシック"/>
              </a:rPr>
              <a:t> column, type </a:t>
            </a:r>
            <a:r>
              <a:rPr lang="en-US" b="1" i="0" u="none" strike="noStrike" baseline="0" dirty="0">
                <a:latin typeface="Segoe"/>
                <a:ea typeface="ＭＳ ゴシック"/>
              </a:rPr>
              <a:t>100</a:t>
            </a:r>
            <a:r>
              <a:rPr lang="en-US" b="0" i="0" u="none" strike="noStrike" baseline="0" dirty="0">
                <a:latin typeface="Segoe"/>
                <a:ea typeface="ＭＳ ゴシック"/>
              </a:rPr>
              <a:t>, and then press </a:t>
            </a:r>
            <a:r>
              <a:rPr lang="en-US" b="1" i="0" u="none" strike="noStrike" baseline="0" dirty="0">
                <a:latin typeface="Segoe"/>
                <a:ea typeface="ＭＳ ゴシック"/>
              </a:rPr>
              <a:t>Enter</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7.	</a:t>
            </a:r>
            <a:r>
              <a:rPr lang="en-US" b="1" i="0" u="none" strike="noStrike" baseline="0" dirty="0">
                <a:latin typeface="Segoe"/>
                <a:ea typeface="ＭＳ ゴシック"/>
              </a:rPr>
              <a:t>Select </a:t>
            </a:r>
            <a:r>
              <a:rPr lang="en-US" b="1" i="0" u="sng" strike="noStrike" baseline="0" dirty="0">
                <a:latin typeface="Segoe"/>
                <a:ea typeface="ＭＳ ゴシック"/>
              </a:rPr>
              <a:t>End</a:t>
            </a:r>
            <a:r>
              <a:rPr lang="en-US" b="1" i="0" u="none" strike="noStrike" baseline="0" dirty="0">
                <a:latin typeface="Segoe"/>
                <a:ea typeface="ＭＳ ゴシック"/>
              </a:rPr>
              <a:t> from the </a:t>
            </a:r>
            <a:r>
              <a:rPr lang="en-US" b="1" i="1" u="none" strike="noStrike" baseline="0" dirty="0">
                <a:latin typeface="Segoe"/>
                <a:ea typeface="ＭＳ ゴシック"/>
              </a:rPr>
              <a:t>Cost </a:t>
            </a:r>
            <a:br>
              <a:rPr lang="en-US" b="1" i="1" u="none" strike="noStrike" baseline="0" dirty="0">
                <a:latin typeface="Segoe"/>
                <a:ea typeface="ＭＳ ゴシック"/>
              </a:rPr>
            </a:br>
            <a:r>
              <a:rPr lang="en-US" b="1" i="1" u="none" strike="noStrike" baseline="0" dirty="0">
                <a:latin typeface="Segoe"/>
                <a:ea typeface="ＭＳ ゴシック"/>
              </a:rPr>
              <a:t>accrual</a:t>
            </a:r>
            <a:r>
              <a:rPr lang="en-US" b="1" i="0" u="none" strike="noStrike" baseline="0" dirty="0">
                <a:latin typeface="Segoe"/>
                <a:ea typeface="ＭＳ ゴシック"/>
              </a:rPr>
              <a:t> dropdown box</a:t>
            </a:r>
            <a:r>
              <a:rPr lang="en-US" b="0" i="0" u="none" strike="noStrike" baseline="0" dirty="0">
                <a:latin typeface="Segoe"/>
                <a:ea typeface="ＭＳ ゴシック"/>
              </a:rPr>
              <a:t>. Your </a:t>
            </a:r>
            <a:br>
              <a:rPr lang="en-US" b="0" i="0" u="none" strike="noStrike" baseline="0" dirty="0">
                <a:latin typeface="Segoe"/>
                <a:ea typeface="ＭＳ ゴシック"/>
              </a:rPr>
            </a:br>
            <a:r>
              <a:rPr lang="en-US" b="0" i="0" u="none" strike="noStrike" baseline="0" dirty="0">
                <a:latin typeface="Segoe"/>
                <a:ea typeface="ＭＳ ゴシック"/>
              </a:rPr>
              <a:t>screen should look similar to </a:t>
            </a:r>
            <a:br>
              <a:rPr lang="en-US" b="0" i="0" u="none" strike="noStrike" baseline="0" dirty="0">
                <a:latin typeface="Segoe"/>
                <a:ea typeface="ＭＳ ゴシック"/>
              </a:rPr>
            </a:br>
            <a:r>
              <a:rPr lang="en-US" b="0" i="0" u="none" strike="noStrike" baseline="0" dirty="0">
                <a:latin typeface="Segoe"/>
                <a:ea typeface="ＭＳ ゴシック"/>
              </a:rPr>
              <a:t>the figure at</a:t>
            </a:r>
            <a:r>
              <a:rPr lang="en-US" b="0" i="0" u="none" strike="noStrike" dirty="0">
                <a:latin typeface="Segoe"/>
                <a:ea typeface="ＭＳ ゴシック"/>
              </a:rPr>
              <a:t> right</a:t>
            </a:r>
            <a:r>
              <a:rPr lang="en-US" b="0" i="0" u="none" strike="noStrike" baseline="0" dirty="0">
                <a:latin typeface="Segoe"/>
                <a:ea typeface="ＭＳ ゴシック"/>
              </a:rPr>
              <a:t>.</a:t>
            </a:r>
            <a:endParaRPr lang="en-US" b="0" i="0" u="none" strike="noStrike" baseline="0" dirty="0">
              <a:latin typeface="Times New Roman"/>
              <a:ea typeface="ＭＳ ゴシック"/>
            </a:endParaRPr>
          </a:p>
        </p:txBody>
      </p:sp>
      <p:pic>
        <p:nvPicPr>
          <p:cNvPr id="4" name="Picture 3" descr="060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3048000"/>
            <a:ext cx="3937000" cy="3250455"/>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spTree>
    <p:extLst>
      <p:ext uri="{BB962C8B-B14F-4D97-AF65-F5344CB8AC3E}">
        <p14:creationId xmlns:p14="http://schemas.microsoft.com/office/powerpoint/2010/main" val="1288100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a Cost Per Use for a Resource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8.	Click </a:t>
            </a:r>
            <a:r>
              <a:rPr lang="en-US" b="1" i="0" u="none" strike="noStrike" baseline="0">
                <a:latin typeface="Segoe"/>
                <a:ea typeface="ＭＳ ゴシック"/>
              </a:rPr>
              <a:t>OK </a:t>
            </a:r>
            <a:r>
              <a:rPr lang="en-US" b="0" i="0" u="none" strike="noStrike" baseline="0">
                <a:latin typeface="Segoe"/>
                <a:ea typeface="ＭＳ ゴシック"/>
              </a:rPr>
              <a:t>to close the Resource Information dialog box.</a:t>
            </a:r>
          </a:p>
          <a:p>
            <a:pPr lvl="1" rtl="0"/>
            <a:r>
              <a:rPr lang="en-US" b="0" i="0" u="none" strike="noStrike" baseline="0">
                <a:latin typeface="Segoe"/>
                <a:ea typeface="ＭＳ ゴシック"/>
              </a:rPr>
              <a:t>9.	</a:t>
            </a:r>
            <a:r>
              <a:rPr lang="en-US" b="1" i="0" u="none" strike="noStrike" baseline="0">
                <a:latin typeface="Segoe"/>
                <a:ea typeface="ＭＳ ゴシック"/>
              </a:rPr>
              <a:t>SAVE </a:t>
            </a:r>
            <a:r>
              <a:rPr lang="en-US" b="0" i="0" u="none" strike="noStrike" baseline="0">
                <a:latin typeface="Segoe"/>
                <a:ea typeface="ＭＳ ゴシック"/>
              </a:rPr>
              <a:t>the project schedule.</a:t>
            </a:r>
          </a:p>
          <a:p>
            <a:pPr lvl="0" rtl="0"/>
            <a:r>
              <a:rPr lang="en-US" b="1" i="0" u="none" strike="noStrike" baseline="0">
                <a:latin typeface="Segoe"/>
                <a:ea typeface="ＭＳ ゴシック"/>
              </a:rPr>
              <a:t>PAUSE. LEAVE </a:t>
            </a:r>
            <a:r>
              <a:rPr lang="en-US" b="0" i="0" u="none" strike="noStrike" baseline="0">
                <a:latin typeface="Segoe"/>
                <a:ea typeface="ＭＳ ゴシック"/>
              </a:rPr>
              <a:t>Project open to use in the next exercise.</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spTree>
    <p:extLst>
      <p:ext uri="{BB962C8B-B14F-4D97-AF65-F5344CB8AC3E}">
        <p14:creationId xmlns:p14="http://schemas.microsoft.com/office/powerpoint/2010/main" val="240390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Assigning </a:t>
            </a:r>
            <a:r>
              <a:rPr lang="en-US" b="0" i="0" u="none" strike="noStrike" baseline="0" dirty="0">
                <a:solidFill>
                  <a:srgbClr val="FF0000"/>
                </a:solidFill>
                <a:latin typeface="Segoe"/>
                <a:ea typeface="ＭＳ ゴシック"/>
              </a:rPr>
              <a:t>Multiple Pay Rates </a:t>
            </a:r>
            <a:r>
              <a:rPr lang="en-US" b="0" i="0" u="none" strike="noStrike" baseline="0" dirty="0">
                <a:solidFill>
                  <a:srgbClr val="009E49"/>
                </a:solidFill>
                <a:latin typeface="Segoe"/>
                <a:ea typeface="ＭＳ ゴシック"/>
              </a:rPr>
              <a:t>for a Resource</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100" b="0" i="0" u="none" strike="noStrike" baseline="0" dirty="0">
                <a:latin typeface="Segoe"/>
                <a:ea typeface="ＭＳ ゴシック"/>
              </a:rPr>
              <a:t>Sometimes, the same work resource may perform different tasks with different pay rates. </a:t>
            </a:r>
          </a:p>
          <a:p>
            <a:pPr lvl="0" rtl="0"/>
            <a:r>
              <a:rPr lang="en-US" sz="2100" b="0" i="0" u="none" strike="noStrike" baseline="0" dirty="0">
                <a:latin typeface="Segoe"/>
                <a:ea typeface="ＭＳ ゴシック"/>
              </a:rPr>
              <a:t>Microsoft Project enables you to enter multiple pay rates for a single resource.</a:t>
            </a:r>
          </a:p>
          <a:p>
            <a:pPr lvl="0" rtl="0"/>
            <a:r>
              <a:rPr lang="en-US" sz="2100" b="0" i="0" u="none" strike="noStrike" baseline="0" dirty="0">
                <a:latin typeface="Segoe"/>
                <a:ea typeface="ＭＳ ゴシック"/>
              </a:rPr>
              <a:t>In this exercise, you enter a second cost rate table for a resource. </a:t>
            </a:r>
          </a:p>
          <a:p>
            <a:pPr lvl="0" rtl="0"/>
            <a:r>
              <a:rPr lang="en-US" sz="2100" b="0" i="0" u="none" strike="noStrike" baseline="0" dirty="0">
                <a:latin typeface="Segoe"/>
                <a:ea typeface="ＭＳ ゴシック"/>
              </a:rPr>
              <a:t>A </a:t>
            </a:r>
            <a:r>
              <a:rPr lang="en-US" sz="2100" b="1" i="1" u="none" strike="noStrike" baseline="0" dirty="0">
                <a:latin typeface="Segoe"/>
                <a:ea typeface="ＭＳ ゴシック"/>
              </a:rPr>
              <a:t>cost rate table </a:t>
            </a:r>
            <a:r>
              <a:rPr lang="en-US" sz="2100" b="0" i="0" u="none" strike="noStrike" baseline="0" dirty="0">
                <a:latin typeface="Segoe"/>
                <a:ea typeface="ＭＳ ゴシック"/>
              </a:rPr>
              <a:t>is resource pay rates that are stored on the Costs tab of the Resource Information dialog box. </a:t>
            </a:r>
            <a:r>
              <a:rPr lang="en-US" sz="2100" b="0" i="0" u="none" strike="noStrike" baseline="0" dirty="0">
                <a:solidFill>
                  <a:srgbClr val="FF0000"/>
                </a:solidFill>
                <a:latin typeface="Segoe"/>
                <a:ea typeface="ＭＳ ゴシック"/>
              </a:rPr>
              <a:t>For a given resource you can enter up to five cost rate tables. </a:t>
            </a:r>
          </a:p>
          <a:p>
            <a:pPr lvl="0" rtl="0"/>
            <a:r>
              <a:rPr lang="en-US" sz="2100" b="0" i="0" u="none" strike="noStrike" baseline="0" dirty="0">
                <a:latin typeface="Segoe"/>
                <a:ea typeface="ＭＳ ゴシック"/>
              </a:rPr>
              <a:t>Each table has 25 possible entry lines (125 lines total in the five tables) so you can assign dates at which the new cost rate takes effect. </a:t>
            </a:r>
          </a:p>
          <a:p>
            <a:pPr lvl="0" rtl="0"/>
            <a:r>
              <a:rPr lang="en-US" sz="2100" b="0" i="0" u="none" strike="noStrike" baseline="0" dirty="0">
                <a:solidFill>
                  <a:srgbClr val="FF0000"/>
                </a:solidFill>
                <a:latin typeface="Segoe"/>
                <a:ea typeface="ＭＳ ゴシック"/>
              </a:rPr>
              <a:t>After you assign a resource to a task, you can specify which rate table should apply.</a:t>
            </a:r>
            <a:endParaRPr lang="en-US" sz="2100" b="0" i="0" u="none" strike="noStrike" baseline="0" dirty="0">
              <a:solidFill>
                <a:srgbClr val="FF0000"/>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spTree>
    <p:extLst>
      <p:ext uri="{BB962C8B-B14F-4D97-AF65-F5344CB8AC3E}">
        <p14:creationId xmlns:p14="http://schemas.microsoft.com/office/powerpoint/2010/main" val="471024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Assign </a:t>
            </a:r>
            <a:r>
              <a:rPr lang="en-US" b="0" i="0" u="none" strike="noStrike" baseline="0" dirty="0">
                <a:solidFill>
                  <a:srgbClr val="FF0000"/>
                </a:solidFill>
                <a:latin typeface="Segoe"/>
                <a:ea typeface="ＭＳ ゴシック"/>
              </a:rPr>
              <a:t>Multiple Pay Rates </a:t>
            </a:r>
            <a:r>
              <a:rPr lang="en-US" b="0" i="0" u="none" strike="noStrike" baseline="0" dirty="0">
                <a:solidFill>
                  <a:srgbClr val="009E49"/>
                </a:solidFill>
                <a:latin typeface="Segoe"/>
                <a:ea typeface="ＭＳ ゴシック"/>
              </a:rPr>
              <a:t>for a Resource</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000" b="1" i="0" u="none" strike="noStrike" baseline="0" dirty="0">
                <a:latin typeface="Segoe"/>
                <a:ea typeface="ＭＳ ゴシック"/>
              </a:rPr>
              <a:t>USE </a:t>
            </a:r>
            <a:r>
              <a:rPr lang="en-US" sz="2000" b="0" i="0" u="none" strike="noStrike" baseline="0" dirty="0">
                <a:latin typeface="Segoe"/>
                <a:ea typeface="ＭＳ ゴシック"/>
              </a:rPr>
              <a:t>the project schedule you created in the previous exercise. Because Yan Li’s rate differs depending on whether he is working on sound production tasks or administrative tasks, you need to enter a second rate for him.</a:t>
            </a:r>
          </a:p>
          <a:p>
            <a:pPr lvl="1" rtl="0"/>
            <a:r>
              <a:rPr lang="en-US" sz="2000" b="0" i="0" u="none" strike="noStrike" baseline="0" dirty="0">
                <a:latin typeface="Segoe"/>
                <a:ea typeface="ＭＳ ゴシック"/>
              </a:rPr>
              <a:t>1.	In the Resource Sheet view, click the name of resource 9, </a:t>
            </a:r>
            <a:r>
              <a:rPr lang="en-US" sz="2000" b="1" i="0" u="none" strike="noStrike" baseline="0" dirty="0">
                <a:latin typeface="Segoe"/>
                <a:ea typeface="ＭＳ ゴシック"/>
              </a:rPr>
              <a:t>Yan Li</a:t>
            </a:r>
            <a:r>
              <a:rPr lang="en-US" sz="2000" b="0" i="0" u="none" strike="noStrike" baseline="0" dirty="0">
                <a:latin typeface="Times New Roman"/>
                <a:ea typeface="ＭＳ ゴシック"/>
              </a:rPr>
              <a:t>.</a:t>
            </a:r>
          </a:p>
          <a:p>
            <a:pPr lvl="1" rtl="0"/>
            <a:r>
              <a:rPr lang="en-US" sz="2000" b="0" i="0" u="none" strike="noStrike" baseline="0" dirty="0">
                <a:latin typeface="Segoe"/>
                <a:ea typeface="ＭＳ ゴシック"/>
              </a:rPr>
              <a:t>2.	On the ribbon, click the </a:t>
            </a:r>
            <a:r>
              <a:rPr lang="en-US" sz="2000" b="1" i="0" u="none" strike="noStrike" baseline="0" dirty="0">
                <a:latin typeface="Segoe"/>
                <a:ea typeface="ＭＳ ゴシック"/>
              </a:rPr>
              <a:t>Information </a:t>
            </a:r>
            <a:r>
              <a:rPr lang="en-US" sz="2000" b="0" i="0" u="none" strike="noStrike" baseline="0" dirty="0">
                <a:latin typeface="Segoe"/>
                <a:ea typeface="ＭＳ ゴシック"/>
              </a:rPr>
              <a:t>button. The Resource Information dialog box appears.</a:t>
            </a:r>
          </a:p>
          <a:p>
            <a:pPr lvl="1"/>
            <a:r>
              <a:rPr lang="en-US" sz="2000" dirty="0">
                <a:latin typeface="Segoe"/>
                <a:ea typeface="ＭＳ ゴシック"/>
              </a:rPr>
              <a:t>3.	Click the </a:t>
            </a:r>
            <a:r>
              <a:rPr lang="en-US" sz="2000" b="1" dirty="0">
                <a:latin typeface="Segoe"/>
                <a:ea typeface="ＭＳ ゴシック"/>
              </a:rPr>
              <a:t>Costs </a:t>
            </a:r>
            <a:r>
              <a:rPr lang="en-US" sz="2000" dirty="0">
                <a:latin typeface="Segoe"/>
                <a:ea typeface="ＭＳ ゴシック"/>
              </a:rPr>
              <a:t>tab, if it is not already selected. Each tab of the Cost Rate table corresponds to one of the five pay rates a resource can have.</a:t>
            </a:r>
          </a:p>
          <a:p>
            <a:pPr lvl="1"/>
            <a:r>
              <a:rPr lang="en-US" sz="2000" dirty="0">
                <a:latin typeface="Segoe"/>
                <a:ea typeface="ＭＳ ゴシック"/>
              </a:rPr>
              <a:t>4.	Under Cost rate tables, click the </a:t>
            </a:r>
            <a:r>
              <a:rPr lang="en-US" sz="2000" b="1" dirty="0">
                <a:latin typeface="Segoe"/>
                <a:ea typeface="ＭＳ ゴシック"/>
              </a:rPr>
              <a:t>B </a:t>
            </a:r>
            <a:r>
              <a:rPr lang="en-US" sz="2000" dirty="0">
                <a:latin typeface="Segoe"/>
                <a:ea typeface="ＭＳ ゴシック"/>
              </a:rPr>
              <a:t>tab.</a:t>
            </a:r>
          </a:p>
          <a:p>
            <a:pPr lvl="1"/>
            <a:r>
              <a:rPr lang="en-US" sz="2000" dirty="0">
                <a:latin typeface="Segoe"/>
                <a:ea typeface="ＭＳ ゴシック"/>
              </a:rPr>
              <a:t>5.	Select the default entry of $0.00/h in the field directly below the Standard Rate column heading, type </a:t>
            </a:r>
            <a:r>
              <a:rPr lang="en-US" sz="2000" b="1" dirty="0">
                <a:latin typeface="Segoe"/>
                <a:ea typeface="ＭＳ ゴシック"/>
              </a:rPr>
              <a:t>15/h</a:t>
            </a:r>
            <a:r>
              <a:rPr lang="en-US" sz="2000" dirty="0">
                <a:latin typeface="Segoe"/>
                <a:ea typeface="ＭＳ ゴシック"/>
              </a:rPr>
              <a:t>, and then press </a:t>
            </a:r>
            <a:r>
              <a:rPr lang="en-US" sz="2000" b="1" dirty="0">
                <a:latin typeface="Segoe"/>
                <a:ea typeface="ＭＳ ゴシック"/>
              </a:rPr>
              <a:t>Enter</a:t>
            </a:r>
            <a:r>
              <a:rPr lang="en-US" sz="2000" dirty="0">
                <a:latin typeface="Times New Roman"/>
                <a:ea typeface="ＭＳ ゴシック"/>
              </a:rPr>
              <a:t>.</a:t>
            </a:r>
          </a:p>
          <a:p>
            <a:pPr lvl="1"/>
            <a:endParaRPr lang="en-US" sz="2100" dirty="0">
              <a:latin typeface="Segoe"/>
              <a:ea typeface="ＭＳ ゴシック"/>
            </a:endParaRPr>
          </a:p>
          <a:p>
            <a:pPr lvl="1" rtl="0"/>
            <a:endParaRPr lang="en-US" sz="2100" b="0" i="0" u="none" strike="noStrike" baseline="0" dirty="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a:t>© 2014, John Wiley &amp; Sons, Inc.</a:t>
            </a:r>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spTree>
    <p:extLst>
      <p:ext uri="{BB962C8B-B14F-4D97-AF65-F5344CB8AC3E}">
        <p14:creationId xmlns:p14="http://schemas.microsoft.com/office/powerpoint/2010/main" val="3837275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Assign Multiple Pay Rates for a Resource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a:r>
              <a:rPr lang="en-US" sz="2000">
                <a:latin typeface="Segoe"/>
                <a:ea typeface="ＭＳ ゴシック"/>
              </a:rPr>
              <a:t>6.	In the Overtime Rate </a:t>
            </a:r>
            <a:br>
              <a:rPr lang="en-US" sz="2000">
                <a:latin typeface="Segoe"/>
                <a:ea typeface="ＭＳ ゴシック"/>
              </a:rPr>
            </a:br>
            <a:r>
              <a:rPr lang="en-US" sz="2000">
                <a:latin typeface="Segoe"/>
                <a:ea typeface="ＭＳ ゴシック"/>
              </a:rPr>
              <a:t>field, type </a:t>
            </a:r>
            <a:r>
              <a:rPr lang="en-US" sz="2000" b="1">
                <a:latin typeface="Segoe"/>
                <a:ea typeface="ＭＳ ゴシック"/>
              </a:rPr>
              <a:t>22.50/h</a:t>
            </a:r>
            <a:r>
              <a:rPr lang="en-US" sz="2000">
                <a:latin typeface="Segoe"/>
                <a:ea typeface="ＭＳ ゴシック"/>
              </a:rPr>
              <a:t>, </a:t>
            </a:r>
            <a:br>
              <a:rPr lang="en-US" sz="2000">
                <a:latin typeface="Segoe"/>
                <a:ea typeface="ＭＳ ゴシック"/>
              </a:rPr>
            </a:br>
            <a:r>
              <a:rPr lang="en-US" sz="2000">
                <a:latin typeface="Segoe"/>
                <a:ea typeface="ＭＳ ゴシック"/>
              </a:rPr>
              <a:t>and then press </a:t>
            </a:r>
            <a:r>
              <a:rPr lang="en-US" sz="2000" b="1">
                <a:latin typeface="Segoe"/>
                <a:ea typeface="ＭＳ ゴシック"/>
              </a:rPr>
              <a:t>Enter</a:t>
            </a:r>
            <a:r>
              <a:rPr lang="en-US" sz="2000">
                <a:latin typeface="Segoe"/>
                <a:ea typeface="ＭＳ ゴシック"/>
              </a:rPr>
              <a:t>. </a:t>
            </a:r>
            <a:br>
              <a:rPr lang="en-US" sz="2000">
                <a:latin typeface="Segoe"/>
                <a:ea typeface="ＭＳ ゴシック"/>
              </a:rPr>
            </a:br>
            <a:r>
              <a:rPr lang="en-US" sz="2000">
                <a:latin typeface="Segoe"/>
                <a:ea typeface="ＭＳ ゴシック"/>
              </a:rPr>
              <a:t>Your screen should</a:t>
            </a:r>
            <a:br>
              <a:rPr lang="en-US" sz="2000">
                <a:latin typeface="Segoe"/>
                <a:ea typeface="ＭＳ ゴシック"/>
              </a:rPr>
            </a:br>
            <a:r>
              <a:rPr lang="en-US" sz="2000">
                <a:latin typeface="Segoe"/>
                <a:ea typeface="ＭＳ ゴシック"/>
              </a:rPr>
              <a:t>look similar to the </a:t>
            </a:r>
            <a:br>
              <a:rPr lang="en-US" sz="2000">
                <a:latin typeface="Segoe"/>
                <a:ea typeface="ＭＳ ゴシック"/>
              </a:rPr>
            </a:br>
            <a:r>
              <a:rPr lang="en-US" sz="2000">
                <a:latin typeface="Segoe"/>
                <a:ea typeface="ＭＳ ゴシック"/>
              </a:rPr>
              <a:t>figure at right.</a:t>
            </a:r>
          </a:p>
          <a:p>
            <a:pPr lvl="1" rtl="0"/>
            <a:endParaRPr lang="en-US" sz="2100" b="0" i="0" u="none" strike="noStrike" baseline="0">
              <a:latin typeface="Times New Roman"/>
              <a:ea typeface="ＭＳ ゴシック"/>
            </a:endParaRPr>
          </a:p>
        </p:txBody>
      </p:sp>
      <p:pic>
        <p:nvPicPr>
          <p:cNvPr id="4" name="Picture 3" descr="060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1600200"/>
            <a:ext cx="4841798" cy="3987800"/>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spTree>
    <p:extLst>
      <p:ext uri="{BB962C8B-B14F-4D97-AF65-F5344CB8AC3E}">
        <p14:creationId xmlns:p14="http://schemas.microsoft.com/office/powerpoint/2010/main" val="621991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Assign Multiple Pay Rates for a Resource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7.	Click </a:t>
            </a:r>
            <a:r>
              <a:rPr lang="en-US" b="1" i="0" u="none" strike="noStrike" baseline="0" dirty="0">
                <a:latin typeface="Segoe"/>
                <a:ea typeface="ＭＳ ゴシック"/>
              </a:rPr>
              <a:t>OK </a:t>
            </a:r>
            <a:r>
              <a:rPr lang="en-US" b="0" i="0" u="none" strike="noStrike" baseline="0" dirty="0">
                <a:latin typeface="Segoe"/>
                <a:ea typeface="ＭＳ ゴシック"/>
              </a:rPr>
              <a:t>to close the Resource Information dialog box. Note that on the Resource Sheet, Yan Li’s standard pay rate is still $18.50 per hour. This was the value in Rate Table A, which is the default rate table. This value will be used for all of Yan Li’s task assignments </a:t>
            </a:r>
            <a:r>
              <a:rPr lang="en-US" b="0" i="0" u="none" strike="noStrike" baseline="0" dirty="0">
                <a:solidFill>
                  <a:srgbClr val="FF0000"/>
                </a:solidFill>
                <a:latin typeface="Segoe"/>
                <a:ea typeface="ＭＳ ゴシック"/>
              </a:rPr>
              <a:t>unless you specify a different rate table.</a:t>
            </a:r>
          </a:p>
          <a:p>
            <a:pPr lvl="1" rtl="0"/>
            <a:r>
              <a:rPr lang="en-US" b="0" i="0" u="none" strike="noStrike" baseline="0" dirty="0">
                <a:latin typeface="Segoe"/>
                <a:ea typeface="ＭＳ ゴシック"/>
              </a:rPr>
              <a:t>8.	</a:t>
            </a:r>
            <a:r>
              <a:rPr lang="en-US" b="1" i="0" u="none" strike="noStrike" baseline="0" dirty="0">
                <a:latin typeface="Segoe"/>
                <a:ea typeface="ＭＳ ゴシック"/>
              </a:rPr>
              <a:t>SAVE </a:t>
            </a:r>
            <a:r>
              <a:rPr lang="en-US" b="0" i="0" u="none" strike="noStrike" baseline="0" dirty="0">
                <a:latin typeface="Segoe"/>
                <a:ea typeface="ＭＳ ゴシック"/>
              </a:rPr>
              <a:t>the project schedule.</a:t>
            </a:r>
          </a:p>
          <a:p>
            <a:pPr lvl="0" rtl="0"/>
            <a:r>
              <a:rPr lang="en-US" b="1" i="0" u="none" strike="noStrike" baseline="0" dirty="0">
                <a:latin typeface="Segoe"/>
                <a:ea typeface="ＭＳ ゴシック"/>
              </a:rPr>
              <a:t>PAUSE. LEAVE </a:t>
            </a:r>
            <a:r>
              <a:rPr lang="en-US" b="0" i="0" u="none" strike="noStrike" baseline="0" dirty="0">
                <a:latin typeface="Segoe"/>
                <a:ea typeface="ＭＳ ゴシック"/>
              </a:rPr>
              <a:t>Project open to use in the next exercise.</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spTree>
    <p:extLst>
      <p:ext uri="{BB962C8B-B14F-4D97-AF65-F5344CB8AC3E}">
        <p14:creationId xmlns:p14="http://schemas.microsoft.com/office/powerpoint/2010/main" val="1678805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Applying Different Cost Rates to Assignments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Microsoft Project enables you to enter as many as five different pay rates for a resource. </a:t>
            </a:r>
          </a:p>
          <a:p>
            <a:pPr lvl="0" rtl="0"/>
            <a:r>
              <a:rPr lang="en-US" b="0" i="0" u="none" strike="noStrike" baseline="0">
                <a:latin typeface="Segoe"/>
                <a:ea typeface="ＭＳ ゴシック"/>
              </a:rPr>
              <a:t>These pay rates may be applied to different assignments as necessary.</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spTree>
    <p:extLst>
      <p:ext uri="{BB962C8B-B14F-4D97-AF65-F5344CB8AC3E}">
        <p14:creationId xmlns:p14="http://schemas.microsoft.com/office/powerpoint/2010/main" val="838725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Apply a </a:t>
            </a:r>
            <a:r>
              <a:rPr lang="en-US" b="0" i="0" u="none" strike="noStrike" baseline="0" dirty="0">
                <a:solidFill>
                  <a:srgbClr val="FF0000"/>
                </a:solidFill>
                <a:latin typeface="Segoe"/>
                <a:ea typeface="ＭＳ ゴシック"/>
              </a:rPr>
              <a:t>Different Cost Rate </a:t>
            </a:r>
            <a:r>
              <a:rPr lang="en-US" b="0" i="0" u="none" strike="noStrike" baseline="0" dirty="0">
                <a:solidFill>
                  <a:srgbClr val="009E49"/>
                </a:solidFill>
                <a:latin typeface="Segoe"/>
                <a:ea typeface="ＭＳ ゴシック"/>
              </a:rPr>
              <a:t>to an Assignment</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USE </a:t>
            </a:r>
            <a:r>
              <a:rPr lang="en-US" b="0" i="0" u="none" strike="noStrike" baseline="0" dirty="0">
                <a:latin typeface="Segoe"/>
                <a:ea typeface="ＭＳ ゴシック"/>
              </a:rPr>
              <a:t>the project schedule you created in the previous exercise.</a:t>
            </a:r>
          </a:p>
          <a:p>
            <a:pPr lvl="1" rtl="0"/>
            <a:r>
              <a:rPr lang="en-US" b="0" i="0" u="none" strike="noStrike" baseline="0" dirty="0">
                <a:latin typeface="Segoe"/>
                <a:ea typeface="ＭＳ ゴシック"/>
              </a:rPr>
              <a:t>1.	On the Resource ribbon, click the </a:t>
            </a:r>
            <a:r>
              <a:rPr lang="en-US" b="1" i="0" u="none" strike="noStrike" baseline="0" dirty="0">
                <a:latin typeface="Segoe"/>
                <a:ea typeface="ＭＳ ゴシック"/>
              </a:rPr>
              <a:t>down-arrow </a:t>
            </a:r>
            <a:r>
              <a:rPr lang="en-US" b="0" i="0" u="none" strike="noStrike" baseline="0" dirty="0">
                <a:latin typeface="Segoe"/>
                <a:ea typeface="ＭＳ ゴシック"/>
              </a:rPr>
              <a:t>under the Team Planner button, and then click </a:t>
            </a:r>
            <a:r>
              <a:rPr lang="en-US" b="1" i="0" u="none" strike="noStrike" baseline="0" dirty="0">
                <a:latin typeface="Segoe"/>
                <a:ea typeface="ＭＳ ゴシック"/>
              </a:rPr>
              <a:t>Task Usage</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2.	Press the </a:t>
            </a:r>
            <a:r>
              <a:rPr lang="en-US" b="1" i="0" u="none" strike="noStrike" baseline="0" dirty="0">
                <a:latin typeface="Segoe"/>
                <a:ea typeface="ＭＳ ゴシック"/>
              </a:rPr>
              <a:t>F5 </a:t>
            </a:r>
            <a:r>
              <a:rPr lang="en-US" b="0" i="0" u="none" strike="noStrike" baseline="0" dirty="0">
                <a:latin typeface="Segoe"/>
                <a:ea typeface="ＭＳ ゴシック"/>
              </a:rPr>
              <a:t>key. Type </a:t>
            </a:r>
            <a:r>
              <a:rPr lang="en-US" b="1" i="0" u="none" strike="noStrike" baseline="0" dirty="0">
                <a:latin typeface="Segoe"/>
                <a:ea typeface="ＭＳ ゴシック"/>
              </a:rPr>
              <a:t>6 </a:t>
            </a:r>
            <a:r>
              <a:rPr lang="en-US" b="0" i="0" u="none" strike="noStrike" baseline="0" dirty="0">
                <a:latin typeface="Segoe"/>
                <a:ea typeface="ＭＳ ゴシック"/>
              </a:rPr>
              <a:t>in the ID box, and then click </a:t>
            </a:r>
            <a:r>
              <a:rPr lang="en-US" b="1" i="0" u="none" strike="noStrike" baseline="0" dirty="0">
                <a:latin typeface="Segoe"/>
                <a:ea typeface="ＭＳ ゴシック"/>
              </a:rPr>
              <a:t>OK</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3.	Click the </a:t>
            </a:r>
            <a:r>
              <a:rPr lang="en-US" b="1" i="0" u="none" strike="noStrike" baseline="0" dirty="0">
                <a:latin typeface="Segoe"/>
                <a:ea typeface="ＭＳ ゴシック"/>
              </a:rPr>
              <a:t>View </a:t>
            </a:r>
            <a:r>
              <a:rPr lang="en-US" b="0" i="0" u="none" strike="noStrike" baseline="0" dirty="0">
                <a:latin typeface="Segoe"/>
                <a:ea typeface="ＭＳ ゴシック"/>
              </a:rPr>
              <a:t>tab. Verify the Cost table is selected by clicking the </a:t>
            </a:r>
            <a:r>
              <a:rPr lang="en-US" b="1" i="0" u="none" strike="noStrike" baseline="0" dirty="0">
                <a:latin typeface="Segoe"/>
                <a:ea typeface="ＭＳ ゴシック"/>
              </a:rPr>
              <a:t>Tables </a:t>
            </a:r>
            <a:r>
              <a:rPr lang="en-US" b="0" i="0" u="none" strike="noStrike" baseline="0" dirty="0">
                <a:latin typeface="Segoe"/>
                <a:ea typeface="ＭＳ ゴシック"/>
              </a:rPr>
              <a:t>button, located in the Data group, and then select </a:t>
            </a:r>
            <a:r>
              <a:rPr lang="en-US" b="1" i="0" u="none" strike="noStrike" baseline="0" dirty="0">
                <a:latin typeface="Segoe"/>
                <a:ea typeface="ＭＳ ゴシック"/>
              </a:rPr>
              <a:t>Cost</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4.	Under task 6, click the </a:t>
            </a:r>
            <a:r>
              <a:rPr lang="en-US" b="0" i="0" u="none" strike="noStrike" baseline="0" dirty="0">
                <a:solidFill>
                  <a:srgbClr val="FF0000"/>
                </a:solidFill>
                <a:latin typeface="Segoe"/>
                <a:ea typeface="ＭＳ ゴシック"/>
              </a:rPr>
              <a:t>row heading directly to the left </a:t>
            </a:r>
            <a:r>
              <a:rPr lang="en-US" b="0" i="0" u="none" strike="noStrike" baseline="0" dirty="0">
                <a:latin typeface="Segoe"/>
                <a:ea typeface="ＭＳ ゴシック"/>
              </a:rPr>
              <a:t>of Yan Li so that Yan Li’s entire assignment is selected.</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spTree>
    <p:extLst>
      <p:ext uri="{BB962C8B-B14F-4D97-AF65-F5344CB8AC3E}">
        <p14:creationId xmlns:p14="http://schemas.microsoft.com/office/powerpoint/2010/main" val="316767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a:t>
            </a:fld>
            <a:endParaRPr lang="en-US" dirty="0"/>
          </a:p>
        </p:txBody>
      </p:sp>
      <p:pic>
        <p:nvPicPr>
          <p:cNvPr id="3" name="Picture 2" descr="06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933" y="1777559"/>
            <a:ext cx="8094134" cy="2591680"/>
          </a:xfrm>
          <a:prstGeom prst="rect">
            <a:avLst/>
          </a:prstGeom>
        </p:spPr>
      </p:pic>
    </p:spTree>
    <p:extLst>
      <p:ext uri="{BB962C8B-B14F-4D97-AF65-F5344CB8AC3E}">
        <p14:creationId xmlns:p14="http://schemas.microsoft.com/office/powerpoint/2010/main" val="2236096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Apply a Different Cost Rate to an Assignment</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5.	Move the center divider in the table portion (on the left) of the Task Usage view to the right until the Total Cost column is visible. You can see that the total cost of Yan’s assignment to this task is $2114.29. Your screen should look similar to the figure below.</a:t>
            </a:r>
          </a:p>
        </p:txBody>
      </p:sp>
      <p:pic>
        <p:nvPicPr>
          <p:cNvPr id="4" name="Picture 3" descr="06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3340100"/>
            <a:ext cx="5461000" cy="2914349"/>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sp>
        <p:nvSpPr>
          <p:cNvPr id="8" name="Rounded Rectangle 7"/>
          <p:cNvSpPr/>
          <p:nvPr/>
        </p:nvSpPr>
        <p:spPr bwMode="auto">
          <a:xfrm>
            <a:off x="3505200" y="6019800"/>
            <a:ext cx="2895600" cy="304800"/>
          </a:xfrm>
          <a:prstGeom prst="roundRect">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279187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Apply a Different Cost Rate to an Assignment</a:t>
            </a:r>
            <a:endParaRPr lang="en-US" b="0" i="0" u="none" strike="noStrike" baseline="0">
              <a:solidFill>
                <a:srgbClr val="009E49"/>
              </a:solidFill>
              <a:latin typeface="Times New Roman"/>
              <a:ea typeface="ＭＳ ゴシック"/>
            </a:endParaRPr>
          </a:p>
        </p:txBody>
      </p:sp>
      <p:pic>
        <p:nvPicPr>
          <p:cNvPr id="4" name="Picture 3" descr="0606.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600" y="2057400"/>
            <a:ext cx="5366197" cy="2857500"/>
          </a:xfrm>
          <a:prstGeom prst="rect">
            <a:avLst/>
          </a:prstGeom>
        </p:spPr>
      </p:pic>
      <p:sp>
        <p:nvSpPr>
          <p:cNvPr id="3" name="Text Placeholder 2"/>
          <p:cNvSpPr>
            <a:spLocks noGrp="1"/>
          </p:cNvSpPr>
          <p:nvPr>
            <p:ph type="body" idx="1"/>
          </p:nvPr>
        </p:nvSpPr>
        <p:spPr/>
        <p:txBody>
          <a:bodyPr/>
          <a:lstStyle/>
          <a:p>
            <a:pPr lvl="1"/>
            <a:r>
              <a:rPr lang="en-US" sz="2000" dirty="0">
                <a:latin typeface="Segoe"/>
                <a:ea typeface="ＭＳ ゴシック"/>
              </a:rPr>
              <a:t>6.	Double-click </a:t>
            </a:r>
            <a:r>
              <a:rPr lang="en-US" sz="2000" b="1" dirty="0">
                <a:latin typeface="Segoe"/>
                <a:ea typeface="ＭＳ ゴシック"/>
              </a:rPr>
              <a:t>Yan Li’s </a:t>
            </a:r>
            <a:r>
              <a:rPr lang="en-US" sz="2000" dirty="0">
                <a:latin typeface="Segoe"/>
                <a:ea typeface="ＭＳ ゴシック"/>
              </a:rPr>
              <a:t>name. The </a:t>
            </a:r>
            <a:r>
              <a:rPr lang="en-US" sz="2000" b="1" dirty="0">
                <a:latin typeface="Segoe"/>
                <a:ea typeface="ＭＳ ゴシック"/>
              </a:rPr>
              <a:t>Assignment Information </a:t>
            </a:r>
            <a:r>
              <a:rPr lang="en-US" sz="2000" dirty="0">
                <a:latin typeface="Segoe"/>
                <a:ea typeface="ＭＳ ゴシック"/>
              </a:rPr>
              <a:t>dialog box appears.</a:t>
            </a:r>
            <a:endParaRPr lang="en-US" sz="2000" dirty="0">
              <a:latin typeface="Times New Roman"/>
              <a:ea typeface="ＭＳ ゴシック"/>
            </a:endParaRPr>
          </a:p>
          <a:p>
            <a:pPr lvl="1" rtl="0"/>
            <a:r>
              <a:rPr lang="en-US" sz="2000" b="0" i="0" u="none" strike="noStrike" baseline="0" dirty="0">
                <a:latin typeface="Segoe"/>
                <a:ea typeface="ＭＳ ゴシック"/>
              </a:rPr>
              <a:t>7.	Click the </a:t>
            </a:r>
            <a:r>
              <a:rPr lang="en-US" sz="2000" b="1" i="0" u="none" strike="noStrike" baseline="0" dirty="0">
                <a:latin typeface="Segoe"/>
                <a:ea typeface="ＭＳ ゴシック"/>
              </a:rPr>
              <a:t>Genera</a:t>
            </a:r>
            <a:r>
              <a:rPr lang="en-US" sz="2000" b="0" i="0" u="none" strike="noStrike" baseline="0" dirty="0">
                <a:latin typeface="Segoe"/>
                <a:ea typeface="ＭＳ ゴシック"/>
              </a:rPr>
              <a:t>l </a:t>
            </a:r>
            <a:br>
              <a:rPr lang="en-US" sz="2000" b="0" i="0" u="none" strike="noStrike" baseline="0" dirty="0">
                <a:latin typeface="Segoe"/>
                <a:ea typeface="ＭＳ ゴシック"/>
              </a:rPr>
            </a:br>
            <a:r>
              <a:rPr lang="en-US" sz="2000" b="0" i="0" u="none" strike="noStrike" baseline="0" dirty="0">
                <a:latin typeface="Segoe"/>
                <a:ea typeface="ＭＳ ゴシック"/>
              </a:rPr>
              <a:t>tab, if it is not </a:t>
            </a:r>
            <a:br>
              <a:rPr lang="en-US" sz="2000" b="0" i="0" u="none" strike="noStrike" baseline="0" dirty="0">
                <a:latin typeface="Segoe"/>
                <a:ea typeface="ＭＳ ゴシック"/>
              </a:rPr>
            </a:br>
            <a:r>
              <a:rPr lang="en-US" sz="2000" b="0" i="0" u="none" strike="noStrike" baseline="0" dirty="0">
                <a:latin typeface="Segoe"/>
                <a:ea typeface="ＭＳ ゴシック"/>
              </a:rPr>
              <a:t>already selected.</a:t>
            </a:r>
          </a:p>
          <a:p>
            <a:pPr lvl="1" rtl="0"/>
            <a:r>
              <a:rPr lang="en-US" sz="2000" b="0" i="0" u="none" strike="noStrike" baseline="0" dirty="0">
                <a:latin typeface="Segoe"/>
                <a:ea typeface="ＭＳ ゴシック"/>
              </a:rPr>
              <a:t>8.	In the Cost rate </a:t>
            </a:r>
            <a:br>
              <a:rPr lang="en-US" sz="2000" b="0" i="0" u="none" strike="noStrike" baseline="0" dirty="0">
                <a:latin typeface="Segoe"/>
                <a:ea typeface="ＭＳ ゴシック"/>
              </a:rPr>
            </a:br>
            <a:r>
              <a:rPr lang="en-US" sz="2000" b="0" i="0" u="none" strike="noStrike" baseline="0" dirty="0">
                <a:latin typeface="Segoe"/>
                <a:ea typeface="ＭＳ ゴシック"/>
              </a:rPr>
              <a:t>table box, type or </a:t>
            </a:r>
            <a:br>
              <a:rPr lang="en-US" sz="2000" b="0" i="0" u="none" strike="noStrike" baseline="0" dirty="0">
                <a:latin typeface="Segoe"/>
                <a:ea typeface="ＭＳ ゴシック"/>
              </a:rPr>
            </a:br>
            <a:r>
              <a:rPr lang="en-US" sz="2000" b="0" i="0" u="none" strike="noStrike" baseline="0" dirty="0">
                <a:latin typeface="Segoe"/>
                <a:ea typeface="ＭＳ ゴシック"/>
              </a:rPr>
              <a:t>select </a:t>
            </a:r>
            <a:r>
              <a:rPr lang="en-US" sz="2000" b="1" i="0" u="none" strike="noStrike" baseline="0" dirty="0">
                <a:latin typeface="Segoe"/>
                <a:ea typeface="ＭＳ ゴシック"/>
              </a:rPr>
              <a:t>B</a:t>
            </a:r>
            <a:r>
              <a:rPr lang="en-US" sz="2000" b="0" i="0" u="none" strike="noStrike" baseline="0" dirty="0">
                <a:latin typeface="Segoe"/>
                <a:ea typeface="ＭＳ ゴシック"/>
              </a:rPr>
              <a:t>, and then </a:t>
            </a:r>
            <a:br>
              <a:rPr lang="en-US" sz="2000" b="0" i="0" u="none" strike="noStrike" baseline="0" dirty="0">
                <a:latin typeface="Segoe"/>
                <a:ea typeface="ＭＳ ゴシック"/>
              </a:rPr>
            </a:br>
            <a:r>
              <a:rPr lang="en-US" sz="2000" b="0" i="0" u="none" strike="noStrike" baseline="0" dirty="0">
                <a:latin typeface="Segoe"/>
                <a:ea typeface="ＭＳ ゴシック"/>
              </a:rPr>
              <a:t>click </a:t>
            </a:r>
            <a:r>
              <a:rPr lang="en-US" sz="2000" b="1" i="0" u="none" strike="noStrike" baseline="0" dirty="0">
                <a:latin typeface="Segoe"/>
                <a:ea typeface="ＭＳ ゴシック"/>
              </a:rPr>
              <a:t>OK</a:t>
            </a:r>
            <a:r>
              <a:rPr lang="en-US" sz="2000" b="0" i="0" u="none" strike="noStrike" baseline="0" dirty="0">
                <a:latin typeface="Segoe"/>
                <a:ea typeface="ＭＳ ゴシック"/>
              </a:rPr>
              <a:t>. Microsoft </a:t>
            </a:r>
            <a:br>
              <a:rPr lang="en-US" sz="2000" b="0" i="0" u="none" strike="noStrike" baseline="0" dirty="0">
                <a:latin typeface="Segoe"/>
                <a:ea typeface="ＭＳ ゴシック"/>
              </a:rPr>
            </a:br>
            <a:r>
              <a:rPr lang="en-US" sz="2000" b="0" i="0" u="none" strike="noStrike" baseline="0" dirty="0">
                <a:latin typeface="Segoe"/>
                <a:ea typeface="ＭＳ ゴシック"/>
              </a:rPr>
              <a:t>Project applies </a:t>
            </a:r>
            <a:br>
              <a:rPr lang="en-US" sz="2000" b="0" i="0" u="none" strike="noStrike" baseline="0" dirty="0">
                <a:latin typeface="Segoe"/>
                <a:ea typeface="ＭＳ ゴシック"/>
              </a:rPr>
            </a:br>
            <a:r>
              <a:rPr lang="en-US" sz="2000" b="0" i="0" u="none" strike="noStrike" baseline="0" dirty="0">
                <a:latin typeface="Segoe"/>
                <a:ea typeface="ＭＳ ゴシック"/>
              </a:rPr>
              <a:t>Yan Li’s Cost Rate </a:t>
            </a:r>
            <a:br>
              <a:rPr lang="en-US" sz="2000" b="0" i="0" u="none" strike="noStrike" baseline="0" dirty="0">
                <a:latin typeface="Segoe"/>
                <a:ea typeface="ＭＳ ゴシック"/>
              </a:rPr>
            </a:br>
            <a:r>
              <a:rPr lang="en-US" sz="2000" b="0" i="0" u="none" strike="noStrike" baseline="0" dirty="0">
                <a:latin typeface="Segoe"/>
                <a:ea typeface="ＭＳ ゴシック"/>
              </a:rPr>
              <a:t>Table B to the assignment. </a:t>
            </a:r>
            <a:r>
              <a:rPr lang="en-US" sz="2000" b="0" i="0" u="none" strike="noStrike" baseline="0" dirty="0">
                <a:solidFill>
                  <a:srgbClr val="FF0000"/>
                </a:solidFill>
                <a:latin typeface="Segoe"/>
                <a:ea typeface="ＭＳ ゴシック"/>
              </a:rPr>
              <a:t>The new cost </a:t>
            </a:r>
            <a:r>
              <a:rPr lang="en-US" sz="2000" b="0" i="0" u="none" strike="noStrike" baseline="0" dirty="0">
                <a:latin typeface="Segoe"/>
                <a:ea typeface="ＭＳ ゴシック"/>
              </a:rPr>
              <a:t>of the assignment, $1,714.29, is reflected in the total cost column. Your screen should look similar to the figure above.</a:t>
            </a:r>
          </a:p>
        </p:txBody>
      </p:sp>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spTree>
    <p:extLst>
      <p:ext uri="{BB962C8B-B14F-4D97-AF65-F5344CB8AC3E}">
        <p14:creationId xmlns:p14="http://schemas.microsoft.com/office/powerpoint/2010/main" val="113384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Apply a Different Cost Rate to an Assignment</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9.	</a:t>
            </a:r>
            <a:r>
              <a:rPr lang="en-US" b="1" i="0" u="none" strike="noStrike" baseline="0">
                <a:latin typeface="Segoe"/>
                <a:ea typeface="ＭＳ ゴシック"/>
              </a:rPr>
              <a:t>SAVE </a:t>
            </a:r>
            <a:r>
              <a:rPr lang="en-US" b="0" i="0" u="none" strike="noStrike" baseline="0">
                <a:latin typeface="Segoe"/>
                <a:ea typeface="ＭＳ ゴシック"/>
              </a:rPr>
              <a:t>the project schedule.</a:t>
            </a:r>
          </a:p>
          <a:p>
            <a:pPr lvl="0" rtl="0"/>
            <a:r>
              <a:rPr lang="en-US" b="1" i="0" u="none" strike="noStrike" baseline="0">
                <a:latin typeface="Segoe"/>
                <a:ea typeface="ＭＳ ゴシック"/>
              </a:rPr>
              <a:t>PAUSE. LEAVE </a:t>
            </a:r>
            <a:r>
              <a:rPr lang="en-US" b="0" i="0" u="none" strike="noStrike" baseline="0">
                <a:latin typeface="Segoe"/>
                <a:ea typeface="ＭＳ ゴシック"/>
              </a:rPr>
              <a:t>Project open to use in the next exercise.</a:t>
            </a:r>
          </a:p>
          <a:p>
            <a:pPr lvl="0" rtl="0"/>
            <a:r>
              <a:rPr lang="en-US" b="0" i="0" u="none" strike="noStrike" baseline="0">
                <a:latin typeface="Segoe"/>
                <a:ea typeface="ＭＳ ゴシック"/>
              </a:rPr>
              <a:t>In this exercise, you applied an alternate rate table for a resource to reflect a different pay rate for different work. </a:t>
            </a:r>
          </a:p>
          <a:p>
            <a:pPr lvl="0" rtl="0"/>
            <a:r>
              <a:rPr lang="en-US" b="0" i="0" u="none" strike="noStrike" baseline="0">
                <a:latin typeface="Segoe"/>
                <a:ea typeface="ＭＳ ゴシック"/>
              </a:rPr>
              <a:t>You can set up as many as five pay rates per resource. This enables you to assign different pay rates to different assignments for a resource. </a:t>
            </a:r>
          </a:p>
          <a:p>
            <a:pPr lvl="0" rtl="0"/>
            <a:r>
              <a:rPr lang="en-US" b="0" i="0" u="none" strike="noStrike" baseline="0">
                <a:latin typeface="Segoe"/>
                <a:ea typeface="ＭＳ ゴシック"/>
              </a:rPr>
              <a:t>By default, Microsoft Project uses cost rate table A, but you can specify any time another rate table should be used.</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spTree>
    <p:extLst>
      <p:ext uri="{BB962C8B-B14F-4D97-AF65-F5344CB8AC3E}">
        <p14:creationId xmlns:p14="http://schemas.microsoft.com/office/powerpoint/2010/main" val="3121396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FF0000"/>
                </a:solidFill>
                <a:latin typeface="Segoe"/>
                <a:ea typeface="ＭＳ ゴシック"/>
              </a:rPr>
              <a:t>Specifying Resource Availability </a:t>
            </a:r>
            <a:r>
              <a:rPr lang="en-US" b="0" i="0" u="none" strike="noStrike" baseline="0" dirty="0">
                <a:solidFill>
                  <a:srgbClr val="009E49"/>
                </a:solidFill>
                <a:latin typeface="Segoe"/>
                <a:ea typeface="ＭＳ ゴシック"/>
              </a:rPr>
              <a:t>at Different Times</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Sometimes, as you are working on a project schedule, you will find that a resource will have </a:t>
            </a:r>
            <a:r>
              <a:rPr lang="en-US" b="0" i="0" u="none" strike="noStrike" baseline="0" dirty="0">
                <a:solidFill>
                  <a:srgbClr val="FF0000"/>
                </a:solidFill>
                <a:latin typeface="Segoe"/>
                <a:ea typeface="ＭＳ ゴシック"/>
              </a:rPr>
              <a:t>varying availability</a:t>
            </a:r>
            <a:r>
              <a:rPr lang="en-US" b="0" i="0" u="none" strike="noStrike" baseline="0" dirty="0">
                <a:latin typeface="Segoe"/>
                <a:ea typeface="ＭＳ ゴシック"/>
              </a:rPr>
              <a:t>. </a:t>
            </a:r>
          </a:p>
          <a:p>
            <a:pPr lvl="0" rtl="0"/>
            <a:r>
              <a:rPr lang="en-US" b="0" i="0" u="none" strike="noStrike" baseline="0" dirty="0">
                <a:latin typeface="Segoe"/>
                <a:ea typeface="ＭＳ ゴシック"/>
              </a:rPr>
              <a:t>To control this availability, Microsoft Project uses Max. Units, or the maximum capacity of a resource, to accomplish tasks.</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spTree>
    <p:extLst>
      <p:ext uri="{BB962C8B-B14F-4D97-AF65-F5344CB8AC3E}">
        <p14:creationId xmlns:p14="http://schemas.microsoft.com/office/powerpoint/2010/main" val="3292254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Specify a Resource’s Availability Over Time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USE </a:t>
            </a:r>
            <a:r>
              <a:rPr lang="en-US" b="0" i="0" u="none" strike="noStrike" baseline="0" dirty="0">
                <a:latin typeface="Segoe"/>
                <a:ea typeface="ＭＳ ゴシック"/>
              </a:rPr>
              <a:t>the project schedule you created in the previous exercise.</a:t>
            </a:r>
          </a:p>
          <a:p>
            <a:pPr lvl="1" rtl="0"/>
            <a:r>
              <a:rPr lang="en-US" b="0" i="0" u="none" strike="noStrike" baseline="0" dirty="0">
                <a:latin typeface="Segoe"/>
                <a:ea typeface="ＭＳ ゴシック"/>
              </a:rPr>
              <a:t>1.	On the ribbon, click the </a:t>
            </a:r>
            <a:r>
              <a:rPr lang="en-US" b="1" i="0" u="none" strike="noStrike" baseline="0" dirty="0">
                <a:latin typeface="Segoe"/>
                <a:ea typeface="ＭＳ ゴシック"/>
              </a:rPr>
              <a:t>Resource Sheet </a:t>
            </a:r>
            <a:r>
              <a:rPr lang="en-US" b="0" i="0" u="none" strike="noStrike" baseline="0" dirty="0">
                <a:latin typeface="Segoe"/>
                <a:ea typeface="ＭＳ ゴシック"/>
              </a:rPr>
              <a:t>button.</a:t>
            </a:r>
          </a:p>
          <a:p>
            <a:pPr lvl="1" rtl="0"/>
            <a:r>
              <a:rPr lang="en-US" b="0" i="0" u="none" strike="noStrike" baseline="0" dirty="0">
                <a:latin typeface="Segoe"/>
                <a:ea typeface="ＭＳ ゴシック"/>
              </a:rPr>
              <a:t>2.	In the Resource Name column, double-click click the name of resource 32, </a:t>
            </a:r>
            <a:r>
              <a:rPr lang="en-US" b="1" i="0" u="none" strike="noStrike" baseline="0" dirty="0">
                <a:latin typeface="Segoe"/>
                <a:ea typeface="ＭＳ ゴシック"/>
              </a:rPr>
              <a:t>electrician</a:t>
            </a:r>
            <a:r>
              <a:rPr lang="en-US" b="0" i="0" u="none" strike="noStrike" baseline="0" dirty="0">
                <a:latin typeface="Segoe"/>
                <a:ea typeface="ＭＳ ゴシック"/>
              </a:rPr>
              <a:t>. The Resource Information dialog box appears.</a:t>
            </a:r>
          </a:p>
          <a:p>
            <a:pPr lvl="1" rtl="0"/>
            <a:r>
              <a:rPr lang="en-US" b="0" i="0" u="none" strike="noStrike" baseline="0" dirty="0">
                <a:latin typeface="Segoe"/>
                <a:ea typeface="ＭＳ ゴシック"/>
              </a:rPr>
              <a:t>3.	Click the </a:t>
            </a:r>
            <a:r>
              <a:rPr lang="en-US" b="1" i="0" u="none" strike="noStrike" baseline="0" dirty="0">
                <a:latin typeface="Segoe"/>
                <a:ea typeface="ＭＳ ゴシック"/>
              </a:rPr>
              <a:t>General </a:t>
            </a:r>
            <a:r>
              <a:rPr lang="en-US" b="0" i="0" u="none" strike="noStrike" baseline="0" dirty="0">
                <a:latin typeface="Segoe"/>
                <a:ea typeface="ＭＳ ゴシック"/>
              </a:rPr>
              <a:t>tab, if it is not already selected. You originally planned that there would be three electricians available for the entire video production, but you have just determined that there </a:t>
            </a:r>
            <a:r>
              <a:rPr lang="en-US" b="0" i="0" u="none" strike="noStrike" baseline="0" dirty="0">
                <a:solidFill>
                  <a:srgbClr val="FF0000"/>
                </a:solidFill>
                <a:latin typeface="Segoe"/>
                <a:ea typeface="ＭＳ ゴシック"/>
              </a:rPr>
              <a:t>will only be two electricians available from May 1–May 20, 2016.</a:t>
            </a:r>
            <a:endParaRPr lang="en-US" b="0" i="0" u="none" strike="noStrike" baseline="0" dirty="0">
              <a:solidFill>
                <a:srgbClr val="FF0000"/>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spTree>
    <p:extLst>
      <p:ext uri="{BB962C8B-B14F-4D97-AF65-F5344CB8AC3E}">
        <p14:creationId xmlns:p14="http://schemas.microsoft.com/office/powerpoint/2010/main" val="3661657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Specify a Resource’s Availability Over Time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4.	Under Resource Availability, in the first row of the Available From column, leave </a:t>
            </a:r>
            <a:r>
              <a:rPr lang="en-US" b="1" i="0" u="none" strike="noStrike" baseline="0" dirty="0">
                <a:latin typeface="Segoe"/>
                <a:ea typeface="ＭＳ ゴシック"/>
              </a:rPr>
              <a:t>NA </a:t>
            </a:r>
            <a:r>
              <a:rPr lang="en-US" b="0" i="0" u="none" strike="noStrike" baseline="0" dirty="0">
                <a:latin typeface="Segoe"/>
                <a:ea typeface="ＭＳ ゴシック"/>
              </a:rPr>
              <a:t>(Microsoft Project’s term for a null field, or a field that is blank).</a:t>
            </a:r>
          </a:p>
          <a:p>
            <a:pPr lvl="1" rtl="0"/>
            <a:r>
              <a:rPr lang="en-US" b="0" i="0" u="none" strike="noStrike" baseline="0" dirty="0">
                <a:latin typeface="Segoe"/>
                <a:ea typeface="ＭＳ ゴシック"/>
              </a:rPr>
              <a:t>5.	In the </a:t>
            </a:r>
            <a:r>
              <a:rPr lang="en-US" b="0" i="0" u="none" strike="noStrike" baseline="0" dirty="0">
                <a:solidFill>
                  <a:srgbClr val="FF0000"/>
                </a:solidFill>
                <a:latin typeface="Segoe"/>
                <a:ea typeface="ＭＳ ゴシック"/>
              </a:rPr>
              <a:t>Available To </a:t>
            </a:r>
            <a:r>
              <a:rPr lang="en-US" b="0" i="0" u="none" strike="noStrike" baseline="0" dirty="0">
                <a:latin typeface="Segoe"/>
                <a:ea typeface="ＭＳ ゴシック"/>
              </a:rPr>
              <a:t>cell in the first row, key or select </a:t>
            </a:r>
            <a:r>
              <a:rPr lang="en-US" b="1" i="0" u="none" strike="noStrike" baseline="0" dirty="0">
                <a:latin typeface="Segoe"/>
                <a:ea typeface="ＭＳ ゴシック"/>
              </a:rPr>
              <a:t>4/30/16</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6.	In the </a:t>
            </a:r>
            <a:r>
              <a:rPr lang="en-US" b="0" i="0" u="none" strike="noStrike" baseline="0" dirty="0">
                <a:solidFill>
                  <a:srgbClr val="FF0000"/>
                </a:solidFill>
                <a:latin typeface="Segoe"/>
                <a:ea typeface="ＭＳ ゴシック"/>
              </a:rPr>
              <a:t>Available From </a:t>
            </a:r>
            <a:r>
              <a:rPr lang="en-US" b="0" i="0" u="none" strike="noStrike" baseline="0" dirty="0">
                <a:latin typeface="Segoe"/>
                <a:ea typeface="ＭＳ ゴシック"/>
              </a:rPr>
              <a:t>cell in the second row, key or select </a:t>
            </a:r>
            <a:r>
              <a:rPr lang="en-US" b="1" i="0" u="none" strike="noStrike" baseline="0" dirty="0">
                <a:latin typeface="Segoe"/>
                <a:ea typeface="ＭＳ ゴシック"/>
              </a:rPr>
              <a:t>5/1/16</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7.	In the </a:t>
            </a:r>
            <a:r>
              <a:rPr lang="en-US" b="0" i="0" u="none" strike="noStrike" baseline="0" dirty="0">
                <a:solidFill>
                  <a:srgbClr val="FF0000"/>
                </a:solidFill>
                <a:latin typeface="Segoe"/>
                <a:ea typeface="ＭＳ ゴシック"/>
              </a:rPr>
              <a:t>Available To </a:t>
            </a:r>
            <a:r>
              <a:rPr lang="en-US" b="0" i="0" u="none" strike="noStrike" baseline="0" dirty="0">
                <a:latin typeface="Segoe"/>
                <a:ea typeface="ＭＳ ゴシック"/>
              </a:rPr>
              <a:t>cell in the second row, key or select </a:t>
            </a:r>
            <a:r>
              <a:rPr lang="en-US" b="1" i="0" u="none" strike="noStrike" baseline="0" dirty="0">
                <a:latin typeface="Segoe"/>
                <a:ea typeface="ＭＳ ゴシック"/>
              </a:rPr>
              <a:t>5/20/16</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8.	In the Units cell in the second row, key or select </a:t>
            </a:r>
            <a:r>
              <a:rPr lang="en-US" b="1" i="0" u="none" strike="noStrike" baseline="0" dirty="0">
                <a:solidFill>
                  <a:srgbClr val="FF0000"/>
                </a:solidFill>
                <a:latin typeface="Segoe"/>
                <a:ea typeface="ＭＳ ゴシック"/>
              </a:rPr>
              <a:t>200%</a:t>
            </a:r>
            <a:r>
              <a:rPr lang="en-US" b="0" i="0" u="none" strike="noStrike" baseline="0" dirty="0">
                <a:solidFill>
                  <a:srgbClr val="FF0000"/>
                </a:solidFill>
                <a:latin typeface="Times New Roman"/>
                <a:ea typeface="ＭＳ ゴシック"/>
              </a:rPr>
              <a:t>.</a:t>
            </a:r>
          </a:p>
          <a:p>
            <a:pPr lvl="1"/>
            <a:r>
              <a:rPr lang="en-US" dirty="0">
                <a:latin typeface="Segoe"/>
                <a:ea typeface="ＭＳ ゴシック"/>
              </a:rPr>
              <a:t>9.	In the </a:t>
            </a:r>
            <a:r>
              <a:rPr lang="en-US" dirty="0">
                <a:solidFill>
                  <a:srgbClr val="FF0000"/>
                </a:solidFill>
                <a:latin typeface="Segoe"/>
                <a:ea typeface="ＭＳ ゴシック"/>
              </a:rPr>
              <a:t>Available From </a:t>
            </a:r>
            <a:r>
              <a:rPr lang="en-US" dirty="0">
                <a:latin typeface="Segoe"/>
                <a:ea typeface="ＭＳ ゴシック"/>
              </a:rPr>
              <a:t>cell in the third row, key or select </a:t>
            </a:r>
            <a:r>
              <a:rPr lang="en-US" b="1" dirty="0">
                <a:latin typeface="Segoe"/>
                <a:ea typeface="ＭＳ ゴシック"/>
              </a:rPr>
              <a:t>5/21/16</a:t>
            </a:r>
            <a:r>
              <a:rPr lang="en-US" dirty="0">
                <a:latin typeface="Times New Roman"/>
                <a:ea typeface="ＭＳ ゴシック"/>
              </a:rPr>
              <a:t>.</a:t>
            </a:r>
          </a:p>
          <a:p>
            <a:pPr lvl="1" rtl="0"/>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spTree>
    <p:extLst>
      <p:ext uri="{BB962C8B-B14F-4D97-AF65-F5344CB8AC3E}">
        <p14:creationId xmlns:p14="http://schemas.microsoft.com/office/powerpoint/2010/main" val="1795958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Specify a Resource’s Availability Over Time</a:t>
            </a:r>
            <a:endParaRPr lang="en-US" b="0" i="0" u="none" strike="noStrike" baseline="0">
              <a:solidFill>
                <a:srgbClr val="009E49"/>
              </a:solidFill>
              <a:latin typeface="Times New Roman"/>
              <a:ea typeface="ＭＳ ゴシック"/>
            </a:endParaRPr>
          </a:p>
        </p:txBody>
      </p:sp>
      <p:pic>
        <p:nvPicPr>
          <p:cNvPr id="4" name="Picture 3" descr="0607.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1600200"/>
            <a:ext cx="4687360" cy="3898900"/>
          </a:xfrm>
          <a:prstGeom prst="rect">
            <a:avLst/>
          </a:prstGeom>
        </p:spPr>
      </p:pic>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10.	Leave the Available To </a:t>
            </a:r>
            <a:br>
              <a:rPr lang="en-US" b="0" i="0" u="none" strike="noStrike" baseline="0">
                <a:latin typeface="Segoe"/>
                <a:ea typeface="ＭＳ ゴシック"/>
              </a:rPr>
            </a:br>
            <a:r>
              <a:rPr lang="en-US" b="0" i="0" u="none" strike="noStrike" baseline="0">
                <a:latin typeface="Segoe"/>
                <a:ea typeface="ＭＳ ゴシック"/>
              </a:rPr>
              <a:t>cell in the third row </a:t>
            </a:r>
            <a:br>
              <a:rPr lang="en-US" b="0" i="0" u="none" strike="noStrike" baseline="0">
                <a:latin typeface="Segoe"/>
                <a:ea typeface="ＭＳ ゴシック"/>
              </a:rPr>
            </a:br>
            <a:r>
              <a:rPr lang="en-US" b="0" i="0" u="none" strike="noStrike" baseline="0">
                <a:latin typeface="Segoe"/>
                <a:ea typeface="ＭＳ ゴシック"/>
              </a:rPr>
              <a:t>blank. Microsoft </a:t>
            </a:r>
            <a:br>
              <a:rPr lang="en-US" b="0" i="0" u="none" strike="noStrike" baseline="0">
                <a:latin typeface="Segoe"/>
                <a:ea typeface="ＭＳ ゴシック"/>
              </a:rPr>
            </a:br>
            <a:r>
              <a:rPr lang="en-US" b="0" i="0" u="none" strike="noStrike" baseline="0">
                <a:latin typeface="Segoe"/>
                <a:ea typeface="ＭＳ ゴシック"/>
              </a:rPr>
              <a:t>Project will fill this </a:t>
            </a:r>
            <a:br>
              <a:rPr lang="en-US" b="0" i="0" u="none" strike="noStrike" baseline="0">
                <a:latin typeface="Segoe"/>
                <a:ea typeface="ＭＳ ゴシック"/>
              </a:rPr>
            </a:br>
            <a:r>
              <a:rPr lang="en-US" b="0" i="0" u="none" strike="noStrike" baseline="0">
                <a:latin typeface="Segoe"/>
                <a:ea typeface="ＭＳ ゴシック"/>
              </a:rPr>
              <a:t>with </a:t>
            </a:r>
            <a:r>
              <a:rPr lang="en-US" b="1" i="0" u="none" strike="noStrike" baseline="0">
                <a:latin typeface="Segoe"/>
                <a:ea typeface="ＭＳ ゴシック"/>
              </a:rPr>
              <a:t>NA</a:t>
            </a:r>
            <a:r>
              <a:rPr lang="en-US" b="0" i="0" u="none" strike="noStrike" baseline="0">
                <a:latin typeface="Times New Roman"/>
                <a:ea typeface="ＭＳ ゴシック"/>
              </a:rPr>
              <a:t>.</a:t>
            </a:r>
          </a:p>
          <a:p>
            <a:pPr lvl="1" rtl="0"/>
            <a:r>
              <a:rPr lang="en-US" b="0" i="0" u="none" strike="noStrike" baseline="0">
                <a:latin typeface="Segoe"/>
                <a:ea typeface="ＭＳ ゴシック"/>
              </a:rPr>
              <a:t>11.	In the Units cell in the </a:t>
            </a:r>
            <a:br>
              <a:rPr lang="en-US" b="0" i="0" u="none" strike="noStrike" baseline="0">
                <a:latin typeface="Segoe"/>
                <a:ea typeface="ＭＳ ゴシック"/>
              </a:rPr>
            </a:br>
            <a:r>
              <a:rPr lang="en-US" b="0" i="0" u="none" strike="noStrike" baseline="0">
                <a:latin typeface="Segoe"/>
                <a:ea typeface="ＭＳ ゴシック"/>
              </a:rPr>
              <a:t>third row, type or </a:t>
            </a:r>
            <a:br>
              <a:rPr lang="en-US" b="0" i="0" u="none" strike="noStrike" baseline="0">
                <a:latin typeface="Segoe"/>
                <a:ea typeface="ＭＳ ゴシック"/>
              </a:rPr>
            </a:br>
            <a:r>
              <a:rPr lang="en-US" b="0" i="0" u="none" strike="noStrike" baseline="0">
                <a:latin typeface="Segoe"/>
                <a:ea typeface="ＭＳ ゴシック"/>
              </a:rPr>
              <a:t>select </a:t>
            </a:r>
            <a:r>
              <a:rPr lang="en-US" b="1" i="0" u="none" strike="noStrike" baseline="0">
                <a:latin typeface="Segoe"/>
                <a:ea typeface="ＭＳ ゴシック"/>
              </a:rPr>
              <a:t>300%</a:t>
            </a:r>
            <a:r>
              <a:rPr lang="en-US" b="0" i="0" u="none" strike="noStrike" baseline="0">
                <a:latin typeface="Segoe"/>
                <a:ea typeface="ＭＳ ゴシック"/>
              </a:rPr>
              <a:t>, and </a:t>
            </a:r>
            <a:br>
              <a:rPr lang="en-US" b="0" i="0" u="none" strike="noStrike" baseline="0">
                <a:latin typeface="Segoe"/>
                <a:ea typeface="ＭＳ ゴシック"/>
              </a:rPr>
            </a:br>
            <a:r>
              <a:rPr lang="en-US" b="0" i="0" u="none" strike="noStrike" baseline="0">
                <a:latin typeface="Segoe"/>
                <a:ea typeface="ＭＳ ゴシック"/>
              </a:rPr>
              <a:t>then press </a:t>
            </a:r>
            <a:r>
              <a:rPr lang="en-US" b="1" i="0" u="none" strike="noStrike" baseline="0">
                <a:latin typeface="Segoe"/>
                <a:ea typeface="ＭＳ ゴシック"/>
              </a:rPr>
              <a:t>Enter</a:t>
            </a:r>
            <a:r>
              <a:rPr lang="en-US" b="0" i="0" u="none" strike="noStrike" baseline="0">
                <a:latin typeface="Segoe"/>
                <a:ea typeface="ＭＳ ゴシック"/>
              </a:rPr>
              <a:t>. </a:t>
            </a:r>
            <a:br>
              <a:rPr lang="en-US" b="0" i="0" u="none" strike="noStrike" baseline="0">
                <a:latin typeface="Segoe"/>
                <a:ea typeface="ＭＳ ゴシック"/>
              </a:rPr>
            </a:br>
            <a:r>
              <a:rPr lang="en-US" b="0" i="0" u="none" strike="noStrike" baseline="0">
                <a:latin typeface="Segoe"/>
                <a:ea typeface="ＭＳ ゴシック"/>
              </a:rPr>
              <a:t>Your screen should </a:t>
            </a:r>
            <a:br>
              <a:rPr lang="en-US" b="0" i="0" u="none" strike="noStrike" baseline="0">
                <a:latin typeface="Segoe"/>
                <a:ea typeface="ＭＳ ゴシック"/>
              </a:rPr>
            </a:br>
            <a:r>
              <a:rPr lang="en-US" b="0" i="0" u="none" strike="noStrike" baseline="0">
                <a:latin typeface="Segoe"/>
                <a:ea typeface="ＭＳ ゴシック"/>
              </a:rPr>
              <a:t>look similar to the </a:t>
            </a:r>
            <a:br>
              <a:rPr lang="en-US" b="0" i="0" u="none" strike="noStrike" baseline="0">
                <a:latin typeface="Segoe"/>
                <a:ea typeface="ＭＳ ゴシック"/>
              </a:rPr>
            </a:br>
            <a:r>
              <a:rPr lang="en-US" b="0" i="0" u="none" strike="noStrike" baseline="0">
                <a:latin typeface="Segoe"/>
                <a:ea typeface="ＭＳ ゴシック"/>
              </a:rPr>
              <a:t>figure at right.</a:t>
            </a:r>
            <a:endParaRPr lang="en-US" b="0" i="0" u="none" strike="noStrike" baseline="0">
              <a:latin typeface="Times New Roman"/>
              <a:ea typeface="ＭＳ ゴシック"/>
            </a:endParaRPr>
          </a:p>
        </p:txBody>
      </p:sp>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sp>
        <p:nvSpPr>
          <p:cNvPr id="8" name="Rounded Rectangle 7"/>
          <p:cNvSpPr/>
          <p:nvPr/>
        </p:nvSpPr>
        <p:spPr bwMode="auto">
          <a:xfrm>
            <a:off x="5410200" y="5181600"/>
            <a:ext cx="2895600" cy="304800"/>
          </a:xfrm>
          <a:prstGeom prst="roundRect">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192106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Specify a Resource’s Availability Over Time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12.	Click </a:t>
            </a:r>
            <a:r>
              <a:rPr lang="en-US" b="1" i="0" u="none" strike="noStrike" baseline="0" dirty="0">
                <a:latin typeface="Segoe"/>
                <a:ea typeface="ＭＳ ゴシック"/>
              </a:rPr>
              <a:t>OK </a:t>
            </a:r>
            <a:r>
              <a:rPr lang="en-US" b="0" i="0" u="none" strike="noStrike" baseline="0" dirty="0">
                <a:latin typeface="Segoe"/>
                <a:ea typeface="ＭＳ ゴシック"/>
              </a:rPr>
              <a:t>to close the Resource Information dialog box.</a:t>
            </a:r>
          </a:p>
          <a:p>
            <a:pPr lvl="1" rtl="0"/>
            <a:r>
              <a:rPr lang="en-US" b="0" i="0" u="none" strike="noStrike" baseline="0" dirty="0">
                <a:latin typeface="Segoe"/>
                <a:ea typeface="ＭＳ ゴシック"/>
              </a:rPr>
              <a:t>13.	</a:t>
            </a:r>
            <a:r>
              <a:rPr lang="en-US" b="1" i="0" u="none" strike="noStrike" baseline="0" dirty="0">
                <a:latin typeface="Segoe"/>
                <a:ea typeface="ＭＳ ゴシック"/>
              </a:rPr>
              <a:t>SAVE </a:t>
            </a:r>
            <a:r>
              <a:rPr lang="en-US" b="0" i="0" u="none" strike="noStrike" baseline="0" dirty="0">
                <a:latin typeface="Segoe"/>
                <a:ea typeface="ＭＳ ゴシック"/>
              </a:rPr>
              <a:t>the project schedule.</a:t>
            </a:r>
          </a:p>
          <a:p>
            <a:pPr lvl="0" rtl="0"/>
            <a:r>
              <a:rPr lang="en-US" b="1" i="0" u="none" strike="noStrike" baseline="0" dirty="0">
                <a:latin typeface="Segoe"/>
                <a:ea typeface="ＭＳ ゴシック"/>
              </a:rPr>
              <a:t>PAUSE. LEAVE </a:t>
            </a:r>
            <a:r>
              <a:rPr lang="en-US" b="0" i="0" u="none" strike="noStrike" baseline="0" dirty="0">
                <a:latin typeface="Segoe"/>
                <a:ea typeface="ＭＳ ゴシック"/>
              </a:rPr>
              <a:t>Project open to use in the next exercise.</a:t>
            </a:r>
          </a:p>
          <a:p>
            <a:pPr lvl="0" rtl="0"/>
            <a:r>
              <a:rPr lang="en-US" b="0" i="0" u="none" strike="noStrike" baseline="0" dirty="0">
                <a:latin typeface="Segoe"/>
                <a:ea typeface="ＭＳ ゴシック"/>
              </a:rPr>
              <a:t>In this exercise, you set resource availability over time using the </a:t>
            </a:r>
            <a:r>
              <a:rPr lang="en-US" b="0" i="0" u="none" strike="noStrike" baseline="0" dirty="0">
                <a:solidFill>
                  <a:srgbClr val="FF0000"/>
                </a:solidFill>
                <a:latin typeface="Segoe"/>
                <a:ea typeface="ＭＳ ゴシック"/>
              </a:rPr>
              <a:t>Resource Availability grid on the General tab of the Resource Information dialog box</a:t>
            </a:r>
            <a:r>
              <a:rPr lang="en-US" b="0" i="0" u="none" strike="noStrike" baseline="0" dirty="0">
                <a:latin typeface="Segoe"/>
                <a:ea typeface="ＭＳ ゴシック"/>
              </a:rPr>
              <a:t>. Recall from Lessons 3 and 4 that a resource’s capacity to work is measured in units. </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spTree>
    <p:extLst>
      <p:ext uri="{BB962C8B-B14F-4D97-AF65-F5344CB8AC3E}">
        <p14:creationId xmlns:p14="http://schemas.microsoft.com/office/powerpoint/2010/main" val="1842636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Specify a Resource’s Availability Over Time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The Max. Units value stored in Microsoft Project is the maximum capacity of a resource to accomplish tasks. </a:t>
            </a:r>
          </a:p>
          <a:p>
            <a:pPr lvl="0" rtl="0"/>
            <a:r>
              <a:rPr lang="en-US" b="0" i="0" u="none" strike="noStrike" baseline="0" dirty="0">
                <a:latin typeface="Segoe"/>
                <a:ea typeface="ＭＳ ゴシック"/>
              </a:rPr>
              <a:t>A resource’s calendar determines when a resource is available to work. </a:t>
            </a:r>
          </a:p>
          <a:p>
            <a:pPr lvl="0" rtl="0"/>
            <a:r>
              <a:rPr lang="en-US" b="0" i="0" u="none" strike="noStrike" baseline="0" dirty="0">
                <a:latin typeface="Segoe"/>
                <a:ea typeface="ＭＳ ゴシック"/>
              </a:rPr>
              <a:t>However, the resource’s capacity to work (measured in units and limited by their Max. Units value) determines how much that resource can work within those hours without becoming over-allocated.</a:t>
            </a:r>
          </a:p>
          <a:p>
            <a:pPr lvl="0" rtl="0"/>
            <a:r>
              <a:rPr lang="en-US" b="0" i="0" u="none" strike="noStrike" baseline="0" dirty="0">
                <a:solidFill>
                  <a:srgbClr val="FF0000"/>
                </a:solidFill>
                <a:latin typeface="Segoe"/>
                <a:ea typeface="ＭＳ ゴシック"/>
              </a:rPr>
              <a:t>You can set different Max. Units values to be applied over different time periods for any resource</a:t>
            </a:r>
            <a:r>
              <a:rPr lang="en-US" b="0" i="0" u="none" strike="noStrike" baseline="0" dirty="0">
                <a:latin typeface="Segoe"/>
                <a:ea typeface="ＭＳ ゴシック"/>
              </a:rPr>
              <a:t>. </a:t>
            </a:r>
          </a:p>
          <a:p>
            <a:pPr lvl="0" rtl="0"/>
            <a:r>
              <a:rPr lang="en-US" b="0" i="0" u="none" strike="noStrike" baseline="0" dirty="0">
                <a:latin typeface="Segoe"/>
                <a:ea typeface="ＭＳ ゴシック"/>
              </a:rPr>
              <a:t>Setting a resource’s availability over time enables you to control exactly what a resource’s Max. Units value is at any time.</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spTree>
    <p:extLst>
      <p:ext uri="{BB962C8B-B14F-4D97-AF65-F5344CB8AC3E}">
        <p14:creationId xmlns:p14="http://schemas.microsoft.com/office/powerpoint/2010/main" val="1543788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FF0000"/>
                </a:solidFill>
                <a:latin typeface="Segoe"/>
                <a:ea typeface="ＭＳ ゴシック"/>
              </a:rPr>
              <a:t>Resolving Resource over-allocations </a:t>
            </a:r>
            <a:r>
              <a:rPr lang="en-US" b="0" i="0" u="none" strike="noStrike" baseline="0" dirty="0">
                <a:solidFill>
                  <a:srgbClr val="009E49"/>
                </a:solidFill>
                <a:latin typeface="Segoe"/>
                <a:ea typeface="ＭＳ ゴシック"/>
              </a:rPr>
              <a:t>Manually</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A resource is over-allocated when it is scheduled for work that exceeds its maximum capacity to work. </a:t>
            </a:r>
          </a:p>
          <a:p>
            <a:pPr lvl="0" rtl="0"/>
            <a:r>
              <a:rPr lang="en-US" b="0" i="0" u="none" strike="noStrike" baseline="0" dirty="0">
                <a:latin typeface="Segoe"/>
                <a:ea typeface="ＭＳ ゴシック"/>
              </a:rPr>
              <a:t>You can </a:t>
            </a:r>
            <a:r>
              <a:rPr lang="en-US" b="1" i="0" u="none" strike="noStrike" baseline="0" dirty="0">
                <a:latin typeface="Segoe"/>
                <a:ea typeface="ＭＳ ゴシック"/>
              </a:rPr>
              <a:t>manually resolve </a:t>
            </a:r>
            <a:r>
              <a:rPr lang="en-US" b="0" i="0" u="none" strike="noStrike" baseline="0" dirty="0">
                <a:latin typeface="Segoe"/>
                <a:ea typeface="ＭＳ ゴシック"/>
              </a:rPr>
              <a:t>this situation within the project schedule.</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spTree>
    <p:extLst>
      <p:ext uri="{BB962C8B-B14F-4D97-AF65-F5344CB8AC3E}">
        <p14:creationId xmlns:p14="http://schemas.microsoft.com/office/powerpoint/2010/main" val="377995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Entering </a:t>
            </a:r>
            <a:r>
              <a:rPr lang="en-US" b="0" i="0" u="none" strike="noStrike" baseline="0" dirty="0">
                <a:solidFill>
                  <a:srgbClr val="FF0000"/>
                </a:solidFill>
                <a:latin typeface="Segoe"/>
                <a:ea typeface="ＭＳ ゴシック"/>
              </a:rPr>
              <a:t>Material</a:t>
            </a:r>
            <a:r>
              <a:rPr lang="en-US" b="0" i="0" u="none" strike="noStrike" baseline="0" dirty="0">
                <a:solidFill>
                  <a:srgbClr val="009E49"/>
                </a:solidFill>
                <a:latin typeface="Segoe"/>
                <a:ea typeface="ＭＳ ゴシック"/>
              </a:rPr>
              <a:t> </a:t>
            </a:r>
            <a:r>
              <a:rPr lang="en-US" b="0" i="0" u="none" strike="noStrike" baseline="0" dirty="0">
                <a:solidFill>
                  <a:srgbClr val="FF0000"/>
                </a:solidFill>
                <a:latin typeface="Segoe"/>
                <a:ea typeface="ＭＳ ゴシック"/>
              </a:rPr>
              <a:t>Resource</a:t>
            </a:r>
            <a:r>
              <a:rPr lang="en-US" b="0" i="0" u="none" strike="noStrike" baseline="0" dirty="0">
                <a:solidFill>
                  <a:srgbClr val="009E49"/>
                </a:solidFill>
                <a:latin typeface="Segoe"/>
                <a:ea typeface="ＭＳ ゴシック"/>
              </a:rPr>
              <a:t> Consumption Rates</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To accurately calculate the cost of a material resource, you also need to know its consumption rate, or how quickly it is used up.</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spTree>
    <p:extLst>
      <p:ext uri="{BB962C8B-B14F-4D97-AF65-F5344CB8AC3E}">
        <p14:creationId xmlns:p14="http://schemas.microsoft.com/office/powerpoint/2010/main" val="3106983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Manually Resolve a Resource over-allocation</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USE </a:t>
            </a:r>
            <a:r>
              <a:rPr lang="en-US" b="0" i="0" u="none" strike="noStrike" baseline="0" dirty="0">
                <a:latin typeface="Segoe"/>
                <a:ea typeface="ＭＳ ゴシック"/>
              </a:rPr>
              <a:t>the project schedule you created in the previous exercise.</a:t>
            </a:r>
          </a:p>
          <a:p>
            <a:pPr lvl="1" rtl="0"/>
            <a:r>
              <a:rPr lang="en-US" b="0" i="0" u="none" strike="noStrike" baseline="0" dirty="0">
                <a:latin typeface="Segoe"/>
                <a:ea typeface="ＭＳ ゴシック"/>
              </a:rPr>
              <a:t>1.	On the View ribbon, click the </a:t>
            </a:r>
            <a:r>
              <a:rPr lang="en-US" b="1" i="0" u="none" strike="noStrike" baseline="0" dirty="0">
                <a:latin typeface="Segoe"/>
                <a:ea typeface="ＭＳ ゴシック"/>
              </a:rPr>
              <a:t>down-arrow </a:t>
            </a:r>
            <a:r>
              <a:rPr lang="en-US" b="0" i="0" u="none" strike="noStrike" baseline="0" dirty="0">
                <a:latin typeface="Segoe"/>
                <a:ea typeface="ＭＳ ゴシック"/>
              </a:rPr>
              <a:t>to the right of the Resource Sheet button, click </a:t>
            </a:r>
            <a:r>
              <a:rPr lang="en-US" b="1" i="0" u="none" strike="noStrike" baseline="0" dirty="0">
                <a:latin typeface="Segoe"/>
                <a:ea typeface="ＭＳ ゴシック"/>
              </a:rPr>
              <a:t>More Views</a:t>
            </a:r>
            <a:r>
              <a:rPr lang="en-US" b="0" i="0" u="none" strike="noStrike" baseline="0" dirty="0">
                <a:latin typeface="Segoe"/>
                <a:ea typeface="ＭＳ ゴシック"/>
              </a:rPr>
              <a:t>, select </a:t>
            </a:r>
            <a:r>
              <a:rPr lang="en-US" b="1" i="0" u="none" strike="noStrike" baseline="0" dirty="0">
                <a:latin typeface="Segoe"/>
                <a:ea typeface="ＭＳ ゴシック"/>
              </a:rPr>
              <a:t>Resource Allocation</a:t>
            </a:r>
            <a:r>
              <a:rPr lang="en-US" b="0" i="0" u="none" strike="noStrike" baseline="0" dirty="0">
                <a:latin typeface="Segoe"/>
                <a:ea typeface="ＭＳ ゴシック"/>
              </a:rPr>
              <a:t>, and then click the </a:t>
            </a:r>
            <a:r>
              <a:rPr lang="en-US" b="1" i="0" u="none" strike="noStrike" baseline="0" dirty="0">
                <a:latin typeface="Segoe"/>
                <a:ea typeface="ＭＳ ゴシック"/>
              </a:rPr>
              <a:t>Apply </a:t>
            </a:r>
            <a:r>
              <a:rPr lang="en-US" b="0" i="0" u="none" strike="noStrike" baseline="0" dirty="0">
                <a:latin typeface="Segoe"/>
                <a:ea typeface="ＭＳ ゴシック"/>
              </a:rPr>
              <a:t>button. Microsoft Project switches to the </a:t>
            </a:r>
            <a:r>
              <a:rPr lang="en-US" b="0" i="0" u="none" strike="noStrike" baseline="0" dirty="0">
                <a:solidFill>
                  <a:srgbClr val="FF0000"/>
                </a:solidFill>
                <a:latin typeface="Segoe"/>
                <a:ea typeface="ＭＳ ゴシック"/>
              </a:rPr>
              <a:t>Resource Allocation view</a:t>
            </a:r>
            <a:r>
              <a:rPr lang="en-US" b="0" i="0" u="none" strike="noStrike" baseline="0" dirty="0">
                <a:latin typeface="Segoe"/>
                <a:ea typeface="ＭＳ ゴシック"/>
              </a:rPr>
              <a:t>. This is a </a:t>
            </a:r>
            <a:r>
              <a:rPr lang="en-US" b="1" i="0" u="none" strike="noStrike" baseline="0" dirty="0">
                <a:latin typeface="Segoe"/>
                <a:ea typeface="ＭＳ ゴシック"/>
              </a:rPr>
              <a:t>split view </a:t>
            </a:r>
            <a:r>
              <a:rPr lang="en-US" b="0" i="0" u="none" strike="noStrike" baseline="0" dirty="0">
                <a:latin typeface="Segoe"/>
                <a:ea typeface="ＭＳ ゴシック"/>
              </a:rPr>
              <a:t>that displays the </a:t>
            </a:r>
            <a:r>
              <a:rPr lang="en-US" b="0" i="0" u="none" strike="noStrike" baseline="0" dirty="0">
                <a:solidFill>
                  <a:srgbClr val="FF0000"/>
                </a:solidFill>
                <a:latin typeface="Segoe"/>
                <a:ea typeface="ＭＳ ゴシック"/>
              </a:rPr>
              <a:t>Resource Usage view in the top pane and the Leveling Gantt </a:t>
            </a:r>
            <a:r>
              <a:rPr lang="en-US" b="0" i="0" u="none" strike="noStrike" baseline="0" dirty="0">
                <a:latin typeface="Segoe"/>
                <a:ea typeface="ＭＳ ゴシック"/>
              </a:rPr>
              <a:t>view in the bottom pane.</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spTree>
    <p:extLst>
      <p:ext uri="{BB962C8B-B14F-4D97-AF65-F5344CB8AC3E}">
        <p14:creationId xmlns:p14="http://schemas.microsoft.com/office/powerpoint/2010/main" val="2998242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Manually Resolve a Resource over-allocation</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2.	On the ribbon, in the </a:t>
            </a:r>
            <a:r>
              <a:rPr lang="en-US" sz="2000" b="1" i="0" u="none" strike="noStrike" baseline="0" dirty="0">
                <a:latin typeface="Segoe"/>
                <a:ea typeface="ＭＳ ゴシック"/>
              </a:rPr>
              <a:t>Zoom</a:t>
            </a:r>
            <a:r>
              <a:rPr lang="en-US" sz="2000" b="0" i="0" u="none" strike="noStrike" baseline="0" dirty="0">
                <a:latin typeface="Segoe"/>
                <a:ea typeface="ＭＳ ゴシック"/>
              </a:rPr>
              <a:t> group, click the </a:t>
            </a:r>
            <a:r>
              <a:rPr lang="en-US" sz="2000" b="1" i="0" u="none" strike="noStrike" baseline="0" dirty="0">
                <a:latin typeface="Segoe"/>
                <a:ea typeface="ＭＳ ゴシック"/>
              </a:rPr>
              <a:t>down-arrow </a:t>
            </a:r>
            <a:r>
              <a:rPr lang="en-US" sz="2000" b="0" i="0" u="none" strike="noStrike" baseline="0" dirty="0">
                <a:latin typeface="Segoe"/>
                <a:ea typeface="ＭＳ ゴシック"/>
              </a:rPr>
              <a:t>in the </a:t>
            </a:r>
            <a:r>
              <a:rPr lang="en-US" sz="2000" b="1" i="0" u="none" strike="noStrike" baseline="0" dirty="0">
                <a:latin typeface="Segoe"/>
                <a:ea typeface="ＭＳ ゴシック"/>
              </a:rPr>
              <a:t>Timescale</a:t>
            </a:r>
            <a:r>
              <a:rPr lang="en-US" sz="2000" b="0" i="0" u="none" strike="noStrike" baseline="0" dirty="0">
                <a:latin typeface="Segoe"/>
                <a:ea typeface="ＭＳ ゴシック"/>
              </a:rPr>
              <a:t> box and select </a:t>
            </a:r>
            <a:r>
              <a:rPr lang="en-US" sz="2000" b="1" i="0" u="none" strike="noStrike" baseline="0" dirty="0">
                <a:latin typeface="Segoe"/>
                <a:ea typeface="ＭＳ ゴシック"/>
              </a:rPr>
              <a:t>days</a:t>
            </a:r>
            <a:r>
              <a:rPr lang="en-US" sz="2000" b="0" i="0" u="none" strike="noStrike" baseline="0" dirty="0">
                <a:latin typeface="Segoe"/>
                <a:ea typeface="ＭＳ ゴシック"/>
              </a:rPr>
              <a:t>. Your screen should look similar to the figure below.</a:t>
            </a:r>
          </a:p>
          <a:p>
            <a:pPr lvl="1" rtl="0"/>
            <a:r>
              <a:rPr lang="en-US" sz="2000" b="0" i="0" u="none" strike="noStrike" baseline="0" dirty="0">
                <a:latin typeface="Segoe"/>
                <a:ea typeface="ＭＳ ゴシック"/>
              </a:rPr>
              <a:t>3.	In the Resource Usage view, </a:t>
            </a:r>
            <a:r>
              <a:rPr lang="en-US" sz="2000" b="1" i="0" u="none" strike="noStrike" baseline="0" dirty="0">
                <a:latin typeface="Segoe"/>
                <a:ea typeface="ＭＳ ゴシック"/>
              </a:rPr>
              <a:t>scroll vertically </a:t>
            </a:r>
            <a:r>
              <a:rPr lang="en-US" sz="2000" b="0" i="0" u="none" strike="noStrike" baseline="0" dirty="0">
                <a:latin typeface="Segoe"/>
                <a:ea typeface="ＭＳ ゴシック"/>
              </a:rPr>
              <a:t>through the Resource Name column so that you can see the names. The names you see formatted in red are over-allocated resources.</a:t>
            </a:r>
            <a:endParaRPr lang="en-US" sz="2000" b="0" i="0" u="none" strike="noStrike" baseline="0" dirty="0">
              <a:latin typeface="Times New Roman"/>
              <a:ea typeface="ＭＳ ゴシック"/>
            </a:endParaRPr>
          </a:p>
        </p:txBody>
      </p:sp>
      <p:pic>
        <p:nvPicPr>
          <p:cNvPr id="4" name="Picture 3" descr="0608.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3100" y="3505200"/>
            <a:ext cx="5243805" cy="2787674"/>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sp>
        <p:nvSpPr>
          <p:cNvPr id="8" name="Rounded Rectangle 7"/>
          <p:cNvSpPr/>
          <p:nvPr/>
        </p:nvSpPr>
        <p:spPr bwMode="auto">
          <a:xfrm>
            <a:off x="1905000" y="5715000"/>
            <a:ext cx="1676400" cy="304800"/>
          </a:xfrm>
          <a:prstGeom prst="roundRect">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Rounded Rectangle 7">
            <a:extLst>
              <a:ext uri="{FF2B5EF4-FFF2-40B4-BE49-F238E27FC236}">
                <a16:creationId xmlns:a16="http://schemas.microsoft.com/office/drawing/2014/main" id="{5BA881AA-5027-42A2-9EBA-5ECEE136A2B7}"/>
              </a:ext>
            </a:extLst>
          </p:cNvPr>
          <p:cNvSpPr/>
          <p:nvPr/>
        </p:nvSpPr>
        <p:spPr bwMode="auto">
          <a:xfrm>
            <a:off x="1943100" y="4540623"/>
            <a:ext cx="838200" cy="304800"/>
          </a:xfrm>
          <a:prstGeom prst="roundRect">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822379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Manually Resolve a Resource over-allocation</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4.	In the Resource Name column, navigate (scroll) to and select the name of resource 26, </a:t>
            </a:r>
            <a:r>
              <a:rPr lang="en-US" b="1" i="0" u="none" strike="noStrike" baseline="0">
                <a:latin typeface="Segoe"/>
                <a:ea typeface="ＭＳ ゴシック"/>
              </a:rPr>
              <a:t>Greg Guzik</a:t>
            </a:r>
            <a:r>
              <a:rPr lang="en-US" b="0" i="0" u="none" strike="noStrike" baseline="0">
                <a:latin typeface="Times New Roman"/>
                <a:ea typeface="ＭＳ ゴシック"/>
              </a:rPr>
              <a:t>.</a:t>
            </a:r>
          </a:p>
          <a:p>
            <a:pPr lvl="1" rtl="0"/>
            <a:r>
              <a:rPr lang="en-US" b="0" i="0" u="none" strike="noStrike" baseline="0">
                <a:latin typeface="Segoe"/>
                <a:ea typeface="ＭＳ ゴシック"/>
              </a:rPr>
              <a:t>5.	Click the </a:t>
            </a:r>
            <a:r>
              <a:rPr lang="en-US" b="1" i="0" u="none" strike="noStrike" baseline="0">
                <a:latin typeface="Segoe"/>
                <a:ea typeface="ＭＳ ゴシック"/>
              </a:rPr>
              <a:t>expand button </a:t>
            </a:r>
            <a:r>
              <a:rPr lang="en-US" b="0" i="0" u="none" strike="noStrike" baseline="0">
                <a:latin typeface="Segoe"/>
                <a:ea typeface="ＭＳ ゴシック"/>
              </a:rPr>
              <a:t>next to Greg Guzik’s name to display his assignments. Scroll down to see the assignments, if necessary.</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spTree>
    <p:extLst>
      <p:ext uri="{BB962C8B-B14F-4D97-AF65-F5344CB8AC3E}">
        <p14:creationId xmlns:p14="http://schemas.microsoft.com/office/powerpoint/2010/main" val="4067553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ea typeface="ＭＳ ゴシック"/>
              </a:rPr>
              <a:t>Step by Step: Manually Resolve a Resource over-allocation</a:t>
            </a:r>
            <a:endParaRPr lang="en-US" dirty="0"/>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199188"/>
            <a:ext cx="2133600" cy="476250"/>
          </a:xfrm>
        </p:spPr>
        <p:txBody>
          <a:bodyPr/>
          <a:lstStyle/>
          <a:p>
            <a:pPr>
              <a:defRPr/>
            </a:pPr>
            <a:fld id="{4453F413-A379-4AA4-A6AE-7C7FDF82C384}" type="slidenum">
              <a:rPr lang="en-US" smtClean="0"/>
              <a:pPr>
                <a:defRPr/>
              </a:pPr>
              <a:t>33</a:t>
            </a:fld>
            <a:endParaRPr lang="en-US" dirty="0"/>
          </a:p>
        </p:txBody>
      </p:sp>
      <p:pic>
        <p:nvPicPr>
          <p:cNvPr id="7" name="Picture 6" descr="060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1676400"/>
            <a:ext cx="5575300" cy="3367537"/>
          </a:xfrm>
          <a:prstGeom prst="rect">
            <a:avLst/>
          </a:prstGeom>
        </p:spPr>
      </p:pic>
      <p:sp>
        <p:nvSpPr>
          <p:cNvPr id="3" name="Content Placeholder 2"/>
          <p:cNvSpPr>
            <a:spLocks noGrp="1"/>
          </p:cNvSpPr>
          <p:nvPr>
            <p:ph idx="1"/>
          </p:nvPr>
        </p:nvSpPr>
        <p:spPr/>
        <p:txBody>
          <a:bodyPr/>
          <a:lstStyle/>
          <a:p>
            <a:pPr lvl="1"/>
            <a:r>
              <a:rPr lang="en-US" sz="2000">
                <a:latin typeface="Segoe"/>
                <a:ea typeface="ＭＳ ゴシック"/>
              </a:rPr>
              <a:t>6.	Press the </a:t>
            </a:r>
            <a:r>
              <a:rPr lang="en-US" sz="2000" b="1">
                <a:latin typeface="Segoe"/>
                <a:ea typeface="ＭＳ ゴシック"/>
              </a:rPr>
              <a:t>F5 </a:t>
            </a:r>
            <a:r>
              <a:rPr lang="en-US" sz="2000">
                <a:latin typeface="Segoe"/>
                <a:ea typeface="ＭＳ ゴシック"/>
              </a:rPr>
              <a:t>key. </a:t>
            </a:r>
            <a:br>
              <a:rPr lang="en-US" sz="2000">
                <a:latin typeface="Segoe"/>
                <a:ea typeface="ＭＳ ゴシック"/>
              </a:rPr>
            </a:br>
            <a:r>
              <a:rPr lang="en-US" sz="2000">
                <a:latin typeface="Segoe"/>
                <a:ea typeface="ＭＳ ゴシック"/>
              </a:rPr>
              <a:t>Type </a:t>
            </a:r>
            <a:r>
              <a:rPr lang="en-US" sz="2000" b="1">
                <a:latin typeface="Segoe"/>
                <a:ea typeface="ＭＳ ゴシック"/>
              </a:rPr>
              <a:t>7/15/16 </a:t>
            </a:r>
            <a:r>
              <a:rPr lang="en-US" sz="2000">
                <a:latin typeface="Segoe"/>
                <a:ea typeface="ＭＳ ゴシック"/>
              </a:rPr>
              <a:t>in </a:t>
            </a:r>
            <a:br>
              <a:rPr lang="en-US" sz="2000">
                <a:latin typeface="Segoe"/>
                <a:ea typeface="ＭＳ ゴシック"/>
              </a:rPr>
            </a:br>
            <a:r>
              <a:rPr lang="en-US" sz="2000">
                <a:latin typeface="Segoe"/>
                <a:ea typeface="ＭＳ ゴシック"/>
              </a:rPr>
              <a:t>the Date box, </a:t>
            </a:r>
            <a:br>
              <a:rPr lang="en-US" sz="2000">
                <a:latin typeface="Segoe"/>
                <a:ea typeface="ＭＳ ゴシック"/>
              </a:rPr>
            </a:br>
            <a:r>
              <a:rPr lang="en-US" sz="2000">
                <a:latin typeface="Segoe"/>
                <a:ea typeface="ＭＳ ゴシック"/>
              </a:rPr>
              <a:t>and then click </a:t>
            </a:r>
            <a:br>
              <a:rPr lang="en-US" sz="2000">
                <a:latin typeface="Segoe"/>
                <a:ea typeface="ＭＳ ゴシック"/>
              </a:rPr>
            </a:br>
            <a:r>
              <a:rPr lang="en-US" sz="2000" b="1">
                <a:latin typeface="Segoe"/>
                <a:ea typeface="ＭＳ ゴシック"/>
              </a:rPr>
              <a:t>OK</a:t>
            </a:r>
            <a:r>
              <a:rPr lang="en-US" sz="2000">
                <a:latin typeface="Segoe"/>
                <a:ea typeface="ＭＳ ゴシック"/>
              </a:rPr>
              <a:t>. The Leveling </a:t>
            </a:r>
            <a:br>
              <a:rPr lang="en-US" sz="2000">
                <a:latin typeface="Segoe"/>
                <a:ea typeface="ＭＳ ゴシック"/>
              </a:rPr>
            </a:br>
            <a:r>
              <a:rPr lang="en-US" sz="2000">
                <a:latin typeface="Segoe"/>
                <a:ea typeface="ＭＳ ゴシック"/>
              </a:rPr>
              <a:t>Gantt pane </a:t>
            </a:r>
            <a:br>
              <a:rPr lang="en-US" sz="2000">
                <a:latin typeface="Segoe"/>
                <a:ea typeface="ＭＳ ゴシック"/>
              </a:rPr>
            </a:br>
            <a:r>
              <a:rPr lang="en-US" sz="2000">
                <a:latin typeface="Segoe"/>
                <a:ea typeface="ＭＳ ゴシック"/>
              </a:rPr>
              <a:t>shows the task </a:t>
            </a:r>
            <a:br>
              <a:rPr lang="en-US" sz="2000">
                <a:latin typeface="Segoe"/>
                <a:ea typeface="ＭＳ ゴシック"/>
              </a:rPr>
            </a:br>
            <a:r>
              <a:rPr lang="en-US" sz="2000">
                <a:latin typeface="Segoe"/>
                <a:ea typeface="ＭＳ ゴシック"/>
              </a:rPr>
              <a:t>bars for two of </a:t>
            </a:r>
            <a:br>
              <a:rPr lang="en-US" sz="2000">
                <a:latin typeface="Segoe"/>
                <a:ea typeface="ＭＳ ゴシック"/>
              </a:rPr>
            </a:br>
            <a:r>
              <a:rPr lang="en-US" sz="2000">
                <a:latin typeface="Segoe"/>
                <a:ea typeface="ＭＳ ゴシック"/>
              </a:rPr>
              <a:t>Greg Guzik’s </a:t>
            </a:r>
            <a:br>
              <a:rPr lang="en-US" sz="2000">
                <a:latin typeface="Segoe"/>
                <a:ea typeface="ＭＳ ゴシック"/>
              </a:rPr>
            </a:br>
            <a:r>
              <a:rPr lang="en-US" sz="2000">
                <a:latin typeface="Segoe"/>
                <a:ea typeface="ＭＳ ゴシック"/>
              </a:rPr>
              <a:t>assignments. </a:t>
            </a:r>
            <a:br>
              <a:rPr lang="en-US" sz="2000">
                <a:latin typeface="Segoe"/>
                <a:ea typeface="ＭＳ ゴシック"/>
              </a:rPr>
            </a:br>
            <a:r>
              <a:rPr lang="en-US" sz="2000">
                <a:latin typeface="Segoe"/>
                <a:ea typeface="ＭＳ ゴシック"/>
              </a:rPr>
              <a:t>Your screen </a:t>
            </a:r>
            <a:br>
              <a:rPr lang="en-US" sz="2000">
                <a:latin typeface="Segoe"/>
                <a:ea typeface="ＭＳ ゴシック"/>
              </a:rPr>
            </a:br>
            <a:r>
              <a:rPr lang="en-US" sz="2000">
                <a:latin typeface="Segoe"/>
                <a:ea typeface="ＭＳ ゴシック"/>
              </a:rPr>
              <a:t>should look similar </a:t>
            </a:r>
            <a:br>
              <a:rPr lang="en-US" sz="2000">
                <a:latin typeface="Segoe"/>
                <a:ea typeface="ＭＳ ゴシック"/>
              </a:rPr>
            </a:br>
            <a:r>
              <a:rPr lang="en-US" sz="2000">
                <a:latin typeface="Segoe"/>
                <a:ea typeface="ＭＳ ゴシック"/>
              </a:rPr>
              <a:t>to figure at right.</a:t>
            </a:r>
            <a:endParaRPr lang="en-US" sz="2000">
              <a:latin typeface="Times New Roman"/>
              <a:ea typeface="ＭＳ ゴシック"/>
            </a:endParaRPr>
          </a:p>
        </p:txBody>
      </p:sp>
      <p:sp>
        <p:nvSpPr>
          <p:cNvPr id="8" name="Date Placeholder 3"/>
          <p:cNvSpPr txBox="1">
            <a:spLocks/>
          </p:cNvSpPr>
          <p:nvPr/>
        </p:nvSpPr>
        <p:spPr bwMode="auto">
          <a:xfrm>
            <a:off x="609600" y="63976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105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a:t>© 2014, John Wiley &amp; Sons, Inc.</a:t>
            </a:r>
            <a:endParaRPr lang="en-US" dirty="0"/>
          </a:p>
        </p:txBody>
      </p:sp>
      <p:sp>
        <p:nvSpPr>
          <p:cNvPr id="9" name="Footer Placeholder 4"/>
          <p:cNvSpPr txBox="1">
            <a:spLocks/>
          </p:cNvSpPr>
          <p:nvPr/>
        </p:nvSpPr>
        <p:spPr bwMode="auto">
          <a:xfrm>
            <a:off x="2895600" y="6397625"/>
            <a:ext cx="3657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5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Microsoft Official Academic Course, Microsoft Project 2013</a:t>
            </a:r>
          </a:p>
        </p:txBody>
      </p:sp>
      <p:sp>
        <p:nvSpPr>
          <p:cNvPr id="10" name="Slide Number Placeholder 5"/>
          <p:cNvSpPr txBox="1">
            <a:spLocks/>
          </p:cNvSpPr>
          <p:nvPr/>
        </p:nvSpPr>
        <p:spPr bwMode="auto">
          <a:xfrm>
            <a:off x="6705600" y="63976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5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53F413-A379-4AA4-A6AE-7C7FDF82C384}" type="slidenum">
              <a:rPr lang="en-US" smtClean="0"/>
              <a:pPr>
                <a:defRPr/>
              </a:pPr>
              <a:t>33</a:t>
            </a:fld>
            <a:endParaRPr lang="en-US" dirty="0"/>
          </a:p>
        </p:txBody>
      </p:sp>
      <p:sp>
        <p:nvSpPr>
          <p:cNvPr id="11" name="Rounded Rectangle 10"/>
          <p:cNvSpPr/>
          <p:nvPr/>
        </p:nvSpPr>
        <p:spPr bwMode="auto">
          <a:xfrm>
            <a:off x="3733800" y="4800600"/>
            <a:ext cx="2590800" cy="304800"/>
          </a:xfrm>
          <a:prstGeom prst="roundRect">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819283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Manually Resolve a Resource over-allocation</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In the upper pane, you see that </a:t>
            </a:r>
            <a:r>
              <a:rPr lang="en-US" b="0" i="0" u="none" strike="noStrike" baseline="0" dirty="0">
                <a:solidFill>
                  <a:srgbClr val="FF0000"/>
                </a:solidFill>
                <a:latin typeface="Segoe"/>
                <a:ea typeface="ＭＳ ゴシック"/>
              </a:rPr>
              <a:t>Greg is assigned full-time to two tasks </a:t>
            </a:r>
            <a:r>
              <a:rPr lang="en-US" b="0" i="0" u="none" strike="noStrike" baseline="0" dirty="0">
                <a:latin typeface="Segoe"/>
                <a:ea typeface="ＭＳ ゴシック"/>
              </a:rPr>
              <a:t>that both start on Tuesday, July 12. He is over-allocated for most of the duration of both tasks. </a:t>
            </a:r>
          </a:p>
          <a:p>
            <a:pPr lvl="0" rtl="0"/>
            <a:r>
              <a:rPr lang="en-US" b="0" i="0" u="none" strike="noStrike" baseline="0" dirty="0">
                <a:latin typeface="Segoe"/>
                <a:ea typeface="ＭＳ ゴシック"/>
              </a:rPr>
              <a:t>In the lower pane, you can see the Gantt bars for the two tasks that have caused Greg to be over-allocated during this time. For tasks 69 and 70, Greg is assigned eight hours of work on both Wednesday and Thursday, and six hours of work on Friday. </a:t>
            </a:r>
          </a:p>
          <a:p>
            <a:pPr lvl="0" rtl="0"/>
            <a:r>
              <a:rPr lang="en-US" b="0" i="0" u="none" strike="noStrike" baseline="0" dirty="0">
                <a:latin typeface="Segoe"/>
                <a:ea typeface="ＭＳ ゴシック"/>
              </a:rPr>
              <a:t>This results in 16 hours of work on two days, and 12 hours of work on another–beyond Greg’s capacity to work. In addition, Greg is assigned four hours of work on Tuesday, performing two tasks at the same time.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spTree>
    <p:extLst>
      <p:ext uri="{BB962C8B-B14F-4D97-AF65-F5344CB8AC3E}">
        <p14:creationId xmlns:p14="http://schemas.microsoft.com/office/powerpoint/2010/main" val="1777967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Manually Resolve a Resource over-allocation</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However, this assignment is NOT shown in red. This is because the default over-allocation setting is set to look for over-allocations on a “Day-by-Day” basis. Since Greg has 8 hours of availability that day, it does not see this as an over-allocation.</a:t>
            </a:r>
          </a:p>
          <a:p>
            <a:pPr lvl="1" rtl="0"/>
            <a:r>
              <a:rPr lang="en-US" b="0" i="0" u="none" strike="noStrike" baseline="0" dirty="0">
                <a:latin typeface="Segoe"/>
                <a:ea typeface="ＭＳ ゴシック"/>
              </a:rPr>
              <a:t>7.	In the Resource Name column, double-click Greg’s first assignment, </a:t>
            </a:r>
            <a:r>
              <a:rPr lang="en-US" b="1" i="0" u="none" strike="noStrike" baseline="0" dirty="0">
                <a:latin typeface="Segoe"/>
                <a:ea typeface="ＭＳ ゴシック"/>
              </a:rPr>
              <a:t>Fine video edit</a:t>
            </a:r>
            <a:r>
              <a:rPr lang="en-US" b="0" i="0" u="none" strike="noStrike" baseline="0" dirty="0">
                <a:latin typeface="Segoe"/>
                <a:ea typeface="ＭＳ ゴシック"/>
              </a:rPr>
              <a:t>. The Assignment Information dialog box appears.</a:t>
            </a:r>
          </a:p>
          <a:p>
            <a:pPr lvl="1" rtl="0"/>
            <a:r>
              <a:rPr lang="en-US" b="0" i="0" u="none" strike="noStrike" baseline="0" dirty="0">
                <a:latin typeface="Segoe"/>
                <a:ea typeface="ＭＳ ゴシック"/>
              </a:rPr>
              <a:t>8.	Click the </a:t>
            </a:r>
            <a:r>
              <a:rPr lang="en-US" b="1" i="0" u="none" strike="noStrike" baseline="0" dirty="0">
                <a:latin typeface="Segoe"/>
                <a:ea typeface="ＭＳ ゴシック"/>
              </a:rPr>
              <a:t>General </a:t>
            </a:r>
            <a:r>
              <a:rPr lang="en-US" b="0" i="0" u="none" strike="noStrike" baseline="0" dirty="0">
                <a:latin typeface="Segoe"/>
                <a:ea typeface="ＭＳ ゴシック"/>
              </a:rPr>
              <a:t>tab, if it is not already selected.</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spTree>
    <p:extLst>
      <p:ext uri="{BB962C8B-B14F-4D97-AF65-F5344CB8AC3E}">
        <p14:creationId xmlns:p14="http://schemas.microsoft.com/office/powerpoint/2010/main" val="2472786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Manually Resolve a Resource over-allocation</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9.	In the Units box, select </a:t>
            </a:r>
            <a:r>
              <a:rPr lang="en-US" b="1" i="0" u="none" strike="noStrike" baseline="0">
                <a:latin typeface="Segoe"/>
                <a:ea typeface="ＭＳ ゴシック"/>
              </a:rPr>
              <a:t>50%</a:t>
            </a:r>
            <a:r>
              <a:rPr lang="en-US" b="0" i="0" u="none" strike="noStrike" baseline="0">
                <a:latin typeface="Segoe"/>
                <a:ea typeface="ＭＳ ゴシック"/>
              </a:rPr>
              <a:t>, and then click </a:t>
            </a:r>
            <a:r>
              <a:rPr lang="en-US" b="1" i="0" u="none" strike="noStrike" baseline="0">
                <a:latin typeface="Segoe"/>
                <a:ea typeface="ＭＳ ゴシック"/>
              </a:rPr>
              <a:t>OK </a:t>
            </a:r>
            <a:r>
              <a:rPr lang="en-US" b="0" i="0" u="none" strike="noStrike" baseline="0">
                <a:latin typeface="Segoe"/>
                <a:ea typeface="ＭＳ ゴシック"/>
              </a:rPr>
              <a:t>to close the Assignment Information dialog box.</a:t>
            </a:r>
          </a:p>
          <a:p>
            <a:pPr lvl="1" rtl="0"/>
            <a:r>
              <a:rPr lang="en-US" b="0" i="0" u="none" strike="noStrike" baseline="0">
                <a:latin typeface="Segoe"/>
                <a:ea typeface="ＭＳ ゴシック"/>
              </a:rPr>
              <a:t>10.	Click the </a:t>
            </a:r>
            <a:r>
              <a:rPr lang="en-US" b="1" i="0" u="none" strike="noStrike" baseline="0">
                <a:latin typeface="Segoe"/>
                <a:ea typeface="ＭＳ ゴシック"/>
              </a:rPr>
              <a:t>Actions </a:t>
            </a:r>
            <a:r>
              <a:rPr lang="en-US" b="0" i="0" u="none" strike="noStrike" baseline="0">
                <a:latin typeface="Segoe"/>
                <a:ea typeface="ＭＳ ゴシック"/>
              </a:rPr>
              <a:t>button. Review the options in the list that appears. Your screen should look similar to the figure below.</a:t>
            </a:r>
            <a:endParaRPr lang="en-US" b="0" i="0" u="none" strike="noStrike" baseline="0">
              <a:latin typeface="Times New Roman"/>
              <a:ea typeface="ＭＳ ゴシック"/>
            </a:endParaRPr>
          </a:p>
        </p:txBody>
      </p:sp>
      <p:pic>
        <p:nvPicPr>
          <p:cNvPr id="4" name="Picture 3" descr="061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3440560"/>
            <a:ext cx="7924800" cy="2440680"/>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sp>
        <p:nvSpPr>
          <p:cNvPr id="8" name="Rounded Rectangle 7"/>
          <p:cNvSpPr/>
          <p:nvPr/>
        </p:nvSpPr>
        <p:spPr bwMode="auto">
          <a:xfrm>
            <a:off x="1066800" y="5562600"/>
            <a:ext cx="3276600" cy="304800"/>
          </a:xfrm>
          <a:prstGeom prst="roundRect">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05454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Manually Resolve a Resource over-allocation</a:t>
            </a:r>
            <a:endParaRPr lang="en-US" b="0" i="0" u="none" strike="noStrike" baseline="0" dirty="0">
              <a:solidFill>
                <a:srgbClr val="009E49"/>
              </a:solidFill>
              <a:latin typeface="Times New Roman"/>
              <a:ea typeface="ＭＳ ゴシック"/>
            </a:endParaRPr>
          </a:p>
        </p:txBody>
      </p:sp>
      <p:pic>
        <p:nvPicPr>
          <p:cNvPr id="4" name="Picture 3" descr="061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6170" y="1600201"/>
            <a:ext cx="5072353" cy="3619500"/>
          </a:xfrm>
          <a:prstGeom prst="rect">
            <a:avLst/>
          </a:prstGeom>
        </p:spPr>
      </p:pic>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11.	Click </a:t>
            </a:r>
            <a:r>
              <a:rPr lang="en-US" sz="2000" b="1" i="0" u="none" strike="noStrike" baseline="0" dirty="0">
                <a:latin typeface="Segoe"/>
                <a:ea typeface="ＭＳ ゴシック"/>
              </a:rPr>
              <a:t>Change the</a:t>
            </a:r>
            <a:br>
              <a:rPr lang="en-US" sz="2000" b="1" i="0" u="none" strike="noStrike" baseline="0" dirty="0">
                <a:latin typeface="Segoe"/>
                <a:ea typeface="ＭＳ ゴシック"/>
              </a:rPr>
            </a:br>
            <a:r>
              <a:rPr lang="en-US" sz="2000" b="1" i="0" u="none" strike="noStrike" baseline="0" dirty="0">
                <a:latin typeface="Segoe"/>
                <a:ea typeface="ＭＳ ゴシック"/>
              </a:rPr>
              <a:t>amount of work but </a:t>
            </a:r>
            <a:br>
              <a:rPr lang="en-US" sz="2000" b="1" i="0" u="none" strike="noStrike" baseline="0" dirty="0">
                <a:latin typeface="Segoe"/>
                <a:ea typeface="ＭＳ ゴシック"/>
              </a:rPr>
            </a:br>
            <a:r>
              <a:rPr lang="en-US" sz="2000" b="1" i="0" u="none" strike="noStrike" baseline="0" dirty="0">
                <a:latin typeface="Segoe"/>
                <a:ea typeface="ＭＳ ゴシック"/>
              </a:rPr>
              <a:t>keep the duration </a:t>
            </a:r>
            <a:br>
              <a:rPr lang="en-US" sz="2000" b="1" i="0" u="none" strike="noStrike" baseline="0" dirty="0">
                <a:latin typeface="Segoe"/>
                <a:ea typeface="ＭＳ ゴシック"/>
              </a:rPr>
            </a:br>
            <a:r>
              <a:rPr lang="en-US" sz="2000" b="1" i="0" u="none" strike="noStrike" baseline="0" dirty="0">
                <a:latin typeface="Segoe"/>
                <a:ea typeface="ＭＳ ゴシック"/>
              </a:rPr>
              <a:t>the same </a:t>
            </a:r>
            <a:r>
              <a:rPr lang="en-US" sz="2000" b="0" i="0" u="none" strike="noStrike" baseline="0" dirty="0">
                <a:latin typeface="Segoe"/>
                <a:ea typeface="ＭＳ ゴシック"/>
              </a:rPr>
              <a:t>in the Actions </a:t>
            </a:r>
            <a:br>
              <a:rPr lang="en-US" sz="2000" b="0" i="0" u="none" strike="noStrike" baseline="0" dirty="0">
                <a:latin typeface="Segoe"/>
                <a:ea typeface="ＭＳ ゴシック"/>
              </a:rPr>
            </a:br>
            <a:r>
              <a:rPr lang="en-US" sz="2000" b="0" i="0" u="none" strike="noStrike" baseline="0" dirty="0">
                <a:latin typeface="Segoe"/>
                <a:ea typeface="ＭＳ ゴシック"/>
              </a:rPr>
              <a:t>option list. Microsoft </a:t>
            </a:r>
            <a:br>
              <a:rPr lang="en-US" sz="2000" b="0" i="0" u="none" strike="noStrike" baseline="0" dirty="0">
                <a:latin typeface="Segoe"/>
                <a:ea typeface="ＭＳ ゴシック"/>
              </a:rPr>
            </a:br>
            <a:r>
              <a:rPr lang="en-US" sz="2000" b="0" i="0" u="none" strike="noStrike" baseline="0" dirty="0">
                <a:latin typeface="Segoe"/>
                <a:ea typeface="ＭＳ ゴシック"/>
              </a:rPr>
              <a:t>Project reduces Greg’s </a:t>
            </a:r>
            <a:br>
              <a:rPr lang="en-US" sz="2000" b="0" i="0" u="none" strike="noStrike" baseline="0" dirty="0">
                <a:latin typeface="Segoe"/>
                <a:ea typeface="ＭＳ ゴシック"/>
              </a:rPr>
            </a:br>
            <a:r>
              <a:rPr lang="en-US" sz="2000" b="0" i="0" u="none" strike="noStrike" baseline="0" dirty="0">
                <a:latin typeface="Segoe"/>
                <a:ea typeface="ＭＳ ゴシック"/>
              </a:rPr>
              <a:t>work assignments on </a:t>
            </a:r>
            <a:br>
              <a:rPr lang="en-US" sz="2000" b="0" i="0" u="none" strike="noStrike" baseline="0" dirty="0">
                <a:latin typeface="Segoe"/>
                <a:ea typeface="ＭＳ ゴシック"/>
              </a:rPr>
            </a:br>
            <a:r>
              <a:rPr lang="en-US" sz="2000" b="0" i="0" u="none" strike="noStrike" baseline="0" dirty="0">
                <a:latin typeface="Segoe"/>
                <a:ea typeface="ＭＳ ゴシック"/>
              </a:rPr>
              <a:t>the task and restores </a:t>
            </a:r>
            <a:br>
              <a:rPr lang="en-US" sz="2000" b="0" i="0" u="none" strike="noStrike" baseline="0" dirty="0">
                <a:latin typeface="Segoe"/>
                <a:ea typeface="ＭＳ ゴシック"/>
              </a:rPr>
            </a:br>
            <a:r>
              <a:rPr lang="en-US" sz="2000" b="0" i="0" u="none" strike="noStrike" baseline="0" dirty="0">
                <a:latin typeface="Segoe"/>
                <a:ea typeface="ＭＳ ゴシック"/>
              </a:rPr>
              <a:t>the task to its original </a:t>
            </a:r>
            <a:br>
              <a:rPr lang="en-US" sz="2000" b="0" i="0" u="none" strike="noStrike" baseline="0" dirty="0">
                <a:latin typeface="Segoe"/>
                <a:ea typeface="ＭＳ ゴシック"/>
              </a:rPr>
            </a:br>
            <a:r>
              <a:rPr lang="en-US" sz="2000" b="0" i="0" u="none" strike="noStrike" baseline="0" dirty="0">
                <a:latin typeface="Segoe"/>
                <a:ea typeface="ＭＳ ゴシック"/>
              </a:rPr>
              <a:t>duration. Your screen </a:t>
            </a:r>
            <a:br>
              <a:rPr lang="en-US" sz="2000" b="0" i="0" u="none" strike="noStrike" baseline="0" dirty="0">
                <a:latin typeface="Segoe"/>
                <a:ea typeface="ＭＳ ゴシック"/>
              </a:rPr>
            </a:br>
            <a:r>
              <a:rPr lang="en-US" sz="2000" b="0" i="0" u="none" strike="noStrike" baseline="0" dirty="0">
                <a:latin typeface="Segoe"/>
                <a:ea typeface="ＭＳ ゴシック"/>
              </a:rPr>
              <a:t>should look similar to </a:t>
            </a:r>
            <a:br>
              <a:rPr lang="en-US" sz="2000" b="0" i="0" u="none" strike="noStrike" baseline="0" dirty="0">
                <a:latin typeface="Segoe"/>
                <a:ea typeface="ＭＳ ゴシック"/>
              </a:rPr>
            </a:br>
            <a:r>
              <a:rPr lang="en-US" sz="2000" b="0" i="0" u="none" strike="noStrike" baseline="0" dirty="0">
                <a:latin typeface="Segoe"/>
                <a:ea typeface="ＭＳ ゴシック"/>
              </a:rPr>
              <a:t>the figure at right. </a:t>
            </a:r>
            <a:br>
              <a:rPr lang="en-US" sz="2000" b="0" i="0" u="none" strike="noStrike" baseline="0" dirty="0">
                <a:latin typeface="Segoe"/>
                <a:ea typeface="ＭＳ ゴシック"/>
              </a:rPr>
            </a:br>
            <a:r>
              <a:rPr lang="en-US" sz="2000" b="0" i="0" u="none" strike="noStrike" baseline="0" dirty="0">
                <a:latin typeface="Segoe"/>
                <a:ea typeface="ＭＳ ゴシック"/>
              </a:rPr>
              <a:t>Notice that Greg is still over-allocated, so now you will reduce the assignment units on his second task.</a:t>
            </a:r>
          </a:p>
        </p:txBody>
      </p:sp>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spTree>
    <p:extLst>
      <p:ext uri="{BB962C8B-B14F-4D97-AF65-F5344CB8AC3E}">
        <p14:creationId xmlns:p14="http://schemas.microsoft.com/office/powerpoint/2010/main" val="2399684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Manually Resolve a Resource over-allocation</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a:r>
              <a:rPr lang="en-US">
                <a:latin typeface="Segoe"/>
                <a:ea typeface="ＭＳ ゴシック"/>
              </a:rPr>
              <a:t>12.	In the Resource Name column, double-click Greg’s second assignment, </a:t>
            </a:r>
            <a:r>
              <a:rPr lang="en-US" b="1">
                <a:latin typeface="Segoe"/>
                <a:ea typeface="ＭＳ ゴシック"/>
              </a:rPr>
              <a:t>Fine audio edit</a:t>
            </a:r>
            <a:r>
              <a:rPr lang="en-US">
                <a:latin typeface="Segoe"/>
                <a:ea typeface="ＭＳ ゴシック"/>
              </a:rPr>
              <a:t>. The Assignment Information dialog box appears.</a:t>
            </a:r>
            <a:endParaRPr lang="en-US">
              <a:latin typeface="Times New Roman"/>
              <a:ea typeface="ＭＳ ゴシック"/>
            </a:endParaRPr>
          </a:p>
          <a:p>
            <a:pPr lvl="1" rtl="0"/>
            <a:r>
              <a:rPr lang="en-US" b="0" i="0" u="none" strike="noStrike" baseline="0">
                <a:latin typeface="Segoe"/>
                <a:ea typeface="ＭＳ ゴシック"/>
              </a:rPr>
              <a:t>13.	Click the </a:t>
            </a:r>
            <a:r>
              <a:rPr lang="en-US" b="1" i="0" u="none" strike="noStrike" baseline="0">
                <a:latin typeface="Segoe"/>
                <a:ea typeface="ＭＳ ゴシック"/>
              </a:rPr>
              <a:t>General </a:t>
            </a:r>
            <a:r>
              <a:rPr lang="en-US" b="0" i="0" u="none" strike="noStrike" baseline="0">
                <a:latin typeface="Segoe"/>
                <a:ea typeface="ＭＳ ゴシック"/>
              </a:rPr>
              <a:t>tab if it is not already visible.</a:t>
            </a:r>
          </a:p>
          <a:p>
            <a:pPr lvl="1" rtl="0"/>
            <a:r>
              <a:rPr lang="en-US" b="0" i="0" u="none" strike="noStrike" baseline="0">
                <a:latin typeface="Segoe"/>
                <a:ea typeface="ＭＳ ゴシック"/>
              </a:rPr>
              <a:t>14.	In the Units box, type or select </a:t>
            </a:r>
            <a:r>
              <a:rPr lang="en-US" b="1" i="0" u="none" strike="noStrike" baseline="0">
                <a:latin typeface="Segoe"/>
                <a:ea typeface="ＭＳ ゴシック"/>
              </a:rPr>
              <a:t>50%</a:t>
            </a:r>
            <a:r>
              <a:rPr lang="en-US" b="0" i="0" u="none" strike="noStrike" baseline="0">
                <a:latin typeface="Segoe"/>
                <a:ea typeface="ＭＳ ゴシック"/>
              </a:rPr>
              <a:t>, and then click </a:t>
            </a:r>
            <a:r>
              <a:rPr lang="en-US" b="1" i="0" u="none" strike="noStrike" baseline="0">
                <a:latin typeface="Segoe"/>
                <a:ea typeface="ＭＳ ゴシック"/>
              </a:rPr>
              <a:t>OK </a:t>
            </a:r>
            <a:r>
              <a:rPr lang="en-US" b="0" i="0" u="none" strike="noStrike" baseline="0">
                <a:latin typeface="Segoe"/>
                <a:ea typeface="ＭＳ ゴシック"/>
              </a:rPr>
              <a:t>to close the Assignment Information dialog box.</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spTree>
    <p:extLst>
      <p:ext uri="{BB962C8B-B14F-4D97-AF65-F5344CB8AC3E}">
        <p14:creationId xmlns:p14="http://schemas.microsoft.com/office/powerpoint/2010/main" val="136373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ea typeface="ＭＳ ゴシック"/>
              </a:rPr>
              <a:t>Step by Step: Manually Resolve a Resource over-allocation</a:t>
            </a:r>
            <a:endParaRPr lang="en-US" dirty="0"/>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39</a:t>
            </a:fld>
            <a:endParaRPr lang="en-US" dirty="0"/>
          </a:p>
        </p:txBody>
      </p:sp>
      <p:pic>
        <p:nvPicPr>
          <p:cNvPr id="7" name="Picture 6" descr="061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2552" y="1600200"/>
            <a:ext cx="5054248" cy="3624511"/>
          </a:xfrm>
          <a:prstGeom prst="rect">
            <a:avLst/>
          </a:prstGeom>
        </p:spPr>
      </p:pic>
      <p:sp>
        <p:nvSpPr>
          <p:cNvPr id="3" name="Content Placeholder 2"/>
          <p:cNvSpPr>
            <a:spLocks noGrp="1"/>
          </p:cNvSpPr>
          <p:nvPr>
            <p:ph idx="1"/>
          </p:nvPr>
        </p:nvSpPr>
        <p:spPr>
          <a:xfrm>
            <a:off x="457200" y="1524000"/>
            <a:ext cx="7924800" cy="4953000"/>
          </a:xfrm>
        </p:spPr>
        <p:txBody>
          <a:bodyPr/>
          <a:lstStyle/>
          <a:p>
            <a:pPr lvl="1"/>
            <a:r>
              <a:rPr lang="en-US" sz="2000" dirty="0">
                <a:latin typeface="Segoe"/>
                <a:ea typeface="ＭＳ ゴシック"/>
              </a:rPr>
              <a:t>15.	Click the </a:t>
            </a:r>
            <a:r>
              <a:rPr lang="en-US" sz="2000" b="1" dirty="0">
                <a:solidFill>
                  <a:srgbClr val="FF0000"/>
                </a:solidFill>
                <a:latin typeface="Segoe"/>
                <a:ea typeface="ＭＳ ゴシック"/>
              </a:rPr>
              <a:t>Actions</a:t>
            </a:r>
            <a:r>
              <a:rPr lang="en-US" sz="2000" b="1" dirty="0">
                <a:latin typeface="Segoe"/>
                <a:ea typeface="ＭＳ ゴシック"/>
              </a:rPr>
              <a:t> </a:t>
            </a:r>
            <a:br>
              <a:rPr lang="en-US" sz="2000" b="1" dirty="0">
                <a:latin typeface="Segoe"/>
                <a:ea typeface="ＭＳ ゴシック"/>
              </a:rPr>
            </a:br>
            <a:r>
              <a:rPr lang="en-US" sz="2000" dirty="0">
                <a:latin typeface="Segoe"/>
                <a:ea typeface="ＭＳ ゴシック"/>
              </a:rPr>
              <a:t>button. Click </a:t>
            </a:r>
            <a:r>
              <a:rPr lang="en-US" sz="2000" b="1" dirty="0">
                <a:latin typeface="Segoe"/>
                <a:ea typeface="ＭＳ ゴシック"/>
              </a:rPr>
              <a:t>Change </a:t>
            </a:r>
            <a:br>
              <a:rPr lang="en-US" sz="2000" b="1" dirty="0">
                <a:latin typeface="Segoe"/>
                <a:ea typeface="ＭＳ ゴシック"/>
              </a:rPr>
            </a:br>
            <a:r>
              <a:rPr lang="en-US" sz="2000" b="1" dirty="0">
                <a:latin typeface="Segoe"/>
                <a:ea typeface="ＭＳ ゴシック"/>
              </a:rPr>
              <a:t>the amount of work </a:t>
            </a:r>
            <a:br>
              <a:rPr lang="en-US" sz="2000" b="1" dirty="0">
                <a:latin typeface="Segoe"/>
                <a:ea typeface="ＭＳ ゴシック"/>
              </a:rPr>
            </a:br>
            <a:r>
              <a:rPr lang="en-US" sz="2000" b="1" dirty="0">
                <a:latin typeface="Segoe"/>
                <a:ea typeface="ＭＳ ゴシック"/>
              </a:rPr>
              <a:t>but keep the </a:t>
            </a:r>
            <a:br>
              <a:rPr lang="en-US" sz="2000" b="1" dirty="0">
                <a:latin typeface="Segoe"/>
                <a:ea typeface="ＭＳ ゴシック"/>
              </a:rPr>
            </a:br>
            <a:r>
              <a:rPr lang="en-US" sz="2000" b="1" dirty="0">
                <a:latin typeface="Segoe"/>
                <a:ea typeface="ＭＳ ゴシック"/>
              </a:rPr>
              <a:t>duration the same </a:t>
            </a:r>
            <a:br>
              <a:rPr lang="en-US" sz="2000" b="1" dirty="0">
                <a:latin typeface="Segoe"/>
                <a:ea typeface="ＭＳ ゴシック"/>
              </a:rPr>
            </a:br>
            <a:r>
              <a:rPr lang="en-US" sz="2000" dirty="0">
                <a:latin typeface="Segoe"/>
                <a:ea typeface="ＭＳ ゴシック"/>
              </a:rPr>
              <a:t>in the Actions option </a:t>
            </a:r>
            <a:br>
              <a:rPr lang="en-US" sz="2000" dirty="0">
                <a:latin typeface="Segoe"/>
                <a:ea typeface="ＭＳ ゴシック"/>
              </a:rPr>
            </a:br>
            <a:r>
              <a:rPr lang="en-US" sz="2000" dirty="0">
                <a:latin typeface="Segoe"/>
                <a:ea typeface="ＭＳ ゴシック"/>
              </a:rPr>
              <a:t>list. Greg’s assign-</a:t>
            </a:r>
            <a:br>
              <a:rPr lang="en-US" sz="2000" dirty="0">
                <a:latin typeface="Segoe"/>
                <a:ea typeface="ＭＳ ゴシック"/>
              </a:rPr>
            </a:br>
            <a:r>
              <a:rPr lang="en-US" sz="2000" dirty="0" err="1">
                <a:latin typeface="Segoe"/>
                <a:ea typeface="ＭＳ ゴシック"/>
              </a:rPr>
              <a:t>ments</a:t>
            </a:r>
            <a:r>
              <a:rPr lang="en-US" sz="2000" dirty="0">
                <a:latin typeface="Segoe"/>
                <a:ea typeface="ＭＳ ゴシック"/>
              </a:rPr>
              <a:t> on Wednesday </a:t>
            </a:r>
            <a:br>
              <a:rPr lang="en-US" sz="2000" dirty="0">
                <a:latin typeface="Segoe"/>
                <a:ea typeface="ＭＳ ゴシック"/>
              </a:rPr>
            </a:br>
            <a:r>
              <a:rPr lang="en-US" sz="2000" dirty="0">
                <a:latin typeface="Segoe"/>
                <a:ea typeface="ＭＳ ゴシック"/>
              </a:rPr>
              <a:t>and Thursday are </a:t>
            </a:r>
            <a:br>
              <a:rPr lang="en-US" sz="2000" dirty="0">
                <a:latin typeface="Segoe"/>
                <a:ea typeface="ＭＳ ゴシック"/>
              </a:rPr>
            </a:br>
            <a:r>
              <a:rPr lang="en-US" sz="2000" dirty="0">
                <a:latin typeface="Segoe"/>
                <a:ea typeface="ＭＳ ゴシック"/>
              </a:rPr>
              <a:t>reduced to eight </a:t>
            </a:r>
            <a:br>
              <a:rPr lang="en-US" sz="2000" dirty="0">
                <a:latin typeface="Segoe"/>
                <a:ea typeface="ＭＳ ゴシック"/>
              </a:rPr>
            </a:br>
            <a:r>
              <a:rPr lang="en-US" sz="2000" dirty="0">
                <a:latin typeface="Segoe"/>
                <a:ea typeface="ＭＳ ゴシック"/>
              </a:rPr>
              <a:t>hours each day. </a:t>
            </a:r>
            <a:br>
              <a:rPr lang="en-US" sz="2000" dirty="0">
                <a:latin typeface="Segoe"/>
                <a:ea typeface="ＭＳ ゴシック"/>
              </a:rPr>
            </a:br>
            <a:r>
              <a:rPr lang="en-US" sz="2000" dirty="0">
                <a:latin typeface="Segoe"/>
                <a:ea typeface="ＭＳ ゴシック"/>
              </a:rPr>
              <a:t>You have manually </a:t>
            </a:r>
            <a:br>
              <a:rPr lang="en-US" sz="2000" dirty="0">
                <a:latin typeface="Segoe"/>
                <a:ea typeface="ＭＳ ゴシック"/>
              </a:rPr>
            </a:br>
            <a:r>
              <a:rPr lang="en-US" sz="2000" dirty="0">
                <a:latin typeface="Segoe"/>
                <a:ea typeface="ＭＳ ゴシック"/>
              </a:rPr>
              <a:t>changed Greg’s assignments to reduce his work and resolve his over-allocation. He is now fully allocated on Wednesday through Friday. Your screen should look similar to the figure above.</a:t>
            </a:r>
            <a:endParaRPr lang="en-US" sz="2000" dirty="0">
              <a:latin typeface="Times New Roman"/>
              <a:ea typeface="ＭＳ ゴシック"/>
            </a:endParaRPr>
          </a:p>
        </p:txBody>
      </p:sp>
    </p:spTree>
    <p:extLst>
      <p:ext uri="{BB962C8B-B14F-4D97-AF65-F5344CB8AC3E}">
        <p14:creationId xmlns:p14="http://schemas.microsoft.com/office/powerpoint/2010/main" val="1399393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Enter a </a:t>
            </a:r>
            <a:r>
              <a:rPr lang="en-US" b="0" i="0" u="none" strike="noStrike" baseline="0" dirty="0">
                <a:solidFill>
                  <a:srgbClr val="FF0000"/>
                </a:solidFill>
                <a:latin typeface="Segoe"/>
                <a:ea typeface="ＭＳ ゴシック"/>
              </a:rPr>
              <a:t>Variable Consumption Rate</a:t>
            </a:r>
            <a:r>
              <a:rPr lang="en-US" b="0" i="0" u="none" strike="noStrike" baseline="0" dirty="0">
                <a:solidFill>
                  <a:srgbClr val="009E49"/>
                </a:solidFill>
                <a:latin typeface="Segoe"/>
                <a:ea typeface="ＭＳ ゴシック"/>
              </a:rPr>
              <a:t> for a Material Resource</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GET READY. OPEN </a:t>
            </a:r>
            <a:r>
              <a:rPr lang="en-US" b="0" i="0" u="none" strike="noStrike" baseline="0" dirty="0">
                <a:latin typeface="Segoe"/>
                <a:ea typeface="ＭＳ ゴシック"/>
              </a:rPr>
              <a:t>the </a:t>
            </a:r>
            <a:r>
              <a:rPr lang="en-US" b="1" i="1" u="none" strike="noStrike" baseline="0" dirty="0">
                <a:latin typeface="Segoe"/>
                <a:ea typeface="ＭＳ ゴシック"/>
              </a:rPr>
              <a:t>Don Funk Music Video 6M </a:t>
            </a:r>
            <a:r>
              <a:rPr lang="en-US" b="0" i="0" u="none" strike="noStrike" baseline="0" dirty="0">
                <a:latin typeface="Segoe"/>
                <a:ea typeface="ＭＳ ゴシック"/>
              </a:rPr>
              <a:t>project. </a:t>
            </a:r>
            <a:r>
              <a:rPr lang="en-US" b="1" i="0" u="none" strike="noStrike" baseline="0" dirty="0">
                <a:latin typeface="Segoe"/>
                <a:ea typeface="ＭＳ ゴシック"/>
              </a:rPr>
              <a:t>SAVE </a:t>
            </a:r>
            <a:r>
              <a:rPr lang="en-US" b="0" i="0" u="none" strike="noStrike" baseline="0" dirty="0">
                <a:latin typeface="Segoe"/>
                <a:ea typeface="ＭＳ ゴシック"/>
              </a:rPr>
              <a:t>the file as </a:t>
            </a:r>
            <a:r>
              <a:rPr lang="en-US" b="1" i="1" u="none" strike="noStrike" baseline="0" dirty="0">
                <a:latin typeface="Segoe"/>
                <a:ea typeface="ＭＳ ゴシック"/>
              </a:rPr>
              <a:t>Don Funk Music Video 6</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1.	Press the </a:t>
            </a:r>
            <a:r>
              <a:rPr lang="en-US" b="1" i="0" u="none" strike="noStrike" baseline="0" dirty="0">
                <a:latin typeface="Segoe"/>
                <a:ea typeface="ＭＳ ゴシック"/>
              </a:rPr>
              <a:t>F5 </a:t>
            </a:r>
            <a:r>
              <a:rPr lang="en-US" b="0" i="0" u="none" strike="noStrike" baseline="0" dirty="0">
                <a:latin typeface="Segoe"/>
                <a:ea typeface="ＭＳ ゴシック"/>
              </a:rPr>
              <a:t>key. The Go To dialog box appears. Type </a:t>
            </a:r>
            <a:r>
              <a:rPr lang="en-US" b="1" i="0" u="none" strike="noStrike" baseline="0" dirty="0">
                <a:latin typeface="Segoe"/>
                <a:ea typeface="ＭＳ ゴシック"/>
              </a:rPr>
              <a:t>35 </a:t>
            </a:r>
            <a:r>
              <a:rPr lang="en-US" b="0" i="0" u="none" strike="noStrike" baseline="0" dirty="0">
                <a:latin typeface="Segoe"/>
                <a:ea typeface="ＭＳ ゴシック"/>
              </a:rPr>
              <a:t>in the ID box, and then click </a:t>
            </a:r>
            <a:r>
              <a:rPr lang="en-US" b="1" i="0" u="none" strike="noStrike" baseline="0" dirty="0">
                <a:latin typeface="Segoe"/>
                <a:ea typeface="ＭＳ ゴシック"/>
              </a:rPr>
              <a:t>OK</a:t>
            </a:r>
            <a:r>
              <a:rPr lang="en-US" b="0" i="0" u="none" strike="noStrike" baseline="0" dirty="0">
                <a:latin typeface="Segoe"/>
                <a:ea typeface="ＭＳ ゴシック"/>
              </a:rPr>
              <a:t>. Microsoft Project displays task 35, Scene 1 video shoot. This is the first of several scenes that requires DVDs to be recorded. You have determined that the initial estimates for DVD consumption were incorrect. Because for each hour of work you will only be recording for 30 minutes, you have determined that the correct </a:t>
            </a:r>
            <a:r>
              <a:rPr lang="en-US" b="0" i="0" u="none" strike="noStrike" baseline="0" dirty="0">
                <a:solidFill>
                  <a:srgbClr val="FF0000"/>
                </a:solidFill>
                <a:latin typeface="Segoe"/>
                <a:ea typeface="ＭＳ ゴシック"/>
              </a:rPr>
              <a:t>consumption rate for the DVD resource is 0.25 DVD/hour (the DVDs record 2 hours of filming).</a:t>
            </a:r>
            <a:endParaRPr lang="en-US" b="0" i="0" u="none" strike="noStrike" baseline="0" dirty="0">
              <a:solidFill>
                <a:srgbClr val="FF0000"/>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spTree>
    <p:extLst>
      <p:ext uri="{BB962C8B-B14F-4D97-AF65-F5344CB8AC3E}">
        <p14:creationId xmlns:p14="http://schemas.microsoft.com/office/powerpoint/2010/main" val="666914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Manually Resolve a Resource over-allocation</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16.	</a:t>
            </a:r>
            <a:r>
              <a:rPr lang="en-US" b="1" i="0" u="none" strike="noStrike" baseline="0" dirty="0">
                <a:latin typeface="Segoe"/>
                <a:ea typeface="ＭＳ ゴシック"/>
              </a:rPr>
              <a:t>SAVE </a:t>
            </a:r>
            <a:r>
              <a:rPr lang="en-US" b="0" i="0" u="none" strike="noStrike" baseline="0" dirty="0">
                <a:latin typeface="Segoe"/>
                <a:ea typeface="ＭＳ ゴシック"/>
              </a:rPr>
              <a:t>the project schedule.</a:t>
            </a:r>
          </a:p>
          <a:p>
            <a:pPr lvl="0" rtl="0"/>
            <a:r>
              <a:rPr lang="en-US" b="1" i="0" u="none" strike="noStrike" baseline="0" dirty="0">
                <a:latin typeface="Segoe"/>
                <a:ea typeface="ＭＳ ゴシック"/>
              </a:rPr>
              <a:t>PAUSE. LEAVE </a:t>
            </a:r>
            <a:r>
              <a:rPr lang="en-US" b="0" i="0" u="none" strike="noStrike" baseline="0" dirty="0">
                <a:latin typeface="Segoe"/>
                <a:ea typeface="ＭＳ ゴシック"/>
              </a:rPr>
              <a:t>Project open to use in the next exercise.</a:t>
            </a:r>
          </a:p>
          <a:p>
            <a:pPr lvl="0" rtl="0"/>
            <a:r>
              <a:rPr lang="en-US" b="0" i="0" u="none" strike="noStrike" baseline="0" dirty="0">
                <a:latin typeface="Segoe"/>
                <a:ea typeface="ＭＳ ゴシック"/>
              </a:rPr>
              <a:t>In this exercise, you have manually resolved a resource over-allocation. Recall from Lesson 4 that a resource’s capacity to work is called allocation, and a resource is said to be in one of three states:</a:t>
            </a:r>
          </a:p>
          <a:p>
            <a:pPr lvl="0" rtl="0">
              <a:buFont typeface="Wingdings" panose="05000000000000000000" pitchFamily="2" charset="2"/>
              <a:buChar char="ü"/>
            </a:pPr>
            <a:r>
              <a:rPr lang="en-US" b="0" i="1" u="none" strike="noStrike" baseline="0" dirty="0">
                <a:latin typeface="Segoe"/>
                <a:ea typeface="ＭＳ ゴシック"/>
              </a:rPr>
              <a:t>Under allocated:</a:t>
            </a:r>
            <a:r>
              <a:rPr lang="en-US" b="0" i="0" u="none" strike="noStrike" baseline="0" dirty="0">
                <a:latin typeface="Segoe"/>
                <a:ea typeface="ＭＳ ゴシック"/>
              </a:rPr>
              <a:t> The work assigned to the resource is less than the resource’s maximum capacity.</a:t>
            </a:r>
          </a:p>
          <a:p>
            <a:pPr lvl="0" rtl="0">
              <a:buFont typeface="Wingdings" panose="05000000000000000000" pitchFamily="2" charset="2"/>
              <a:buChar char="ü"/>
            </a:pPr>
            <a:r>
              <a:rPr lang="en-US" b="0" i="1" u="none" strike="noStrike" baseline="0" dirty="0">
                <a:latin typeface="Segoe"/>
                <a:ea typeface="ＭＳ ゴシック"/>
              </a:rPr>
              <a:t>Fully allocated:</a:t>
            </a:r>
            <a:r>
              <a:rPr lang="en-US" b="0" i="0" u="none" strike="noStrike" baseline="0" dirty="0">
                <a:latin typeface="Segoe"/>
                <a:ea typeface="ＭＳ ゴシック"/>
              </a:rPr>
              <a:t> The total work of a resource’s task assignments is exactly equal to that resource’s work capacity.</a:t>
            </a:r>
          </a:p>
          <a:p>
            <a:pPr lvl="0" rtl="0">
              <a:buFont typeface="Wingdings" panose="05000000000000000000" pitchFamily="2" charset="2"/>
              <a:buChar char="ü"/>
            </a:pPr>
            <a:r>
              <a:rPr lang="en-US" i="1" dirty="0">
                <a:latin typeface="Segoe"/>
                <a:ea typeface="ＭＳ ゴシック"/>
              </a:rPr>
              <a:t>O</a:t>
            </a:r>
            <a:r>
              <a:rPr lang="en-US" b="0" i="1" u="none" strike="noStrike" baseline="0" dirty="0">
                <a:latin typeface="Segoe"/>
                <a:ea typeface="ＭＳ ゴシック"/>
              </a:rPr>
              <a:t>ver-allocated:</a:t>
            </a:r>
            <a:r>
              <a:rPr lang="en-US" b="0" i="0" u="none" strike="noStrike" baseline="0" dirty="0">
                <a:latin typeface="Segoe"/>
                <a:ea typeface="ＭＳ ゴシック"/>
              </a:rPr>
              <a:t> A resource is assigned to do more work than can be done within the normal work capacity of the </a:t>
            </a:r>
            <a:r>
              <a:rPr lang="en-US" b="0" i="0" u="none" strike="noStrike" baseline="0" dirty="0" err="1">
                <a:latin typeface="Segoe"/>
                <a:ea typeface="ＭＳ ゴシック"/>
              </a:rPr>
              <a:t>resourceter</a:t>
            </a:r>
            <a:r>
              <a:rPr lang="en-US" b="0" i="0" u="none" strike="noStrike" baseline="0" dirty="0">
                <a:latin typeface="Segoe"/>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40</a:t>
            </a:fld>
            <a:endParaRPr lang="en-US" dirty="0"/>
          </a:p>
        </p:txBody>
      </p:sp>
    </p:spTree>
    <p:extLst>
      <p:ext uri="{BB962C8B-B14F-4D97-AF65-F5344CB8AC3E}">
        <p14:creationId xmlns:p14="http://schemas.microsoft.com/office/powerpoint/2010/main" val="37816261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Manually Resolve a Resource over-allocation</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a:r>
              <a:rPr lang="en-US" dirty="0">
                <a:latin typeface="Segoe"/>
                <a:ea typeface="ＭＳ ゴシック"/>
              </a:rPr>
              <a:t>Manually editing an assignment is one way to resolve a resource over-allocation, but there are several other options.</a:t>
            </a:r>
          </a:p>
          <a:p>
            <a:pPr lvl="0"/>
            <a:r>
              <a:rPr lang="en-US" dirty="0">
                <a:latin typeface="Segoe"/>
                <a:ea typeface="ＭＳ ゴシック"/>
              </a:rPr>
              <a:t>You can replace the over-allocated resource with another resource using the Replace button in the Assign Resources dialog box.</a:t>
            </a:r>
          </a:p>
          <a:p>
            <a:pPr lvl="0"/>
            <a:r>
              <a:rPr lang="en-US" dirty="0">
                <a:latin typeface="Segoe"/>
                <a:ea typeface="ＭＳ ゴシック"/>
              </a:rPr>
              <a:t>You can reduce the value in the Units field in the Assignment Information or Assign Resources dialog box.</a:t>
            </a:r>
            <a:endParaRPr lang="en-US" dirty="0">
              <a:latin typeface="Times New Roman"/>
              <a:ea typeface="ＭＳ ゴシック"/>
            </a:endParaRPr>
          </a:p>
          <a:p>
            <a:pPr lvl="0" rtl="0">
              <a:buClr>
                <a:srgbClr val="FF0000"/>
              </a:buClr>
              <a:buSzPct val="113000"/>
              <a:buFont typeface="Wingdings" panose="05000000000000000000" pitchFamily="2" charset="2"/>
              <a:buChar char="ü"/>
            </a:pPr>
            <a:r>
              <a:rPr lang="en-US" b="0" i="0" u="none" strike="noStrike" baseline="0" dirty="0">
                <a:solidFill>
                  <a:srgbClr val="FF0000"/>
                </a:solidFill>
                <a:latin typeface="Segoe"/>
                <a:ea typeface="ＭＳ ゴシック"/>
              </a:rPr>
              <a:t>If the over-allocation is not extreme (for instance, 9 hours of work assigned in a normal 8-hour workday), you can just allow the over-allocation to remain in the schedule</a:t>
            </a:r>
            <a:r>
              <a:rPr lang="en-US" b="0" i="0" u="none" strike="noStrike" baseline="0" dirty="0">
                <a:latin typeface="Segoe"/>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41</a:t>
            </a:fld>
            <a:endParaRPr lang="en-US" dirty="0"/>
          </a:p>
        </p:txBody>
      </p:sp>
    </p:spTree>
    <p:extLst>
      <p:ext uri="{BB962C8B-B14F-4D97-AF65-F5344CB8AC3E}">
        <p14:creationId xmlns:p14="http://schemas.microsoft.com/office/powerpoint/2010/main" val="30289304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ea typeface="ＭＳ ゴシック"/>
              </a:rPr>
              <a:t>Step by Step: Manually Resolve a Resource over-allocation</a:t>
            </a:r>
            <a:endParaRPr lang="en-US" dirty="0"/>
          </a:p>
        </p:txBody>
      </p:sp>
      <p:sp>
        <p:nvSpPr>
          <p:cNvPr id="3" name="Content Placeholder 2"/>
          <p:cNvSpPr>
            <a:spLocks noGrp="1"/>
          </p:cNvSpPr>
          <p:nvPr>
            <p:ph idx="1"/>
          </p:nvPr>
        </p:nvSpPr>
        <p:spPr/>
        <p:txBody>
          <a:bodyPr/>
          <a:lstStyle/>
          <a:p>
            <a:pPr lvl="0">
              <a:buClr>
                <a:srgbClr val="009E49"/>
              </a:buClr>
            </a:pPr>
            <a:r>
              <a:rPr lang="en-US" dirty="0">
                <a:latin typeface="Segoe"/>
                <a:ea typeface="ＭＳ ゴシック"/>
              </a:rPr>
              <a:t>In Microsoft Project 2013, over-allocations are also noted when you have assigned a work resource to working times outside their normal working hours. </a:t>
            </a:r>
          </a:p>
          <a:p>
            <a:pPr lvl="0">
              <a:buClr>
                <a:srgbClr val="009E49"/>
              </a:buClr>
            </a:pPr>
            <a:r>
              <a:rPr lang="en-US" dirty="0">
                <a:latin typeface="Segoe"/>
                <a:ea typeface="ＭＳ ゴシック"/>
              </a:rPr>
              <a:t>Recall from Lesson 4 you assigned a Task Calendar for the overnight beach filming. This resulted in an over-allocation for the work resources assigned to that task. </a:t>
            </a:r>
          </a:p>
          <a:p>
            <a:pPr lvl="0">
              <a:buClr>
                <a:srgbClr val="009E49"/>
              </a:buClr>
            </a:pPr>
            <a:r>
              <a:rPr lang="en-US" dirty="0">
                <a:latin typeface="Segoe"/>
                <a:ea typeface="ＭＳ ゴシック"/>
              </a:rPr>
              <a:t>They are not truly over-allocated by definition. It is simply the </a:t>
            </a:r>
            <a:r>
              <a:rPr lang="en-US" dirty="0">
                <a:solidFill>
                  <a:srgbClr val="FF0000"/>
                </a:solidFill>
                <a:latin typeface="Segoe"/>
                <a:ea typeface="ＭＳ ゴシック"/>
              </a:rPr>
              <a:t>software’s way of notifying you that you have resources assigned work which is outside their normal working hours</a:t>
            </a:r>
            <a:r>
              <a:rPr lang="en-US" dirty="0">
                <a:latin typeface="Segoe"/>
                <a:ea typeface="ＭＳ ゴシック"/>
              </a:rPr>
              <a:t>.</a:t>
            </a:r>
            <a:endParaRPr lang="en-US" dirty="0">
              <a:latin typeface="Times New Roman"/>
              <a:ea typeface="ＭＳ ゴシック"/>
            </a:endParaRPr>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42</a:t>
            </a:fld>
            <a:endParaRPr lang="en-US" dirty="0"/>
          </a:p>
        </p:txBody>
      </p:sp>
    </p:spTree>
    <p:extLst>
      <p:ext uri="{BB962C8B-B14F-4D97-AF65-F5344CB8AC3E}">
        <p14:creationId xmlns:p14="http://schemas.microsoft.com/office/powerpoint/2010/main" val="3180140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Software Orientation</a:t>
            </a:r>
          </a:p>
        </p:txBody>
      </p:sp>
      <p:pic>
        <p:nvPicPr>
          <p:cNvPr id="4" name="Picture 3" descr="061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9247" y="1600200"/>
            <a:ext cx="5051778" cy="4064000"/>
          </a:xfrm>
          <a:prstGeom prst="rect">
            <a:avLst/>
          </a:prstGeom>
        </p:spPr>
      </p:pic>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The Resource Leveling </a:t>
            </a:r>
            <a:br>
              <a:rPr lang="en-US" b="0" i="0" u="none" strike="noStrike" baseline="0" dirty="0">
                <a:latin typeface="Segoe"/>
                <a:ea typeface="ＭＳ ゴシック"/>
              </a:rPr>
            </a:br>
            <a:r>
              <a:rPr lang="en-US" b="0" i="0" u="none" strike="noStrike" baseline="0" dirty="0">
                <a:latin typeface="Segoe"/>
                <a:ea typeface="ＭＳ ゴシック"/>
              </a:rPr>
              <a:t>dialog box allows you </a:t>
            </a:r>
            <a:br>
              <a:rPr lang="en-US" b="0" i="0" u="none" strike="noStrike" baseline="0" dirty="0">
                <a:latin typeface="Segoe"/>
                <a:ea typeface="ＭＳ ゴシック"/>
              </a:rPr>
            </a:br>
            <a:r>
              <a:rPr lang="en-US" b="0" i="0" u="none" strike="noStrike" baseline="0" dirty="0">
                <a:latin typeface="Segoe"/>
                <a:ea typeface="ＭＳ ゴシック"/>
              </a:rPr>
              <a:t>to specify the rules </a:t>
            </a:r>
            <a:br>
              <a:rPr lang="en-US" b="0" i="0" u="none" strike="noStrike" baseline="0" dirty="0">
                <a:latin typeface="Segoe"/>
                <a:ea typeface="ＭＳ ゴシック"/>
              </a:rPr>
            </a:br>
            <a:r>
              <a:rPr lang="en-US" b="0" i="0" u="none" strike="noStrike" baseline="0" dirty="0">
                <a:latin typeface="Segoe"/>
                <a:ea typeface="ＭＳ ゴシック"/>
              </a:rPr>
              <a:t>and </a:t>
            </a:r>
            <a:r>
              <a:rPr lang="en-US" b="0" i="0" u="none" strike="noStrike" baseline="0" dirty="0">
                <a:solidFill>
                  <a:srgbClr val="FF0000"/>
                </a:solidFill>
                <a:latin typeface="Segoe"/>
                <a:ea typeface="ＭＳ ゴシック"/>
              </a:rPr>
              <a:t>options that </a:t>
            </a:r>
            <a:br>
              <a:rPr lang="en-US" b="0" i="0" u="none" strike="noStrike" baseline="0" dirty="0">
                <a:solidFill>
                  <a:srgbClr val="FF0000"/>
                </a:solidFill>
                <a:latin typeface="Segoe"/>
                <a:ea typeface="ＭＳ ゴシック"/>
              </a:rPr>
            </a:br>
            <a:r>
              <a:rPr lang="en-US" b="0" i="0" u="none" strike="noStrike" baseline="0" dirty="0">
                <a:solidFill>
                  <a:srgbClr val="FF0000"/>
                </a:solidFill>
                <a:latin typeface="Segoe"/>
                <a:ea typeface="ＭＳ ゴシック"/>
              </a:rPr>
              <a:t>control how Microsoft </a:t>
            </a:r>
            <a:br>
              <a:rPr lang="en-US" b="0" i="0" u="none" strike="noStrike" baseline="0" dirty="0">
                <a:solidFill>
                  <a:srgbClr val="FF0000"/>
                </a:solidFill>
                <a:latin typeface="Segoe"/>
                <a:ea typeface="ＭＳ ゴシック"/>
              </a:rPr>
            </a:br>
            <a:r>
              <a:rPr lang="en-US" b="0" i="0" u="none" strike="noStrike" baseline="0" dirty="0">
                <a:solidFill>
                  <a:srgbClr val="FF0000"/>
                </a:solidFill>
                <a:latin typeface="Segoe"/>
                <a:ea typeface="ＭＳ ゴシック"/>
              </a:rPr>
              <a:t>Project performs </a:t>
            </a:r>
            <a:br>
              <a:rPr lang="en-US" b="0" i="0" u="none" strike="noStrike" baseline="0" dirty="0">
                <a:solidFill>
                  <a:srgbClr val="FF0000"/>
                </a:solidFill>
                <a:latin typeface="Segoe"/>
                <a:ea typeface="ＭＳ ゴシック"/>
              </a:rPr>
            </a:br>
            <a:r>
              <a:rPr lang="en-US" b="0" i="0" u="none" strike="noStrike" baseline="0" dirty="0">
                <a:solidFill>
                  <a:srgbClr val="FF0000"/>
                </a:solidFill>
                <a:latin typeface="Segoe"/>
                <a:ea typeface="ＭＳ ゴシック"/>
              </a:rPr>
              <a:t>resource leveling </a:t>
            </a:r>
            <a:r>
              <a:rPr lang="en-US" b="0" i="0" u="none" strike="noStrike" baseline="0" dirty="0">
                <a:latin typeface="Segoe"/>
                <a:ea typeface="ＭＳ ゴシック"/>
              </a:rPr>
              <a:t/>
            </a:r>
            <a:br>
              <a:rPr lang="en-US" b="0" i="0" u="none" strike="noStrike" baseline="0" dirty="0">
                <a:latin typeface="Segoe"/>
                <a:ea typeface="ＭＳ ゴシック"/>
              </a:rPr>
            </a:br>
            <a:r>
              <a:rPr lang="en-US" b="0" i="0" u="none" strike="noStrike" baseline="0" dirty="0">
                <a:latin typeface="Segoe"/>
                <a:ea typeface="ＭＳ ゴシック"/>
              </a:rPr>
              <a:t>(see figure).</a:t>
            </a:r>
            <a:endParaRPr lang="en-US" b="0" i="0" u="none" strike="noStrike" baseline="0" dirty="0">
              <a:latin typeface="Times New Roman"/>
              <a:ea typeface="ＭＳ ゴシック"/>
            </a:endParaRPr>
          </a:p>
        </p:txBody>
      </p:sp>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43</a:t>
            </a:fld>
            <a:endParaRPr lang="en-US" dirty="0"/>
          </a:p>
        </p:txBody>
      </p:sp>
      <p:cxnSp>
        <p:nvCxnSpPr>
          <p:cNvPr id="9" name="Straight Connector 8"/>
          <p:cNvCxnSpPr/>
          <p:nvPr/>
        </p:nvCxnSpPr>
        <p:spPr bwMode="auto">
          <a:xfrm flipV="1">
            <a:off x="685800" y="762000"/>
            <a:ext cx="7391400" cy="5257800"/>
          </a:xfrm>
          <a:prstGeom prst="line">
            <a:avLst/>
          </a:prstGeom>
          <a:solidFill>
            <a:schemeClr val="accent1"/>
          </a:solidFill>
          <a:ln w="44450" cap="flat" cmpd="sng" algn="ctr">
            <a:solidFill>
              <a:srgbClr val="FF33CC"/>
            </a:solidFill>
            <a:prstDash val="solid"/>
            <a:round/>
            <a:headEnd type="none" w="med" len="med"/>
            <a:tailEnd type="none" w="med" len="med"/>
          </a:ln>
          <a:effectLst/>
        </p:spPr>
      </p:cxnSp>
    </p:spTree>
    <p:extLst>
      <p:ext uri="{BB962C8B-B14F-4D97-AF65-F5344CB8AC3E}">
        <p14:creationId xmlns:p14="http://schemas.microsoft.com/office/powerpoint/2010/main" val="3812818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sz="2000" b="0" i="0" u="none" strike="noStrike" baseline="0" dirty="0">
                <a:latin typeface="Segoe"/>
                <a:ea typeface="ＭＳ ゴシック"/>
              </a:rPr>
              <a:t>The options in the Resource Leveling Dialog box are as follows:</a:t>
            </a:r>
          </a:p>
          <a:p>
            <a:pPr lvl="0" rtl="0"/>
            <a:r>
              <a:rPr lang="en-US" sz="2000" b="1" i="0" u="none" strike="noStrike" baseline="0" dirty="0">
                <a:latin typeface="Segoe"/>
                <a:ea typeface="ＭＳ ゴシック"/>
              </a:rPr>
              <a:t>Leveling calculations. </a:t>
            </a:r>
            <a:r>
              <a:rPr lang="en-US" sz="2000" b="0" i="0" u="none" strike="noStrike" baseline="0" dirty="0">
                <a:latin typeface="Segoe"/>
                <a:ea typeface="ＭＳ ゴシック"/>
              </a:rPr>
              <a:t>These selections determine whether Microsoft Project levels resources constantly (Automatic) or only when you tell it to do so (Manual). Automatic leveling occurs as soon as a resource becomes over-allocated.</a:t>
            </a:r>
          </a:p>
          <a:p>
            <a:pPr lvl="0" rtl="0"/>
            <a:r>
              <a:rPr lang="en-US" sz="2000" b="1" i="0" u="none" strike="noStrike" baseline="0" dirty="0">
                <a:latin typeface="Segoe"/>
                <a:ea typeface="ＭＳ ゴシック"/>
              </a:rPr>
              <a:t>Look for over-allocations on a</a:t>
            </a:r>
            <a:r>
              <a:rPr lang="en-US" sz="2000" b="1" i="0" u="none" strike="noStrike" baseline="0" dirty="0">
                <a:latin typeface="Times New Roman"/>
                <a:ea typeface="ＭＳ ゴシック"/>
              </a:rPr>
              <a:t> . . . .</a:t>
            </a:r>
            <a:r>
              <a:rPr lang="en-US" sz="2000" b="1" i="0" u="none" strike="noStrike" baseline="0" dirty="0">
                <a:latin typeface="Segoe"/>
                <a:ea typeface="ＭＳ ゴシック"/>
              </a:rPr>
              <a:t>.basis. </a:t>
            </a:r>
            <a:r>
              <a:rPr lang="en-US" sz="2000" b="0" i="0" u="none" strike="noStrike" baseline="0" dirty="0">
                <a:latin typeface="Segoe"/>
                <a:ea typeface="ＭＳ ゴシック"/>
              </a:rPr>
              <a:t>This determines the timeframe in which Microsoft Project will look for over-allocations. If a resource it is over-allocated at the level you choose here, its name will be formatted in red. If a resource is not over-allocated at the level you choose, there will be no indication of any over-allocation.</a:t>
            </a:r>
          </a:p>
          <a:p>
            <a:pPr lvl="0" rtl="0"/>
            <a:r>
              <a:rPr lang="en-US" sz="2000" b="1" i="0" u="none" strike="noStrike" baseline="0" dirty="0">
                <a:latin typeface="Segoe"/>
                <a:ea typeface="ＭＳ ゴシック"/>
              </a:rPr>
              <a:t>Clear leveling values before leveling. </a:t>
            </a:r>
            <a:r>
              <a:rPr lang="en-US" sz="2000" b="0" i="0" u="none" strike="noStrike" baseline="0" dirty="0">
                <a:latin typeface="Segoe"/>
                <a:ea typeface="ＭＳ ゴシック"/>
              </a:rPr>
              <a:t>There are times when you may have to level resources repeatedly to get the results you want. (You might level day by day, and then hour by hour, for example.) If the Clear leveling values before leveling is selected, Microsoft Project removes any existing delays from all tasks before leveling.</a:t>
            </a:r>
            <a:endParaRPr lang="en-US" sz="2000" b="0" i="0" u="none" strike="noStrike" baseline="0" dirty="0">
              <a:latin typeface="Times New Roman"/>
              <a:ea typeface="ＭＳ ゴシック"/>
            </a:endParaRPr>
          </a:p>
        </p:txBody>
      </p:sp>
      <p:cxnSp>
        <p:nvCxnSpPr>
          <p:cNvPr id="4" name="Straight Connector 3"/>
          <p:cNvCxnSpPr/>
          <p:nvPr/>
        </p:nvCxnSpPr>
        <p:spPr bwMode="auto">
          <a:xfrm flipV="1">
            <a:off x="685800" y="762000"/>
            <a:ext cx="7391400" cy="5257800"/>
          </a:xfrm>
          <a:prstGeom prst="line">
            <a:avLst/>
          </a:prstGeom>
          <a:solidFill>
            <a:schemeClr val="accent1"/>
          </a:solidFill>
          <a:ln w="44450" cap="flat" cmpd="sng" algn="ctr">
            <a:solidFill>
              <a:srgbClr val="FF33CC"/>
            </a:solidFill>
            <a:prstDash val="solid"/>
            <a:round/>
            <a:headEnd type="none" w="med" len="med"/>
            <a:tailEnd type="none" w="med" len="med"/>
          </a:ln>
          <a:effectLst/>
        </p:spPr>
      </p:cxnSp>
    </p:spTree>
    <p:extLst>
      <p:ext uri="{BB962C8B-B14F-4D97-AF65-F5344CB8AC3E}">
        <p14:creationId xmlns:p14="http://schemas.microsoft.com/office/powerpoint/2010/main" val="989638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sz="2100" b="1" i="0" u="none" strike="noStrike" baseline="0">
                <a:latin typeface="Segoe"/>
                <a:ea typeface="ＭＳ ゴシック"/>
              </a:rPr>
              <a:t>Leveling range for</a:t>
            </a:r>
            <a:r>
              <a:rPr lang="en-US" sz="2100" b="1" i="0" u="none" strike="noStrike" baseline="0">
                <a:latin typeface="Times New Roman"/>
                <a:ea typeface="ＭＳ ゴシック"/>
              </a:rPr>
              <a:t> . . </a:t>
            </a:r>
            <a:r>
              <a:rPr lang="en-US" sz="2100" b="1" i="0" u="none" strike="noStrike" baseline="0">
                <a:latin typeface="Segoe"/>
                <a:ea typeface="ＭＳ ゴシック"/>
              </a:rPr>
              <a:t>. . </a:t>
            </a:r>
            <a:r>
              <a:rPr lang="en-US" sz="2100" b="0" i="0" u="none" strike="noStrike" baseline="0">
                <a:latin typeface="Segoe"/>
                <a:ea typeface="ＭＳ ゴシック"/>
              </a:rPr>
              <a:t>This selection determines whether you level the entire project or only those assignments that fall within a date range you specify. Leveling within a date range is advantageous when you have started tracking actual work and you want to level only the remaining assignments in a project.</a:t>
            </a:r>
          </a:p>
          <a:p>
            <a:pPr lvl="0" rtl="0"/>
            <a:r>
              <a:rPr lang="en-US" sz="2100" b="1" i="0" u="none" strike="noStrike" baseline="0">
                <a:latin typeface="Segoe"/>
                <a:ea typeface="ＭＳ ゴシック"/>
              </a:rPr>
              <a:t>Leveling order. </a:t>
            </a:r>
            <a:r>
              <a:rPr lang="en-US" sz="2100" b="0" i="0" u="none" strike="noStrike" baseline="0">
                <a:latin typeface="Segoe"/>
                <a:ea typeface="ＭＳ ゴシック"/>
              </a:rPr>
              <a:t>This setting allows you to control the priority Microsoft Project uses to determine which tasks it should delay to resolve a resource conflict. There are three options: ID Only; Standard; and Priority, Standard. The ID Only option delays tasks according to their ID numbers only. Use this option when your project schedule has no task relationships or constraints. The Standard option delays tasks according to their predecessor relationships, start dates, task constraints, slack, priority, and IDs. The Priority, Standard option looks at the task’s priority value before other standard criteria.</a:t>
            </a:r>
            <a:endParaRPr lang="en-US" sz="2100" b="0" i="0" u="none" strike="noStrike" baseline="0">
              <a:latin typeface="Times New Roman"/>
              <a:ea typeface="ＭＳ ゴシック"/>
            </a:endParaRPr>
          </a:p>
        </p:txBody>
      </p:sp>
      <p:cxnSp>
        <p:nvCxnSpPr>
          <p:cNvPr id="4" name="Straight Connector 3"/>
          <p:cNvCxnSpPr/>
          <p:nvPr/>
        </p:nvCxnSpPr>
        <p:spPr bwMode="auto">
          <a:xfrm flipV="1">
            <a:off x="685800" y="762000"/>
            <a:ext cx="7391400" cy="5257800"/>
          </a:xfrm>
          <a:prstGeom prst="line">
            <a:avLst/>
          </a:prstGeom>
          <a:solidFill>
            <a:schemeClr val="accent1"/>
          </a:solidFill>
          <a:ln w="44450" cap="flat" cmpd="sng" algn="ctr">
            <a:solidFill>
              <a:srgbClr val="FF33CC"/>
            </a:solidFill>
            <a:prstDash val="solid"/>
            <a:round/>
            <a:headEnd type="none" w="med" len="med"/>
            <a:tailEnd type="none" w="med" len="med"/>
          </a:ln>
          <a:effectLst/>
        </p:spPr>
      </p:cxnSp>
    </p:spTree>
    <p:extLst>
      <p:ext uri="{BB962C8B-B14F-4D97-AF65-F5344CB8AC3E}">
        <p14:creationId xmlns:p14="http://schemas.microsoft.com/office/powerpoint/2010/main" val="2370737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sz="2000" b="1" i="0" u="none" strike="noStrike" baseline="0" dirty="0">
                <a:latin typeface="Segoe"/>
                <a:ea typeface="ＭＳ ゴシック"/>
              </a:rPr>
              <a:t>Level only within available slack. </a:t>
            </a:r>
            <a:r>
              <a:rPr lang="en-US" sz="2000" b="0" i="0" u="none" strike="noStrike" baseline="0" dirty="0">
                <a:latin typeface="Segoe"/>
                <a:ea typeface="ＭＳ ゴシック"/>
              </a:rPr>
              <a:t>Clearing this setting allows Microsoft Project to extend the project’s finish date, if necessary, to resolve resource over-allocations. Selecting this setting would prevent Microsoft Project from extending the project’s finish date in order to resolve resource over-allocations. Instead, Project would only use the free slack of tasks, which may or may not be adequate to fully resolve resource over-allocations.</a:t>
            </a:r>
          </a:p>
          <a:p>
            <a:pPr lvl="0" rtl="0"/>
            <a:r>
              <a:rPr lang="en-US" sz="2000" b="1" i="0" u="none" strike="noStrike" baseline="0" dirty="0">
                <a:latin typeface="Segoe"/>
                <a:ea typeface="ＭＳ ゴシック"/>
              </a:rPr>
              <a:t>Leveling can adjust individual assignments to work on a task. </a:t>
            </a:r>
            <a:r>
              <a:rPr lang="en-US" sz="2000" b="0" i="0" u="none" strike="noStrike" baseline="0" dirty="0">
                <a:latin typeface="Segoe"/>
                <a:ea typeface="ＭＳ ゴシック"/>
              </a:rPr>
              <a:t>This setting allows Microsoft Project to add leveling delay (or, if Leveling can create splits in remaining work is selected, to split work on assignments) independently of any other resources assigned to the same task. This could cause resources to start and finish work on a task at different times.</a:t>
            </a:r>
          </a:p>
          <a:p>
            <a:pPr lvl="0" rtl="0"/>
            <a:r>
              <a:rPr lang="en-US" sz="2000" b="1" i="0" u="none" strike="noStrike" baseline="0" dirty="0">
                <a:latin typeface="Segoe"/>
                <a:ea typeface="ＭＳ ゴシック"/>
              </a:rPr>
              <a:t>Leveling can create splits in remaining work. </a:t>
            </a:r>
            <a:r>
              <a:rPr lang="en-US" sz="2000" b="0" i="0" u="none" strike="noStrike" baseline="0" dirty="0">
                <a:latin typeface="Segoe"/>
                <a:ea typeface="ＭＳ ゴシック"/>
              </a:rPr>
              <a:t>This allows Microsoft Project to split work on a task in order to resolve an over-allocation.</a:t>
            </a:r>
            <a:endParaRPr lang="en-US" sz="2000" b="0" i="0" u="none" strike="noStrike" baseline="0" dirty="0">
              <a:latin typeface="Times New Roman"/>
              <a:ea typeface="ＭＳ ゴシック"/>
            </a:endParaRPr>
          </a:p>
        </p:txBody>
      </p:sp>
      <p:cxnSp>
        <p:nvCxnSpPr>
          <p:cNvPr id="4" name="Straight Connector 3"/>
          <p:cNvCxnSpPr/>
          <p:nvPr/>
        </p:nvCxnSpPr>
        <p:spPr bwMode="auto">
          <a:xfrm flipV="1">
            <a:off x="685800" y="762000"/>
            <a:ext cx="7391400" cy="5257800"/>
          </a:xfrm>
          <a:prstGeom prst="line">
            <a:avLst/>
          </a:prstGeom>
          <a:solidFill>
            <a:schemeClr val="accent1"/>
          </a:solidFill>
          <a:ln w="44450" cap="flat" cmpd="sng" algn="ctr">
            <a:solidFill>
              <a:srgbClr val="FF33CC"/>
            </a:solidFill>
            <a:prstDash val="solid"/>
            <a:round/>
            <a:headEnd type="none" w="med" len="med"/>
            <a:tailEnd type="none" w="med" len="med"/>
          </a:ln>
          <a:effectLst/>
        </p:spPr>
      </p:cxnSp>
    </p:spTree>
    <p:extLst>
      <p:ext uri="{BB962C8B-B14F-4D97-AF65-F5344CB8AC3E}">
        <p14:creationId xmlns:p14="http://schemas.microsoft.com/office/powerpoint/2010/main" val="1573033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Level resources with the proposed booking type. </a:t>
            </a:r>
            <a:r>
              <a:rPr lang="en-US" b="0" i="0" u="none" strike="noStrike" baseline="0" dirty="0">
                <a:latin typeface="Segoe"/>
                <a:ea typeface="ＭＳ ゴシック"/>
              </a:rPr>
              <a:t>Use this option only when Microsoft Project 2013 is being used in an enterprise environment, such as Project Server 2013. Using this option allows Microsoft Project to level resources in projects, connected to Project Server 2013, that have a proposed booking type. Deselecting this option will cause the software to ignore all resources that have a proposed booking type.</a:t>
            </a:r>
          </a:p>
          <a:p>
            <a:pPr lvl="0" rtl="0"/>
            <a:r>
              <a:rPr lang="en-US" b="1" i="0" u="none" strike="noStrike" baseline="0" dirty="0">
                <a:latin typeface="Segoe"/>
                <a:ea typeface="ＭＳ ゴシック"/>
              </a:rPr>
              <a:t>Level manually schedule tasks. </a:t>
            </a:r>
            <a:r>
              <a:rPr lang="en-US" b="0" i="0" u="none" strike="noStrike" baseline="0" dirty="0">
                <a:latin typeface="Segoe"/>
                <a:ea typeface="ＭＳ ゴシック"/>
              </a:rPr>
              <a:t>If your project contains manually scheduled tasks which have over-allocated resources, selecting this option allows the software to split or delay these tasks. Leave this option selected if you want to maintain control and manually resolve over-allocations on the manually scheduled tasks.</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47</a:t>
            </a:fld>
            <a:endParaRPr lang="en-US" dirty="0"/>
          </a:p>
        </p:txBody>
      </p:sp>
      <p:cxnSp>
        <p:nvCxnSpPr>
          <p:cNvPr id="7" name="Straight Connector 6"/>
          <p:cNvCxnSpPr/>
          <p:nvPr/>
        </p:nvCxnSpPr>
        <p:spPr bwMode="auto">
          <a:xfrm flipV="1">
            <a:off x="685800" y="762000"/>
            <a:ext cx="7391400" cy="5257800"/>
          </a:xfrm>
          <a:prstGeom prst="line">
            <a:avLst/>
          </a:prstGeom>
          <a:solidFill>
            <a:schemeClr val="accent1"/>
          </a:solidFill>
          <a:ln w="44450" cap="flat" cmpd="sng" algn="ctr">
            <a:solidFill>
              <a:srgbClr val="FF33CC"/>
            </a:solidFill>
            <a:prstDash val="solid"/>
            <a:round/>
            <a:headEnd type="none" w="med" len="med"/>
            <a:tailEnd type="none" w="med" len="med"/>
          </a:ln>
          <a:effectLst/>
        </p:spPr>
      </p:cxnSp>
    </p:spTree>
    <p:extLst>
      <p:ext uri="{BB962C8B-B14F-4D97-AF65-F5344CB8AC3E}">
        <p14:creationId xmlns:p14="http://schemas.microsoft.com/office/powerpoint/2010/main" val="1935955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Leveling over-allocated Resources</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To avoid an over-allocation situation, you can cause a resource’s work on a specific task to be delayed through a process known as resource leveling.</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48</a:t>
            </a:fld>
            <a:endParaRPr lang="en-US" dirty="0"/>
          </a:p>
        </p:txBody>
      </p:sp>
      <p:cxnSp>
        <p:nvCxnSpPr>
          <p:cNvPr id="7" name="Straight Connector 6"/>
          <p:cNvCxnSpPr/>
          <p:nvPr/>
        </p:nvCxnSpPr>
        <p:spPr bwMode="auto">
          <a:xfrm flipV="1">
            <a:off x="685800" y="762000"/>
            <a:ext cx="7391400" cy="5257800"/>
          </a:xfrm>
          <a:prstGeom prst="line">
            <a:avLst/>
          </a:prstGeom>
          <a:solidFill>
            <a:schemeClr val="accent1"/>
          </a:solidFill>
          <a:ln w="44450" cap="flat" cmpd="sng" algn="ctr">
            <a:solidFill>
              <a:srgbClr val="FF33CC"/>
            </a:solidFill>
            <a:prstDash val="solid"/>
            <a:round/>
            <a:headEnd type="none" w="med" len="med"/>
            <a:tailEnd type="none" w="med" len="med"/>
          </a:ln>
          <a:effectLst/>
        </p:spPr>
      </p:cxnSp>
    </p:spTree>
    <p:extLst>
      <p:ext uri="{BB962C8B-B14F-4D97-AF65-F5344CB8AC3E}">
        <p14:creationId xmlns:p14="http://schemas.microsoft.com/office/powerpoint/2010/main" val="41685756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Use Resource Leveling to Resolve an over-allocation</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USE </a:t>
            </a:r>
            <a:r>
              <a:rPr lang="en-US" b="0" i="0" u="none" strike="noStrike" baseline="0" dirty="0">
                <a:latin typeface="Segoe"/>
                <a:ea typeface="ＭＳ ゴシック"/>
              </a:rPr>
              <a:t>the project schedule you created in the previous exercise.</a:t>
            </a:r>
          </a:p>
          <a:p>
            <a:pPr lvl="1" rtl="0"/>
            <a:r>
              <a:rPr lang="en-US" b="0" i="0" u="none" strike="noStrike" baseline="0" dirty="0">
                <a:latin typeface="Segoe"/>
                <a:ea typeface="ＭＳ ゴシック"/>
              </a:rPr>
              <a:t>1.	On the ribbon, in the Split View group, deselect the </a:t>
            </a:r>
            <a:r>
              <a:rPr lang="en-US" b="1" i="0" u="none" strike="noStrike" baseline="0" dirty="0">
                <a:latin typeface="Segoe"/>
                <a:ea typeface="ＭＳ ゴシック"/>
              </a:rPr>
              <a:t>Details </a:t>
            </a:r>
            <a:r>
              <a:rPr lang="en-US" b="0" i="0" u="none" strike="noStrike" baseline="0" dirty="0">
                <a:latin typeface="Segoe"/>
                <a:ea typeface="ＭＳ ゴシック"/>
              </a:rPr>
              <a:t>checkbox.</a:t>
            </a:r>
          </a:p>
          <a:p>
            <a:pPr lvl="1" rtl="0"/>
            <a:r>
              <a:rPr lang="en-US" b="0" i="0" u="none" strike="noStrike" baseline="0" dirty="0">
                <a:latin typeface="Segoe"/>
                <a:ea typeface="ＭＳ ゴシック"/>
              </a:rPr>
              <a:t>2.	On the ribbon, click </a:t>
            </a:r>
            <a:r>
              <a:rPr lang="en-US" b="1" i="0" u="none" strike="noStrike" baseline="0" dirty="0">
                <a:latin typeface="Segoe"/>
                <a:ea typeface="ＭＳ ゴシック"/>
              </a:rPr>
              <a:t>Resource Sheet</a:t>
            </a:r>
            <a:r>
              <a:rPr lang="en-US" b="0" i="0" u="none" strike="noStrike" baseline="0" dirty="0">
                <a:latin typeface="Segoe"/>
                <a:ea typeface="ＭＳ ゴシック"/>
              </a:rPr>
              <a:t>, located in the Resource Views group. The Resource Sheet view appears. Take note of the resource names that appear in red and have the over-allocated icon in the Indicators column.</a:t>
            </a:r>
          </a:p>
          <a:p>
            <a:pPr lvl="1" rtl="0"/>
            <a:r>
              <a:rPr lang="en-US" b="0" i="0" u="none" strike="noStrike" baseline="0" dirty="0">
                <a:latin typeface="Segoe"/>
                <a:ea typeface="ＭＳ ゴシック"/>
              </a:rPr>
              <a:t>3.	Click on the </a:t>
            </a:r>
            <a:r>
              <a:rPr lang="en-US" b="1" i="0" u="none" strike="noStrike" baseline="0" dirty="0">
                <a:latin typeface="Segoe"/>
                <a:ea typeface="ＭＳ ゴシック"/>
              </a:rPr>
              <a:t>Resource </a:t>
            </a:r>
            <a:r>
              <a:rPr lang="en-US" b="0" i="0" u="none" strike="noStrike" baseline="0" dirty="0">
                <a:latin typeface="Segoe"/>
                <a:ea typeface="ＭＳ ゴシック"/>
              </a:rPr>
              <a:t>tab. In the Level group, select </a:t>
            </a:r>
            <a:r>
              <a:rPr lang="en-US" b="1" i="0" u="none" strike="noStrike" baseline="0" dirty="0">
                <a:latin typeface="Segoe"/>
                <a:ea typeface="ＭＳ ゴシック"/>
              </a:rPr>
              <a:t>Leveling Options</a:t>
            </a:r>
            <a:r>
              <a:rPr lang="en-US" b="0" i="0" u="none" strike="noStrike" baseline="0" dirty="0">
                <a:latin typeface="Segoe"/>
                <a:ea typeface="ＭＳ ゴシック"/>
              </a:rPr>
              <a:t>. The Resource Leveling dialog box appears.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49</a:t>
            </a:fld>
            <a:endParaRPr lang="en-US" dirty="0"/>
          </a:p>
        </p:txBody>
      </p:sp>
      <p:cxnSp>
        <p:nvCxnSpPr>
          <p:cNvPr id="7" name="Straight Connector 6"/>
          <p:cNvCxnSpPr/>
          <p:nvPr/>
        </p:nvCxnSpPr>
        <p:spPr bwMode="auto">
          <a:xfrm flipV="1">
            <a:off x="685800" y="762000"/>
            <a:ext cx="7391400" cy="5257800"/>
          </a:xfrm>
          <a:prstGeom prst="line">
            <a:avLst/>
          </a:prstGeom>
          <a:solidFill>
            <a:schemeClr val="accent1"/>
          </a:solidFill>
          <a:ln w="44450" cap="flat" cmpd="sng" algn="ctr">
            <a:solidFill>
              <a:srgbClr val="FF33CC"/>
            </a:solidFill>
            <a:prstDash val="solid"/>
            <a:round/>
            <a:headEnd type="none" w="med" len="med"/>
            <a:tailEnd type="none" w="med" len="med"/>
          </a:ln>
          <a:effectLst/>
        </p:spPr>
      </p:cxnSp>
    </p:spTree>
    <p:extLst>
      <p:ext uri="{BB962C8B-B14F-4D97-AF65-F5344CB8AC3E}">
        <p14:creationId xmlns:p14="http://schemas.microsoft.com/office/powerpoint/2010/main" val="2478903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Enter a </a:t>
            </a:r>
            <a:r>
              <a:rPr lang="en-US" b="0" i="0" u="none" strike="noStrike" baseline="0" dirty="0">
                <a:solidFill>
                  <a:srgbClr val="FF0000"/>
                </a:solidFill>
                <a:latin typeface="Segoe"/>
                <a:ea typeface="ＭＳ ゴシック"/>
              </a:rPr>
              <a:t>Variable Consumption Rate</a:t>
            </a:r>
            <a:r>
              <a:rPr lang="en-US" b="0" i="0" u="none" strike="noStrike" baseline="0" dirty="0">
                <a:solidFill>
                  <a:srgbClr val="009E49"/>
                </a:solidFill>
                <a:latin typeface="Segoe"/>
                <a:ea typeface="ＭＳ ゴシック"/>
              </a:rPr>
              <a:t> for a Material Resource</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2.	Click the </a:t>
            </a:r>
            <a:r>
              <a:rPr lang="en-US" b="1" i="0" u="none" strike="noStrike" baseline="0">
                <a:latin typeface="Segoe"/>
                <a:ea typeface="ＭＳ ゴシック"/>
              </a:rPr>
              <a:t>Resource </a:t>
            </a:r>
            <a:r>
              <a:rPr lang="en-US" b="0" i="0" u="none" strike="noStrike" baseline="0">
                <a:latin typeface="Segoe"/>
                <a:ea typeface="ＭＳ ゴシック"/>
              </a:rPr>
              <a:t>tab and then click the </a:t>
            </a:r>
            <a:r>
              <a:rPr lang="en-US" b="1" i="0" u="none" strike="noStrike" baseline="0">
                <a:latin typeface="Segoe"/>
                <a:ea typeface="ＭＳ ゴシック"/>
              </a:rPr>
              <a:t>Assign Resources </a:t>
            </a:r>
            <a:r>
              <a:rPr lang="en-US" b="0" i="0" u="none" strike="noStrike" baseline="0">
                <a:latin typeface="Segoe"/>
                <a:ea typeface="ＭＳ ゴシック"/>
              </a:rPr>
              <a:t>button. The Assign Resources dialog box appears.</a:t>
            </a:r>
          </a:p>
          <a:p>
            <a:pPr lvl="1" rtl="0"/>
            <a:r>
              <a:rPr lang="en-US" b="0" i="0" u="none" strike="noStrike" baseline="0">
                <a:latin typeface="Segoe"/>
                <a:ea typeface="ＭＳ ゴシック"/>
              </a:rPr>
              <a:t>3.	In the Assign Resources dialog box, click the </a:t>
            </a:r>
            <a:r>
              <a:rPr lang="en-US" b="1" i="0" u="none" strike="noStrike" baseline="0">
                <a:latin typeface="Segoe"/>
                <a:ea typeface="ＭＳ ゴシック"/>
              </a:rPr>
              <a:t>Units </a:t>
            </a:r>
            <a:r>
              <a:rPr lang="en-US" b="0" i="0" u="none" strike="noStrike" baseline="0">
                <a:latin typeface="Segoe"/>
                <a:ea typeface="ＭＳ ゴシック"/>
              </a:rPr>
              <a:t>field for DVD. Type </a:t>
            </a:r>
            <a:r>
              <a:rPr lang="en-US" b="1" i="0" u="none" strike="noStrike" baseline="0">
                <a:latin typeface="Segoe"/>
                <a:ea typeface="ＭＳ ゴシック"/>
              </a:rPr>
              <a:t>0.25/h </a:t>
            </a:r>
            <a:r>
              <a:rPr lang="en-US" b="0" i="0" u="none" strike="noStrike" baseline="0">
                <a:latin typeface="Segoe"/>
                <a:ea typeface="ＭＳ ゴシック"/>
              </a:rPr>
              <a:t>and then press </a:t>
            </a:r>
            <a:r>
              <a:rPr lang="en-US" b="1" i="0" u="none" strike="noStrike" baseline="0">
                <a:latin typeface="Segoe"/>
                <a:ea typeface="ＭＳ ゴシック"/>
              </a:rPr>
              <a:t>Enter</a:t>
            </a:r>
            <a:r>
              <a:rPr lang="en-US" b="0" i="0" u="none" strike="noStrike" baseline="0">
                <a:latin typeface="Segoe"/>
                <a:ea typeface="ＭＳ ゴシック"/>
              </a:rPr>
              <a:t>. Microsoft Project changes the consumption rate of DVDs for this task to 0.25 per hour.</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spTree>
    <p:extLst>
      <p:ext uri="{BB962C8B-B14F-4D97-AF65-F5344CB8AC3E}">
        <p14:creationId xmlns:p14="http://schemas.microsoft.com/office/powerpoint/2010/main" val="35465532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Use Resource Leveling to Resolve an over-allocation</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4.	In the Resource Leveling dialog box, under Leveling calculations, select </a:t>
            </a:r>
            <a:r>
              <a:rPr lang="en-US" b="1" i="0" u="none" strike="noStrike" baseline="0" dirty="0">
                <a:latin typeface="Segoe"/>
                <a:ea typeface="ＭＳ ゴシック"/>
              </a:rPr>
              <a:t>Manual</a:t>
            </a:r>
            <a:r>
              <a:rPr lang="en-US" b="0" i="0" u="none" strike="noStrike" baseline="0" dirty="0">
                <a:latin typeface="Segoe"/>
                <a:ea typeface="ＭＳ ゴシック"/>
              </a:rPr>
              <a:t>, if it is not already selected.</a:t>
            </a:r>
          </a:p>
          <a:p>
            <a:pPr lvl="1" rtl="0"/>
            <a:r>
              <a:rPr lang="en-US" b="0" i="0" u="none" strike="noStrike" baseline="0" dirty="0">
                <a:latin typeface="Segoe"/>
                <a:ea typeface="ＭＳ ゴシック"/>
              </a:rPr>
              <a:t>5.	In the Look for over-allocations on a</a:t>
            </a:r>
            <a:r>
              <a:rPr lang="en-US" b="0" i="0" u="none" strike="noStrike" baseline="0" dirty="0">
                <a:latin typeface="Times New Roman"/>
                <a:ea typeface="ＭＳ ゴシック"/>
              </a:rPr>
              <a:t> . . . .</a:t>
            </a:r>
            <a:r>
              <a:rPr lang="en-US" b="0" i="0" u="none" strike="noStrike" baseline="0" dirty="0">
                <a:latin typeface="Segoe"/>
                <a:ea typeface="ＭＳ ゴシック"/>
              </a:rPr>
              <a:t>. basis box, select </a:t>
            </a:r>
            <a:r>
              <a:rPr lang="en-US" b="1" i="0" u="none" strike="noStrike" baseline="0" dirty="0">
                <a:latin typeface="Segoe"/>
                <a:ea typeface="ＭＳ ゴシック"/>
              </a:rPr>
              <a:t>Day by Day</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6.	Select the </a:t>
            </a:r>
            <a:r>
              <a:rPr lang="en-US" b="1" i="0" u="none" strike="noStrike" baseline="0" dirty="0">
                <a:latin typeface="Segoe"/>
                <a:ea typeface="ＭＳ ゴシック"/>
              </a:rPr>
              <a:t>Clear leveling values before leveling </a:t>
            </a:r>
            <a:r>
              <a:rPr lang="en-US" b="0" i="0" u="none" strike="noStrike" baseline="0" dirty="0">
                <a:latin typeface="Segoe"/>
                <a:ea typeface="ＭＳ ゴシック"/>
              </a:rPr>
              <a:t>box.</a:t>
            </a:r>
          </a:p>
          <a:p>
            <a:pPr lvl="1" rtl="0"/>
            <a:r>
              <a:rPr lang="en-US" b="0" i="0" u="none" strike="noStrike" baseline="0" dirty="0">
                <a:latin typeface="Segoe"/>
                <a:ea typeface="ＭＳ ゴシック"/>
              </a:rPr>
              <a:t>7.	Under Leveling range for, select </a:t>
            </a:r>
            <a:r>
              <a:rPr lang="en-US" b="1" i="0" u="none" strike="noStrike" baseline="0" dirty="0">
                <a:latin typeface="Segoe"/>
                <a:ea typeface="ＭＳ ゴシック"/>
              </a:rPr>
              <a:t>Level entire project</a:t>
            </a:r>
            <a:r>
              <a:rPr lang="en-US" b="0" i="0" u="none" strike="noStrike" baseline="0" dirty="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50</a:t>
            </a:fld>
            <a:endParaRPr lang="en-US" dirty="0"/>
          </a:p>
        </p:txBody>
      </p:sp>
      <p:cxnSp>
        <p:nvCxnSpPr>
          <p:cNvPr id="7" name="Straight Connector 6"/>
          <p:cNvCxnSpPr/>
          <p:nvPr/>
        </p:nvCxnSpPr>
        <p:spPr bwMode="auto">
          <a:xfrm flipV="1">
            <a:off x="685800" y="762000"/>
            <a:ext cx="7391400" cy="5257800"/>
          </a:xfrm>
          <a:prstGeom prst="line">
            <a:avLst/>
          </a:prstGeom>
          <a:solidFill>
            <a:schemeClr val="accent1"/>
          </a:solidFill>
          <a:ln w="44450" cap="flat" cmpd="sng" algn="ctr">
            <a:solidFill>
              <a:srgbClr val="FF33CC"/>
            </a:solidFill>
            <a:prstDash val="solid"/>
            <a:round/>
            <a:headEnd type="none" w="med" len="med"/>
            <a:tailEnd type="none" w="med" len="med"/>
          </a:ln>
          <a:effectLst/>
        </p:spPr>
      </p:cxnSp>
    </p:spTree>
    <p:extLst>
      <p:ext uri="{BB962C8B-B14F-4D97-AF65-F5344CB8AC3E}">
        <p14:creationId xmlns:p14="http://schemas.microsoft.com/office/powerpoint/2010/main" val="13845934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Use Resource Leveling to Resolve an over-allocation</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8.	Under Resolving over-allocations, in the Leveling order box, select </a:t>
            </a:r>
            <a:r>
              <a:rPr lang="en-US" b="1" i="0" u="none" strike="noStrike" baseline="0" dirty="0">
                <a:latin typeface="Segoe"/>
                <a:ea typeface="ＭＳ ゴシック"/>
              </a:rPr>
              <a:t>Standard</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9.	Clear the </a:t>
            </a:r>
            <a:r>
              <a:rPr lang="en-US" b="1" i="0" u="none" strike="noStrike" baseline="0" dirty="0">
                <a:latin typeface="Segoe"/>
                <a:ea typeface="ＭＳ ゴシック"/>
              </a:rPr>
              <a:t>Level only within available slack </a:t>
            </a:r>
            <a:r>
              <a:rPr lang="en-US" b="0" i="0" u="none" strike="noStrike" baseline="0" dirty="0">
                <a:latin typeface="Segoe"/>
                <a:ea typeface="ＭＳ ゴシック"/>
              </a:rPr>
              <a:t>check box.</a:t>
            </a:r>
          </a:p>
          <a:p>
            <a:pPr lvl="1" rtl="0"/>
            <a:r>
              <a:rPr lang="en-US" b="0" i="0" u="none" strike="noStrike" baseline="0" dirty="0">
                <a:latin typeface="Segoe"/>
                <a:ea typeface="ＭＳ ゴシック"/>
              </a:rPr>
              <a:t>10.	Select the </a:t>
            </a:r>
            <a:r>
              <a:rPr lang="en-US" b="1" i="0" u="none" strike="noStrike" baseline="0" dirty="0">
                <a:latin typeface="Segoe"/>
                <a:ea typeface="ＭＳ ゴシック"/>
              </a:rPr>
              <a:t>Leveling can adjust individual assignments on a task </a:t>
            </a:r>
            <a:r>
              <a:rPr lang="en-US" b="0" i="0" u="none" strike="noStrike" baseline="0" dirty="0">
                <a:latin typeface="Segoe"/>
                <a:ea typeface="ＭＳ ゴシック"/>
              </a:rPr>
              <a:t>check box.</a:t>
            </a:r>
          </a:p>
          <a:p>
            <a:pPr lvl="1" rtl="0"/>
            <a:r>
              <a:rPr lang="en-US" b="0" i="0" u="none" strike="noStrike" baseline="0" dirty="0">
                <a:latin typeface="Segoe"/>
                <a:ea typeface="ＭＳ ゴシック"/>
              </a:rPr>
              <a:t>11.	Select the </a:t>
            </a:r>
            <a:r>
              <a:rPr lang="en-US" b="1" i="0" u="none" strike="noStrike" baseline="0" dirty="0">
                <a:latin typeface="Segoe"/>
                <a:ea typeface="ＭＳ ゴシック"/>
              </a:rPr>
              <a:t>Leveling can create splits in remaining work </a:t>
            </a:r>
            <a:r>
              <a:rPr lang="en-US" b="0" i="0" u="none" strike="noStrike" baseline="0" dirty="0">
                <a:latin typeface="Segoe"/>
                <a:ea typeface="ＭＳ ゴシック"/>
              </a:rPr>
              <a:t>check box.</a:t>
            </a:r>
          </a:p>
          <a:p>
            <a:pPr lvl="1" rtl="0"/>
            <a:r>
              <a:rPr lang="en-US" b="0" i="0" u="none" strike="noStrike" baseline="0" dirty="0">
                <a:latin typeface="Segoe"/>
                <a:ea typeface="ＭＳ ゴシック"/>
              </a:rPr>
              <a:t>12.	Clear the Level resources with the proposed booking type check box.</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51</a:t>
            </a:fld>
            <a:endParaRPr lang="en-US" dirty="0"/>
          </a:p>
        </p:txBody>
      </p:sp>
      <p:cxnSp>
        <p:nvCxnSpPr>
          <p:cNvPr id="7" name="Straight Connector 6"/>
          <p:cNvCxnSpPr/>
          <p:nvPr/>
        </p:nvCxnSpPr>
        <p:spPr bwMode="auto">
          <a:xfrm flipV="1">
            <a:off x="685800" y="762000"/>
            <a:ext cx="7391400" cy="5257800"/>
          </a:xfrm>
          <a:prstGeom prst="line">
            <a:avLst/>
          </a:prstGeom>
          <a:solidFill>
            <a:schemeClr val="accent1"/>
          </a:solidFill>
          <a:ln w="44450" cap="flat" cmpd="sng" algn="ctr">
            <a:solidFill>
              <a:srgbClr val="FF33CC"/>
            </a:solidFill>
            <a:prstDash val="solid"/>
            <a:round/>
            <a:headEnd type="none" w="med" len="med"/>
            <a:tailEnd type="none" w="med" len="med"/>
          </a:ln>
          <a:effectLst/>
        </p:spPr>
      </p:cxnSp>
    </p:spTree>
    <p:extLst>
      <p:ext uri="{BB962C8B-B14F-4D97-AF65-F5344CB8AC3E}">
        <p14:creationId xmlns:p14="http://schemas.microsoft.com/office/powerpoint/2010/main" val="927314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Use Resource Leveling to Resolve an over-allocation</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13.	Clear the Level manually </a:t>
            </a:r>
            <a:br>
              <a:rPr lang="en-US" b="0" i="0" u="none" strike="noStrike" baseline="0">
                <a:latin typeface="Segoe"/>
                <a:ea typeface="ＭＳ ゴシック"/>
              </a:rPr>
            </a:br>
            <a:r>
              <a:rPr lang="en-US" b="0" i="0" u="none" strike="noStrike" baseline="0">
                <a:latin typeface="Segoe"/>
                <a:ea typeface="ＭＳ ゴシック"/>
              </a:rPr>
              <a:t>scheduled tasks check </a:t>
            </a:r>
            <a:br>
              <a:rPr lang="en-US" b="0" i="0" u="none" strike="noStrike" baseline="0">
                <a:latin typeface="Segoe"/>
                <a:ea typeface="ＭＳ ゴシック"/>
              </a:rPr>
            </a:br>
            <a:r>
              <a:rPr lang="en-US" b="0" i="0" u="none" strike="noStrike" baseline="0">
                <a:latin typeface="Segoe"/>
                <a:ea typeface="ＭＳ ゴシック"/>
              </a:rPr>
              <a:t>box. Your screen should </a:t>
            </a:r>
            <a:br>
              <a:rPr lang="en-US" b="0" i="0" u="none" strike="noStrike" baseline="0">
                <a:latin typeface="Segoe"/>
                <a:ea typeface="ＭＳ ゴシック"/>
              </a:rPr>
            </a:br>
            <a:r>
              <a:rPr lang="en-US" b="0" i="0" u="none" strike="noStrike" baseline="0">
                <a:latin typeface="Segoe"/>
                <a:ea typeface="ＭＳ ゴシック"/>
              </a:rPr>
              <a:t>look similar to the figure </a:t>
            </a:r>
            <a:br>
              <a:rPr lang="en-US" b="0" i="0" u="none" strike="noStrike" baseline="0">
                <a:latin typeface="Segoe"/>
                <a:ea typeface="ＭＳ ゴシック"/>
              </a:rPr>
            </a:br>
            <a:r>
              <a:rPr lang="en-US" b="0" i="0" u="none" strike="noStrike" baseline="0">
                <a:latin typeface="Segoe"/>
                <a:ea typeface="ＭＳ ゴシック"/>
              </a:rPr>
              <a:t>at right.</a:t>
            </a:r>
          </a:p>
          <a:p>
            <a:pPr lvl="1" rtl="0"/>
            <a:r>
              <a:rPr lang="en-US" b="0" i="0" u="none" strike="noStrike" baseline="0">
                <a:latin typeface="Segoe"/>
                <a:ea typeface="ＭＳ ゴシック"/>
              </a:rPr>
              <a:t>14.	Click the </a:t>
            </a:r>
            <a:r>
              <a:rPr lang="en-US" b="1" i="0" u="none" strike="noStrike" baseline="0">
                <a:latin typeface="Segoe"/>
                <a:ea typeface="ＭＳ ゴシック"/>
              </a:rPr>
              <a:t>Level All </a:t>
            </a:r>
            <a:r>
              <a:rPr lang="en-US" b="0" i="0" u="none" strike="noStrike" baseline="0">
                <a:latin typeface="Segoe"/>
                <a:ea typeface="ＭＳ ゴシック"/>
              </a:rPr>
              <a:t>button.</a:t>
            </a:r>
          </a:p>
        </p:txBody>
      </p:sp>
      <p:pic>
        <p:nvPicPr>
          <p:cNvPr id="4" name="Picture 3" descr="061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1524000"/>
            <a:ext cx="4420043" cy="3860800"/>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52</a:t>
            </a:fld>
            <a:endParaRPr lang="en-US" dirty="0"/>
          </a:p>
        </p:txBody>
      </p:sp>
      <p:cxnSp>
        <p:nvCxnSpPr>
          <p:cNvPr id="8" name="Straight Connector 7"/>
          <p:cNvCxnSpPr/>
          <p:nvPr/>
        </p:nvCxnSpPr>
        <p:spPr bwMode="auto">
          <a:xfrm flipV="1">
            <a:off x="685800" y="762000"/>
            <a:ext cx="7391400" cy="5257800"/>
          </a:xfrm>
          <a:prstGeom prst="line">
            <a:avLst/>
          </a:prstGeom>
          <a:solidFill>
            <a:schemeClr val="accent1"/>
          </a:solidFill>
          <a:ln w="44450" cap="flat" cmpd="sng" algn="ctr">
            <a:solidFill>
              <a:srgbClr val="FF33CC"/>
            </a:solidFill>
            <a:prstDash val="solid"/>
            <a:round/>
            <a:headEnd type="none" w="med" len="med"/>
            <a:tailEnd type="none" w="med" len="med"/>
          </a:ln>
          <a:effectLst/>
        </p:spPr>
      </p:cxnSp>
    </p:spTree>
    <p:extLst>
      <p:ext uri="{BB962C8B-B14F-4D97-AF65-F5344CB8AC3E}">
        <p14:creationId xmlns:p14="http://schemas.microsoft.com/office/powerpoint/2010/main" val="87503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Use Resource Leveling to Resolve an Over-Allocation</a:t>
            </a:r>
            <a:endParaRPr lang="en-US" b="0" i="0" u="none" strike="noStrike" baseline="0" dirty="0">
              <a:solidFill>
                <a:srgbClr val="009E49"/>
              </a:solidFill>
              <a:latin typeface="Times New Roman"/>
              <a:ea typeface="ＭＳ ゴシック"/>
            </a:endParaRPr>
          </a:p>
        </p:txBody>
      </p:sp>
      <p:pic>
        <p:nvPicPr>
          <p:cNvPr id="4" name="Picture 3" descr="061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5455" y="1524000"/>
            <a:ext cx="4227545" cy="4837231"/>
          </a:xfrm>
          <a:prstGeom prst="rect">
            <a:avLst/>
          </a:prstGeom>
        </p:spPr>
      </p:pic>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15.	Microsoft Project levels over-</a:t>
            </a:r>
            <a:br>
              <a:rPr lang="en-US" sz="2000" b="0" i="0" u="none" strike="noStrike" baseline="0" dirty="0">
                <a:latin typeface="Segoe"/>
                <a:ea typeface="ＭＳ ゴシック"/>
              </a:rPr>
            </a:br>
            <a:r>
              <a:rPr lang="en-US" sz="2000" b="0" i="0" u="none" strike="noStrike" baseline="0" dirty="0">
                <a:latin typeface="Segoe"/>
                <a:ea typeface="ＭＳ ゴシック"/>
              </a:rPr>
              <a:t>allocated resources. Notice that </a:t>
            </a:r>
            <a:br>
              <a:rPr lang="en-US" sz="2000" b="0" i="0" u="none" strike="noStrike" baseline="0" dirty="0">
                <a:latin typeface="Segoe"/>
                <a:ea typeface="ＭＳ ゴシック"/>
              </a:rPr>
            </a:br>
            <a:r>
              <a:rPr lang="en-US" sz="2000" b="0" i="0" u="none" strike="noStrike" baseline="0" dirty="0">
                <a:latin typeface="Segoe"/>
                <a:ea typeface="ＭＳ ゴシック"/>
              </a:rPr>
              <a:t>resource 6, Brad Sutton and </a:t>
            </a:r>
            <a:br>
              <a:rPr lang="en-US" sz="2000" b="0" i="0" u="none" strike="noStrike" baseline="0" dirty="0">
                <a:latin typeface="Segoe"/>
                <a:ea typeface="ＭＳ ゴシック"/>
              </a:rPr>
            </a:br>
            <a:r>
              <a:rPr lang="en-US" sz="2000" b="0" i="0" u="none" strike="noStrike" baseline="0" dirty="0">
                <a:latin typeface="Segoe"/>
                <a:ea typeface="ＭＳ ゴシック"/>
              </a:rPr>
              <a:t>resource 22, Jim Kim no longer </a:t>
            </a:r>
            <a:br>
              <a:rPr lang="en-US" sz="2000" b="0" i="0" u="none" strike="noStrike" baseline="0" dirty="0">
                <a:latin typeface="Segoe"/>
                <a:ea typeface="ＭＳ ゴシック"/>
              </a:rPr>
            </a:br>
            <a:r>
              <a:rPr lang="en-US" sz="2000" b="0" i="0" u="none" strike="noStrike" baseline="0" dirty="0">
                <a:latin typeface="Segoe"/>
                <a:ea typeface="ＭＳ ゴシック"/>
              </a:rPr>
              <a:t>are over-allocated. Some </a:t>
            </a:r>
            <a:br>
              <a:rPr lang="en-US" sz="2000" b="0" i="0" u="none" strike="noStrike" baseline="0" dirty="0">
                <a:latin typeface="Segoe"/>
                <a:ea typeface="ＭＳ ゴシック"/>
              </a:rPr>
            </a:br>
            <a:r>
              <a:rPr lang="en-US" sz="2000" b="0" i="0" u="none" strike="noStrike" baseline="0" dirty="0">
                <a:latin typeface="Segoe"/>
                <a:ea typeface="ＭＳ ゴシック"/>
              </a:rPr>
              <a:t>resources may still be </a:t>
            </a:r>
            <a:br>
              <a:rPr lang="en-US" sz="2000" b="0" i="0" u="none" strike="noStrike" baseline="0" dirty="0">
                <a:latin typeface="Segoe"/>
                <a:ea typeface="ＭＳ ゴシック"/>
              </a:rPr>
            </a:br>
            <a:r>
              <a:rPr lang="en-US" sz="2000" b="0" i="0" u="none" strike="noStrike" baseline="0" dirty="0">
                <a:latin typeface="Segoe"/>
                <a:ea typeface="ＭＳ ゴシック"/>
              </a:rPr>
              <a:t>formatted in red, meaning </a:t>
            </a:r>
            <a:br>
              <a:rPr lang="en-US" sz="2000" b="0" i="0" u="none" strike="noStrike" baseline="0" dirty="0">
                <a:latin typeface="Segoe"/>
                <a:ea typeface="ＭＳ ゴシック"/>
              </a:rPr>
            </a:br>
            <a:r>
              <a:rPr lang="en-US" sz="2000" b="0" i="0" u="none" strike="noStrike" baseline="0" dirty="0">
                <a:latin typeface="Segoe"/>
                <a:ea typeface="ＭＳ ゴシック"/>
              </a:rPr>
              <a:t>they are still over-allocated, </a:t>
            </a:r>
            <a:br>
              <a:rPr lang="en-US" sz="2000" b="0" i="0" u="none" strike="noStrike" baseline="0" dirty="0">
                <a:latin typeface="Segoe"/>
                <a:ea typeface="ＭＳ ゴシック"/>
              </a:rPr>
            </a:br>
            <a:r>
              <a:rPr lang="en-US" sz="2000" b="0" i="0" u="none" strike="noStrike" baseline="0" dirty="0">
                <a:latin typeface="Segoe"/>
                <a:ea typeface="ＭＳ ゴシック"/>
              </a:rPr>
              <a:t>probably due to being assigned </a:t>
            </a:r>
            <a:br>
              <a:rPr lang="en-US" sz="2000" b="0" i="0" u="none" strike="noStrike" baseline="0" dirty="0">
                <a:latin typeface="Segoe"/>
                <a:ea typeface="ＭＳ ゴシック"/>
              </a:rPr>
            </a:br>
            <a:r>
              <a:rPr lang="en-US" sz="2000" b="0" i="0" u="none" strike="noStrike" baseline="0" dirty="0">
                <a:latin typeface="Segoe"/>
                <a:ea typeface="ＭＳ ゴシック"/>
              </a:rPr>
              <a:t>work during their normal non-</a:t>
            </a:r>
            <a:br>
              <a:rPr lang="en-US" sz="2000" b="0" i="0" u="none" strike="noStrike" baseline="0" dirty="0">
                <a:latin typeface="Segoe"/>
                <a:ea typeface="ＭＳ ゴシック"/>
              </a:rPr>
            </a:br>
            <a:r>
              <a:rPr lang="en-US" sz="2000" b="0" i="0" u="none" strike="noStrike" baseline="0" dirty="0">
                <a:latin typeface="Segoe"/>
                <a:ea typeface="ＭＳ ゴシック"/>
              </a:rPr>
              <a:t>working times. Your screen </a:t>
            </a:r>
            <a:br>
              <a:rPr lang="en-US" sz="2000" b="0" i="0" u="none" strike="noStrike" baseline="0" dirty="0">
                <a:latin typeface="Segoe"/>
                <a:ea typeface="ＭＳ ゴシック"/>
              </a:rPr>
            </a:br>
            <a:r>
              <a:rPr lang="en-US" sz="2000" b="0" i="0" u="none" strike="noStrike" baseline="0" dirty="0">
                <a:latin typeface="Segoe"/>
                <a:ea typeface="ＭＳ ゴシック"/>
              </a:rPr>
              <a:t>should look similar to the </a:t>
            </a:r>
            <a:br>
              <a:rPr lang="en-US" sz="2000" b="0" i="0" u="none" strike="noStrike" baseline="0" dirty="0">
                <a:latin typeface="Segoe"/>
                <a:ea typeface="ＭＳ ゴシック"/>
              </a:rPr>
            </a:br>
            <a:r>
              <a:rPr lang="en-US" sz="2000" b="0" i="0" u="none" strike="noStrike" baseline="0" dirty="0">
                <a:latin typeface="Segoe"/>
                <a:ea typeface="ＭＳ ゴシック"/>
              </a:rPr>
              <a:t>figure at right.</a:t>
            </a:r>
            <a:endParaRPr lang="en-US" sz="2000" b="0" i="0" u="none" strike="noStrike" baseline="0" dirty="0">
              <a:latin typeface="Times New Roman"/>
              <a:ea typeface="ＭＳ ゴシック"/>
            </a:endParaRPr>
          </a:p>
        </p:txBody>
      </p:sp>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53</a:t>
            </a:fld>
            <a:endParaRPr lang="en-US" dirty="0"/>
          </a:p>
        </p:txBody>
      </p:sp>
      <p:cxnSp>
        <p:nvCxnSpPr>
          <p:cNvPr id="8" name="Straight Connector 7"/>
          <p:cNvCxnSpPr/>
          <p:nvPr/>
        </p:nvCxnSpPr>
        <p:spPr bwMode="auto">
          <a:xfrm flipV="1">
            <a:off x="685800" y="762000"/>
            <a:ext cx="7391400" cy="5257800"/>
          </a:xfrm>
          <a:prstGeom prst="line">
            <a:avLst/>
          </a:prstGeom>
          <a:solidFill>
            <a:schemeClr val="accent1"/>
          </a:solidFill>
          <a:ln w="44450" cap="flat" cmpd="sng" algn="ctr">
            <a:solidFill>
              <a:srgbClr val="FF33CC"/>
            </a:solidFill>
            <a:prstDash val="solid"/>
            <a:round/>
            <a:headEnd type="none" w="med" len="med"/>
            <a:tailEnd type="none" w="med" len="med"/>
          </a:ln>
          <a:effectLst/>
        </p:spPr>
      </p:cxnSp>
    </p:spTree>
    <p:extLst>
      <p:ext uri="{BB962C8B-B14F-4D97-AF65-F5344CB8AC3E}">
        <p14:creationId xmlns:p14="http://schemas.microsoft.com/office/powerpoint/2010/main" val="3782157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Use Resource Leveling to Resolve an Over-Allocation</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16.	On the ribbon, click the </a:t>
            </a:r>
            <a:r>
              <a:rPr lang="en-US" b="1" i="0" u="none" strike="noStrike" baseline="0">
                <a:latin typeface="Segoe"/>
                <a:ea typeface="ＭＳ ゴシック"/>
              </a:rPr>
              <a:t>down-arrow </a:t>
            </a:r>
            <a:r>
              <a:rPr lang="en-US" b="0" i="0" u="none" strike="noStrike" baseline="0">
                <a:latin typeface="Segoe"/>
                <a:ea typeface="ＭＳ ゴシック"/>
              </a:rPr>
              <a:t>under the Team Planner button. Select </a:t>
            </a:r>
            <a:r>
              <a:rPr lang="en-US" b="1" i="0" u="none" strike="noStrike" baseline="0">
                <a:latin typeface="Segoe"/>
                <a:ea typeface="ＭＳ ゴシック"/>
              </a:rPr>
              <a:t>More Views</a:t>
            </a:r>
            <a:r>
              <a:rPr lang="en-US" b="0" i="0" u="none" strike="noStrike" baseline="0">
                <a:latin typeface="Segoe"/>
                <a:ea typeface="ＭＳ ゴシック"/>
              </a:rPr>
              <a:t>, select </a:t>
            </a:r>
            <a:r>
              <a:rPr lang="en-US" b="1" i="0" u="none" strike="noStrike" baseline="0">
                <a:latin typeface="Segoe"/>
                <a:ea typeface="ＭＳ ゴシック"/>
              </a:rPr>
              <a:t>Leveling Gantt</a:t>
            </a:r>
            <a:r>
              <a:rPr lang="en-US" b="0" i="0" u="none" strike="noStrike" baseline="0">
                <a:latin typeface="Segoe"/>
                <a:ea typeface="ＭＳ ゴシック"/>
              </a:rPr>
              <a:t>, and then click </a:t>
            </a:r>
            <a:r>
              <a:rPr lang="en-US" b="1" i="0" u="none" strike="noStrike" baseline="0">
                <a:latin typeface="Segoe"/>
                <a:ea typeface="ＭＳ ゴシック"/>
              </a:rPr>
              <a:t>Apply</a:t>
            </a:r>
            <a:r>
              <a:rPr lang="en-US" b="0" i="0" u="none" strike="noStrike" baseline="0">
                <a:latin typeface="Segoe"/>
                <a:ea typeface="ＭＳ ゴシック"/>
              </a:rPr>
              <a:t>. Microsoft Project displays the Leveling Gantt view.</a:t>
            </a:r>
          </a:p>
          <a:p>
            <a:pPr lvl="1"/>
            <a:r>
              <a:rPr lang="en-US" sz="2400">
                <a:latin typeface="Segoe"/>
                <a:ea typeface="ＭＳ ゴシック"/>
              </a:rPr>
              <a:t>17.	Press the </a:t>
            </a:r>
            <a:r>
              <a:rPr lang="en-US" sz="2400" b="1">
                <a:latin typeface="Segoe"/>
                <a:ea typeface="ＭＳ ゴシック"/>
              </a:rPr>
              <a:t>F5 </a:t>
            </a:r>
            <a:r>
              <a:rPr lang="en-US" sz="2400">
                <a:latin typeface="Segoe"/>
                <a:ea typeface="ＭＳ ゴシック"/>
              </a:rPr>
              <a:t>key. Type </a:t>
            </a:r>
            <a:r>
              <a:rPr lang="en-US" sz="2400" b="1">
                <a:latin typeface="Segoe"/>
                <a:ea typeface="ＭＳ ゴシック"/>
              </a:rPr>
              <a:t>60 </a:t>
            </a:r>
            <a:r>
              <a:rPr lang="en-US" sz="2400">
                <a:latin typeface="Segoe"/>
                <a:ea typeface="ＭＳ ゴシック"/>
              </a:rPr>
              <a:t>in the ID box. Your screen should look similar to the figure on the next slide. </a:t>
            </a:r>
            <a:endParaRPr lang="en-US" b="0" i="0" u="none" strike="noStrike" baseline="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54</a:t>
            </a:fld>
            <a:endParaRPr lang="en-US" dirty="0"/>
          </a:p>
        </p:txBody>
      </p:sp>
      <p:cxnSp>
        <p:nvCxnSpPr>
          <p:cNvPr id="7" name="Straight Connector 6"/>
          <p:cNvCxnSpPr/>
          <p:nvPr/>
        </p:nvCxnSpPr>
        <p:spPr bwMode="auto">
          <a:xfrm flipV="1">
            <a:off x="685800" y="762000"/>
            <a:ext cx="7391400" cy="5257800"/>
          </a:xfrm>
          <a:prstGeom prst="line">
            <a:avLst/>
          </a:prstGeom>
          <a:solidFill>
            <a:schemeClr val="accent1"/>
          </a:solidFill>
          <a:ln w="44450" cap="flat" cmpd="sng" algn="ctr">
            <a:solidFill>
              <a:srgbClr val="FF33CC"/>
            </a:solidFill>
            <a:prstDash val="solid"/>
            <a:round/>
            <a:headEnd type="none" w="med" len="med"/>
            <a:tailEnd type="none" w="med" len="med"/>
          </a:ln>
          <a:effectLst/>
        </p:spPr>
      </p:cxnSp>
    </p:spTree>
    <p:extLst>
      <p:ext uri="{BB962C8B-B14F-4D97-AF65-F5344CB8AC3E}">
        <p14:creationId xmlns:p14="http://schemas.microsoft.com/office/powerpoint/2010/main" val="22075474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ea typeface="ＭＳ ゴシック"/>
              </a:rPr>
              <a:t>Step by Step: Use Resource Leveling to Resolve an Over-Allocation</a:t>
            </a:r>
            <a:endParaRPr lang="en-US" dirty="0"/>
          </a:p>
        </p:txBody>
      </p:sp>
      <p:sp>
        <p:nvSpPr>
          <p:cNvPr id="3" name="Content Placeholder 2"/>
          <p:cNvSpPr>
            <a:spLocks noGrp="1"/>
          </p:cNvSpPr>
          <p:nvPr>
            <p:ph idx="1"/>
          </p:nvPr>
        </p:nvSpPr>
        <p:spPr/>
        <p:txBody>
          <a:bodyPr/>
          <a:lstStyle/>
          <a:p>
            <a:pPr marL="0" lvl="1" indent="0">
              <a:lnSpc>
                <a:spcPct val="90000"/>
              </a:lnSpc>
            </a:pPr>
            <a:r>
              <a:rPr lang="en-US" sz="2000">
                <a:latin typeface="Segoe"/>
                <a:ea typeface="ＭＳ ゴシック"/>
              </a:rPr>
              <a:t>Notice that each task now has two bars. The tan bar on the top represents the pre-leveled task. The light blue bar on the bottom represents the leveled task. For this project, the effect leveling had was to extend the finish date by about three days. You can see all of the pre-leveled start, duration, and finish values for any task by pointing to the desired tan bar. The solid teal line to the right of any light blue bar represents the float (slack) for that task.</a:t>
            </a:r>
            <a:endParaRPr lang="en-US" sz="2000">
              <a:latin typeface="Times New Roman"/>
              <a:ea typeface="ＭＳ ゴシック"/>
            </a:endParaRPr>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55</a:t>
            </a:fld>
            <a:endParaRPr lang="en-US" dirty="0"/>
          </a:p>
        </p:txBody>
      </p:sp>
      <p:pic>
        <p:nvPicPr>
          <p:cNvPr id="7" name="Picture 6" descr="061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1" y="3581400"/>
            <a:ext cx="6095999" cy="2682240"/>
          </a:xfrm>
          <a:prstGeom prst="rect">
            <a:avLst/>
          </a:prstGeom>
        </p:spPr>
      </p:pic>
      <p:cxnSp>
        <p:nvCxnSpPr>
          <p:cNvPr id="8" name="Straight Connector 7"/>
          <p:cNvCxnSpPr/>
          <p:nvPr/>
        </p:nvCxnSpPr>
        <p:spPr bwMode="auto">
          <a:xfrm flipV="1">
            <a:off x="685800" y="762000"/>
            <a:ext cx="7391400" cy="5257800"/>
          </a:xfrm>
          <a:prstGeom prst="line">
            <a:avLst/>
          </a:prstGeom>
          <a:solidFill>
            <a:schemeClr val="accent1"/>
          </a:solidFill>
          <a:ln w="44450" cap="flat" cmpd="sng" algn="ctr">
            <a:solidFill>
              <a:srgbClr val="FF33CC"/>
            </a:solidFill>
            <a:prstDash val="solid"/>
            <a:round/>
            <a:headEnd type="none" w="med" len="med"/>
            <a:tailEnd type="none" w="med" len="med"/>
          </a:ln>
          <a:effectLst/>
        </p:spPr>
      </p:cxnSp>
    </p:spTree>
    <p:extLst>
      <p:ext uri="{BB962C8B-B14F-4D97-AF65-F5344CB8AC3E}">
        <p14:creationId xmlns:p14="http://schemas.microsoft.com/office/powerpoint/2010/main" val="19875430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Use Resource Leveling to Resolve an Over-Allocation</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18.	</a:t>
            </a:r>
            <a:r>
              <a:rPr lang="en-US" b="1" i="0" u="none" strike="noStrike" baseline="0" dirty="0">
                <a:latin typeface="Segoe"/>
                <a:ea typeface="ＭＳ ゴシック"/>
              </a:rPr>
              <a:t>SAVE </a:t>
            </a:r>
            <a:r>
              <a:rPr lang="en-US" b="0" i="0" u="none" strike="noStrike" baseline="0" dirty="0">
                <a:latin typeface="Segoe"/>
                <a:ea typeface="ＭＳ ゴシック"/>
              </a:rPr>
              <a:t>the project schedule, and then </a:t>
            </a:r>
            <a:r>
              <a:rPr lang="en-US" b="1" i="0" u="none" strike="noStrike" baseline="0" dirty="0">
                <a:latin typeface="Segoe"/>
                <a:ea typeface="ＭＳ ゴシック"/>
              </a:rPr>
              <a:t>CLOSE </a:t>
            </a:r>
            <a:r>
              <a:rPr lang="en-US" b="0" i="0" u="none" strike="noStrike" baseline="0" dirty="0">
                <a:latin typeface="Segoe"/>
                <a:ea typeface="ＭＳ ゴシック"/>
              </a:rPr>
              <a:t>the file.</a:t>
            </a:r>
          </a:p>
          <a:p>
            <a:pPr lvl="0" rtl="0"/>
            <a:r>
              <a:rPr lang="en-US" b="1" i="0" u="none" strike="noStrike" baseline="0" dirty="0">
                <a:latin typeface="Segoe"/>
                <a:ea typeface="ＭＳ ゴシック"/>
              </a:rPr>
              <a:t>PAUSE. </a:t>
            </a:r>
            <a:r>
              <a:rPr lang="en-US" b="0" i="0" u="none" strike="noStrike" baseline="0" dirty="0">
                <a:latin typeface="Segoe"/>
                <a:ea typeface="ＭＳ ゴシック"/>
              </a:rPr>
              <a:t>If you are continuing to the next lesson, keep Project open. If not continuing to additional lessons, </a:t>
            </a:r>
            <a:r>
              <a:rPr lang="en-US" b="1" i="0" u="none" strike="noStrike" baseline="0" dirty="0">
                <a:latin typeface="Segoe"/>
                <a:ea typeface="ＭＳ ゴシック"/>
              </a:rPr>
              <a:t>CLOSE </a:t>
            </a:r>
            <a:r>
              <a:rPr lang="en-US" b="0" i="0" u="none" strike="noStrike" baseline="0" dirty="0">
                <a:latin typeface="Segoe"/>
                <a:ea typeface="ＭＳ ゴシック"/>
              </a:rPr>
              <a:t>Project.</a:t>
            </a:r>
          </a:p>
          <a:p>
            <a:pPr lvl="0" rtl="0"/>
            <a:r>
              <a:rPr lang="en-US" b="0" i="0" u="none" strike="noStrike" baseline="0" dirty="0">
                <a:latin typeface="Segoe"/>
                <a:ea typeface="ＭＳ ゴシック"/>
              </a:rPr>
              <a:t>In this exercise, you used resource leveling to resolve over-allocations. Recall that resource leveling is the process of delaying or splitting a resource’s work on a task to resolve an over-allocation. </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56</a:t>
            </a:fld>
            <a:endParaRPr lang="en-US" dirty="0"/>
          </a:p>
        </p:txBody>
      </p:sp>
      <p:cxnSp>
        <p:nvCxnSpPr>
          <p:cNvPr id="7" name="Straight Connector 6"/>
          <p:cNvCxnSpPr/>
          <p:nvPr/>
        </p:nvCxnSpPr>
        <p:spPr bwMode="auto">
          <a:xfrm flipV="1">
            <a:off x="685800" y="762000"/>
            <a:ext cx="7391400" cy="5257800"/>
          </a:xfrm>
          <a:prstGeom prst="line">
            <a:avLst/>
          </a:prstGeom>
          <a:solidFill>
            <a:schemeClr val="accent1"/>
          </a:solidFill>
          <a:ln w="44450" cap="flat" cmpd="sng" algn="ctr">
            <a:solidFill>
              <a:srgbClr val="FF33CC"/>
            </a:solidFill>
            <a:prstDash val="solid"/>
            <a:round/>
            <a:headEnd type="none" w="med" len="med"/>
            <a:tailEnd type="none" w="med" len="med"/>
          </a:ln>
          <a:effectLst/>
        </p:spPr>
      </p:cxnSp>
    </p:spTree>
    <p:extLst>
      <p:ext uri="{BB962C8B-B14F-4D97-AF65-F5344CB8AC3E}">
        <p14:creationId xmlns:p14="http://schemas.microsoft.com/office/powerpoint/2010/main" val="35347218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Use Resource Leveling to Resolve an Over-Allocation</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lnSpc>
                <a:spcPct val="90000"/>
              </a:lnSpc>
            </a:pPr>
            <a:r>
              <a:rPr lang="en-US" sz="2000" b="0" i="0" u="none" strike="noStrike" baseline="0" dirty="0">
                <a:latin typeface="Segoe"/>
                <a:ea typeface="ＭＳ ゴシック"/>
              </a:rPr>
              <a:t>The options in the Resource Leveling dialog box enable you to set parameters about how Microsoft Project resolves resource over-allocations. Depending on your options, Microsoft Project might try to level resources by delaying the start date of an assignment or task or splitting the work on the task.</a:t>
            </a:r>
          </a:p>
          <a:p>
            <a:pPr lvl="0" rtl="0">
              <a:lnSpc>
                <a:spcPct val="90000"/>
              </a:lnSpc>
            </a:pPr>
            <a:r>
              <a:rPr lang="en-US" sz="2000" b="0" i="0" u="none" strike="noStrike" baseline="0" dirty="0">
                <a:latin typeface="Segoe"/>
                <a:ea typeface="ＭＳ ゴシック"/>
              </a:rPr>
              <a:t>Resource leveling can only do a few things: it adds delays to tasks, it splits tasks, and it adjusts resource assignments. It does this by following a complex set of rules and options that you specify. Resource leveling is very useful for fine tuning, but it can’t replace the judgment of a good project manager.</a:t>
            </a:r>
          </a:p>
          <a:p>
            <a:pPr lvl="0" rtl="0">
              <a:lnSpc>
                <a:spcPct val="90000"/>
              </a:lnSpc>
            </a:pPr>
            <a:r>
              <a:rPr lang="en-US" sz="2000" b="0" i="0" u="none" strike="noStrike" baseline="0" dirty="0">
                <a:latin typeface="Segoe"/>
                <a:ea typeface="ＭＳ ゴシック"/>
              </a:rPr>
              <a:t>Resource leveling will work with all of this information as it exists in your project schedule, but it still might not be possible to resolve all over-allocations within the timeframe you want without changing more basic task and resource information.</a:t>
            </a:r>
            <a:endParaRPr lang="en-US" sz="20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a:t>© 2014, John Wiley &amp; Sons, Inc.</a:t>
            </a:r>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57</a:t>
            </a:fld>
            <a:endParaRPr lang="en-US" dirty="0"/>
          </a:p>
        </p:txBody>
      </p:sp>
      <p:cxnSp>
        <p:nvCxnSpPr>
          <p:cNvPr id="7" name="Straight Connector 6"/>
          <p:cNvCxnSpPr/>
          <p:nvPr/>
        </p:nvCxnSpPr>
        <p:spPr bwMode="auto">
          <a:xfrm flipV="1">
            <a:off x="685800" y="762000"/>
            <a:ext cx="7391400" cy="5257800"/>
          </a:xfrm>
          <a:prstGeom prst="line">
            <a:avLst/>
          </a:prstGeom>
          <a:solidFill>
            <a:schemeClr val="accent1"/>
          </a:solidFill>
          <a:ln w="44450" cap="flat" cmpd="sng" algn="ctr">
            <a:solidFill>
              <a:srgbClr val="FF33CC"/>
            </a:solidFill>
            <a:prstDash val="solid"/>
            <a:round/>
            <a:headEnd type="none" w="med" len="med"/>
            <a:tailEnd type="none" w="med" len="med"/>
          </a:ln>
          <a:effectLst/>
        </p:spPr>
      </p:cxnSp>
    </p:spTree>
    <p:extLst>
      <p:ext uri="{BB962C8B-B14F-4D97-AF65-F5344CB8AC3E}">
        <p14:creationId xmlns:p14="http://schemas.microsoft.com/office/powerpoint/2010/main" val="16046453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Skill Summary</a:t>
            </a:r>
            <a:endParaRPr lang="en-US" b="0" i="0" u="none" strike="noStrike" baseline="0">
              <a:solidFill>
                <a:srgbClr val="009E49"/>
              </a:solidFill>
              <a:latin typeface="Times New Roman"/>
              <a:ea typeface="ＭＳ ゴシック"/>
            </a:endParaRPr>
          </a:p>
        </p:txBody>
      </p:sp>
      <p:pic>
        <p:nvPicPr>
          <p:cNvPr id="4" name="Picture 3" descr="06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933" y="1777559"/>
            <a:ext cx="8094134" cy="2591680"/>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58</a:t>
            </a:fld>
            <a:endParaRPr lang="en-US" dirty="0"/>
          </a:p>
        </p:txBody>
      </p:sp>
    </p:spTree>
    <p:extLst>
      <p:ext uri="{BB962C8B-B14F-4D97-AF65-F5344CB8AC3E}">
        <p14:creationId xmlns:p14="http://schemas.microsoft.com/office/powerpoint/2010/main" val="487186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Enter a </a:t>
            </a:r>
            <a:r>
              <a:rPr lang="en-US" b="0" i="0" u="none" strike="noStrike" baseline="0" dirty="0">
                <a:solidFill>
                  <a:srgbClr val="FF0000"/>
                </a:solidFill>
                <a:latin typeface="Segoe"/>
                <a:ea typeface="ＭＳ ゴシック"/>
              </a:rPr>
              <a:t>Variable Consumption Rate </a:t>
            </a:r>
            <a:r>
              <a:rPr lang="en-US" b="0" i="0" u="none" strike="noStrike" baseline="0" dirty="0">
                <a:solidFill>
                  <a:srgbClr val="009E49"/>
                </a:solidFill>
                <a:latin typeface="Segoe"/>
                <a:ea typeface="ＭＳ ゴシック"/>
              </a:rPr>
              <a:t>for a Material Resource</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4.	Double-click the </a:t>
            </a:r>
            <a:r>
              <a:rPr lang="en-US" b="1" i="0" u="none" strike="noStrike" baseline="0">
                <a:latin typeface="Segoe"/>
                <a:ea typeface="ＭＳ ゴシック"/>
              </a:rPr>
              <a:t>column </a:t>
            </a:r>
            <a:br>
              <a:rPr lang="en-US" b="1" i="0" u="none" strike="noStrike" baseline="0">
                <a:latin typeface="Segoe"/>
                <a:ea typeface="ＭＳ ゴシック"/>
              </a:rPr>
            </a:br>
            <a:r>
              <a:rPr lang="en-US" b="1" i="0" u="none" strike="noStrike" baseline="0">
                <a:latin typeface="Segoe"/>
                <a:ea typeface="ＭＳ ゴシック"/>
              </a:rPr>
              <a:t>divider </a:t>
            </a:r>
            <a:r>
              <a:rPr lang="en-US" b="0" i="0" u="none" strike="noStrike" baseline="0">
                <a:latin typeface="Segoe"/>
                <a:ea typeface="ＭＳ ゴシック"/>
              </a:rPr>
              <a:t>between the Units </a:t>
            </a:r>
            <a:br>
              <a:rPr lang="en-US" b="0" i="0" u="none" strike="noStrike" baseline="0">
                <a:latin typeface="Segoe"/>
                <a:ea typeface="ＭＳ ゴシック"/>
              </a:rPr>
            </a:br>
            <a:r>
              <a:rPr lang="en-US" b="0" i="0" u="none" strike="noStrike" baseline="0">
                <a:latin typeface="Segoe"/>
                <a:ea typeface="ＭＳ ゴシック"/>
              </a:rPr>
              <a:t>and Cost columns to expand </a:t>
            </a:r>
            <a:br>
              <a:rPr lang="en-US" b="0" i="0" u="none" strike="noStrike" baseline="0">
                <a:latin typeface="Segoe"/>
                <a:ea typeface="ＭＳ ゴシック"/>
              </a:rPr>
            </a:br>
            <a:r>
              <a:rPr lang="en-US" b="0" i="0" u="none" strike="noStrike" baseline="0">
                <a:latin typeface="Segoe"/>
                <a:ea typeface="ＭＳ ゴシック"/>
              </a:rPr>
              <a:t>the Units column. The Assign </a:t>
            </a:r>
            <a:br>
              <a:rPr lang="en-US" b="0" i="0" u="none" strike="noStrike" baseline="0">
                <a:latin typeface="Segoe"/>
                <a:ea typeface="ＭＳ ゴシック"/>
              </a:rPr>
            </a:br>
            <a:r>
              <a:rPr lang="en-US" b="0" i="0" u="none" strike="noStrike" baseline="0">
                <a:latin typeface="Segoe"/>
                <a:ea typeface="ＭＳ ゴシック"/>
              </a:rPr>
              <a:t>Resources dialog box should </a:t>
            </a:r>
            <a:br>
              <a:rPr lang="en-US" b="0" i="0" u="none" strike="noStrike" baseline="0">
                <a:latin typeface="Segoe"/>
                <a:ea typeface="ＭＳ ゴシック"/>
              </a:rPr>
            </a:br>
            <a:r>
              <a:rPr lang="en-US" b="0" i="0" u="none" strike="noStrike" baseline="0">
                <a:latin typeface="Segoe"/>
                <a:ea typeface="ＭＳ ゴシック"/>
              </a:rPr>
              <a:t>look similar to the figure </a:t>
            </a:r>
            <a:br>
              <a:rPr lang="en-US" b="0" i="0" u="none" strike="noStrike" baseline="0">
                <a:latin typeface="Segoe"/>
                <a:ea typeface="ＭＳ ゴシック"/>
              </a:rPr>
            </a:br>
            <a:r>
              <a:rPr lang="en-US" b="0" i="0" u="none" strike="noStrike" baseline="0">
                <a:latin typeface="Segoe"/>
                <a:ea typeface="ＭＳ ゴシック"/>
              </a:rPr>
              <a:t>at right.</a:t>
            </a:r>
            <a:endParaRPr lang="en-US">
              <a:latin typeface="Segoe"/>
              <a:ea typeface="ＭＳ ゴシック"/>
            </a:endParaRPr>
          </a:p>
          <a:p>
            <a:pPr lvl="1"/>
            <a:r>
              <a:rPr lang="en-US">
                <a:latin typeface="Segoe"/>
                <a:ea typeface="ＭＳ ゴシック"/>
              </a:rPr>
              <a:t>5.	Click the </a:t>
            </a:r>
            <a:r>
              <a:rPr lang="en-US" b="1">
                <a:latin typeface="Segoe"/>
                <a:ea typeface="ＭＳ ゴシック"/>
              </a:rPr>
              <a:t>Close </a:t>
            </a:r>
            <a:r>
              <a:rPr lang="en-US">
                <a:latin typeface="Segoe"/>
                <a:ea typeface="ＭＳ ゴシック"/>
              </a:rPr>
              <a:t>button in </a:t>
            </a:r>
            <a:br>
              <a:rPr lang="en-US">
                <a:latin typeface="Segoe"/>
                <a:ea typeface="ＭＳ ゴシック"/>
              </a:rPr>
            </a:br>
            <a:r>
              <a:rPr lang="en-US">
                <a:latin typeface="Segoe"/>
                <a:ea typeface="ＭＳ ゴシック"/>
              </a:rPr>
              <a:t>the Assign Resources dialog </a:t>
            </a:r>
            <a:br>
              <a:rPr lang="en-US">
                <a:latin typeface="Segoe"/>
                <a:ea typeface="ＭＳ ゴシック"/>
              </a:rPr>
            </a:br>
            <a:r>
              <a:rPr lang="en-US">
                <a:latin typeface="Segoe"/>
                <a:ea typeface="ＭＳ ゴシック"/>
              </a:rPr>
              <a:t>box. You will now verify the cost and work values of the DVD assignment to task 35.</a:t>
            </a:r>
            <a:endParaRPr lang="en-US">
              <a:latin typeface="Times New Roman"/>
              <a:ea typeface="ＭＳ ゴシック"/>
            </a:endParaRPr>
          </a:p>
          <a:p>
            <a:pPr lvl="1" rtl="0"/>
            <a:endParaRPr lang="en-US" b="0" i="0" u="none" strike="noStrike" baseline="0">
              <a:latin typeface="Segoe"/>
              <a:ea typeface="ＭＳ ゴシック"/>
            </a:endParaRPr>
          </a:p>
        </p:txBody>
      </p:sp>
      <p:pic>
        <p:nvPicPr>
          <p:cNvPr id="4" name="Picture 3" descr="06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1600200"/>
            <a:ext cx="3996267" cy="2944893"/>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spTree>
    <p:extLst>
      <p:ext uri="{BB962C8B-B14F-4D97-AF65-F5344CB8AC3E}">
        <p14:creationId xmlns:p14="http://schemas.microsoft.com/office/powerpoint/2010/main" val="45796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Enter a </a:t>
            </a:r>
            <a:r>
              <a:rPr lang="en-US" b="0" i="0" u="none" strike="noStrike" baseline="0" dirty="0">
                <a:solidFill>
                  <a:srgbClr val="FF0000"/>
                </a:solidFill>
                <a:latin typeface="Segoe"/>
                <a:ea typeface="ＭＳ ゴシック"/>
              </a:rPr>
              <a:t>Variable Consumption Rate</a:t>
            </a:r>
            <a:r>
              <a:rPr lang="en-US" b="0" i="0" u="none" strike="noStrike" baseline="0" dirty="0">
                <a:solidFill>
                  <a:srgbClr val="009E49"/>
                </a:solidFill>
                <a:latin typeface="Segoe"/>
                <a:ea typeface="ＭＳ ゴシック"/>
              </a:rPr>
              <a:t> for a Material Resource</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6.	On the ribbon, click the </a:t>
            </a:r>
            <a:r>
              <a:rPr lang="en-US" b="1" i="0" u="none" strike="noStrike" baseline="0" dirty="0">
                <a:latin typeface="Segoe"/>
                <a:ea typeface="ＭＳ ゴシック"/>
              </a:rPr>
              <a:t>down-arrow </a:t>
            </a:r>
            <a:r>
              <a:rPr lang="en-US" b="0" i="0" u="none" strike="noStrike" baseline="0" dirty="0">
                <a:latin typeface="Segoe"/>
                <a:ea typeface="ＭＳ ゴシック"/>
              </a:rPr>
              <a:t>under the Team Planner button. Click </a:t>
            </a:r>
            <a:r>
              <a:rPr lang="en-US" b="1" i="0" u="none" strike="noStrike" baseline="0" dirty="0">
                <a:latin typeface="Segoe"/>
                <a:ea typeface="ＭＳ ゴシック"/>
              </a:rPr>
              <a:t>Task Usage</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7.	Double-click the </a:t>
            </a:r>
            <a:r>
              <a:rPr lang="en-US" b="1" i="0" u="none" strike="noStrike" baseline="0" dirty="0">
                <a:latin typeface="Segoe"/>
                <a:ea typeface="ＭＳ ゴシック"/>
              </a:rPr>
              <a:t>DVD resource assignment </a:t>
            </a:r>
            <a:r>
              <a:rPr lang="en-US" b="0" i="0" u="none" strike="noStrike" baseline="0" dirty="0">
                <a:latin typeface="Segoe"/>
                <a:ea typeface="ＭＳ ゴシック"/>
              </a:rPr>
              <a:t>under task 35, Scene 1 video shoot. The Assignment Information dialog box appears.</a:t>
            </a:r>
          </a:p>
          <a:p>
            <a:pPr lvl="1" rtl="0"/>
            <a:r>
              <a:rPr lang="en-US" b="0" i="0" u="none" strike="noStrike" baseline="0" dirty="0">
                <a:latin typeface="Segoe"/>
                <a:ea typeface="ＭＳ ゴシック"/>
              </a:rPr>
              <a:t>8.	Select the </a:t>
            </a:r>
            <a:r>
              <a:rPr lang="en-US" b="1" i="0" u="none" strike="noStrike" baseline="0" dirty="0">
                <a:latin typeface="Segoe"/>
                <a:ea typeface="ＭＳ ゴシック"/>
              </a:rPr>
              <a:t>General </a:t>
            </a:r>
            <a:r>
              <a:rPr lang="en-US" b="0" i="0" u="none" strike="noStrike" baseline="0" dirty="0">
                <a:latin typeface="Segoe"/>
                <a:ea typeface="ＭＳ ゴシック"/>
              </a:rPr>
              <a:t>tab, if </a:t>
            </a:r>
            <a:br>
              <a:rPr lang="en-US" b="0" i="0" u="none" strike="noStrike" baseline="0" dirty="0">
                <a:latin typeface="Segoe"/>
                <a:ea typeface="ＭＳ ゴシック"/>
              </a:rPr>
            </a:br>
            <a:r>
              <a:rPr lang="en-US" b="0" i="0" u="none" strike="noStrike" baseline="0" dirty="0">
                <a:latin typeface="Segoe"/>
                <a:ea typeface="ＭＳ ゴシック"/>
              </a:rPr>
              <a:t>it is not already selected. </a:t>
            </a:r>
            <a:br>
              <a:rPr lang="en-US" b="0" i="0" u="none" strike="noStrike" baseline="0" dirty="0">
                <a:latin typeface="Segoe"/>
                <a:ea typeface="ＭＳ ゴシック"/>
              </a:rPr>
            </a:br>
            <a:r>
              <a:rPr lang="en-US" b="0" i="0" u="none" strike="noStrike" baseline="0" dirty="0">
                <a:latin typeface="Segoe"/>
                <a:ea typeface="ＭＳ ゴシック"/>
              </a:rPr>
              <a:t>Note the Work, Units, and </a:t>
            </a:r>
            <a:br>
              <a:rPr lang="en-US" b="0" i="0" u="none" strike="noStrike" baseline="0" dirty="0">
                <a:latin typeface="Segoe"/>
                <a:ea typeface="ＭＳ ゴシック"/>
              </a:rPr>
            </a:br>
            <a:r>
              <a:rPr lang="en-US" b="0" i="0" u="none" strike="noStrike" baseline="0" dirty="0">
                <a:latin typeface="Segoe"/>
                <a:ea typeface="ＭＳ ゴシック"/>
              </a:rPr>
              <a:t>Cost fields. The Assignment </a:t>
            </a:r>
            <a:br>
              <a:rPr lang="en-US" b="0" i="0" u="none" strike="noStrike" baseline="0" dirty="0">
                <a:latin typeface="Segoe"/>
                <a:ea typeface="ＭＳ ゴシック"/>
              </a:rPr>
            </a:br>
            <a:r>
              <a:rPr lang="en-US" b="0" i="0" u="none" strike="noStrike" baseline="0" dirty="0">
                <a:latin typeface="Segoe"/>
                <a:ea typeface="ＭＳ ゴシック"/>
              </a:rPr>
              <a:t>Information box should </a:t>
            </a:r>
            <a:br>
              <a:rPr lang="en-US" b="0" i="0" u="none" strike="noStrike" baseline="0" dirty="0">
                <a:latin typeface="Segoe"/>
                <a:ea typeface="ＭＳ ゴシック"/>
              </a:rPr>
            </a:br>
            <a:r>
              <a:rPr lang="en-US" b="0" i="0" u="none" strike="noStrike" baseline="0" dirty="0">
                <a:latin typeface="Segoe"/>
                <a:ea typeface="ＭＳ ゴシック"/>
              </a:rPr>
              <a:t>look similar to the figure </a:t>
            </a:r>
            <a:br>
              <a:rPr lang="en-US" b="0" i="0" u="none" strike="noStrike" baseline="0" dirty="0">
                <a:latin typeface="Segoe"/>
                <a:ea typeface="ＭＳ ゴシック"/>
              </a:rPr>
            </a:br>
            <a:r>
              <a:rPr lang="en-US" b="0" i="0" u="none" strike="noStrike" baseline="0" dirty="0">
                <a:latin typeface="Segoe"/>
                <a:ea typeface="ＭＳ ゴシック"/>
              </a:rPr>
              <a:t>at right.</a:t>
            </a:r>
            <a:endParaRPr lang="en-US" b="0" i="0" u="none" strike="noStrike" baseline="0" dirty="0">
              <a:latin typeface="Times New Roman"/>
              <a:ea typeface="ＭＳ ゴシック"/>
            </a:endParaRPr>
          </a:p>
        </p:txBody>
      </p:sp>
      <p:pic>
        <p:nvPicPr>
          <p:cNvPr id="4" name="Picture 3" descr="060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4729" y="3048000"/>
            <a:ext cx="4374471" cy="2302933"/>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sp>
        <p:nvSpPr>
          <p:cNvPr id="8" name="Rounded Rectangle 7"/>
          <p:cNvSpPr/>
          <p:nvPr/>
        </p:nvSpPr>
        <p:spPr bwMode="auto">
          <a:xfrm>
            <a:off x="8077200" y="3962400"/>
            <a:ext cx="685800" cy="914400"/>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65083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a Variable Consumption Rate for a Material Resource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9.	Click </a:t>
            </a:r>
            <a:r>
              <a:rPr lang="en-US" b="1" i="0" u="none" strike="noStrike" baseline="0" dirty="0">
                <a:latin typeface="Segoe"/>
                <a:ea typeface="ＭＳ ゴシック"/>
              </a:rPr>
              <a:t>OK </a:t>
            </a:r>
            <a:r>
              <a:rPr lang="en-US" b="0" i="0" u="none" strike="noStrike" baseline="0" dirty="0">
                <a:latin typeface="Segoe"/>
                <a:ea typeface="ＭＳ ゴシック"/>
              </a:rPr>
              <a:t>to close the Assignment Information dialog box.</a:t>
            </a:r>
          </a:p>
          <a:p>
            <a:pPr lvl="1" rtl="0"/>
            <a:r>
              <a:rPr lang="en-US" b="0" i="0" u="none" strike="noStrike" baseline="0" dirty="0">
                <a:latin typeface="Segoe"/>
                <a:ea typeface="ＭＳ ゴシック"/>
              </a:rPr>
              <a:t>10.	</a:t>
            </a:r>
            <a:r>
              <a:rPr lang="en-US" b="1" i="0" u="none" strike="noStrike" baseline="0" dirty="0">
                <a:latin typeface="Segoe"/>
                <a:ea typeface="ＭＳ ゴシック"/>
              </a:rPr>
              <a:t>SAVE </a:t>
            </a:r>
            <a:r>
              <a:rPr lang="en-US" b="0" i="0" u="none" strike="noStrike" baseline="0" dirty="0">
                <a:latin typeface="Segoe"/>
                <a:ea typeface="ＭＳ ゴシック"/>
              </a:rPr>
              <a:t>the project schedule.</a:t>
            </a:r>
          </a:p>
          <a:p>
            <a:pPr lvl="0" rtl="0"/>
            <a:r>
              <a:rPr lang="en-US" b="1" i="0" u="none" strike="noStrike" baseline="0" dirty="0">
                <a:latin typeface="Segoe"/>
                <a:ea typeface="ＭＳ ゴシック"/>
              </a:rPr>
              <a:t>PAUSE. LEAVE </a:t>
            </a:r>
            <a:r>
              <a:rPr lang="en-US" b="0" i="0" u="none" strike="noStrike" baseline="0" dirty="0">
                <a:latin typeface="Segoe"/>
                <a:ea typeface="ＭＳ ゴシック"/>
              </a:rPr>
              <a:t>Project open to use in the next exercise.</a:t>
            </a:r>
          </a:p>
          <a:p>
            <a:pPr lvl="0"/>
            <a:r>
              <a:rPr lang="en-US" dirty="0">
                <a:latin typeface="Segoe"/>
                <a:ea typeface="ＭＳ ゴシック"/>
              </a:rPr>
              <a:t>In this exercise, you have just assigned a variable consumption rate to a material resource. As you have seen in Microsoft Project, you can assign two types of consumption rates:</a:t>
            </a:r>
          </a:p>
          <a:p>
            <a:pPr lvl="0"/>
            <a:r>
              <a:rPr lang="en-US" dirty="0">
                <a:latin typeface="Segoe"/>
                <a:ea typeface="ＭＳ ゴシック"/>
              </a:rPr>
              <a:t>A </a:t>
            </a:r>
            <a:r>
              <a:rPr lang="en-US" b="1" i="1" dirty="0">
                <a:solidFill>
                  <a:srgbClr val="FF0000"/>
                </a:solidFill>
                <a:latin typeface="Segoe"/>
                <a:ea typeface="ＭＳ ゴシック"/>
              </a:rPr>
              <a:t>fixed consumption rate </a:t>
            </a:r>
            <a:r>
              <a:rPr lang="en-US" dirty="0">
                <a:latin typeface="Segoe"/>
                <a:ea typeface="ＭＳ ゴシック"/>
              </a:rPr>
              <a:t>means that an absolute quantity of the resources will be used, no matter the duration of the task to which the material is assigned. For example, filling a swimming pool requires a fixed amount of water to be used.</a:t>
            </a:r>
            <a:endParaRPr lang="en-US" dirty="0">
              <a:latin typeface="Times New Roman"/>
              <a:ea typeface="ＭＳ ゴシック"/>
            </a:endParaRPr>
          </a:p>
          <a:p>
            <a:pPr lvl="0" rtl="0"/>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spTree>
    <p:extLst>
      <p:ext uri="{BB962C8B-B14F-4D97-AF65-F5344CB8AC3E}">
        <p14:creationId xmlns:p14="http://schemas.microsoft.com/office/powerpoint/2010/main" val="298425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a Variable Consumption Rate for a Material Resource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A </a:t>
            </a:r>
            <a:r>
              <a:rPr lang="en-US" b="1" i="1" u="none" strike="noStrike" baseline="0" dirty="0">
                <a:solidFill>
                  <a:srgbClr val="FF0000"/>
                </a:solidFill>
                <a:latin typeface="Segoe"/>
                <a:ea typeface="ＭＳ ゴシック"/>
              </a:rPr>
              <a:t>variable consumption rate </a:t>
            </a:r>
            <a:r>
              <a:rPr lang="en-US" b="0" i="0" u="none" strike="noStrike" baseline="0" dirty="0">
                <a:latin typeface="Segoe"/>
                <a:ea typeface="ＭＳ ゴシック"/>
              </a:rPr>
              <a:t>means that the amount of the </a:t>
            </a:r>
            <a:r>
              <a:rPr lang="en-US" b="0" i="0" u="sng" strike="noStrike" baseline="0" dirty="0">
                <a:latin typeface="Segoe"/>
                <a:ea typeface="ＭＳ ゴシック"/>
              </a:rPr>
              <a:t>material resource consumed is dependent upon the duration of the task</a:t>
            </a:r>
            <a:r>
              <a:rPr lang="en-US" b="0" i="0" u="none" strike="noStrike" baseline="0" dirty="0">
                <a:latin typeface="Segoe"/>
                <a:ea typeface="ＭＳ ゴシック"/>
              </a:rPr>
              <a:t>. When shooting DVDs, as in this exercise, you will use more DVDs in six hours than in four. </a:t>
            </a:r>
          </a:p>
          <a:p>
            <a:pPr lvl="0" rtl="0"/>
            <a:r>
              <a:rPr lang="en-US" b="0" i="0" u="none" strike="noStrike" baseline="0" dirty="0">
                <a:latin typeface="Segoe"/>
                <a:ea typeface="ＭＳ ゴシック"/>
              </a:rPr>
              <a:t>After you enter a variable consumption rate for a material resource’s assignment, Microsoft Project calculated the total quantity and cost of the material resource consumed, based on the task’s duration. </a:t>
            </a:r>
          </a:p>
          <a:p>
            <a:pPr lvl="0" rtl="0"/>
            <a:r>
              <a:rPr lang="en-US" b="0" i="0" u="none" strike="noStrike" baseline="0" dirty="0">
                <a:latin typeface="Segoe"/>
                <a:ea typeface="ＭＳ ゴシック"/>
              </a:rPr>
              <a:t>An advantage of using a variable rate of consumption is that as the duration of the task changes, so do the calculated amount and cost of the material resource, since </a:t>
            </a:r>
            <a:r>
              <a:rPr lang="en-US" b="0" i="0" u="none" strike="noStrike" baseline="0" dirty="0">
                <a:solidFill>
                  <a:srgbClr val="FF0000"/>
                </a:solidFill>
                <a:latin typeface="Segoe"/>
                <a:ea typeface="ＭＳ ゴシック"/>
              </a:rPr>
              <a:t>the rate is tied to the task’s duration.</a:t>
            </a:r>
            <a:endParaRPr lang="en-US" b="0" i="0" u="none" strike="noStrike" baseline="0" dirty="0">
              <a:solidFill>
                <a:srgbClr val="FF0000"/>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spTree>
    <p:extLst>
      <p:ext uri="{BB962C8B-B14F-4D97-AF65-F5344CB8AC3E}">
        <p14:creationId xmlns:p14="http://schemas.microsoft.com/office/powerpoint/2010/main" val="3450904135"/>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587</TotalTime>
  <Words>3745</Words>
  <Application>Microsoft Office PowerPoint</Application>
  <PresentationFormat>On-screen Show (4:3)</PresentationFormat>
  <Paragraphs>408</Paragraphs>
  <Slides>58</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58</vt:i4>
      </vt:variant>
    </vt:vector>
  </HeadingPairs>
  <TitlesOfParts>
    <vt:vector size="71"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Times New Roman</vt:lpstr>
      <vt:lpstr>Wingdings</vt:lpstr>
      <vt:lpstr>template</vt:lpstr>
      <vt:lpstr>Fine-Tuning Resources</vt:lpstr>
      <vt:lpstr>Objectives</vt:lpstr>
      <vt:lpstr>Entering Material Resource Consumption Rates</vt:lpstr>
      <vt:lpstr>Step by Step: Enter a Variable Consumption Rate for a Material Resource</vt:lpstr>
      <vt:lpstr>Step by Step: Enter a Variable Consumption Rate for a Material Resource</vt:lpstr>
      <vt:lpstr>Step by Step: Enter a Variable Consumption Rate for a Material Resource</vt:lpstr>
      <vt:lpstr>Step by Step: Enter a Variable Consumption Rate for a Material Resource</vt:lpstr>
      <vt:lpstr>Step by Step: Enter a Variable Consumption Rate for a Material Resource</vt:lpstr>
      <vt:lpstr>Step by Step: Enter a Variable Consumption Rate for a Material Resource</vt:lpstr>
      <vt:lpstr>Entering Costs Per Use for Resources</vt:lpstr>
      <vt:lpstr>Step by Step: Enter a Cost Per Use for a Resource</vt:lpstr>
      <vt:lpstr>Step by Step: Enter a Cost Per Use for a Resource</vt:lpstr>
      <vt:lpstr>Step by Step: Enter a Cost Per Use for a Resource</vt:lpstr>
      <vt:lpstr>Assigning Multiple Pay Rates for a Resource</vt:lpstr>
      <vt:lpstr>Step by Step: Assign Multiple Pay Rates for a Resource</vt:lpstr>
      <vt:lpstr>Step by Step: Assign Multiple Pay Rates for a Resource</vt:lpstr>
      <vt:lpstr>Step by Step: Assign Multiple Pay Rates for a Resource</vt:lpstr>
      <vt:lpstr>Applying Different Cost Rates to Assignments</vt:lpstr>
      <vt:lpstr>Step by Step: Apply a Different Cost Rate to an Assignment</vt:lpstr>
      <vt:lpstr>Step by Step: Apply a Different Cost Rate to an Assignment</vt:lpstr>
      <vt:lpstr>Step by Step: Apply a Different Cost Rate to an Assignment</vt:lpstr>
      <vt:lpstr>Step by Step: Apply a Different Cost Rate to an Assignment</vt:lpstr>
      <vt:lpstr>Specifying Resource Availability at Different Times</vt:lpstr>
      <vt:lpstr>Step by Step: Specify a Resource’s Availability Over Time</vt:lpstr>
      <vt:lpstr>Step by Step: Specify a Resource’s Availability Over Time</vt:lpstr>
      <vt:lpstr>Step by Step: Specify a Resource’s Availability Over Time</vt:lpstr>
      <vt:lpstr>Step by Step: Specify a Resource’s Availability Over Time</vt:lpstr>
      <vt:lpstr>Step by Step: Specify a Resource’s Availability Over Time</vt:lpstr>
      <vt:lpstr>Resolving Resource over-allocations Manually</vt:lpstr>
      <vt:lpstr>Step by Step: Manually Resolve a Resource over-allocation</vt:lpstr>
      <vt:lpstr>Step by Step: Manually Resolve a Resource over-allocation</vt:lpstr>
      <vt:lpstr>Step by Step: Manually Resolve a Resource over-allocation</vt:lpstr>
      <vt:lpstr>Step by Step: Manually Resolve a Resource over-allocation</vt:lpstr>
      <vt:lpstr>Step by Step: Manually Resolve a Resource over-allocation</vt:lpstr>
      <vt:lpstr>Step by Step: Manually Resolve a Resource over-allocation</vt:lpstr>
      <vt:lpstr>Step by Step: Manually Resolve a Resource over-allocation</vt:lpstr>
      <vt:lpstr>Step by Step: Manually Resolve a Resource over-allocation</vt:lpstr>
      <vt:lpstr>Step by Step: Manually Resolve a Resource over-allocation</vt:lpstr>
      <vt:lpstr>Step by Step: Manually Resolve a Resource over-allocation</vt:lpstr>
      <vt:lpstr>Step by Step: Manually Resolve a Resource over-allocation</vt:lpstr>
      <vt:lpstr>Step by Step: Manually Resolve a Resource over-allocation</vt:lpstr>
      <vt:lpstr>Step by Step: Manually Resolve a Resource over-allocation</vt:lpstr>
      <vt:lpstr>Software Orientation</vt:lpstr>
      <vt:lpstr>Software Orientation</vt:lpstr>
      <vt:lpstr>Software Orientation</vt:lpstr>
      <vt:lpstr>Software Orientation</vt:lpstr>
      <vt:lpstr>Software Orientation</vt:lpstr>
      <vt:lpstr>Leveling over-allocated Resources</vt:lpstr>
      <vt:lpstr>Step by Step: Use Resource Leveling to Resolve an over-allocation</vt:lpstr>
      <vt:lpstr>Step by Step: Use Resource Leveling to Resolve an over-allocation</vt:lpstr>
      <vt:lpstr>Step by Step: Use Resource Leveling to Resolve an over-allocation</vt:lpstr>
      <vt:lpstr>Step by Step: Use Resource Leveling to Resolve an over-allocation</vt:lpstr>
      <vt:lpstr>Step by Step: Use Resource Leveling to Resolve an Over-Allocation</vt:lpstr>
      <vt:lpstr>Step by Step: Use Resource Leveling to Resolve an Over-Allocation</vt:lpstr>
      <vt:lpstr>Step by Step: Use Resource Leveling to Resolve an Over-Allocation</vt:lpstr>
      <vt:lpstr>Step by Step: Use Resource Leveling to Resolve an Over-Allocation</vt:lpstr>
      <vt:lpstr>Step by Step: Use Resource Leveling to Resolve an Over-Allocation</vt:lpstr>
      <vt:lpstr>Skill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Binder,Gregory C.</cp:lastModifiedBy>
  <cp:revision>311</cp:revision>
  <dcterms:created xsi:type="dcterms:W3CDTF">2011-08-08T12:10:51Z</dcterms:created>
  <dcterms:modified xsi:type="dcterms:W3CDTF">2017-09-26T20:50:00Z</dcterms:modified>
</cp:coreProperties>
</file>