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7"/>
  </p:notesMasterIdLst>
  <p:handoutMasterIdLst>
    <p:handoutMasterId r:id="rId48"/>
  </p:handoutMasterIdLst>
  <p:sldIdLst>
    <p:sldId id="256" r:id="rId2"/>
    <p:sldId id="295" r:id="rId3"/>
    <p:sldId id="258" r:id="rId4"/>
    <p:sldId id="296" r:id="rId5"/>
    <p:sldId id="259" r:id="rId6"/>
    <p:sldId id="260" r:id="rId7"/>
    <p:sldId id="297" r:id="rId8"/>
    <p:sldId id="261" r:id="rId9"/>
    <p:sldId id="262" r:id="rId10"/>
    <p:sldId id="263" r:id="rId11"/>
    <p:sldId id="264" r:id="rId12"/>
    <p:sldId id="298" r:id="rId13"/>
    <p:sldId id="265" r:id="rId14"/>
    <p:sldId id="266" r:id="rId15"/>
    <p:sldId id="267" r:id="rId16"/>
    <p:sldId id="268" r:id="rId17"/>
    <p:sldId id="269" r:id="rId18"/>
    <p:sldId id="270" r:id="rId19"/>
    <p:sldId id="271" r:id="rId20"/>
    <p:sldId id="299" r:id="rId21"/>
    <p:sldId id="272" r:id="rId22"/>
    <p:sldId id="273" r:id="rId23"/>
    <p:sldId id="274" r:id="rId24"/>
    <p:sldId id="275" r:id="rId25"/>
    <p:sldId id="276" r:id="rId26"/>
    <p:sldId id="277" r:id="rId27"/>
    <p:sldId id="278" r:id="rId28"/>
    <p:sldId id="279" r:id="rId29"/>
    <p:sldId id="280" r:id="rId30"/>
    <p:sldId id="300" r:id="rId31"/>
    <p:sldId id="281" r:id="rId32"/>
    <p:sldId id="282" r:id="rId33"/>
    <p:sldId id="283" r:id="rId34"/>
    <p:sldId id="284" r:id="rId35"/>
    <p:sldId id="285" r:id="rId36"/>
    <p:sldId id="286" r:id="rId37"/>
    <p:sldId id="287" r:id="rId38"/>
    <p:sldId id="288" r:id="rId39"/>
    <p:sldId id="289" r:id="rId40"/>
    <p:sldId id="290" r:id="rId41"/>
    <p:sldId id="291" r:id="rId42"/>
    <p:sldId id="301" r:id="rId43"/>
    <p:sldId id="292" r:id="rId44"/>
    <p:sldId id="293" r:id="rId45"/>
    <p:sldId id="294" r:id="rId46"/>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C0A"/>
    <a:srgbClr val="009E49"/>
    <a:srgbClr val="DD5900"/>
    <a:srgbClr val="BA1419"/>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173" autoAdjust="0"/>
    <p:restoredTop sz="90603" autoAdjust="0"/>
  </p:normalViewPr>
  <p:slideViewPr>
    <p:cSldViewPr>
      <p:cViewPr varScale="1">
        <p:scale>
          <a:sx n="96" d="100"/>
          <a:sy n="96" d="100"/>
        </p:scale>
        <p:origin x="2016" y="90"/>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0DCCA0-A0B2-6C4B-B4B8-D831C8552C46}" type="datetimeFigureOut">
              <a:rPr lang="en-US"/>
              <a:pPr/>
              <a:t>9/27/2017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74A6AB-C4FF-CC4A-8822-2E8F9421DADB}" type="slidenum">
              <a:rPr/>
              <a:pPr/>
              <a:t>‹#›</a:t>
            </a:fld>
            <a:endParaRPr lang="en-US"/>
          </a:p>
        </p:txBody>
      </p:sp>
    </p:spTree>
    <p:extLst>
      <p:ext uri="{BB962C8B-B14F-4D97-AF65-F5344CB8AC3E}">
        <p14:creationId xmlns:p14="http://schemas.microsoft.com/office/powerpoint/2010/main" val="816939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9/27/2017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p>
        </p:txBody>
      </p:sp>
      <p:sp>
        <p:nvSpPr>
          <p:cNvPr id="5120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a:p>
        </p:txBody>
      </p:sp>
    </p:spTree>
    <p:extLst>
      <p:ext uri="{BB962C8B-B14F-4D97-AF65-F5344CB8AC3E}">
        <p14:creationId xmlns:p14="http://schemas.microsoft.com/office/powerpoint/2010/main" val="178571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Take note of the gaps in the task IDs. This is one visual way you can tell that a filter has been applied. The tasks are filtered to show uncompleted tasks (and since you haven’t started tracking actual work yet, all the shooting tasks are currently uncom- pleted). Also note that the related summary tasks have not been displayed. This is because we did not tell the filter to display them.</a:t>
            </a:r>
            <a:endParaRPr lang="en-US">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42</a:t>
            </a:fld>
            <a:endParaRPr lang="en-US"/>
          </a:p>
        </p:txBody>
      </p:sp>
    </p:spTree>
    <p:extLst>
      <p:ext uri="{BB962C8B-B14F-4D97-AF65-F5344CB8AC3E}">
        <p14:creationId xmlns:p14="http://schemas.microsoft.com/office/powerpoint/2010/main" val="12310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Notice that in the Sort box, you can utilize up to three nested levels of sort criteria. Also, you can sort by any field, not just the fields that are visible in the active view.</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Troubleshooting: The Permanently renumber resources check box (or when in a task view, Permanently renumber tasks) is a Project-level setting. If you check this box, Project will permanently renumber resources or tasks in ANY Microsoft Project file in which you sort. Since you may not want to permanently renumber tasks or resources every time you sort, it is a good idea to have this option turned off.</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8</a:t>
            </a:fld>
            <a:endParaRPr lang="en-US"/>
          </a:p>
        </p:txBody>
      </p:sp>
    </p:spTree>
    <p:extLst>
      <p:ext uri="{BB962C8B-B14F-4D97-AF65-F5344CB8AC3E}">
        <p14:creationId xmlns:p14="http://schemas.microsoft.com/office/powerpoint/2010/main" val="1817327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When you sort data in your project, the sort applies to the active view, no matter which table is currently displayed in the view. For example, if you sort the Task Usage view by finish date while the Entry table is visible, and then switch to the Cost table, you will see that the tasks are still sorted by finish date in the Cost column.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9</a:t>
            </a:fld>
            <a:endParaRPr lang="en-US"/>
          </a:p>
        </p:txBody>
      </p:sp>
    </p:spTree>
    <p:extLst>
      <p:ext uri="{BB962C8B-B14F-4D97-AF65-F5344CB8AC3E}">
        <p14:creationId xmlns:p14="http://schemas.microsoft.com/office/powerpoint/2010/main" val="912461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You can also “unsort” your data by clicking the Sort button on the View ribbon, and then clicking By ID.</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13</a:t>
            </a:fld>
            <a:endParaRPr lang="en-US"/>
          </a:p>
        </p:txBody>
      </p:sp>
    </p:spTree>
    <p:extLst>
      <p:ext uri="{BB962C8B-B14F-4D97-AF65-F5344CB8AC3E}">
        <p14:creationId xmlns:p14="http://schemas.microsoft.com/office/powerpoint/2010/main" val="1338587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Another Way: You can also auto fit any column by placing the cursor on the right side dividing line and double-clicking.</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24</a:t>
            </a:fld>
            <a:endParaRPr lang="en-US"/>
          </a:p>
        </p:txBody>
      </p:sp>
    </p:spTree>
    <p:extLst>
      <p:ext uri="{BB962C8B-B14F-4D97-AF65-F5344CB8AC3E}">
        <p14:creationId xmlns:p14="http://schemas.microsoft.com/office/powerpoint/2010/main" val="2001448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a:latin typeface="Segoe"/>
                <a:ea typeface="ＭＳ ゴシック"/>
              </a:rPr>
              <a:t>Take Note: To turn the AutoFilter off or on, click the down-arrow in the (No Filter) box in the Data Group, then select Display AutoFilter.</a:t>
            </a:r>
            <a:endParaRPr lang="en-US">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30</a:t>
            </a:fld>
            <a:endParaRPr lang="en-US"/>
          </a:p>
        </p:txBody>
      </p:sp>
    </p:spTree>
    <p:extLst>
      <p:ext uri="{BB962C8B-B14F-4D97-AF65-F5344CB8AC3E}">
        <p14:creationId xmlns:p14="http://schemas.microsoft.com/office/powerpoint/2010/main" val="2026874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You can also use the F3 key to clear all filters.</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33</a:t>
            </a:fld>
            <a:endParaRPr lang="en-US"/>
          </a:p>
        </p:txBody>
      </p:sp>
    </p:spTree>
    <p:extLst>
      <p:ext uri="{BB962C8B-B14F-4D97-AF65-F5344CB8AC3E}">
        <p14:creationId xmlns:p14="http://schemas.microsoft.com/office/powerpoint/2010/main" val="441181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Take Note: If a task or a resource sheet view has a filter applied to it, the name of the filter will be displayed in the Filter box on the View ribbon.</a:t>
            </a:r>
            <a:endParaRPr lang="en-US" b="0" i="0" u="none" strike="noStrike" baseline="0">
              <a:latin typeface="Times New Roman"/>
              <a:ea typeface="ＭＳ ゴシック"/>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35</a:t>
            </a:fld>
            <a:endParaRPr lang="en-US"/>
          </a:p>
        </p:txBody>
      </p:sp>
    </p:spTree>
    <p:extLst>
      <p:ext uri="{BB962C8B-B14F-4D97-AF65-F5344CB8AC3E}">
        <p14:creationId xmlns:p14="http://schemas.microsoft.com/office/powerpoint/2010/main" val="1663895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a:latin typeface="Segoe"/>
                <a:ea typeface="ＭＳ ゴシック"/>
              </a:rPr>
              <a:t>Another Way: You can also click the down-arrow in the (No Filter) box in the Data group and then select New Filter.</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39</a:t>
            </a:fld>
            <a:endParaRPr lang="en-US"/>
          </a:p>
        </p:txBody>
      </p:sp>
    </p:spTree>
    <p:extLst>
      <p:ext uri="{BB962C8B-B14F-4D97-AF65-F5344CB8AC3E}">
        <p14:creationId xmlns:p14="http://schemas.microsoft.com/office/powerpoint/2010/main" val="4172409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a:t>© 2014, John Wiley &amp; Sons, Inc.</a:t>
            </a:r>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C6751A-3BA7-9D43-8CF6-99CE98EF124D}" type="datetimeFigureOut">
              <a:rPr lang="en-US"/>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3DFB0E-D7E7-7D4C-B5A1-0F1E6718880B}" type="slidenum">
              <a:rPr/>
              <a:pPr/>
              <a:t>‹#›</a:t>
            </a:fld>
            <a:endParaRPr lang="en-US"/>
          </a:p>
        </p:txBody>
      </p:sp>
    </p:spTree>
    <p:extLst>
      <p:ext uri="{BB962C8B-B14F-4D97-AF65-F5344CB8AC3E}">
        <p14:creationId xmlns:p14="http://schemas.microsoft.com/office/powerpoint/2010/main" val="247824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2C6"/>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sz="1050"/>
            </a:lvl1pPr>
          </a:lstStyle>
          <a:p>
            <a:pPr>
              <a:defRPr/>
            </a:pPr>
            <a:r>
              <a:rPr lang="en-US"/>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2014, John Wiley &amp; Sons, Inc.</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Microsoft Official Academic Course, Microsoft Project 2013</a:t>
            </a:r>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9E49"/>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C0A"/>
            </a:solidFill>
            <a:round/>
            <a:headEnd/>
            <a:tailEnd/>
          </a:ln>
          <a:extLst>
            <a:ext uri="{909E8E84-426E-40dd-AFC4-6F175D3DCCD1}">
              <a14:hiddenFill xmlns=""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Rectangle 3"/>
          <p:cNvSpPr>
            <a:spLocks noGrp="1" noChangeArrowheads="1"/>
          </p:cNvSpPr>
          <p:nvPr>
            <p:ph type="body" idx="1"/>
          </p:nvPr>
        </p:nvSpPr>
        <p:spPr bwMode="auto">
          <a:xfrm>
            <a:off x="457200" y="1524000"/>
            <a:ext cx="82296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a:t>© 2014, John Wiley &amp; Sons, Inc.</a:t>
            </a:r>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a:t>Microsoft Official Academic Course, Microsoft Project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9E49"/>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9E49"/>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indent="-457200" algn="l" rtl="0" eaLnBrk="1" fontAlgn="base" hangingPunct="1">
        <a:spcBef>
          <a:spcPct val="20000"/>
        </a:spcBef>
        <a:spcAft>
          <a:spcPct val="0"/>
        </a:spcAft>
        <a:buClr>
          <a:srgbClr val="DD5900"/>
        </a:buClr>
        <a:buFontTx/>
        <a:buNone/>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44875"/>
            <a:ext cx="8534400" cy="898525"/>
          </a:xfrm>
        </p:spPr>
        <p:txBody>
          <a:bodyPr lIns="45720" rIns="45720">
            <a:noAutofit/>
          </a:bodyPr>
          <a:lstStyle/>
          <a:p>
            <a:pPr algn="r">
              <a:defRPr/>
            </a:pPr>
            <a:r>
              <a:rPr lang="en-US" sz="3600" b="1">
                <a:latin typeface="Segoe"/>
                <a:ea typeface="ＭＳ ゴシック"/>
              </a:rPr>
              <a:t>Project Information: </a:t>
            </a:r>
            <a:br>
              <a:rPr lang="en-US" sz="3600" b="1">
                <a:latin typeface="Segoe"/>
                <a:ea typeface="ＭＳ ゴシック"/>
              </a:rPr>
            </a:br>
            <a:r>
              <a:rPr lang="en-US" sz="3600" b="1">
                <a:latin typeface="Segoe"/>
                <a:ea typeface="ＭＳ ゴシック"/>
              </a:rPr>
              <a:t>Sorting, Grouping, and Filtering</a:t>
            </a:r>
            <a:endParaRPr lang="en-US" sz="3600" b="1" dirty="0">
              <a:effectLst>
                <a:outerShdw algn="tl">
                  <a:srgbClr val="000000"/>
                </a:outerShdw>
              </a:effectLst>
            </a:endParaRPr>
          </a:p>
        </p:txBody>
      </p:sp>
      <p:sp>
        <p:nvSpPr>
          <p:cNvPr id="2055" name="Subtitle 2"/>
          <p:cNvSpPr>
            <a:spLocks noGrp="1"/>
          </p:cNvSpPr>
          <p:nvPr>
            <p:ph type="body" idx="1"/>
          </p:nvPr>
        </p:nvSpPr>
        <p:spPr>
          <a:xfrm>
            <a:off x="304800" y="2895600"/>
            <a:ext cx="8305800" cy="457200"/>
          </a:xfrm>
        </p:spPr>
        <p:txBody>
          <a:bodyPr lIns="182880" tIns="0"/>
          <a:lstStyle/>
          <a:p>
            <a:pPr marL="36513" indent="0" algn="r" eaLnBrk="1" hangingPunct="1">
              <a:spcBef>
                <a:spcPct val="0"/>
              </a:spcBef>
              <a:buFontTx/>
              <a:buNone/>
            </a:pPr>
            <a:r>
              <a:rPr lang="en-US" sz="2800" dirty="0">
                <a:solidFill>
                  <a:srgbClr val="007C0A"/>
                </a:solidFill>
              </a:rPr>
              <a:t>Lesson 7</a:t>
            </a:r>
          </a:p>
        </p:txBody>
      </p:sp>
      <p:sp>
        <p:nvSpPr>
          <p:cNvPr id="3" name="Date Placeholder 2"/>
          <p:cNvSpPr>
            <a:spLocks noGrp="1"/>
          </p:cNvSpPr>
          <p:nvPr>
            <p:ph type="dt" sz="half" idx="10"/>
          </p:nvPr>
        </p:nvSpPr>
        <p:spPr/>
        <p:txBody>
          <a:bodyPr/>
          <a:lstStyle/>
          <a:p>
            <a:pPr>
              <a:defRPr/>
            </a:pPr>
            <a:r>
              <a:rPr lang="en-US" dirty="0">
                <a:solidFill>
                  <a:schemeClr val="bg1"/>
                </a:solidFill>
              </a:rPr>
              <a:t>© 2014, John Wiley &amp; Sons, Inc.</a:t>
            </a:r>
          </a:p>
        </p:txBody>
      </p:sp>
      <p:sp>
        <p:nvSpPr>
          <p:cNvPr id="4" name="Footer Placeholder 3"/>
          <p:cNvSpPr>
            <a:spLocks noGrp="1"/>
          </p:cNvSpPr>
          <p:nvPr>
            <p:ph type="ftr" sz="quarter" idx="11"/>
          </p:nvPr>
        </p:nvSpPr>
        <p:spPr/>
        <p:txBody>
          <a:bodyPr/>
          <a:lstStyle/>
          <a:p>
            <a:pPr>
              <a:defRPr/>
            </a:pPr>
            <a:r>
              <a:rPr lang="en-US" dirty="0">
                <a:solidFill>
                  <a:schemeClr val="bg1"/>
                </a:solidFill>
              </a:rPr>
              <a:t>Microsoft Official Academic Course, Microsoft Project 2013</a:t>
            </a: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a:solidFill>
                  <a:srgbClr val="007C0A"/>
                </a:solidFill>
                <a:latin typeface="Segoe UI Semibold" panose="020B0702040204020203" pitchFamily="34" charset="0"/>
              </a:rPr>
              <a:t>Microsoft</a:t>
            </a:r>
            <a:r>
              <a:rPr lang="en-US" sz="4800" b="1" dirty="0">
                <a:solidFill>
                  <a:srgbClr val="DD5900"/>
                </a:solidFill>
                <a:latin typeface="+mn-lt"/>
              </a:rPr>
              <a:t> </a:t>
            </a:r>
            <a:r>
              <a:rPr lang="en-US" sz="4800" b="1" dirty="0">
                <a:solidFill>
                  <a:srgbClr val="009E49"/>
                </a:solidFill>
                <a:latin typeface="+mn-lt"/>
              </a:rPr>
              <a:t>Project 2013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Sort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a:r>
              <a:rPr lang="en-US" sz="2000">
                <a:latin typeface="Segoe"/>
                <a:ea typeface="ＭＳ ゴシック"/>
              </a:rPr>
              <a:t>7.	On the ribbon, click </a:t>
            </a:r>
            <a:r>
              <a:rPr lang="en-US" sz="2000" b="1">
                <a:latin typeface="Segoe"/>
                <a:ea typeface="ＭＳ ゴシック"/>
              </a:rPr>
              <a:t>Sort</a:t>
            </a:r>
            <a:r>
              <a:rPr lang="en-US" sz="2000">
                <a:latin typeface="Segoe"/>
                <a:ea typeface="ＭＳ ゴシック"/>
              </a:rPr>
              <a:t>, and then click </a:t>
            </a:r>
            <a:r>
              <a:rPr lang="en-US" sz="2000" b="1">
                <a:latin typeface="Segoe"/>
                <a:ea typeface="ＭＳ ゴシック"/>
              </a:rPr>
              <a:t>Sort by</a:t>
            </a:r>
            <a:r>
              <a:rPr lang="en-US" sz="2000">
                <a:latin typeface="Segoe"/>
                <a:ea typeface="ＭＳ ゴシック"/>
              </a:rPr>
              <a:t>. The Sort dialog box appears.</a:t>
            </a:r>
            <a:endParaRPr lang="en-US" sz="2000">
              <a:latin typeface="Times New Roman"/>
              <a:ea typeface="ＭＳ ゴシック"/>
            </a:endParaRPr>
          </a:p>
          <a:p>
            <a:pPr lvl="1" rtl="0"/>
            <a:r>
              <a:rPr lang="en-US" sz="2000" b="0" i="0" u="none" strike="noStrike" baseline="0">
                <a:latin typeface="Segoe"/>
                <a:ea typeface="ＭＳ ゴシック"/>
              </a:rPr>
              <a:t>8.	In the Sort by section, </a:t>
            </a:r>
            <a:br>
              <a:rPr lang="en-US" sz="2000" b="0" i="0" u="none" strike="noStrike" baseline="0">
                <a:latin typeface="Segoe"/>
                <a:ea typeface="ＭＳ ゴシック"/>
              </a:rPr>
            </a:br>
            <a:r>
              <a:rPr lang="en-US" sz="2000" b="0" i="0" u="none" strike="noStrike" baseline="0">
                <a:latin typeface="Segoe"/>
                <a:ea typeface="ＭＳ ゴシック"/>
              </a:rPr>
              <a:t>select </a:t>
            </a:r>
            <a:r>
              <a:rPr lang="en-US" sz="2000" b="1" i="0" u="none" strike="noStrike" baseline="0">
                <a:latin typeface="Segoe"/>
                <a:ea typeface="ＭＳ ゴシック"/>
              </a:rPr>
              <a:t>Group </a:t>
            </a:r>
            <a:r>
              <a:rPr lang="en-US" sz="2000" b="0" i="0" u="none" strike="noStrike" baseline="0">
                <a:latin typeface="Segoe"/>
                <a:ea typeface="ＭＳ ゴシック"/>
              </a:rPr>
              <a:t>from the </a:t>
            </a:r>
            <a:br>
              <a:rPr lang="en-US" sz="2000" b="0" i="0" u="none" strike="noStrike" baseline="0">
                <a:latin typeface="Segoe"/>
                <a:ea typeface="ＭＳ ゴシック"/>
              </a:rPr>
            </a:br>
            <a:r>
              <a:rPr lang="en-US" sz="2000" b="0" i="0" u="none" strike="noStrike" baseline="0">
                <a:latin typeface="Segoe"/>
                <a:ea typeface="ＭＳ ゴシック"/>
              </a:rPr>
              <a:t>dropdown menu. Next to </a:t>
            </a:r>
            <a:br>
              <a:rPr lang="en-US" sz="2000" b="0" i="0" u="none" strike="noStrike" baseline="0">
                <a:latin typeface="Segoe"/>
                <a:ea typeface="ＭＳ ゴシック"/>
              </a:rPr>
            </a:br>
            <a:r>
              <a:rPr lang="en-US" sz="2000" b="0" i="0" u="none" strike="noStrike" baseline="0">
                <a:latin typeface="Segoe"/>
                <a:ea typeface="ＭＳ ゴシック"/>
              </a:rPr>
              <a:t>that, click </a:t>
            </a:r>
            <a:r>
              <a:rPr lang="en-US" sz="2000" b="1" i="0" u="none" strike="noStrike" baseline="0">
                <a:latin typeface="Segoe"/>
                <a:ea typeface="ＭＳ ゴシック"/>
              </a:rPr>
              <a:t>Ascending</a:t>
            </a:r>
            <a:r>
              <a:rPr lang="en-US" sz="2000" b="0" i="0" u="none" strike="noStrike" baseline="0">
                <a:latin typeface="Times New Roman"/>
                <a:ea typeface="ＭＳ ゴシック"/>
              </a:rPr>
              <a:t>.</a:t>
            </a:r>
          </a:p>
          <a:p>
            <a:pPr lvl="1" rtl="0"/>
            <a:r>
              <a:rPr lang="en-US" sz="2000" b="0" i="0" u="none" strike="noStrike" baseline="0">
                <a:latin typeface="Segoe"/>
                <a:ea typeface="ＭＳ ゴシック"/>
              </a:rPr>
              <a:t>9.	In the Then by section, </a:t>
            </a:r>
            <a:br>
              <a:rPr lang="en-US" sz="2000" b="0" i="0" u="none" strike="noStrike" baseline="0">
                <a:latin typeface="Segoe"/>
                <a:ea typeface="ＭＳ ゴシック"/>
              </a:rPr>
            </a:br>
            <a:r>
              <a:rPr lang="en-US" sz="2000" b="0" i="0" u="none" strike="noStrike" baseline="0">
                <a:latin typeface="Segoe"/>
                <a:ea typeface="ＭＳ ゴシック"/>
              </a:rPr>
              <a:t>select </a:t>
            </a:r>
            <a:r>
              <a:rPr lang="en-US" sz="2000" b="1" i="0" u="none" strike="noStrike" baseline="0">
                <a:latin typeface="Segoe"/>
                <a:ea typeface="ＭＳ ゴシック"/>
              </a:rPr>
              <a:t>Cost </a:t>
            </a:r>
            <a:r>
              <a:rPr lang="en-US" sz="2000" b="0" i="0" u="none" strike="noStrike" baseline="0">
                <a:latin typeface="Segoe"/>
                <a:ea typeface="ＭＳ ゴシック"/>
              </a:rPr>
              <a:t>from the drop-</a:t>
            </a:r>
            <a:br>
              <a:rPr lang="en-US" sz="2000" b="0" i="0" u="none" strike="noStrike" baseline="0">
                <a:latin typeface="Segoe"/>
                <a:ea typeface="ＭＳ ゴシック"/>
              </a:rPr>
            </a:br>
            <a:r>
              <a:rPr lang="en-US" sz="2000" b="0" i="0" u="none" strike="noStrike" baseline="0">
                <a:latin typeface="Segoe"/>
                <a:ea typeface="ＭＳ ゴシック"/>
              </a:rPr>
              <a:t>down menu. Then click </a:t>
            </a:r>
            <a:br>
              <a:rPr lang="en-US" sz="2000" b="0" i="0" u="none" strike="noStrike" baseline="0">
                <a:latin typeface="Segoe"/>
                <a:ea typeface="ＭＳ ゴシック"/>
              </a:rPr>
            </a:br>
            <a:r>
              <a:rPr lang="en-US" sz="2000" b="0" i="0" u="none" strike="noStrike" baseline="0">
                <a:latin typeface="Segoe"/>
                <a:ea typeface="ＭＳ ゴシック"/>
              </a:rPr>
              <a:t>the radio button next to </a:t>
            </a:r>
            <a:br>
              <a:rPr lang="en-US" sz="2000" b="0" i="0" u="none" strike="noStrike" baseline="0">
                <a:latin typeface="Segoe"/>
                <a:ea typeface="ＭＳ ゴシック"/>
              </a:rPr>
            </a:br>
            <a:r>
              <a:rPr lang="en-US" sz="2000" b="1" i="0" u="none" strike="noStrike" baseline="0">
                <a:latin typeface="Segoe"/>
                <a:ea typeface="ＭＳ ゴシック"/>
              </a:rPr>
              <a:t>Descending</a:t>
            </a:r>
            <a:r>
              <a:rPr lang="en-US" sz="2000" b="0" i="0" u="none" strike="noStrike" baseline="0">
                <a:latin typeface="Segoe"/>
                <a:ea typeface="ＭＳ ゴシック"/>
              </a:rPr>
              <a:t>. Make sure </a:t>
            </a:r>
            <a:br>
              <a:rPr lang="en-US" sz="2000" b="0" i="0" u="none" strike="noStrike" baseline="0">
                <a:latin typeface="Segoe"/>
                <a:ea typeface="ＭＳ ゴシック"/>
              </a:rPr>
            </a:br>
            <a:r>
              <a:rPr lang="en-US" sz="2000" b="0" i="0" u="none" strike="noStrike" baseline="0">
                <a:latin typeface="Segoe"/>
                <a:ea typeface="ＭＳ ゴシック"/>
              </a:rPr>
              <a:t>the Permanently renumber resources box is not checked. Your screen should look similar to the figure above.</a:t>
            </a:r>
            <a:endParaRPr lang="en-US" sz="2000" b="0" i="0" u="none" strike="noStrike" baseline="0">
              <a:latin typeface="Times New Roman"/>
              <a:ea typeface="ＭＳ ゴシック"/>
            </a:endParaRPr>
          </a:p>
        </p:txBody>
      </p:sp>
      <p:pic>
        <p:nvPicPr>
          <p:cNvPr id="4" name="Picture 3" descr="07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1981200"/>
            <a:ext cx="4553967" cy="302895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sp>
        <p:nvSpPr>
          <p:cNvPr id="8" name="Rectangle: Rounded Corners 7">
            <a:extLst>
              <a:ext uri="{FF2B5EF4-FFF2-40B4-BE49-F238E27FC236}">
                <a16:creationId xmlns:a16="http://schemas.microsoft.com/office/drawing/2014/main" id="{4043B56F-6D89-4D07-84C7-3AF3E24CEA4B}"/>
              </a:ext>
            </a:extLst>
          </p:cNvPr>
          <p:cNvSpPr/>
          <p:nvPr/>
        </p:nvSpPr>
        <p:spPr bwMode="auto">
          <a:xfrm>
            <a:off x="4343400" y="2626553"/>
            <a:ext cx="1430773" cy="203200"/>
          </a:xfrm>
          <a:prstGeom prst="round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68751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Sort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10.	Click the </a:t>
            </a:r>
            <a:r>
              <a:rPr lang="en-US" b="1" i="0" u="none" strike="noStrike" baseline="0">
                <a:latin typeface="Segoe"/>
                <a:ea typeface="ＭＳ ゴシック"/>
              </a:rPr>
              <a:t>Sort </a:t>
            </a:r>
            <a:r>
              <a:rPr lang="en-US" b="0" i="0" u="none" strike="noStrike" baseline="0">
                <a:latin typeface="Segoe"/>
                <a:ea typeface="ＭＳ ゴシック"/>
              </a:rPr>
              <a:t>button. </a:t>
            </a:r>
            <a:br>
              <a:rPr lang="en-US" b="0" i="0" u="none" strike="noStrike" baseline="0">
                <a:latin typeface="Segoe"/>
                <a:ea typeface="ＭＳ ゴシック"/>
              </a:rPr>
            </a:br>
            <a:r>
              <a:rPr lang="en-US" b="0" i="0" u="none" strike="noStrike" baseline="0">
                <a:latin typeface="Segoe"/>
                <a:ea typeface="ＭＳ ゴシック"/>
              </a:rPr>
              <a:t>The Resource Sheet view </a:t>
            </a:r>
            <a:br>
              <a:rPr lang="en-US" b="0" i="0" u="none" strike="noStrike" baseline="0">
                <a:latin typeface="Segoe"/>
                <a:ea typeface="ＭＳ ゴシック"/>
              </a:rPr>
            </a:br>
            <a:r>
              <a:rPr lang="en-US" b="0" i="0" u="none" strike="noStrike" baseline="0">
                <a:latin typeface="Segoe"/>
                <a:ea typeface="ＭＳ ゴシック"/>
              </a:rPr>
              <a:t>is sorted to display </a:t>
            </a:r>
            <a:br>
              <a:rPr lang="en-US" b="0" i="0" u="none" strike="noStrike" baseline="0">
                <a:latin typeface="Segoe"/>
                <a:ea typeface="ＭＳ ゴシック"/>
              </a:rPr>
            </a:br>
            <a:r>
              <a:rPr lang="en-US" b="0" i="0" u="none" strike="noStrike" baseline="0">
                <a:latin typeface="Segoe"/>
                <a:ea typeface="ＭＳ ゴシック"/>
              </a:rPr>
              <a:t>resources sorted first |</a:t>
            </a:r>
            <a:br>
              <a:rPr lang="en-US" b="0" i="0" u="none" strike="noStrike" baseline="0">
                <a:latin typeface="Segoe"/>
                <a:ea typeface="ＭＳ ゴシック"/>
              </a:rPr>
            </a:br>
            <a:r>
              <a:rPr lang="en-US" b="0" i="0" u="none" strike="noStrike" baseline="0">
                <a:latin typeface="Segoe"/>
                <a:ea typeface="ＭＳ ゴシック"/>
              </a:rPr>
              <a:t>by Group (Equipment, </a:t>
            </a:r>
            <a:br>
              <a:rPr lang="en-US" b="0" i="0" u="none" strike="noStrike" baseline="0">
                <a:latin typeface="Segoe"/>
                <a:ea typeface="ＭＳ ゴシック"/>
              </a:rPr>
            </a:br>
            <a:r>
              <a:rPr lang="en-US" b="0" i="0" u="none" strike="noStrike" baseline="0">
                <a:latin typeface="Segoe"/>
                <a:ea typeface="ＭＳ ゴシック"/>
              </a:rPr>
              <a:t>Talent, etc.) and then by </a:t>
            </a:r>
            <a:br>
              <a:rPr lang="en-US" b="0" i="0" u="none" strike="noStrike" baseline="0">
                <a:latin typeface="Segoe"/>
                <a:ea typeface="ＭＳ ゴシック"/>
              </a:rPr>
            </a:br>
            <a:r>
              <a:rPr lang="en-US" b="0" i="0" u="none" strike="noStrike" baseline="0">
                <a:latin typeface="Segoe"/>
                <a:ea typeface="ＭＳ ゴシック"/>
              </a:rPr>
              <a:t>Cost within each group. </a:t>
            </a:r>
            <a:br>
              <a:rPr lang="en-US" b="0" i="0" u="none" strike="noStrike" baseline="0">
                <a:latin typeface="Segoe"/>
                <a:ea typeface="ＭＳ ゴシック"/>
              </a:rPr>
            </a:br>
            <a:r>
              <a:rPr lang="en-US" b="0" i="0" u="none" strike="noStrike" baseline="0">
                <a:latin typeface="Segoe"/>
                <a:ea typeface="ＭＳ ゴシック"/>
              </a:rPr>
              <a:t>Your screen should look </a:t>
            </a:r>
            <a:br>
              <a:rPr lang="en-US" b="0" i="0" u="none" strike="noStrike" baseline="0">
                <a:latin typeface="Segoe"/>
                <a:ea typeface="ＭＳ ゴシック"/>
              </a:rPr>
            </a:br>
            <a:r>
              <a:rPr lang="en-US" b="0" i="0" u="none" strike="noStrike" baseline="0">
                <a:latin typeface="Segoe"/>
                <a:ea typeface="ＭＳ ゴシック"/>
              </a:rPr>
              <a:t>similar to the figure at</a:t>
            </a:r>
            <a:br>
              <a:rPr lang="en-US" b="0" i="0" u="none" strike="noStrike" baseline="0">
                <a:latin typeface="Segoe"/>
                <a:ea typeface="ＭＳ ゴシック"/>
              </a:rPr>
            </a:br>
            <a:r>
              <a:rPr lang="en-US" b="0" i="0" u="none" strike="noStrike" baseline="0">
                <a:latin typeface="Segoe"/>
                <a:ea typeface="ＭＳ ゴシック"/>
              </a:rPr>
              <a:t>right. </a:t>
            </a:r>
            <a:endParaRPr lang="en-US" b="0" i="0" u="none" strike="noStrike" baseline="0">
              <a:latin typeface="Times New Roman"/>
              <a:ea typeface="ＭＳ ゴシック"/>
            </a:endParaRPr>
          </a:p>
        </p:txBody>
      </p:sp>
      <p:pic>
        <p:nvPicPr>
          <p:cNvPr id="4" name="Picture 3" descr="07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3935" y="1524000"/>
            <a:ext cx="4477465" cy="467360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sp>
        <p:nvSpPr>
          <p:cNvPr id="8" name="Oval 7"/>
          <p:cNvSpPr/>
          <p:nvPr/>
        </p:nvSpPr>
        <p:spPr bwMode="auto">
          <a:xfrm>
            <a:off x="4953000" y="1447800"/>
            <a:ext cx="1905000" cy="3048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10990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Sort Data in a Resource View</a:t>
            </a:r>
            <a:endParaRPr lang="en-US"/>
          </a:p>
        </p:txBody>
      </p:sp>
      <p:sp>
        <p:nvSpPr>
          <p:cNvPr id="3" name="Content Placeholder 2"/>
          <p:cNvSpPr>
            <a:spLocks noGrp="1"/>
          </p:cNvSpPr>
          <p:nvPr>
            <p:ph idx="1"/>
          </p:nvPr>
        </p:nvSpPr>
        <p:spPr/>
        <p:txBody>
          <a:bodyPr/>
          <a:lstStyle/>
          <a:p>
            <a:pPr>
              <a:buClr>
                <a:srgbClr val="009E49"/>
              </a:buClr>
            </a:pPr>
            <a:r>
              <a:rPr lang="en-US" dirty="0">
                <a:latin typeface="Segoe"/>
                <a:ea typeface="ＭＳ ゴシック"/>
              </a:rPr>
              <a:t>When you sort data in this way, it is easy to identify the most and least expensive resources in each group on your project. You can sort your data in any way that is beneficial to the analysis of your project. </a:t>
            </a:r>
            <a:r>
              <a:rPr lang="en-US" dirty="0">
                <a:solidFill>
                  <a:srgbClr val="FF0000"/>
                </a:solidFill>
                <a:latin typeface="Segoe"/>
                <a:ea typeface="ＭＳ ゴシック"/>
              </a:rPr>
              <a:t>The sort order you most recently specified will remain in effect until you re-sort the view</a:t>
            </a:r>
            <a:r>
              <a:rPr lang="en-US" dirty="0">
                <a:latin typeface="Segoe"/>
                <a:ea typeface="ＭＳ ゴシック"/>
              </a:rPr>
              <a:t>. Now you will restore the data to its original order.</a:t>
            </a:r>
            <a:endParaRPr lang="en-US" dirty="0"/>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12</a:t>
            </a:fld>
            <a:endParaRPr lang="en-US" dirty="0"/>
          </a:p>
        </p:txBody>
      </p:sp>
      <p:sp>
        <p:nvSpPr>
          <p:cNvPr id="7" name="Date Placeholder 3"/>
          <p:cNvSpPr txBox="1">
            <a:spLocks/>
          </p:cNvSpPr>
          <p:nvPr/>
        </p:nvSpPr>
        <p:spPr bwMode="auto">
          <a:xfrm>
            <a:off x="609600" y="63976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05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a:t>© 2014, John Wiley &amp; Sons, Inc.</a:t>
            </a:r>
            <a:endParaRPr lang="en-US" dirty="0"/>
          </a:p>
        </p:txBody>
      </p:sp>
      <p:sp>
        <p:nvSpPr>
          <p:cNvPr id="8" name="Footer Placeholder 4"/>
          <p:cNvSpPr txBox="1">
            <a:spLocks/>
          </p:cNvSpPr>
          <p:nvPr/>
        </p:nvSpPr>
        <p:spPr bwMode="auto">
          <a:xfrm>
            <a:off x="2895600" y="6397625"/>
            <a:ext cx="3657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05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Microsoft Official Academic Course, Microsoft Project 2013</a:t>
            </a:r>
          </a:p>
        </p:txBody>
      </p:sp>
      <p:sp>
        <p:nvSpPr>
          <p:cNvPr id="9" name="Slide Number Placeholder 5"/>
          <p:cNvSpPr txBox="1">
            <a:spLocks/>
          </p:cNvSpPr>
          <p:nvPr/>
        </p:nvSpPr>
        <p:spPr bwMode="auto">
          <a:xfrm>
            <a:off x="6705600" y="63976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5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4453F413-A379-4AA4-A6AE-7C7FDF82C384}" type="slidenum">
              <a:rPr lang="en-US" smtClean="0"/>
              <a:pPr>
                <a:defRPr/>
              </a:pPr>
              <a:t>12</a:t>
            </a:fld>
            <a:endParaRPr lang="en-US" dirty="0"/>
          </a:p>
        </p:txBody>
      </p:sp>
    </p:spTree>
    <p:extLst>
      <p:ext uri="{BB962C8B-B14F-4D97-AF65-F5344CB8AC3E}">
        <p14:creationId xmlns:p14="http://schemas.microsoft.com/office/powerpoint/2010/main" val="3540026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Sort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11.	On the Quick Access Toolbar, click the </a:t>
            </a:r>
            <a:r>
              <a:rPr lang="en-US" b="1" i="0" u="none" strike="noStrike" baseline="0" dirty="0">
                <a:solidFill>
                  <a:srgbClr val="FF0000"/>
                </a:solidFill>
                <a:latin typeface="Segoe"/>
                <a:ea typeface="ＭＳ ゴシック"/>
              </a:rPr>
              <a:t>Undo </a:t>
            </a:r>
            <a:r>
              <a:rPr lang="en-US" b="0" i="0" u="none" strike="noStrike" baseline="0" dirty="0">
                <a:solidFill>
                  <a:srgbClr val="FF0000"/>
                </a:solidFill>
                <a:latin typeface="Segoe"/>
                <a:ea typeface="ＭＳ ゴシック"/>
              </a:rPr>
              <a:t>button </a:t>
            </a:r>
            <a:r>
              <a:rPr lang="en-US" b="0" i="0" u="none" strike="noStrike" baseline="0" dirty="0">
                <a:latin typeface="Segoe"/>
                <a:ea typeface="ＭＳ ゴシック"/>
              </a:rPr>
              <a:t>one time. The Undo button reverses the last sort you performed, restoring the data to the original sort order (by Cost only).</a:t>
            </a:r>
          </a:p>
          <a:p>
            <a:pPr lvl="1" rtl="0"/>
            <a:r>
              <a:rPr lang="en-US" b="0" i="0" u="none" strike="noStrike" baseline="0" dirty="0">
                <a:latin typeface="Segoe"/>
                <a:ea typeface="ＭＳ ゴシック"/>
              </a:rPr>
              <a:t>12.	Now click the </a:t>
            </a:r>
            <a:r>
              <a:rPr lang="en-US" b="1" i="0" u="none" strike="noStrike" baseline="0" dirty="0">
                <a:solidFill>
                  <a:srgbClr val="FF0000"/>
                </a:solidFill>
                <a:latin typeface="Segoe"/>
                <a:ea typeface="ＭＳ ゴシック"/>
              </a:rPr>
              <a:t>Undo </a:t>
            </a:r>
            <a:r>
              <a:rPr lang="en-US" b="0" i="0" u="none" strike="noStrike" baseline="0" dirty="0">
                <a:solidFill>
                  <a:srgbClr val="FF0000"/>
                </a:solidFill>
                <a:latin typeface="Segoe"/>
                <a:ea typeface="ＭＳ ゴシック"/>
              </a:rPr>
              <a:t>button again</a:t>
            </a:r>
            <a:r>
              <a:rPr lang="en-US" b="0" i="0" u="none" strike="noStrike" baseline="0" dirty="0">
                <a:latin typeface="Segoe"/>
                <a:ea typeface="ＭＳ ゴシック"/>
              </a:rPr>
              <a:t>. The data is restored to the original order in the Summary table of the Resource Sheet view (as displayed previously on slide 7). The Multiple Level Undo enables you to undo actions or sets of actions while you are working on your project schedule.</a:t>
            </a:r>
          </a:p>
          <a:p>
            <a:pPr lvl="1" rtl="0"/>
            <a:r>
              <a:rPr lang="en-US" b="0" i="0" u="none" strike="noStrike" baseline="0" dirty="0">
                <a:latin typeface="Segoe"/>
                <a:ea typeface="ＭＳ ゴシック"/>
              </a:rPr>
              <a:t>13.	</a:t>
            </a:r>
            <a:r>
              <a:rPr lang="en-US" b="1" i="0" u="none" strike="noStrike" baseline="0" dirty="0">
                <a:latin typeface="Segoe"/>
                <a:ea typeface="ＭＳ ゴシック"/>
              </a:rPr>
              <a:t>SAVE </a:t>
            </a:r>
            <a:r>
              <a:rPr lang="en-US" b="0" i="0" u="none" strike="noStrike" baseline="0" dirty="0">
                <a:latin typeface="Segoe"/>
                <a:ea typeface="ＭＳ ゴシック"/>
              </a:rPr>
              <a:t>the project schedule.</a:t>
            </a:r>
          </a:p>
          <a:p>
            <a:pPr lvl="0" rtl="0"/>
            <a:r>
              <a:rPr lang="en-US" b="1" i="0" u="none" strike="noStrike" baseline="0" dirty="0">
                <a:latin typeface="Segoe"/>
                <a:ea typeface="ＭＳ ゴシック"/>
              </a:rPr>
              <a:t>PAUSE. LEAVE </a:t>
            </a:r>
            <a:r>
              <a:rPr lang="en-US" b="0" i="0" u="none" strike="noStrike" baseline="0" dirty="0">
                <a:latin typeface="Segoe"/>
                <a:ea typeface="ＭＳ ゴシック"/>
              </a:rPr>
              <a:t>the project schedule open to use in the next exercise.</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2540666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Sort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You have just performed several sorts on your project data to allow you to more closely examine certain aspects of your project. </a:t>
            </a:r>
          </a:p>
          <a:p>
            <a:pPr lvl="0" rtl="0"/>
            <a:r>
              <a:rPr lang="en-US" b="0" i="0" u="none" strike="noStrike" baseline="0" dirty="0">
                <a:latin typeface="Segoe"/>
                <a:ea typeface="ＭＳ ゴシック"/>
              </a:rPr>
              <a:t>A </a:t>
            </a:r>
            <a:r>
              <a:rPr lang="en-US" b="1" i="1" u="none" strike="noStrike" baseline="0" dirty="0">
                <a:latin typeface="Segoe"/>
                <a:ea typeface="ＭＳ ゴシック"/>
              </a:rPr>
              <a:t>sort </a:t>
            </a:r>
            <a:r>
              <a:rPr lang="en-US" b="0" i="0" u="none" strike="noStrike" baseline="0" dirty="0">
                <a:latin typeface="Segoe"/>
                <a:ea typeface="ＭＳ ゴシック"/>
              </a:rPr>
              <a:t>is a way of ordering task or resource information in a view by the criteria you specify. You can sort tasks or resources using predefined criteria, or you can create your own sort order with up to three levels (a group within a group within a group). </a:t>
            </a:r>
          </a:p>
          <a:p>
            <a:pPr lvl="0" rtl="0"/>
            <a:r>
              <a:rPr lang="en-US" b="0" i="1" u="none" strike="noStrike" baseline="0" dirty="0">
                <a:latin typeface="Segoe"/>
                <a:ea typeface="ＭＳ ゴシック"/>
              </a:rPr>
              <a:t>If you need to sort data in a view with more than three criteria, start by sorting your least important factors first and then sort by your three most important factors.</a:t>
            </a:r>
            <a:endParaRPr lang="en-US" b="0" i="1"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spTree>
    <p:extLst>
      <p:ext uri="{BB962C8B-B14F-4D97-AF65-F5344CB8AC3E}">
        <p14:creationId xmlns:p14="http://schemas.microsoft.com/office/powerpoint/2010/main" val="2202952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Sort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dirty="0">
                <a:latin typeface="Segoe"/>
                <a:ea typeface="ＭＳ ゴシック"/>
              </a:rPr>
              <a:t>Except for one instance, sorting does not change the actual data of your project schedule, but rather just reorders your data. </a:t>
            </a:r>
          </a:p>
          <a:p>
            <a:pPr lvl="0" rtl="0"/>
            <a:r>
              <a:rPr lang="en-US" sz="2000" b="0" i="0" u="none" strike="noStrike" baseline="0" dirty="0">
                <a:latin typeface="Segoe"/>
                <a:ea typeface="ＭＳ ゴシック"/>
              </a:rPr>
              <a:t>Sorting allows you to arrange data in an order that answers a question you may have, or in a way that makes more sense or is more user-friendly to your project team. </a:t>
            </a:r>
          </a:p>
          <a:p>
            <a:pPr lvl="0" rtl="0"/>
            <a:r>
              <a:rPr lang="en-US" sz="2000" b="0" i="0" u="none" strike="noStrike" baseline="0" dirty="0">
                <a:latin typeface="Segoe"/>
                <a:ea typeface="ＭＳ ゴシック"/>
              </a:rPr>
              <a:t>Note that </a:t>
            </a:r>
            <a:r>
              <a:rPr lang="en-US" sz="2000" b="0" i="0" u="none" strike="noStrike" baseline="0" dirty="0">
                <a:solidFill>
                  <a:srgbClr val="FF0000"/>
                </a:solidFill>
                <a:latin typeface="Segoe"/>
                <a:ea typeface="ＭＳ ゴシック"/>
              </a:rPr>
              <a:t>there is no visual indicator</a:t>
            </a:r>
            <a:r>
              <a:rPr lang="en-US" sz="2000" b="0" i="0" u="none" strike="noStrike" baseline="0" dirty="0">
                <a:latin typeface="Segoe"/>
                <a:ea typeface="ＭＳ ゴシック"/>
              </a:rPr>
              <a:t> that a task or resource view has been sorted other than the order in which the rows of data appear. </a:t>
            </a:r>
          </a:p>
          <a:p>
            <a:pPr lvl="0" rtl="0"/>
            <a:r>
              <a:rPr lang="en-US" sz="2000" b="0" i="0" u="none" strike="noStrike" baseline="0" dirty="0">
                <a:latin typeface="Segoe"/>
                <a:ea typeface="ＭＳ ゴシック"/>
              </a:rPr>
              <a:t>Furthermore, unlike grouping and filtering, which you will learn about later in this lesson, you cannot save custom sort settings that you have specified.</a:t>
            </a:r>
          </a:p>
          <a:p>
            <a:r>
              <a:rPr lang="en-US" sz="2000" dirty="0">
                <a:latin typeface="Segoe"/>
                <a:ea typeface="ＭＳ ゴシック"/>
              </a:rPr>
              <a:t>The one instance in which the actual data of your project is changed by sorting is the option that Project offers to renumber resource or task IDs after sorting. </a:t>
            </a:r>
          </a:p>
          <a:p>
            <a:pPr lvl="0" rtl="0"/>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spTree>
    <p:extLst>
      <p:ext uri="{BB962C8B-B14F-4D97-AF65-F5344CB8AC3E}">
        <p14:creationId xmlns:p14="http://schemas.microsoft.com/office/powerpoint/2010/main" val="421804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Sort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solidFill>
                  <a:srgbClr val="FF0000"/>
                </a:solidFill>
                <a:latin typeface="Segoe"/>
                <a:ea typeface="ＭＳ ゴシック"/>
              </a:rPr>
              <a:t>Once resources or tasks are renumbered by sorting, you can’t restore their original numeric order. </a:t>
            </a:r>
          </a:p>
          <a:p>
            <a:pPr lvl="0" rtl="0"/>
            <a:r>
              <a:rPr lang="en-US" b="0" i="0" u="none" strike="noStrike" baseline="0" dirty="0">
                <a:latin typeface="Segoe"/>
                <a:ea typeface="ＭＳ ゴシック"/>
              </a:rPr>
              <a:t>Sometimes, you might want to permanently renumber tasks or resources. For instance, at the beginning of a project, you might enter resource names as they are needed on the project. </a:t>
            </a:r>
          </a:p>
          <a:p>
            <a:pPr lvl="0" rtl="0"/>
            <a:r>
              <a:rPr lang="en-US" b="0" i="0" u="none" strike="noStrike" baseline="0" dirty="0">
                <a:latin typeface="Segoe"/>
                <a:ea typeface="ＭＳ ゴシック"/>
              </a:rPr>
              <a:t>When you are finished entering resources, you might want to sort them alphabetically and permanently renumber them.</a:t>
            </a:r>
          </a:p>
          <a:p>
            <a:r>
              <a:rPr lang="en-US" dirty="0">
                <a:latin typeface="Segoe"/>
                <a:ea typeface="ＭＳ ゴシック"/>
              </a:rPr>
              <a:t>The </a:t>
            </a:r>
            <a:r>
              <a:rPr lang="en-US" dirty="0">
                <a:solidFill>
                  <a:srgbClr val="FF0000"/>
                </a:solidFill>
                <a:latin typeface="Segoe"/>
                <a:ea typeface="ＭＳ ゴシック"/>
              </a:rPr>
              <a:t>Multiple Level Undo function </a:t>
            </a:r>
            <a:r>
              <a:rPr lang="en-US" dirty="0">
                <a:latin typeface="Segoe"/>
                <a:ea typeface="ＭＳ ゴシック"/>
              </a:rPr>
              <a:t>you used in this exercise is a very valuable new tool in Microsoft Project. As you saw, this feature allows you to easily undo sets of actions you have performed in Microsoft Project. </a:t>
            </a:r>
          </a:p>
          <a:p>
            <a:pPr lvl="0" rtl="0"/>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290467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Sort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sz="2000" b="0" i="0" u="none" strike="noStrike" baseline="0" dirty="0">
                <a:latin typeface="Segoe"/>
                <a:ea typeface="ＭＳ ゴシック"/>
              </a:rPr>
              <a:t>You can undo changes that you purposely made (as in this exercise), or reverse “mistakes” that you make while working on your project schedule. </a:t>
            </a:r>
          </a:p>
          <a:p>
            <a:pPr lvl="0" rtl="0"/>
            <a:r>
              <a:rPr lang="en-US" sz="2000" b="0" i="0" u="none" strike="noStrike" baseline="0" dirty="0">
                <a:latin typeface="Segoe"/>
                <a:ea typeface="ＭＳ ゴシック"/>
              </a:rPr>
              <a:t>However, the functionality of Multiple Level Undo doesn’t stop there. It enables you to make, undo, and redo changes to views, data, and options–giving you the ability to experiment with different scenarios without causing permanent undesired effects. </a:t>
            </a:r>
          </a:p>
          <a:p>
            <a:pPr lvl="0" rtl="0"/>
            <a:r>
              <a:rPr lang="en-US" sz="2000" b="0" i="0" u="none" strike="noStrike" baseline="0" dirty="0">
                <a:latin typeface="Segoe"/>
                <a:ea typeface="ＭＳ ゴシック"/>
              </a:rPr>
              <a:t>You can test several approaches to resolving a problem or optimizing a project schedule in order to fully understand the implications of each choice. (You can also use the Visual Change Highlighting as you are making changes to see the effects of your actions.)</a:t>
            </a:r>
          </a:p>
          <a:p>
            <a:pPr lvl="0" rtl="0"/>
            <a:r>
              <a:rPr lang="en-US" sz="2000" b="0" i="0" u="none" strike="noStrike" baseline="0" dirty="0">
                <a:latin typeface="Segoe"/>
                <a:ea typeface="ＭＳ ゴシック"/>
              </a:rPr>
              <a:t>A word of caution regarding the Multiple Level Undo feature–it will not undo all actions. For example, </a:t>
            </a:r>
            <a:r>
              <a:rPr lang="en-US" sz="2000" b="0" i="0" u="none" strike="noStrike" baseline="0" dirty="0">
                <a:solidFill>
                  <a:srgbClr val="FF0000"/>
                </a:solidFill>
                <a:latin typeface="Segoe"/>
                <a:ea typeface="ＭＳ ゴシック"/>
              </a:rPr>
              <a:t>if you save a file, the undo feature cache is cleared and you cannot undo the save</a:t>
            </a:r>
            <a:r>
              <a:rPr lang="en-US" sz="2000" b="0" i="0" u="none" strike="noStrike" baseline="0" dirty="0">
                <a:latin typeface="Segoe"/>
                <a:ea typeface="ＭＳ ゴシック"/>
              </a:rPr>
              <a:t>.</a:t>
            </a:r>
            <a:endParaRPr lang="en-US" sz="20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spTree>
    <p:extLst>
      <p:ext uri="{BB962C8B-B14F-4D97-AF65-F5344CB8AC3E}">
        <p14:creationId xmlns:p14="http://schemas.microsoft.com/office/powerpoint/2010/main" val="2848477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FF0000"/>
                </a:solidFill>
                <a:latin typeface="Segoe"/>
                <a:ea typeface="ＭＳ ゴシック"/>
              </a:rPr>
              <a:t>Grouping</a:t>
            </a:r>
            <a:r>
              <a:rPr lang="en-US" b="0" i="0" u="none" strike="noStrike" baseline="0" dirty="0">
                <a:solidFill>
                  <a:srgbClr val="009E49"/>
                </a:solidFill>
                <a:latin typeface="Segoe"/>
                <a:ea typeface="ＭＳ ゴシック"/>
              </a:rPr>
              <a:t> Data</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Another way to organize, view, and analyze the data in your project schedule is through grouping. </a:t>
            </a:r>
          </a:p>
          <a:p>
            <a:pPr lvl="0" rtl="0"/>
            <a:r>
              <a:rPr lang="en-US" b="0" i="0" u="none" strike="noStrike" baseline="0">
                <a:latin typeface="Segoe"/>
                <a:ea typeface="ＭＳ ゴシック"/>
              </a:rPr>
              <a:t>Grouping enables you to organize the task and resource criteria in your schedule according to various criteria that you select. </a:t>
            </a:r>
          </a:p>
          <a:p>
            <a:pPr lvl="0" rtl="0"/>
            <a:r>
              <a:rPr lang="en-US" b="0" i="0" u="none" strike="noStrike" baseline="0">
                <a:latin typeface="Segoe"/>
                <a:ea typeface="ＭＳ ゴシック"/>
              </a:rPr>
              <a:t>Similar to sorting, grouping only changes the way data is displayed–it does not change the data itself.</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spTree>
    <p:extLst>
      <p:ext uri="{BB962C8B-B14F-4D97-AF65-F5344CB8AC3E}">
        <p14:creationId xmlns:p14="http://schemas.microsoft.com/office/powerpoint/2010/main" val="204604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Group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buAutoNum type="arabicPeriod"/>
            </a:pPr>
            <a:r>
              <a:rPr lang="en-US" b="0" i="0" u="none" strike="noStrike" baseline="0" dirty="0">
                <a:latin typeface="Segoe"/>
                <a:ea typeface="ＭＳ ゴシック"/>
              </a:rPr>
              <a:t>On the View ribbon, click the </a:t>
            </a:r>
            <a:r>
              <a:rPr lang="en-US" b="1" i="0" u="none" strike="noStrike" baseline="0" dirty="0">
                <a:solidFill>
                  <a:srgbClr val="FF0000"/>
                </a:solidFill>
                <a:latin typeface="Segoe"/>
                <a:ea typeface="ＭＳ ゴシック"/>
              </a:rPr>
              <a:t>down-arrow </a:t>
            </a:r>
            <a:r>
              <a:rPr lang="en-US" b="0" i="0" u="none" strike="noStrike" baseline="0" dirty="0">
                <a:solidFill>
                  <a:srgbClr val="FF0000"/>
                </a:solidFill>
                <a:latin typeface="Segoe"/>
                <a:ea typeface="ＭＳ ゴシック"/>
              </a:rPr>
              <a:t>in the </a:t>
            </a:r>
            <a:r>
              <a:rPr lang="en-US" b="1" i="0" u="none" strike="noStrike" baseline="0" dirty="0">
                <a:solidFill>
                  <a:srgbClr val="FF0000"/>
                </a:solidFill>
                <a:latin typeface="Segoe"/>
                <a:ea typeface="ＭＳ ゴシック"/>
              </a:rPr>
              <a:t>Group By </a:t>
            </a:r>
            <a:r>
              <a:rPr lang="en-US" b="0" i="0" u="none" strike="noStrike" baseline="0" dirty="0">
                <a:latin typeface="Segoe"/>
                <a:ea typeface="ＭＳ ゴシック"/>
              </a:rPr>
              <a:t>box, (currently is has </a:t>
            </a:r>
            <a:r>
              <a:rPr lang="en-US" b="0" i="1" u="none" strike="noStrike" baseline="0" dirty="0">
                <a:latin typeface="Segoe"/>
                <a:ea typeface="ＭＳ ゴシック"/>
              </a:rPr>
              <a:t>No Group</a:t>
            </a:r>
            <a:r>
              <a:rPr lang="en-US" b="0" i="0" u="none" strike="noStrike" baseline="0" dirty="0">
                <a:latin typeface="Segoe"/>
                <a:ea typeface="ＭＳ ゴシック"/>
              </a:rPr>
              <a:t>) and then click </a:t>
            </a:r>
            <a:r>
              <a:rPr lang="en-US" b="1" i="0" u="none" strike="noStrike" baseline="0" dirty="0">
                <a:solidFill>
                  <a:srgbClr val="FF0000"/>
                </a:solidFill>
                <a:latin typeface="Segoe"/>
                <a:ea typeface="ＭＳ ゴシック"/>
              </a:rPr>
              <a:t>Resource Group</a:t>
            </a:r>
            <a:r>
              <a:rPr lang="en-US" b="0" i="0" u="none" strike="noStrike" baseline="0" dirty="0">
                <a:latin typeface="Segoe"/>
                <a:ea typeface="ＭＳ ゴシック"/>
              </a:rPr>
              <a:t>. </a:t>
            </a:r>
          </a:p>
          <a:p>
            <a:pPr lvl="1" rtl="0"/>
            <a:r>
              <a:rPr lang="en-US" b="0" i="0" u="none" strike="noStrike" baseline="0" dirty="0">
                <a:latin typeface="Segoe"/>
                <a:ea typeface="ＭＳ ゴシック"/>
              </a:rPr>
              <a:t>Microsoft Project reorganizes the data into resource groups and presents it in an expanded outline form. </a:t>
            </a:r>
            <a:r>
              <a:rPr lang="en-US" b="0" i="0" u="none" strike="noStrike" baseline="0" dirty="0">
                <a:solidFill>
                  <a:srgbClr val="FF0000"/>
                </a:solidFill>
                <a:latin typeface="Segoe"/>
                <a:ea typeface="ＭＳ ゴシック"/>
              </a:rPr>
              <a:t>It also adds summary costs by group. </a:t>
            </a:r>
            <a:r>
              <a:rPr lang="en-US" b="0" i="0" u="none" strike="noStrike" baseline="0" dirty="0">
                <a:latin typeface="Segoe"/>
                <a:ea typeface="ＭＳ ゴシック"/>
              </a:rPr>
              <a:t>Your screen should look similar to the figure on the next slide. The summary data rows are set off with a colored background (yellow in this case). </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241173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a:t>
            </a:fld>
            <a:endParaRPr lang="en-US" dirty="0"/>
          </a:p>
        </p:txBody>
      </p:sp>
      <p:pic>
        <p:nvPicPr>
          <p:cNvPr id="3" name="Picture 2" descr="07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33" y="1759174"/>
            <a:ext cx="8246534" cy="1764854"/>
          </a:xfrm>
          <a:prstGeom prst="rect">
            <a:avLst/>
          </a:prstGeom>
        </p:spPr>
      </p:pic>
    </p:spTree>
    <p:extLst>
      <p:ext uri="{BB962C8B-B14F-4D97-AF65-F5344CB8AC3E}">
        <p14:creationId xmlns:p14="http://schemas.microsoft.com/office/powerpoint/2010/main" val="1876084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Group Data in a Resource View</a:t>
            </a:r>
            <a:endParaRPr lang="en-US"/>
          </a:p>
        </p:txBody>
      </p:sp>
      <p:sp>
        <p:nvSpPr>
          <p:cNvPr id="3" name="Content Placeholder 2"/>
          <p:cNvSpPr>
            <a:spLocks noGrp="1"/>
          </p:cNvSpPr>
          <p:nvPr>
            <p:ph idx="1"/>
          </p:nvPr>
        </p:nvSpPr>
        <p:spPr>
          <a:xfrm>
            <a:off x="457200" y="1524000"/>
            <a:ext cx="2819400" cy="4953000"/>
          </a:xfrm>
        </p:spPr>
        <p:txBody>
          <a:bodyPr/>
          <a:lstStyle/>
          <a:p>
            <a:pPr>
              <a:buClr>
                <a:srgbClr val="009E49"/>
              </a:buClr>
            </a:pPr>
            <a:r>
              <a:rPr lang="en-US" dirty="0">
                <a:latin typeface="Segoe"/>
                <a:ea typeface="ＭＳ ゴシック"/>
              </a:rPr>
              <a:t>Because the data in the summary rows is derived from subordinate data, this cannot be changed directly. To have more control over how your data is presented, </a:t>
            </a:r>
            <a:r>
              <a:rPr lang="en-US" dirty="0">
                <a:solidFill>
                  <a:srgbClr val="FF0000"/>
                </a:solidFill>
                <a:latin typeface="Segoe"/>
                <a:ea typeface="ＭＳ ゴシック"/>
              </a:rPr>
              <a:t>you can create custom groups.</a:t>
            </a:r>
            <a:endParaRPr lang="en-US" dirty="0">
              <a:solidFill>
                <a:srgbClr val="FF0000"/>
              </a:solidFill>
            </a:endParaRP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20</a:t>
            </a:fld>
            <a:endParaRPr lang="en-US" dirty="0"/>
          </a:p>
        </p:txBody>
      </p:sp>
      <p:pic>
        <p:nvPicPr>
          <p:cNvPr id="9" name="Picture 8" descr="0706.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0900" y="1676400"/>
            <a:ext cx="5189372" cy="4351538"/>
          </a:xfrm>
          <a:prstGeom prst="rect">
            <a:avLst/>
          </a:prstGeom>
        </p:spPr>
      </p:pic>
      <p:sp>
        <p:nvSpPr>
          <p:cNvPr id="8" name="Oval 7"/>
          <p:cNvSpPr/>
          <p:nvPr/>
        </p:nvSpPr>
        <p:spPr bwMode="auto">
          <a:xfrm>
            <a:off x="6477000" y="1600200"/>
            <a:ext cx="1905000" cy="3048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174920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Group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2.	On the View ribbon, click the </a:t>
            </a:r>
            <a:r>
              <a:rPr lang="en-US" b="1" i="0" u="none" strike="noStrike" baseline="0" dirty="0">
                <a:solidFill>
                  <a:srgbClr val="FF0000"/>
                </a:solidFill>
                <a:latin typeface="Segoe"/>
                <a:ea typeface="ＭＳ ゴシック"/>
              </a:rPr>
              <a:t>down-arrow </a:t>
            </a:r>
            <a:r>
              <a:rPr lang="en-US" b="0" i="0" u="none" strike="noStrike" baseline="0" dirty="0">
                <a:solidFill>
                  <a:srgbClr val="FF0000"/>
                </a:solidFill>
                <a:latin typeface="Segoe"/>
                <a:ea typeface="ＭＳ ゴシック"/>
              </a:rPr>
              <a:t>in the Group By box</a:t>
            </a:r>
            <a:r>
              <a:rPr lang="en-US" b="0" i="0" u="none" strike="noStrike" baseline="0" dirty="0">
                <a:latin typeface="Segoe"/>
                <a:ea typeface="ＭＳ ゴシック"/>
              </a:rPr>
              <a:t>, (currently it has </a:t>
            </a:r>
            <a:r>
              <a:rPr lang="en-US" b="0" i="1" u="none" strike="noStrike" baseline="0" dirty="0">
                <a:latin typeface="Segoe"/>
                <a:ea typeface="ＭＳ ゴシック"/>
              </a:rPr>
              <a:t>Resource Group</a:t>
            </a:r>
            <a:r>
              <a:rPr lang="en-US" b="0" i="0" u="none" strike="noStrike" baseline="0" dirty="0">
                <a:latin typeface="Segoe"/>
                <a:ea typeface="ＭＳ ゴシック"/>
              </a:rPr>
              <a:t>) and then click </a:t>
            </a:r>
            <a:r>
              <a:rPr lang="en-US" b="1" i="0" u="none" strike="noStrike" baseline="0" dirty="0">
                <a:latin typeface="Segoe"/>
                <a:ea typeface="ＭＳ ゴシック"/>
              </a:rPr>
              <a:t>More Groups</a:t>
            </a:r>
            <a:r>
              <a:rPr lang="en-US" b="0" i="0" u="none" strike="noStrike" baseline="0" dirty="0">
                <a:latin typeface="Segoe"/>
                <a:ea typeface="ＭＳ ゴシック"/>
              </a:rPr>
              <a:t>. The More Groups dialog box appears, displaying all of the predefined groups for tasks and resources available to you. You will </a:t>
            </a:r>
            <a:r>
              <a:rPr lang="en-US" b="1" i="0" u="sng" strike="noStrike" baseline="0" dirty="0">
                <a:latin typeface="Segoe"/>
                <a:ea typeface="ＭＳ ゴシック"/>
              </a:rPr>
              <a:t>create a new group </a:t>
            </a:r>
            <a:r>
              <a:rPr lang="en-US" b="0" i="0" u="none" strike="noStrike" baseline="0" dirty="0">
                <a:latin typeface="Segoe"/>
                <a:ea typeface="ＭＳ ゴシック"/>
              </a:rPr>
              <a:t>that is similar to the Resource Group.</a:t>
            </a:r>
          </a:p>
          <a:p>
            <a:pPr lvl="1" rtl="0"/>
            <a:r>
              <a:rPr lang="en-US" b="0" i="0" u="none" strike="noStrike" baseline="0" dirty="0">
                <a:latin typeface="Segoe"/>
                <a:ea typeface="ＭＳ ゴシック"/>
              </a:rPr>
              <a:t>3.	Select </a:t>
            </a:r>
            <a:r>
              <a:rPr lang="en-US" b="1" i="0" u="none" strike="noStrike" baseline="0" dirty="0">
                <a:latin typeface="Segoe"/>
                <a:ea typeface="ＭＳ ゴシック"/>
              </a:rPr>
              <a:t>Resource Group </a:t>
            </a:r>
            <a:r>
              <a:rPr lang="en-US" b="0" i="0" u="none" strike="noStrike" baseline="0" dirty="0">
                <a:latin typeface="Segoe"/>
                <a:ea typeface="ＭＳ ゴシック"/>
              </a:rPr>
              <a:t>(if it is not already selected), and then click the </a:t>
            </a:r>
            <a:r>
              <a:rPr lang="en-US" b="1" i="0" u="none" strike="noStrike" baseline="0" dirty="0">
                <a:latin typeface="Segoe"/>
                <a:ea typeface="ＭＳ ゴシック"/>
              </a:rPr>
              <a:t>Copy </a:t>
            </a:r>
            <a:r>
              <a:rPr lang="en-US" b="0" i="0" u="none" strike="noStrike" baseline="0" dirty="0">
                <a:latin typeface="Segoe"/>
                <a:ea typeface="ＭＳ ゴシック"/>
              </a:rPr>
              <a:t>button. The Group Definition dialog box appears.</a:t>
            </a:r>
          </a:p>
          <a:p>
            <a:pPr lvl="1" rtl="0"/>
            <a:r>
              <a:rPr lang="en-US" b="0" i="0" u="none" strike="noStrike" baseline="0" dirty="0">
                <a:latin typeface="Segoe"/>
                <a:ea typeface="ＭＳ ゴシック"/>
              </a:rPr>
              <a:t>4.	In the Names box, key </a:t>
            </a:r>
            <a:r>
              <a:rPr lang="en-US" b="1" i="0" u="none" strike="noStrike" baseline="0" dirty="0">
                <a:latin typeface="Segoe"/>
                <a:ea typeface="ＭＳ ゴシック"/>
              </a:rPr>
              <a:t>Resource Groups by Cost</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5.	In the Field Name column, click the </a:t>
            </a:r>
            <a:r>
              <a:rPr lang="en-US" b="1" i="0" u="none" strike="noStrike" baseline="0" dirty="0">
                <a:latin typeface="Segoe"/>
                <a:ea typeface="ＭＳ ゴシック"/>
              </a:rPr>
              <a:t>first empty cell </a:t>
            </a:r>
            <a:r>
              <a:rPr lang="en-US" b="0" i="0" u="none" strike="noStrike" baseline="0" dirty="0">
                <a:latin typeface="Segoe"/>
                <a:ea typeface="ＭＳ ゴシック"/>
              </a:rPr>
              <a:t>below Group.</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spTree>
    <p:extLst>
      <p:ext uri="{BB962C8B-B14F-4D97-AF65-F5344CB8AC3E}">
        <p14:creationId xmlns:p14="http://schemas.microsoft.com/office/powerpoint/2010/main" val="1534199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Group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6.	Type or select </a:t>
            </a:r>
            <a:r>
              <a:rPr lang="en-US" b="1" i="0" u="none" strike="noStrike" baseline="0">
                <a:latin typeface="Segoe"/>
                <a:ea typeface="ＭＳ ゴシック"/>
              </a:rPr>
              <a:t>Cost</a:t>
            </a:r>
            <a:r>
              <a:rPr lang="en-US" b="0" i="0" u="none" strike="noStrike" baseline="0">
                <a:latin typeface="Times New Roman"/>
                <a:ea typeface="ＭＳ ゴシック"/>
              </a:rPr>
              <a:t>.</a:t>
            </a:r>
          </a:p>
          <a:p>
            <a:pPr lvl="1" rtl="0"/>
            <a:r>
              <a:rPr lang="en-US" b="0" i="0" u="none" strike="noStrike" baseline="0">
                <a:latin typeface="Segoe"/>
                <a:ea typeface="ＭＳ ゴシック"/>
              </a:rPr>
              <a:t>7.	In the Order column </a:t>
            </a:r>
            <a:br>
              <a:rPr lang="en-US" b="0" i="0" u="none" strike="noStrike" baseline="0">
                <a:latin typeface="Segoe"/>
                <a:ea typeface="ＭＳ ゴシック"/>
              </a:rPr>
            </a:br>
            <a:r>
              <a:rPr lang="en-US" b="0" i="0" u="none" strike="noStrike" baseline="0">
                <a:latin typeface="Segoe"/>
                <a:ea typeface="ＭＳ ゴシック"/>
              </a:rPr>
              <a:t>for the Cost field, </a:t>
            </a:r>
            <a:br>
              <a:rPr lang="en-US" b="0" i="0" u="none" strike="noStrike" baseline="0">
                <a:latin typeface="Segoe"/>
                <a:ea typeface="ＭＳ ゴシック"/>
              </a:rPr>
            </a:br>
            <a:r>
              <a:rPr lang="en-US" b="0" i="0" u="none" strike="noStrike" baseline="0">
                <a:latin typeface="Segoe"/>
                <a:ea typeface="ＭＳ ゴシック"/>
              </a:rPr>
              <a:t>click </a:t>
            </a:r>
            <a:r>
              <a:rPr lang="en-US" b="1" i="0" u="none" strike="noStrike" baseline="0">
                <a:latin typeface="Segoe"/>
                <a:ea typeface="ＭＳ ゴシック"/>
              </a:rPr>
              <a:t>Ascending </a:t>
            </a:r>
            <a:r>
              <a:rPr lang="en-US" b="0" i="0" u="none" strike="noStrike" baseline="0">
                <a:latin typeface="Segoe"/>
                <a:ea typeface="ＭＳ ゴシック"/>
              </a:rPr>
              <a:t>to </a:t>
            </a:r>
            <a:br>
              <a:rPr lang="en-US" b="0" i="0" u="none" strike="noStrike" baseline="0">
                <a:latin typeface="Segoe"/>
                <a:ea typeface="ＭＳ ゴシック"/>
              </a:rPr>
            </a:br>
            <a:r>
              <a:rPr lang="en-US" b="0" i="0" u="none" strike="noStrike" baseline="0">
                <a:latin typeface="Segoe"/>
                <a:ea typeface="ＭＳ ゴシック"/>
              </a:rPr>
              <a:t>select it and then </a:t>
            </a:r>
            <a:br>
              <a:rPr lang="en-US" b="0" i="0" u="none" strike="noStrike" baseline="0">
                <a:latin typeface="Segoe"/>
                <a:ea typeface="ＭＳ ゴシック"/>
              </a:rPr>
            </a:br>
            <a:r>
              <a:rPr lang="en-US" b="0" i="0" u="none" strike="noStrike" baseline="0">
                <a:latin typeface="Segoe"/>
                <a:ea typeface="ＭＳ ゴシック"/>
              </a:rPr>
              <a:t>select </a:t>
            </a:r>
            <a:r>
              <a:rPr lang="en-US" b="1" i="0" u="none" strike="noStrike" baseline="0">
                <a:latin typeface="Segoe"/>
                <a:ea typeface="ＭＳ ゴシック"/>
              </a:rPr>
              <a:t>Descending </a:t>
            </a:r>
            <a:br>
              <a:rPr lang="en-US" b="1" i="0" u="none" strike="noStrike" baseline="0">
                <a:latin typeface="Segoe"/>
                <a:ea typeface="ＭＳ ゴシック"/>
              </a:rPr>
            </a:br>
            <a:r>
              <a:rPr lang="en-US" b="0" i="0" u="none" strike="noStrike" baseline="0">
                <a:latin typeface="Segoe"/>
                <a:ea typeface="ＭＳ ゴシック"/>
              </a:rPr>
              <a:t>from the dropdown </a:t>
            </a:r>
            <a:br>
              <a:rPr lang="en-US" b="0" i="0" u="none" strike="noStrike" baseline="0">
                <a:latin typeface="Segoe"/>
                <a:ea typeface="ＭＳ ゴシック"/>
              </a:rPr>
            </a:br>
            <a:r>
              <a:rPr lang="en-US" b="0" i="0" u="none" strike="noStrike" baseline="0">
                <a:latin typeface="Segoe"/>
                <a:ea typeface="ＭＳ ゴシック"/>
              </a:rPr>
              <a:t>menu. The resources </a:t>
            </a:r>
            <a:br>
              <a:rPr lang="en-US" b="0" i="0" u="none" strike="noStrike" baseline="0">
                <a:latin typeface="Segoe"/>
                <a:ea typeface="ＭＳ ゴシック"/>
              </a:rPr>
            </a:br>
            <a:r>
              <a:rPr lang="en-US" b="0" i="0" u="none" strike="noStrike" baseline="0">
                <a:latin typeface="Segoe"/>
                <a:ea typeface="ＭＳ ゴシック"/>
              </a:rPr>
              <a:t>will be sorted within </a:t>
            </a:r>
            <a:br>
              <a:rPr lang="en-US" b="0" i="0" u="none" strike="noStrike" baseline="0">
                <a:latin typeface="Segoe"/>
                <a:ea typeface="ＭＳ ゴシック"/>
              </a:rPr>
            </a:br>
            <a:r>
              <a:rPr lang="en-US" b="0" i="0" u="none" strike="noStrike" baseline="0">
                <a:latin typeface="Segoe"/>
                <a:ea typeface="ＭＳ ゴシック"/>
              </a:rPr>
              <a:t>their groups by </a:t>
            </a:r>
            <a:br>
              <a:rPr lang="en-US" b="0" i="0" u="none" strike="noStrike" baseline="0">
                <a:latin typeface="Segoe"/>
                <a:ea typeface="ＭＳ ゴシック"/>
              </a:rPr>
            </a:br>
            <a:r>
              <a:rPr lang="en-US" b="0" i="0" u="none" strike="noStrike" baseline="0">
                <a:latin typeface="Segoe"/>
                <a:ea typeface="ＭＳ ゴシック"/>
              </a:rPr>
              <a:t>descending cost. The </a:t>
            </a:r>
            <a:br>
              <a:rPr lang="en-US" b="0" i="0" u="none" strike="noStrike" baseline="0">
                <a:latin typeface="Segoe"/>
                <a:ea typeface="ＭＳ ゴシック"/>
              </a:rPr>
            </a:br>
            <a:r>
              <a:rPr lang="en-US" b="0" i="0" u="none" strike="noStrike" baseline="0">
                <a:latin typeface="Segoe"/>
                <a:ea typeface="ＭＳ ゴシック"/>
              </a:rPr>
              <a:t>Group Definition dialog box should look similar to the figure above.</a:t>
            </a:r>
            <a:endParaRPr lang="en-US" b="0" i="0" u="none" strike="noStrike" baseline="0">
              <a:latin typeface="Times New Roman"/>
              <a:ea typeface="ＭＳ ゴシック"/>
            </a:endParaRPr>
          </a:p>
        </p:txBody>
      </p:sp>
      <p:pic>
        <p:nvPicPr>
          <p:cNvPr id="4" name="Picture 3" descr="0707.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1400" y="1600200"/>
            <a:ext cx="5156200" cy="3463828"/>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sp>
        <p:nvSpPr>
          <p:cNvPr id="9" name="Oval 8"/>
          <p:cNvSpPr/>
          <p:nvPr/>
        </p:nvSpPr>
        <p:spPr bwMode="auto">
          <a:xfrm>
            <a:off x="3733800" y="2382984"/>
            <a:ext cx="4800600" cy="3048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Oval 9"/>
          <p:cNvSpPr/>
          <p:nvPr/>
        </p:nvSpPr>
        <p:spPr bwMode="auto">
          <a:xfrm>
            <a:off x="3733800" y="3886200"/>
            <a:ext cx="1905000" cy="3048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39440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Group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100" b="0" i="0" u="none" strike="noStrike" baseline="0" dirty="0">
                <a:latin typeface="Segoe"/>
                <a:ea typeface="ＭＳ ゴシック"/>
              </a:rPr>
              <a:t>8.	In the Group Definition dialog box, click the </a:t>
            </a:r>
            <a:r>
              <a:rPr lang="en-US" sz="2100" b="1" i="0" u="none" strike="noStrike" baseline="0" dirty="0">
                <a:solidFill>
                  <a:srgbClr val="FF0000"/>
                </a:solidFill>
                <a:latin typeface="Segoe"/>
                <a:ea typeface="ＭＳ ゴシック"/>
              </a:rPr>
              <a:t>Define Group Intervals</a:t>
            </a:r>
            <a:r>
              <a:rPr lang="en-US" sz="2100" b="1" i="0" u="none" strike="noStrike" baseline="0" dirty="0">
                <a:latin typeface="Segoe"/>
                <a:ea typeface="ＭＳ ゴシック"/>
              </a:rPr>
              <a:t> </a:t>
            </a:r>
            <a:r>
              <a:rPr lang="en-US" sz="2100" b="0" i="0" u="none" strike="noStrike" baseline="0" dirty="0">
                <a:latin typeface="Segoe"/>
                <a:ea typeface="ＭＳ ゴシック"/>
              </a:rPr>
              <a:t>button. The Define Group Intervals dialog box appears.</a:t>
            </a:r>
          </a:p>
          <a:p>
            <a:pPr lvl="1" rtl="0"/>
            <a:r>
              <a:rPr lang="en-US" sz="2100" b="0" i="0" u="none" strike="noStrike" baseline="0" dirty="0">
                <a:latin typeface="Segoe"/>
                <a:ea typeface="ＭＳ ゴシック"/>
              </a:rPr>
              <a:t>9.	In the Group on box, select </a:t>
            </a:r>
            <a:r>
              <a:rPr lang="en-US" sz="2100" b="1" i="0" u="none" strike="noStrike" baseline="0" dirty="0">
                <a:latin typeface="Segoe"/>
                <a:ea typeface="ＭＳ ゴシック"/>
              </a:rPr>
              <a:t>Interval </a:t>
            </a:r>
            <a:r>
              <a:rPr lang="en-US" sz="2100" b="0" i="0" u="none" strike="noStrike" baseline="0" dirty="0">
                <a:latin typeface="Segoe"/>
                <a:ea typeface="ＭＳ ゴシック"/>
              </a:rPr>
              <a:t>from the dropdown menu.</a:t>
            </a:r>
          </a:p>
          <a:p>
            <a:pPr lvl="1" rtl="0"/>
            <a:r>
              <a:rPr lang="en-US" sz="2100" b="0" i="0" u="none" strike="noStrike" baseline="0" dirty="0">
                <a:latin typeface="Segoe"/>
                <a:ea typeface="ＭＳ ゴシック"/>
              </a:rPr>
              <a:t>10.	Type </a:t>
            </a:r>
            <a:r>
              <a:rPr lang="en-US" sz="2100" b="1" i="0" u="none" strike="noStrike" baseline="0" dirty="0">
                <a:latin typeface="Segoe"/>
                <a:ea typeface="ＭＳ ゴシック"/>
              </a:rPr>
              <a:t>500 </a:t>
            </a:r>
            <a:r>
              <a:rPr lang="en-US" sz="2100" b="0" i="0" u="none" strike="noStrike" baseline="0" dirty="0">
                <a:latin typeface="Segoe"/>
                <a:ea typeface="ＭＳ ゴシック"/>
              </a:rPr>
              <a:t>in the Group interval box, and then click the </a:t>
            </a:r>
            <a:r>
              <a:rPr lang="en-US" sz="2100" b="1" i="0" u="none" strike="noStrike" baseline="0" dirty="0">
                <a:latin typeface="Segoe"/>
                <a:ea typeface="ＭＳ ゴシック"/>
              </a:rPr>
              <a:t>OK </a:t>
            </a:r>
            <a:r>
              <a:rPr lang="en-US" sz="2100" b="0" i="0" u="none" strike="noStrike" baseline="0" dirty="0">
                <a:latin typeface="Segoe"/>
                <a:ea typeface="ＭＳ ゴシック"/>
              </a:rPr>
              <a:t>button.</a:t>
            </a:r>
          </a:p>
          <a:p>
            <a:pPr lvl="1" rtl="0"/>
            <a:r>
              <a:rPr lang="en-US" sz="2100" b="0" i="0" u="none" strike="noStrike" baseline="0" dirty="0">
                <a:latin typeface="Segoe"/>
                <a:ea typeface="ＭＳ ゴシック"/>
              </a:rPr>
              <a:t>11.	Click the </a:t>
            </a:r>
            <a:r>
              <a:rPr lang="en-US" sz="2100" b="1" i="0" u="none" strike="noStrike" baseline="0" dirty="0">
                <a:latin typeface="Segoe"/>
                <a:ea typeface="ＭＳ ゴシック"/>
              </a:rPr>
              <a:t>Save </a:t>
            </a:r>
            <a:r>
              <a:rPr lang="en-US" sz="2100" b="0" i="0" u="none" strike="noStrike" baseline="0" dirty="0">
                <a:latin typeface="Segoe"/>
                <a:ea typeface="ＭＳ ゴシック"/>
              </a:rPr>
              <a:t>button in the Group Definition dialog box to close it. Resource Groups by Cost appears as a new group in the More Groups dialog box.</a:t>
            </a:r>
          </a:p>
          <a:p>
            <a:pPr lvl="1"/>
            <a:r>
              <a:rPr lang="en-US" sz="2100" dirty="0">
                <a:latin typeface="Segoe"/>
                <a:ea typeface="ＭＳ ゴシック"/>
              </a:rPr>
              <a:t>12.	Click the </a:t>
            </a:r>
            <a:r>
              <a:rPr lang="en-US" sz="2100" b="1" dirty="0">
                <a:latin typeface="Segoe"/>
                <a:ea typeface="ＭＳ ゴシック"/>
              </a:rPr>
              <a:t>Apply </a:t>
            </a:r>
            <a:r>
              <a:rPr lang="en-US" sz="2100" dirty="0">
                <a:latin typeface="Segoe"/>
                <a:ea typeface="ＭＳ ゴシック"/>
              </a:rPr>
              <a:t>button in the More Groups dialog box. Microsoft Project applies the new group to the Resource Sheet view.</a:t>
            </a:r>
          </a:p>
          <a:p>
            <a:pPr lvl="1"/>
            <a:r>
              <a:rPr lang="en-US" sz="2100" dirty="0">
                <a:latin typeface="Segoe"/>
                <a:ea typeface="ＭＳ ゴシック"/>
              </a:rPr>
              <a:t>13.	Right-click the </a:t>
            </a:r>
            <a:r>
              <a:rPr lang="en-US" sz="2100" b="1" dirty="0">
                <a:latin typeface="Segoe"/>
                <a:ea typeface="ＭＳ ゴシック"/>
              </a:rPr>
              <a:t>Resource Name column heading </a:t>
            </a:r>
            <a:r>
              <a:rPr lang="en-US" sz="2100" dirty="0">
                <a:latin typeface="Segoe"/>
                <a:ea typeface="ＭＳ ゴシック"/>
              </a:rPr>
              <a:t>then select </a:t>
            </a:r>
            <a:r>
              <a:rPr lang="en-US" sz="2100" b="1" dirty="0">
                <a:latin typeface="Segoe"/>
                <a:ea typeface="ＭＳ ゴシック"/>
              </a:rPr>
              <a:t>Field Settings</a:t>
            </a:r>
            <a:r>
              <a:rPr lang="en-US" sz="2100" dirty="0">
                <a:latin typeface="Segoe"/>
                <a:ea typeface="ＭＳ ゴシック"/>
              </a:rPr>
              <a:t>. The Field Settings dialog box appears. You want to widen the Resource Name column.</a:t>
            </a:r>
            <a:endParaRPr lang="en-US" sz="2100" dirty="0">
              <a:latin typeface="Times New Roman"/>
              <a:ea typeface="ＭＳ ゴシック"/>
            </a:endParaRPr>
          </a:p>
          <a:p>
            <a:pPr lvl="1" rtl="0"/>
            <a:endParaRPr lang="en-US" sz="2100"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cxnSp>
        <p:nvCxnSpPr>
          <p:cNvPr id="8" name="Straight Connector 7"/>
          <p:cNvCxnSpPr/>
          <p:nvPr/>
        </p:nvCxnSpPr>
        <p:spPr bwMode="auto">
          <a:xfrm flipV="1">
            <a:off x="533400" y="1143000"/>
            <a:ext cx="7543800" cy="5105400"/>
          </a:xfrm>
          <a:prstGeom prst="line">
            <a:avLst/>
          </a:prstGeom>
          <a:solidFill>
            <a:schemeClr val="accent1"/>
          </a:solidFill>
          <a:ln w="34925" cap="flat" cmpd="sng" algn="ctr">
            <a:solidFill>
              <a:srgbClr val="FF0000"/>
            </a:solidFill>
            <a:prstDash val="dash"/>
            <a:round/>
            <a:headEnd type="none" w="med" len="med"/>
            <a:tailEnd type="none" w="med" len="med"/>
          </a:ln>
          <a:effectLst/>
        </p:spPr>
      </p:cxnSp>
    </p:spTree>
    <p:extLst>
      <p:ext uri="{BB962C8B-B14F-4D97-AF65-F5344CB8AC3E}">
        <p14:creationId xmlns:p14="http://schemas.microsoft.com/office/powerpoint/2010/main" val="1184494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Group Data in a Resource View</a:t>
            </a:r>
            <a:endParaRPr lang="en-US" b="0" i="0" u="none" strike="noStrike" baseline="0">
              <a:solidFill>
                <a:srgbClr val="009E49"/>
              </a:solidFill>
              <a:latin typeface="Times New Roman"/>
              <a:ea typeface="ＭＳ ゴシック"/>
            </a:endParaRPr>
          </a:p>
        </p:txBody>
      </p:sp>
      <p:pic>
        <p:nvPicPr>
          <p:cNvPr id="4" name="Picture 3" descr="070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0796" y="1600200"/>
            <a:ext cx="5361133" cy="4165600"/>
          </a:xfrm>
          <a:prstGeom prst="rect">
            <a:avLst/>
          </a:prstGeom>
        </p:spPr>
      </p:pic>
      <p:sp>
        <p:nvSpPr>
          <p:cNvPr id="3" name="Text Placeholder 2"/>
          <p:cNvSpPr>
            <a:spLocks noGrp="1"/>
          </p:cNvSpPr>
          <p:nvPr>
            <p:ph type="body" idx="1"/>
          </p:nvPr>
        </p:nvSpPr>
        <p:spPr/>
        <p:txBody>
          <a:bodyPr/>
          <a:lstStyle/>
          <a:p>
            <a:pPr lvl="1"/>
            <a:r>
              <a:rPr lang="en-US" dirty="0">
                <a:latin typeface="Segoe"/>
                <a:ea typeface="ＭＳ ゴシック"/>
              </a:rPr>
              <a:t>14.	Click the </a:t>
            </a:r>
            <a:r>
              <a:rPr lang="en-US" b="1" dirty="0">
                <a:solidFill>
                  <a:srgbClr val="FF0000"/>
                </a:solidFill>
                <a:latin typeface="Segoe"/>
                <a:ea typeface="ＭＳ ゴシック"/>
              </a:rPr>
              <a:t>Best Fit </a:t>
            </a:r>
            <a:r>
              <a:rPr lang="en-US" dirty="0">
                <a:latin typeface="Segoe"/>
                <a:ea typeface="ＭＳ ゴシック"/>
              </a:rPr>
              <a:t>button </a:t>
            </a:r>
            <a:br>
              <a:rPr lang="en-US" dirty="0">
                <a:latin typeface="Segoe"/>
                <a:ea typeface="ＭＳ ゴシック"/>
              </a:rPr>
            </a:br>
            <a:r>
              <a:rPr lang="en-US" dirty="0">
                <a:latin typeface="Segoe"/>
                <a:ea typeface="ＭＳ ゴシック"/>
              </a:rPr>
              <a:t>in the Field Settings </a:t>
            </a:r>
            <a:br>
              <a:rPr lang="en-US" dirty="0">
                <a:latin typeface="Segoe"/>
                <a:ea typeface="ＭＳ ゴシック"/>
              </a:rPr>
            </a:br>
            <a:r>
              <a:rPr lang="en-US" dirty="0">
                <a:latin typeface="Segoe"/>
                <a:ea typeface="ＭＳ ゴシック"/>
              </a:rPr>
              <a:t>dialog box. </a:t>
            </a:r>
            <a:br>
              <a:rPr lang="en-US" dirty="0">
                <a:latin typeface="Segoe"/>
                <a:ea typeface="ＭＳ ゴシック"/>
              </a:rPr>
            </a:br>
            <a:r>
              <a:rPr lang="en-US" dirty="0">
                <a:latin typeface="Segoe"/>
                <a:ea typeface="ＭＳ ゴシック"/>
              </a:rPr>
              <a:t>The Resource </a:t>
            </a:r>
            <a:br>
              <a:rPr lang="en-US" dirty="0">
                <a:latin typeface="Segoe"/>
                <a:ea typeface="ＭＳ ゴシック"/>
              </a:rPr>
            </a:br>
            <a:r>
              <a:rPr lang="en-US" dirty="0">
                <a:latin typeface="Segoe"/>
                <a:ea typeface="ＭＳ ゴシック"/>
              </a:rPr>
              <a:t>Name column is widened. </a:t>
            </a:r>
            <a:br>
              <a:rPr lang="en-US" dirty="0">
                <a:latin typeface="Segoe"/>
                <a:ea typeface="ＭＳ ゴシック"/>
              </a:rPr>
            </a:br>
            <a:r>
              <a:rPr lang="en-US" dirty="0">
                <a:latin typeface="Segoe"/>
                <a:ea typeface="ＭＳ ゴシック"/>
              </a:rPr>
              <a:t>If needed, scroll to the </a:t>
            </a:r>
            <a:br>
              <a:rPr lang="en-US" dirty="0">
                <a:latin typeface="Segoe"/>
                <a:ea typeface="ＭＳ ゴシック"/>
              </a:rPr>
            </a:br>
            <a:r>
              <a:rPr lang="en-US" dirty="0">
                <a:latin typeface="Segoe"/>
                <a:ea typeface="ＭＳ ゴシック"/>
              </a:rPr>
              <a:t>top of the view. Your </a:t>
            </a:r>
            <a:br>
              <a:rPr lang="en-US" dirty="0">
                <a:latin typeface="Segoe"/>
                <a:ea typeface="ＭＳ ゴシック"/>
              </a:rPr>
            </a:br>
            <a:r>
              <a:rPr lang="en-US" dirty="0">
                <a:latin typeface="Segoe"/>
                <a:ea typeface="ＭＳ ゴシック"/>
              </a:rPr>
              <a:t>screen should look similar </a:t>
            </a:r>
            <a:br>
              <a:rPr lang="en-US" dirty="0">
                <a:latin typeface="Segoe"/>
                <a:ea typeface="ＭＳ ゴシック"/>
              </a:rPr>
            </a:br>
            <a:r>
              <a:rPr lang="en-US" dirty="0">
                <a:latin typeface="Segoe"/>
                <a:ea typeface="ＭＳ ゴシック"/>
              </a:rPr>
              <a:t>to the figure at right. </a:t>
            </a:r>
            <a:r>
              <a:rPr lang="en-US" dirty="0">
                <a:solidFill>
                  <a:srgbClr val="FF0000"/>
                </a:solidFill>
                <a:latin typeface="Segoe"/>
                <a:ea typeface="ＭＳ ゴシック"/>
              </a:rPr>
              <a:t>The </a:t>
            </a:r>
            <a:br>
              <a:rPr lang="en-US" dirty="0">
                <a:solidFill>
                  <a:srgbClr val="FF0000"/>
                </a:solidFill>
                <a:latin typeface="Segoe"/>
                <a:ea typeface="ＭＳ ゴシック"/>
              </a:rPr>
            </a:br>
            <a:r>
              <a:rPr lang="en-US" dirty="0">
                <a:solidFill>
                  <a:srgbClr val="FF0000"/>
                </a:solidFill>
                <a:latin typeface="Segoe"/>
                <a:ea typeface="ＭＳ ゴシック"/>
              </a:rPr>
              <a:t>resources are grouped by </a:t>
            </a:r>
            <a:br>
              <a:rPr lang="en-US" dirty="0">
                <a:solidFill>
                  <a:srgbClr val="FF0000"/>
                </a:solidFill>
                <a:latin typeface="Segoe"/>
                <a:ea typeface="ＭＳ ゴシック"/>
              </a:rPr>
            </a:br>
            <a:r>
              <a:rPr lang="en-US" dirty="0">
                <a:solidFill>
                  <a:srgbClr val="FF0000"/>
                </a:solidFill>
                <a:latin typeface="Segoe"/>
                <a:ea typeface="ＭＳ ゴシック"/>
              </a:rPr>
              <a:t>Resource Group (the </a:t>
            </a:r>
            <a:br>
              <a:rPr lang="en-US" dirty="0">
                <a:solidFill>
                  <a:srgbClr val="FF0000"/>
                </a:solidFill>
                <a:latin typeface="Segoe"/>
                <a:ea typeface="ＭＳ ゴシック"/>
              </a:rPr>
            </a:br>
            <a:r>
              <a:rPr lang="en-US" dirty="0">
                <a:solidFill>
                  <a:srgbClr val="FF0000"/>
                </a:solidFill>
                <a:latin typeface="Segoe"/>
                <a:ea typeface="ＭＳ ゴシック"/>
              </a:rPr>
              <a:t>yellow shaded cells) and </a:t>
            </a:r>
            <a:br>
              <a:rPr lang="en-US" dirty="0">
                <a:solidFill>
                  <a:srgbClr val="FF0000"/>
                </a:solidFill>
                <a:latin typeface="Segoe"/>
                <a:ea typeface="ＭＳ ゴシック"/>
              </a:rPr>
            </a:br>
            <a:r>
              <a:rPr lang="en-US" dirty="0">
                <a:solidFill>
                  <a:srgbClr val="FF0000"/>
                </a:solidFill>
                <a:latin typeface="Segoe"/>
                <a:ea typeface="ＭＳ ゴシック"/>
              </a:rPr>
              <a:t>within each group by cost </a:t>
            </a:r>
            <a:br>
              <a:rPr lang="en-US" dirty="0">
                <a:solidFill>
                  <a:srgbClr val="FF0000"/>
                </a:solidFill>
                <a:latin typeface="Segoe"/>
                <a:ea typeface="ＭＳ ゴシック"/>
              </a:rPr>
            </a:br>
            <a:r>
              <a:rPr lang="en-US" dirty="0">
                <a:solidFill>
                  <a:srgbClr val="FF0000"/>
                </a:solidFill>
                <a:latin typeface="Segoe"/>
                <a:ea typeface="ＭＳ ゴシック"/>
              </a:rPr>
              <a:t>values at $500 increments (the blue shaded cells).</a:t>
            </a:r>
          </a:p>
        </p:txBody>
      </p:sp>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cxnSp>
        <p:nvCxnSpPr>
          <p:cNvPr id="8" name="Straight Connector 7"/>
          <p:cNvCxnSpPr/>
          <p:nvPr/>
        </p:nvCxnSpPr>
        <p:spPr bwMode="auto">
          <a:xfrm flipV="1">
            <a:off x="533400" y="1143000"/>
            <a:ext cx="7543800" cy="5105400"/>
          </a:xfrm>
          <a:prstGeom prst="line">
            <a:avLst/>
          </a:prstGeom>
          <a:solidFill>
            <a:schemeClr val="accent1"/>
          </a:solidFill>
          <a:ln w="34925" cap="flat" cmpd="sng" algn="ctr">
            <a:solidFill>
              <a:srgbClr val="FF0000"/>
            </a:solidFill>
            <a:prstDash val="dash"/>
            <a:round/>
            <a:headEnd type="none" w="med" len="med"/>
            <a:tailEnd type="none" w="med" len="med"/>
          </a:ln>
          <a:effectLst/>
        </p:spPr>
      </p:cxnSp>
    </p:spTree>
    <p:extLst>
      <p:ext uri="{BB962C8B-B14F-4D97-AF65-F5344CB8AC3E}">
        <p14:creationId xmlns:p14="http://schemas.microsoft.com/office/powerpoint/2010/main" val="3417641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Group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15.	After you have reviewed the groupings you created, click the </a:t>
            </a:r>
            <a:r>
              <a:rPr lang="en-US" b="1" i="0" u="none" strike="noStrike" baseline="0">
                <a:latin typeface="Segoe"/>
                <a:ea typeface="ＭＳ ゴシック"/>
              </a:rPr>
              <a:t>down-arrow </a:t>
            </a:r>
            <a:r>
              <a:rPr lang="en-US" b="0" i="0" u="none" strike="noStrike" baseline="0">
                <a:latin typeface="Segoe"/>
                <a:ea typeface="ＭＳ ゴシック"/>
              </a:rPr>
              <a:t>in the Group By box, (currently it has Resource Groups by Cost) in the Data group, and then click </a:t>
            </a:r>
            <a:r>
              <a:rPr lang="en-US" b="1" i="0" u="none" strike="noStrike" baseline="0">
                <a:latin typeface="Segoe"/>
                <a:ea typeface="ＭＳ ゴシック"/>
              </a:rPr>
              <a:t>[No Group]</a:t>
            </a:r>
            <a:r>
              <a:rPr lang="en-US" b="0" i="0" u="none" strike="noStrike" baseline="0">
                <a:latin typeface="Segoe"/>
                <a:ea typeface="ＭＳ ゴシック"/>
              </a:rPr>
              <a:t>. Microsoft Project removes the groupings, restoring the original data. Displaying or removing a group has no effect on the data in the project.</a:t>
            </a:r>
          </a:p>
          <a:p>
            <a:pPr lvl="1" rtl="0"/>
            <a:r>
              <a:rPr lang="en-US" b="0" i="0" u="none" strike="noStrike" baseline="0">
                <a:latin typeface="Segoe"/>
                <a:ea typeface="ＭＳ ゴシック"/>
              </a:rPr>
              <a:t>16.	</a:t>
            </a:r>
            <a:r>
              <a:rPr lang="en-US" b="1" i="0" u="none" strike="noStrike" baseline="0">
                <a:latin typeface="Segoe"/>
                <a:ea typeface="ＭＳ ゴシック"/>
              </a:rPr>
              <a:t>SAVE </a:t>
            </a:r>
            <a:r>
              <a:rPr lang="en-US" b="0" i="0" u="none" strike="noStrike" baseline="0">
                <a:latin typeface="Segoe"/>
                <a:ea typeface="ＭＳ ゴシック"/>
              </a:rPr>
              <a:t>the project schedule.</a:t>
            </a:r>
          </a:p>
          <a:p>
            <a:pPr lvl="0" rtl="0"/>
            <a:r>
              <a:rPr lang="en-US" b="1" i="0" u="none" strike="noStrike" baseline="0">
                <a:latin typeface="Segoe"/>
                <a:ea typeface="ＭＳ ゴシック"/>
              </a:rPr>
              <a:t>PAUSE. LEAVE </a:t>
            </a:r>
            <a:r>
              <a:rPr lang="en-US" b="0" i="0" u="none" strike="noStrike" baseline="0">
                <a:latin typeface="Segoe"/>
                <a:ea typeface="ＭＳ ゴシック"/>
              </a:rPr>
              <a:t>the project schedule open to use in the next exercise.</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cxnSp>
        <p:nvCxnSpPr>
          <p:cNvPr id="7" name="Straight Connector 6"/>
          <p:cNvCxnSpPr/>
          <p:nvPr/>
        </p:nvCxnSpPr>
        <p:spPr bwMode="auto">
          <a:xfrm flipV="1">
            <a:off x="533400" y="1143000"/>
            <a:ext cx="7543800" cy="5105400"/>
          </a:xfrm>
          <a:prstGeom prst="line">
            <a:avLst/>
          </a:prstGeom>
          <a:solidFill>
            <a:schemeClr val="accent1"/>
          </a:solidFill>
          <a:ln w="34925" cap="flat" cmpd="sng" algn="ctr">
            <a:solidFill>
              <a:srgbClr val="FF0000"/>
            </a:solidFill>
            <a:prstDash val="dash"/>
            <a:round/>
            <a:headEnd type="none" w="med" len="med"/>
            <a:tailEnd type="none" w="med" len="med"/>
          </a:ln>
          <a:effectLst/>
        </p:spPr>
      </p:cxnSp>
    </p:spTree>
    <p:extLst>
      <p:ext uri="{BB962C8B-B14F-4D97-AF65-F5344CB8AC3E}">
        <p14:creationId xmlns:p14="http://schemas.microsoft.com/office/powerpoint/2010/main" val="2148431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Group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In this exercise, you have just reorganized your project data using grouping. </a:t>
            </a:r>
          </a:p>
          <a:p>
            <a:pPr lvl="0" rtl="0"/>
            <a:r>
              <a:rPr lang="en-US" b="0" i="0" u="none" strike="noStrike" baseline="0" dirty="0">
                <a:latin typeface="Segoe"/>
                <a:ea typeface="ＭＳ ゴシック"/>
              </a:rPr>
              <a:t>A </a:t>
            </a:r>
            <a:r>
              <a:rPr lang="en-US" b="1" i="1" u="none" strike="noStrike" baseline="0" dirty="0">
                <a:latin typeface="Segoe"/>
                <a:ea typeface="ＭＳ ゴシック"/>
              </a:rPr>
              <a:t>group </a:t>
            </a:r>
            <a:r>
              <a:rPr lang="en-US" b="0" i="0" u="none" strike="noStrike" baseline="0" dirty="0">
                <a:latin typeface="Segoe"/>
                <a:ea typeface="ＭＳ ゴシック"/>
              </a:rPr>
              <a:t>is a way to reorder task or resource information in a table and to </a:t>
            </a:r>
            <a:r>
              <a:rPr lang="en-US" b="0" i="0" u="none" strike="noStrike" baseline="0" dirty="0">
                <a:solidFill>
                  <a:srgbClr val="FF0000"/>
                </a:solidFill>
                <a:latin typeface="Segoe"/>
                <a:ea typeface="ＭＳ ゴシック"/>
              </a:rPr>
              <a:t>display summary values for each group </a:t>
            </a:r>
            <a:r>
              <a:rPr lang="en-US" b="0" i="0" u="none" strike="noStrike" baseline="0" dirty="0">
                <a:latin typeface="Segoe"/>
                <a:ea typeface="ＭＳ ゴシック"/>
              </a:rPr>
              <a:t>according to various criteria you can choose. </a:t>
            </a:r>
          </a:p>
          <a:p>
            <a:pPr lvl="0" rtl="0"/>
            <a:r>
              <a:rPr lang="en-US" b="0" i="0" u="none" strike="noStrike" baseline="0" dirty="0">
                <a:latin typeface="Segoe"/>
                <a:ea typeface="ＭＳ ゴシック"/>
              </a:rPr>
              <a:t>Grouping goes a step beyond sorting in that </a:t>
            </a:r>
            <a:r>
              <a:rPr lang="en-US" b="0" i="0" u="none" strike="noStrike" baseline="0" dirty="0">
                <a:solidFill>
                  <a:srgbClr val="FF0000"/>
                </a:solidFill>
                <a:latin typeface="Segoe"/>
                <a:ea typeface="ＭＳ ゴシック"/>
              </a:rPr>
              <a:t>grouping your project data will add summary values, called “roll-ups</a:t>
            </a:r>
            <a:r>
              <a:rPr lang="en-US" b="0" i="0" u="none" strike="noStrike" baseline="0" dirty="0">
                <a:latin typeface="Segoe"/>
                <a:ea typeface="ＭＳ ゴシック"/>
              </a:rPr>
              <a:t>,” at customized intervals.</a:t>
            </a:r>
          </a:p>
          <a:p>
            <a:r>
              <a:rPr lang="en-US" dirty="0">
                <a:latin typeface="Segoe"/>
                <a:ea typeface="ＭＳ ゴシック"/>
              </a:rPr>
              <a:t>Grouping the data in a project schedule enables you to view your information from a variety of perspectives. It also allows for a more detailed level of data analysis and presentation. </a:t>
            </a:r>
          </a:p>
          <a:p>
            <a:pPr lvl="0" rtl="0"/>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59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Group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In your role as project manager, your project schedule helps you track the work and costs associated with your project. </a:t>
            </a:r>
          </a:p>
          <a:p>
            <a:pPr lvl="0" rtl="0"/>
            <a:r>
              <a:rPr lang="en-US" b="0" i="0" u="none" strike="noStrike" baseline="0" dirty="0">
                <a:latin typeface="Segoe"/>
                <a:ea typeface="ＭＳ ゴシック"/>
              </a:rPr>
              <a:t>By using grouping, you also have the ability to look at more details–to understand not just what is happening on your project, but also why.</a:t>
            </a:r>
          </a:p>
          <a:p>
            <a:pPr lvl="0" rtl="0"/>
            <a:r>
              <a:rPr lang="en-US" b="0" i="0" u="none" strike="noStrike" baseline="0" dirty="0">
                <a:solidFill>
                  <a:srgbClr val="FF0000"/>
                </a:solidFill>
                <a:latin typeface="Segoe"/>
                <a:ea typeface="ＭＳ ゴシック"/>
              </a:rPr>
              <a:t>As with sorting, grouping does not change the fundamental structure of your project schedule </a:t>
            </a:r>
            <a:r>
              <a:rPr lang="en-US" b="0" i="0" u="none" strike="noStrike" baseline="0" dirty="0">
                <a:latin typeface="Segoe"/>
                <a:ea typeface="ＭＳ ゴシック"/>
              </a:rPr>
              <a:t>but rather just reorganizes and summarizes it. Also like sorting, grouping applies to all tables you can display in the view. </a:t>
            </a:r>
          </a:p>
          <a:p>
            <a:pPr lvl="0" rtl="0"/>
            <a:r>
              <a:rPr lang="en-US" b="0" i="0" u="none" strike="noStrike" baseline="0" dirty="0">
                <a:latin typeface="Segoe"/>
                <a:ea typeface="ＭＳ ゴシック"/>
              </a:rPr>
              <a:t>You can use any of the predefined groups, customize these predefined groups, or create your own.</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spTree>
    <p:extLst>
      <p:ext uri="{BB962C8B-B14F-4D97-AF65-F5344CB8AC3E}">
        <p14:creationId xmlns:p14="http://schemas.microsoft.com/office/powerpoint/2010/main" val="1237306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a:solidFill>
                  <a:srgbClr val="FF0000"/>
                </a:solidFill>
                <a:latin typeface="Segoe"/>
                <a:ea typeface="ＭＳ ゴシック"/>
              </a:rPr>
              <a:t>Filtering</a:t>
            </a:r>
            <a:r>
              <a:rPr lang="en-US" b="0" i="0" u="none" strike="noStrike" baseline="0" dirty="0">
                <a:solidFill>
                  <a:srgbClr val="009E49"/>
                </a:solidFill>
                <a:latin typeface="Segoe"/>
                <a:ea typeface="ＭＳ ゴシック"/>
              </a:rPr>
              <a:t> Data</a:t>
            </a:r>
            <a:endParaRPr lang="en-US" b="0" i="0" u="none" strike="noStrike" baseline="0" dirty="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The feature called filtering allows you to look only at specific task or resource data that meet specific criteria. </a:t>
            </a:r>
          </a:p>
          <a:p>
            <a:pPr lvl="0" rtl="0"/>
            <a:r>
              <a:rPr lang="en-US" b="0" i="0" u="none" strike="noStrike" baseline="0" dirty="0">
                <a:latin typeface="Segoe"/>
                <a:ea typeface="ＭＳ ゴシック"/>
              </a:rPr>
              <a:t>Filtering hides task or resource data that does not meet the criteria you specify and displays only the data in which you are interested. </a:t>
            </a:r>
          </a:p>
          <a:p>
            <a:pPr lvl="0" rtl="0"/>
            <a:r>
              <a:rPr lang="en-US" b="0" i="0" u="none" strike="noStrike" baseline="0" dirty="0">
                <a:latin typeface="Segoe"/>
                <a:ea typeface="ＭＳ ゴシック"/>
              </a:rPr>
              <a:t>You can use a predefined filter, AutoFilters, or create a custom filter.</a:t>
            </a:r>
          </a:p>
          <a:p>
            <a:pPr lvl="0" rtl="0"/>
            <a:r>
              <a:rPr lang="en-US" b="0" i="0" u="none" strike="noStrike" baseline="0" dirty="0">
                <a:latin typeface="Segoe"/>
                <a:ea typeface="ＭＳ ゴシック"/>
              </a:rPr>
              <a:t>In this exercise, you will create a filter that allows you to focus on tasks related to the video shoot.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spTree>
    <p:extLst>
      <p:ext uri="{BB962C8B-B14F-4D97-AF65-F5344CB8AC3E}">
        <p14:creationId xmlns:p14="http://schemas.microsoft.com/office/powerpoint/2010/main" val="1985267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and Apply a Filter in a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USE </a:t>
            </a:r>
            <a:r>
              <a:rPr lang="en-US" b="0" i="0" u="none" strike="noStrike" baseline="0" dirty="0">
                <a:latin typeface="Segoe"/>
                <a:ea typeface="ＭＳ ゴシック"/>
              </a:rPr>
              <a:t>the project schedule you created in the previous exercise.</a:t>
            </a:r>
          </a:p>
          <a:p>
            <a:pPr lvl="1" rtl="0"/>
            <a:r>
              <a:rPr lang="en-US" b="0" i="0" u="none" strike="noStrike" baseline="0" dirty="0">
                <a:latin typeface="Segoe"/>
                <a:ea typeface="ＭＳ ゴシック"/>
              </a:rPr>
              <a:t>1.	On the View ribbon, click the </a:t>
            </a:r>
            <a:r>
              <a:rPr lang="en-US" b="1" i="0" u="none" strike="noStrike" baseline="0" dirty="0">
                <a:solidFill>
                  <a:srgbClr val="FF0000"/>
                </a:solidFill>
                <a:latin typeface="Segoe"/>
                <a:ea typeface="ＭＳ ゴシック"/>
              </a:rPr>
              <a:t>Gantt Chart </a:t>
            </a:r>
            <a:r>
              <a:rPr lang="en-US" b="0" i="0" u="none" strike="noStrike" baseline="0" dirty="0">
                <a:latin typeface="Segoe"/>
                <a:ea typeface="ＭＳ ゴシック"/>
              </a:rPr>
              <a:t>button in the Task Views group. The Gantt Chart view appears.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spTree>
    <p:extLst>
      <p:ext uri="{BB962C8B-B14F-4D97-AF65-F5344CB8AC3E}">
        <p14:creationId xmlns:p14="http://schemas.microsoft.com/office/powerpoint/2010/main" val="45201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Software Orientation</a:t>
            </a: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In Microsoft Project, you can use the Sort dialog box to sort </a:t>
            </a:r>
            <a:r>
              <a:rPr lang="en-US" b="0" i="0" u="none" strike="noStrike" baseline="0" dirty="0">
                <a:solidFill>
                  <a:srgbClr val="FF0000"/>
                </a:solidFill>
                <a:latin typeface="Segoe"/>
                <a:ea typeface="ＭＳ ゴシック"/>
              </a:rPr>
              <a:t>task or resource information in the current view </a:t>
            </a:r>
            <a:r>
              <a:rPr lang="en-US" b="0" i="0" u="none" strike="noStrike" baseline="0" dirty="0">
                <a:latin typeface="Segoe"/>
                <a:ea typeface="ＭＳ ゴシック"/>
              </a:rPr>
              <a:t>by a specified field or fields (see figure below).</a:t>
            </a:r>
          </a:p>
        </p:txBody>
      </p:sp>
      <p:pic>
        <p:nvPicPr>
          <p:cNvPr id="4" name="Picture 3" descr="07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5810" y="2590800"/>
            <a:ext cx="5864190" cy="3589866"/>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a:t>
            </a:fld>
            <a:endParaRPr lang="en-US" dirty="0"/>
          </a:p>
        </p:txBody>
      </p:sp>
    </p:spTree>
    <p:extLst>
      <p:ext uri="{BB962C8B-B14F-4D97-AF65-F5344CB8AC3E}">
        <p14:creationId xmlns:p14="http://schemas.microsoft.com/office/powerpoint/2010/main" val="4154306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Create and Apply a Filter in a View</a:t>
            </a:r>
            <a:endParaRPr lang="en-US"/>
          </a:p>
        </p:txBody>
      </p:sp>
      <p:sp>
        <p:nvSpPr>
          <p:cNvPr id="3" name="Content Placeholder 2"/>
          <p:cNvSpPr>
            <a:spLocks noGrp="1"/>
          </p:cNvSpPr>
          <p:nvPr>
            <p:ph idx="1"/>
          </p:nvPr>
        </p:nvSpPr>
        <p:spPr/>
        <p:txBody>
          <a:bodyPr/>
          <a:lstStyle/>
          <a:p>
            <a:pPr lvl="1"/>
            <a:r>
              <a:rPr lang="en-US" sz="2000" dirty="0">
                <a:latin typeface="Segoe"/>
                <a:ea typeface="ＭＳ ゴシック"/>
              </a:rPr>
              <a:t>2.	The AutoFilter is on by </a:t>
            </a:r>
            <a:br>
              <a:rPr lang="en-US" sz="2000" dirty="0">
                <a:latin typeface="Segoe"/>
                <a:ea typeface="ＭＳ ゴシック"/>
              </a:rPr>
            </a:br>
            <a:r>
              <a:rPr lang="en-US" sz="2000" dirty="0">
                <a:latin typeface="Segoe"/>
                <a:ea typeface="ＭＳ ゴシック"/>
              </a:rPr>
              <a:t>default in the task and </a:t>
            </a:r>
            <a:br>
              <a:rPr lang="en-US" sz="2000" dirty="0">
                <a:latin typeface="Segoe"/>
                <a:ea typeface="ＭＳ ゴシック"/>
              </a:rPr>
            </a:br>
            <a:r>
              <a:rPr lang="en-US" sz="2000" dirty="0">
                <a:latin typeface="Segoe"/>
                <a:ea typeface="ＭＳ ゴシック"/>
              </a:rPr>
              <a:t>resource views. You can </a:t>
            </a:r>
            <a:br>
              <a:rPr lang="en-US" sz="2000" dirty="0">
                <a:latin typeface="Segoe"/>
                <a:ea typeface="ＭＳ ゴシック"/>
              </a:rPr>
            </a:br>
            <a:r>
              <a:rPr lang="en-US" sz="2000" dirty="0">
                <a:latin typeface="Segoe"/>
                <a:ea typeface="ＭＳ ゴシック"/>
              </a:rPr>
              <a:t>see small, </a:t>
            </a:r>
            <a:r>
              <a:rPr lang="en-US" sz="2000" dirty="0">
                <a:solidFill>
                  <a:srgbClr val="FF0000"/>
                </a:solidFill>
                <a:latin typeface="Segoe"/>
                <a:ea typeface="ＭＳ ゴシック"/>
              </a:rPr>
              <a:t>chevron-style </a:t>
            </a:r>
            <a:br>
              <a:rPr lang="en-US" sz="2000" dirty="0">
                <a:solidFill>
                  <a:srgbClr val="FF0000"/>
                </a:solidFill>
                <a:latin typeface="Segoe"/>
                <a:ea typeface="ＭＳ ゴシック"/>
              </a:rPr>
            </a:br>
            <a:r>
              <a:rPr lang="en-US" sz="2000" dirty="0">
                <a:solidFill>
                  <a:srgbClr val="FF0000"/>
                </a:solidFill>
                <a:latin typeface="Segoe"/>
                <a:ea typeface="ＭＳ ゴシック"/>
              </a:rPr>
              <a:t>arrows</a:t>
            </a:r>
            <a:r>
              <a:rPr lang="en-US" sz="2000" dirty="0">
                <a:latin typeface="Segoe"/>
                <a:ea typeface="ＭＳ ゴシック"/>
              </a:rPr>
              <a:t> on the right side </a:t>
            </a:r>
            <a:br>
              <a:rPr lang="en-US" sz="2000" dirty="0">
                <a:latin typeface="Segoe"/>
                <a:ea typeface="ＭＳ ゴシック"/>
              </a:rPr>
            </a:br>
            <a:r>
              <a:rPr lang="en-US" sz="2000" dirty="0">
                <a:latin typeface="Segoe"/>
                <a:ea typeface="ＭＳ ゴシック"/>
              </a:rPr>
              <a:t>of each column heading. </a:t>
            </a:r>
            <a:br>
              <a:rPr lang="en-US" sz="2000" dirty="0">
                <a:latin typeface="Segoe"/>
                <a:ea typeface="ＭＳ ゴシック"/>
              </a:rPr>
            </a:br>
            <a:r>
              <a:rPr lang="en-US" sz="2000" dirty="0">
                <a:latin typeface="Segoe"/>
                <a:ea typeface="ＭＳ ゴシック"/>
              </a:rPr>
              <a:t>You can use these arrows </a:t>
            </a:r>
            <a:br>
              <a:rPr lang="en-US" sz="2000" dirty="0">
                <a:latin typeface="Segoe"/>
                <a:ea typeface="ＭＳ ゴシック"/>
              </a:rPr>
            </a:br>
            <a:r>
              <a:rPr lang="en-US" sz="2000" dirty="0">
                <a:latin typeface="Segoe"/>
                <a:ea typeface="ＭＳ ゴシック"/>
              </a:rPr>
              <a:t>to select the AutoFilter </a:t>
            </a:r>
            <a:br>
              <a:rPr lang="en-US" sz="2000" dirty="0">
                <a:latin typeface="Segoe"/>
                <a:ea typeface="ＭＳ ゴシック"/>
              </a:rPr>
            </a:br>
            <a:r>
              <a:rPr lang="en-US" sz="2000" dirty="0">
                <a:latin typeface="Segoe"/>
                <a:ea typeface="ＭＳ ゴシック"/>
              </a:rPr>
              <a:t>option you want to use. </a:t>
            </a:r>
            <a:br>
              <a:rPr lang="en-US" sz="2000" dirty="0">
                <a:latin typeface="Segoe"/>
                <a:ea typeface="ＭＳ ゴシック"/>
              </a:rPr>
            </a:br>
            <a:r>
              <a:rPr lang="en-US" sz="2000" dirty="0">
                <a:latin typeface="Segoe"/>
                <a:ea typeface="ＭＳ ゴシック"/>
              </a:rPr>
              <a:t>Adjust the width of the </a:t>
            </a:r>
            <a:br>
              <a:rPr lang="en-US" sz="2000" dirty="0">
                <a:latin typeface="Segoe"/>
                <a:ea typeface="ＭＳ ゴシック"/>
              </a:rPr>
            </a:br>
            <a:r>
              <a:rPr lang="en-US" sz="2000" dirty="0">
                <a:latin typeface="Segoe"/>
                <a:ea typeface="ＭＳ ゴシック"/>
              </a:rPr>
              <a:t>Gantt Chart so that the </a:t>
            </a:r>
            <a:br>
              <a:rPr lang="en-US" sz="2000" dirty="0">
                <a:latin typeface="Segoe"/>
                <a:ea typeface="ＭＳ ゴシック"/>
              </a:rPr>
            </a:br>
            <a:r>
              <a:rPr lang="en-US" sz="2000" dirty="0">
                <a:latin typeface="Segoe"/>
                <a:ea typeface="ＭＳ ゴシック"/>
              </a:rPr>
              <a:t>Task Name, Duration, and </a:t>
            </a:r>
            <a:br>
              <a:rPr lang="en-US" sz="2000" dirty="0">
                <a:latin typeface="Segoe"/>
                <a:ea typeface="ＭＳ ゴシック"/>
              </a:rPr>
            </a:br>
            <a:r>
              <a:rPr lang="en-US" sz="2000" dirty="0">
                <a:latin typeface="Segoe"/>
                <a:ea typeface="ＭＳ ゴシック"/>
              </a:rPr>
              <a:t>Start columns are visible. </a:t>
            </a:r>
            <a:br>
              <a:rPr lang="en-US" sz="2000" dirty="0">
                <a:latin typeface="Segoe"/>
                <a:ea typeface="ＭＳ ゴシック"/>
              </a:rPr>
            </a:br>
            <a:r>
              <a:rPr lang="en-US" sz="2000" dirty="0">
                <a:latin typeface="Segoe"/>
                <a:ea typeface="ＭＳ ゴシック"/>
              </a:rPr>
              <a:t>Your screen should look </a:t>
            </a:r>
            <a:br>
              <a:rPr lang="en-US" sz="2000" dirty="0">
                <a:latin typeface="Segoe"/>
                <a:ea typeface="ＭＳ ゴシック"/>
              </a:rPr>
            </a:br>
            <a:r>
              <a:rPr lang="en-US" sz="2000" dirty="0">
                <a:latin typeface="Segoe"/>
                <a:ea typeface="ＭＳ ゴシック"/>
              </a:rPr>
              <a:t>like the figure at right.</a:t>
            </a: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30</a:t>
            </a:fld>
            <a:endParaRPr lang="en-US" dirty="0"/>
          </a:p>
        </p:txBody>
      </p:sp>
      <p:pic>
        <p:nvPicPr>
          <p:cNvPr id="7" name="Picture 6" descr="070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0" y="1574800"/>
            <a:ext cx="4648200" cy="4648200"/>
          </a:xfrm>
          <a:prstGeom prst="rect">
            <a:avLst/>
          </a:prstGeom>
        </p:spPr>
      </p:pic>
      <p:sp>
        <p:nvSpPr>
          <p:cNvPr id="9" name="Oval 8"/>
          <p:cNvSpPr/>
          <p:nvPr/>
        </p:nvSpPr>
        <p:spPr bwMode="auto">
          <a:xfrm>
            <a:off x="5715000" y="1524000"/>
            <a:ext cx="1066800" cy="2286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336076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and Apply a Filter in a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000" b="0" i="0" u="none" strike="noStrike" baseline="0" dirty="0">
                <a:latin typeface="Segoe"/>
                <a:ea typeface="ＭＳ ゴシック"/>
              </a:rPr>
              <a:t>3.	Click the </a:t>
            </a:r>
            <a:r>
              <a:rPr lang="en-US" sz="2000" b="1" i="0" u="none" strike="noStrike" baseline="0" dirty="0">
                <a:solidFill>
                  <a:srgbClr val="FF0000"/>
                </a:solidFill>
                <a:latin typeface="Segoe"/>
                <a:ea typeface="ＭＳ ゴシック"/>
              </a:rPr>
              <a:t>AutoFilter</a:t>
            </a:r>
            <a:r>
              <a:rPr lang="en-US" sz="2000" b="1" i="0" u="none" strike="noStrike" baseline="0" dirty="0">
                <a:latin typeface="Segoe"/>
                <a:ea typeface="ＭＳ ゴシック"/>
              </a:rPr>
              <a:t> </a:t>
            </a:r>
            <a:r>
              <a:rPr lang="en-US" sz="2000" b="0" i="0" u="none" strike="noStrike" baseline="0" dirty="0">
                <a:latin typeface="Segoe"/>
                <a:ea typeface="ＭＳ ゴシック"/>
              </a:rPr>
              <a:t>arrow in the Task Name column heading and point to Filters, then click </a:t>
            </a:r>
            <a:r>
              <a:rPr lang="en-US" sz="2000" b="1" i="0" u="none" strike="noStrike" baseline="0" dirty="0">
                <a:solidFill>
                  <a:srgbClr val="FF0000"/>
                </a:solidFill>
                <a:latin typeface="Segoe"/>
                <a:ea typeface="ＭＳ ゴシック"/>
              </a:rPr>
              <a:t>Custom</a:t>
            </a:r>
            <a:r>
              <a:rPr lang="en-US" sz="2000" b="1" i="0" u="none" strike="noStrike" baseline="0" dirty="0">
                <a:latin typeface="Times New Roman"/>
                <a:ea typeface="ＭＳ ゴシック"/>
              </a:rPr>
              <a:t>. . . .</a:t>
            </a:r>
            <a:r>
              <a:rPr lang="en-US" sz="2000" b="0" i="0" u="none" strike="noStrike" baseline="0" dirty="0">
                <a:latin typeface="Segoe"/>
                <a:ea typeface="ＭＳ ゴシック"/>
              </a:rPr>
              <a:t> The Custom AutoFilter dialog box appears. You want to see just the tasks that contain the letter-string of “shoot”, so you need to set up the Custom AutoFilter this way.</a:t>
            </a:r>
          </a:p>
          <a:p>
            <a:pPr lvl="1" rtl="0"/>
            <a:r>
              <a:rPr lang="en-US" sz="2000" b="0" i="0" u="none" strike="noStrike" baseline="0" dirty="0">
                <a:latin typeface="Segoe"/>
                <a:ea typeface="ＭＳ ゴシック"/>
              </a:rPr>
              <a:t>4.	In the Name section, select </a:t>
            </a:r>
            <a:r>
              <a:rPr lang="en-US" sz="2000" b="1" i="0" u="none" strike="noStrike" baseline="0" dirty="0">
                <a:latin typeface="Segoe"/>
                <a:ea typeface="ＭＳ ゴシック"/>
              </a:rPr>
              <a:t>contains </a:t>
            </a:r>
            <a:r>
              <a:rPr lang="en-US" sz="2000" b="0" i="0" u="none" strike="noStrike" baseline="0" dirty="0">
                <a:latin typeface="Segoe"/>
                <a:ea typeface="ＭＳ ゴシック"/>
              </a:rPr>
              <a:t>from the dropdown list in the first box if it is not already visible. In the adjacent box, type </a:t>
            </a:r>
            <a:r>
              <a:rPr lang="en-US" sz="2000" b="1" i="0" u="none" strike="noStrike" baseline="0" dirty="0">
                <a:latin typeface="Segoe"/>
                <a:ea typeface="ＭＳ ゴシック"/>
              </a:rPr>
              <a:t>shoot</a:t>
            </a:r>
            <a:r>
              <a:rPr lang="en-US" sz="2000" b="0" i="0" u="none" strike="noStrike" baseline="0" dirty="0">
                <a:latin typeface="Segoe"/>
                <a:ea typeface="ＭＳ ゴシック"/>
              </a:rPr>
              <a:t>. The Custom AutoFilter dialog box should look similar to the figure below.</a:t>
            </a:r>
            <a:endParaRPr lang="en-US" sz="2000" b="0" i="0" u="none" strike="noStrike" baseline="0" dirty="0">
              <a:latin typeface="Times New Roman"/>
              <a:ea typeface="ＭＳ ゴシック"/>
            </a:endParaRPr>
          </a:p>
        </p:txBody>
      </p:sp>
      <p:pic>
        <p:nvPicPr>
          <p:cNvPr id="4" name="Picture 3" descr="07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500" y="4191000"/>
            <a:ext cx="4914900" cy="2060691"/>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
        <p:nvSpPr>
          <p:cNvPr id="9" name="Oval 8"/>
          <p:cNvSpPr/>
          <p:nvPr/>
        </p:nvSpPr>
        <p:spPr bwMode="auto">
          <a:xfrm>
            <a:off x="2514600" y="5029200"/>
            <a:ext cx="2438400" cy="2286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84466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and Apply a Filter in a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sz="2100" b="0" i="0" u="none" strike="noStrike" baseline="0" dirty="0">
                <a:latin typeface="Segoe"/>
                <a:ea typeface="ＭＳ ゴシック"/>
              </a:rPr>
              <a:t>5.	Click the </a:t>
            </a:r>
            <a:r>
              <a:rPr lang="en-US" sz="2100" b="1" i="0" u="none" strike="noStrike" baseline="0" dirty="0">
                <a:latin typeface="Segoe"/>
                <a:ea typeface="ＭＳ ゴシック"/>
              </a:rPr>
              <a:t>OK </a:t>
            </a:r>
            <a:r>
              <a:rPr lang="en-US" sz="2100" b="0" i="0" u="none" strike="noStrike" baseline="0" dirty="0">
                <a:latin typeface="Segoe"/>
                <a:ea typeface="ＭＳ ゴシック"/>
              </a:rPr>
              <a:t>button to apply the filter and close the </a:t>
            </a:r>
            <a:r>
              <a:rPr lang="en-US" sz="2100" b="1" i="0" u="none" strike="noStrike" baseline="0" dirty="0">
                <a:latin typeface="Segoe"/>
                <a:ea typeface="ＭＳ ゴシック"/>
              </a:rPr>
              <a:t>Custom AutoFilter </a:t>
            </a:r>
            <a:r>
              <a:rPr lang="en-US" sz="2100" b="0" i="0" u="none" strike="noStrike" baseline="0" dirty="0">
                <a:latin typeface="Segoe"/>
                <a:ea typeface="ＭＳ ゴシック"/>
              </a:rPr>
              <a:t>dialog box. Microsoft Project </a:t>
            </a:r>
            <a:r>
              <a:rPr lang="en-US" sz="2100" b="0" i="0" u="none" strike="noStrike" baseline="0" dirty="0">
                <a:solidFill>
                  <a:srgbClr val="FF0000"/>
                </a:solidFill>
                <a:latin typeface="Segoe"/>
                <a:ea typeface="ＭＳ ゴシック"/>
              </a:rPr>
              <a:t>filters the task list to show only the tasks that contain the word “shoot”</a:t>
            </a:r>
            <a:r>
              <a:rPr lang="en-US" sz="2100" b="0" i="0" u="none" strike="noStrike" baseline="0" dirty="0">
                <a:latin typeface="Segoe"/>
                <a:ea typeface="ＭＳ ゴシック"/>
              </a:rPr>
              <a:t>, as well as their summary tasks. Your screen should look similar to the figure below. Note on the right side of the Task Name column there is a small “</a:t>
            </a:r>
            <a:r>
              <a:rPr lang="en-US" sz="2100" b="1" i="0" u="none" strike="noStrike" baseline="0" dirty="0">
                <a:latin typeface="Segoe"/>
                <a:ea typeface="ＭＳ ゴシック"/>
              </a:rPr>
              <a:t>funnel</a:t>
            </a:r>
            <a:r>
              <a:rPr lang="en-US" sz="2100" b="0" i="0" u="none" strike="noStrike" baseline="0" dirty="0">
                <a:latin typeface="Segoe"/>
                <a:ea typeface="ＭＳ ゴシック"/>
              </a:rPr>
              <a:t>” that appears. This is a visual indicator that an AutoFilter has been applied to this column in this view.</a:t>
            </a:r>
            <a:endParaRPr lang="en-US" sz="2100" b="0" i="0" u="none" strike="noStrike" baseline="0" dirty="0">
              <a:latin typeface="Times New Roman"/>
              <a:ea typeface="ＭＳ ゴシック"/>
            </a:endParaRPr>
          </a:p>
        </p:txBody>
      </p:sp>
      <p:pic>
        <p:nvPicPr>
          <p:cNvPr id="4" name="Picture 3" descr="071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199" y="4343400"/>
            <a:ext cx="8238427" cy="1764812"/>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sp>
        <p:nvSpPr>
          <p:cNvPr id="8" name="Oval 7"/>
          <p:cNvSpPr/>
          <p:nvPr/>
        </p:nvSpPr>
        <p:spPr bwMode="auto">
          <a:xfrm>
            <a:off x="1524000" y="4343400"/>
            <a:ext cx="1752600" cy="2286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904343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and Apply a Filter in a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6.	On the ribbon, click the </a:t>
            </a:r>
            <a:r>
              <a:rPr lang="en-US" b="1" i="0" u="none" strike="noStrike" baseline="0">
                <a:latin typeface="Segoe"/>
                <a:ea typeface="ＭＳ ゴシック"/>
              </a:rPr>
              <a:t>down-arrow </a:t>
            </a:r>
            <a:r>
              <a:rPr lang="en-US" b="0" i="0" u="none" strike="noStrike" baseline="0">
                <a:latin typeface="Segoe"/>
                <a:ea typeface="ＭＳ ゴシック"/>
              </a:rPr>
              <a:t>in the </a:t>
            </a:r>
            <a:r>
              <a:rPr lang="en-US" b="1" i="0" u="none" strike="noStrike" baseline="0">
                <a:latin typeface="Segoe"/>
                <a:ea typeface="ＭＳ ゴシック"/>
              </a:rPr>
              <a:t>Filter </a:t>
            </a:r>
            <a:r>
              <a:rPr lang="en-US" b="0" i="0" u="none" strike="noStrike" baseline="0">
                <a:latin typeface="Segoe"/>
                <a:ea typeface="ＭＳ ゴシック"/>
              </a:rPr>
              <a:t>box in the Data group, (currently has No Filter) and then select </a:t>
            </a:r>
            <a:r>
              <a:rPr lang="en-US" b="1" i="0" u="none" strike="noStrike" baseline="0">
                <a:latin typeface="Segoe"/>
                <a:ea typeface="ＭＳ ゴシック"/>
              </a:rPr>
              <a:t>Clear Filter</a:t>
            </a:r>
            <a:r>
              <a:rPr lang="en-US" b="0" i="0" u="none" strike="noStrike" baseline="0">
                <a:latin typeface="Segoe"/>
                <a:ea typeface="ＭＳ ゴシック"/>
              </a:rPr>
              <a:t>. The AutoFilter is cleared and all the tasks in the project schedule are displayed.</a:t>
            </a:r>
          </a:p>
          <a:p>
            <a:pPr lvl="1" rtl="0"/>
            <a:r>
              <a:rPr lang="en-US" b="0" i="0" u="none" strike="noStrike" baseline="0">
                <a:latin typeface="Segoe"/>
                <a:ea typeface="ＭＳ ゴシック"/>
              </a:rPr>
              <a:t>7.	</a:t>
            </a:r>
            <a:r>
              <a:rPr lang="en-US" b="1" i="0" u="none" strike="noStrike" baseline="0">
                <a:latin typeface="Segoe"/>
                <a:ea typeface="ＭＳ ゴシック"/>
              </a:rPr>
              <a:t>SAVE </a:t>
            </a:r>
            <a:r>
              <a:rPr lang="en-US" b="0" i="0" u="none" strike="noStrike" baseline="0">
                <a:latin typeface="Segoe"/>
                <a:ea typeface="ＭＳ ゴシック"/>
              </a:rPr>
              <a:t>the project schedule.</a:t>
            </a:r>
          </a:p>
          <a:p>
            <a:pPr lvl="0" rtl="0"/>
            <a:r>
              <a:rPr lang="en-US" b="1" i="0" u="none" strike="noStrike" baseline="0">
                <a:latin typeface="Segoe"/>
                <a:ea typeface="ＭＳ ゴシック"/>
              </a:rPr>
              <a:t>PAUSE. LEAVE </a:t>
            </a:r>
            <a:r>
              <a:rPr lang="en-US" b="0" i="0" u="none" strike="noStrike" baseline="0">
                <a:latin typeface="Segoe"/>
                <a:ea typeface="ＭＳ ゴシック"/>
              </a:rPr>
              <a:t>the project schedule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spTree>
    <p:extLst>
      <p:ext uri="{BB962C8B-B14F-4D97-AF65-F5344CB8AC3E}">
        <p14:creationId xmlns:p14="http://schemas.microsoft.com/office/powerpoint/2010/main" val="1995413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and Apply a Filter in a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In this exercise, you created and applied a filter to the project schedule to enable you to look at only the tasks dealing with scene shoots.</a:t>
            </a:r>
          </a:p>
          <a:p>
            <a:pPr lvl="0" rtl="0"/>
            <a:r>
              <a:rPr lang="en-US" b="0" i="0" u="none" strike="noStrike" baseline="0">
                <a:latin typeface="Segoe"/>
                <a:ea typeface="ＭＳ ゴシック"/>
              </a:rPr>
              <a:t> A </a:t>
            </a:r>
            <a:r>
              <a:rPr lang="en-US" b="1" i="1" u="none" strike="noStrike" baseline="0">
                <a:latin typeface="Segoe"/>
                <a:ea typeface="ＭＳ ゴシック"/>
              </a:rPr>
              <a:t>filter </a:t>
            </a:r>
            <a:r>
              <a:rPr lang="en-US" b="0" i="0" u="none" strike="noStrike" baseline="0">
                <a:latin typeface="Segoe"/>
                <a:ea typeface="ＭＳ ゴシック"/>
              </a:rPr>
              <a:t>is a tool that enables you to see or highlight in a table only the task or resource information that meets criteria you choose. </a:t>
            </a:r>
          </a:p>
          <a:p>
            <a:pPr lvl="0" rtl="0"/>
            <a:r>
              <a:rPr lang="en-US" b="0" i="0" u="none" strike="noStrike" baseline="0">
                <a:latin typeface="Segoe"/>
                <a:ea typeface="ＭＳ ゴシック"/>
              </a:rPr>
              <a:t>Filtering doesn’t change the data in your project schedule–it only changes the data’s appearance.</a:t>
            </a:r>
          </a:p>
          <a:p>
            <a:pPr lvl="0" rtl="0"/>
            <a:r>
              <a:rPr lang="en-US" b="0" i="0" u="none" strike="noStrike" baseline="0">
                <a:latin typeface="Segoe"/>
                <a:ea typeface="ＭＳ ゴシック"/>
              </a:rPr>
              <a:t>There are two ways to apply filters to a view: predefined filters or an AutoFilter.</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984401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and Apply a Filter in a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Predefined or custom filters allow you to see or highlight only the task or resource information that meets the criteria of the filter. For example, the Milestones filter displays only tasks that are milestones. </a:t>
            </a:r>
          </a:p>
          <a:p>
            <a:pPr lvl="0" rtl="0"/>
            <a:r>
              <a:rPr lang="en-US" b="0" i="0" u="none" strike="noStrike" baseline="0" dirty="0">
                <a:latin typeface="Segoe"/>
                <a:ea typeface="ＭＳ ゴシック"/>
              </a:rPr>
              <a:t>Some predefined filters, such as the Date Range filter, require you to enter criteria (a date) to set up the filter.</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spTree>
    <p:extLst>
      <p:ext uri="{BB962C8B-B14F-4D97-AF65-F5344CB8AC3E}">
        <p14:creationId xmlns:p14="http://schemas.microsoft.com/office/powerpoint/2010/main" val="1353120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and Apply a Filter in a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1" u="none" strike="noStrike" baseline="0" dirty="0">
                <a:solidFill>
                  <a:srgbClr val="FF0000"/>
                </a:solidFill>
                <a:latin typeface="Segoe"/>
                <a:ea typeface="ＭＳ ゴシック"/>
              </a:rPr>
              <a:t>AutoFilters </a:t>
            </a:r>
            <a:r>
              <a:rPr lang="en-US" b="0" i="0" u="none" strike="noStrike" baseline="0" dirty="0">
                <a:solidFill>
                  <a:srgbClr val="FF0000"/>
                </a:solidFill>
                <a:latin typeface="Segoe"/>
                <a:ea typeface="ＭＳ ゴシック"/>
              </a:rPr>
              <a:t>are used for more informal or impromptu filtering</a:t>
            </a:r>
            <a:r>
              <a:rPr lang="en-US" b="0" i="0" u="none" strike="noStrike" baseline="0" dirty="0">
                <a:latin typeface="Segoe"/>
                <a:ea typeface="ＭＳ ゴシック"/>
              </a:rPr>
              <a:t>. </a:t>
            </a:r>
          </a:p>
          <a:p>
            <a:pPr lvl="0" rtl="0"/>
            <a:r>
              <a:rPr lang="en-US" b="0" i="0" u="none" strike="noStrike" baseline="0" dirty="0">
                <a:latin typeface="Segoe"/>
                <a:ea typeface="ＭＳ ゴシック"/>
              </a:rPr>
              <a:t>An AutoFilter is a quick way to view only the task or resource information that meets the criteria you choose. </a:t>
            </a:r>
          </a:p>
          <a:p>
            <a:pPr lvl="0" rtl="0"/>
            <a:r>
              <a:rPr lang="en-US" b="0" i="0" u="none" strike="noStrike" baseline="0" dirty="0">
                <a:latin typeface="Segoe"/>
                <a:ea typeface="ＭＳ ゴシック"/>
              </a:rPr>
              <a:t>When the AutoFilter feature is turned on, small down arrows are visible adjacent to the column heading name. </a:t>
            </a:r>
          </a:p>
          <a:p>
            <a:pPr lvl="0" rtl="0"/>
            <a:r>
              <a:rPr lang="en-US" b="0" i="0" u="none" strike="noStrike" baseline="0" dirty="0">
                <a:latin typeface="Segoe"/>
                <a:ea typeface="ＭＳ ゴシック"/>
              </a:rPr>
              <a:t>Clicking the arrow activates a list of criteria that can be used to filter the data. The criteria are appropriate for the type of data in the column.</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spTree>
    <p:extLst>
      <p:ext uri="{BB962C8B-B14F-4D97-AF65-F5344CB8AC3E}">
        <p14:creationId xmlns:p14="http://schemas.microsoft.com/office/powerpoint/2010/main" val="721606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and Apply a Filter in a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You can also apply multiple column filters. For example, you want to display all tasks that are more than one week in duration, and starts between 2/1/16 and 3/30/16. </a:t>
            </a:r>
          </a:p>
          <a:p>
            <a:pPr lvl="0" rtl="0"/>
            <a:r>
              <a:rPr lang="en-US" b="0" i="0" u="none" strike="noStrike" baseline="0">
                <a:latin typeface="Segoe"/>
                <a:ea typeface="ＭＳ ゴシック"/>
              </a:rPr>
              <a:t>You would apply an AutoFilter of “1 week or longer” to the duration column and then apply an AutoFilter of “Between” 2/1/16 and 3/30/16 to the start column.</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
        <p:nvSpPr>
          <p:cNvPr id="7" name="TextBox 6"/>
          <p:cNvSpPr txBox="1"/>
          <p:nvPr/>
        </p:nvSpPr>
        <p:spPr>
          <a:xfrm>
            <a:off x="1524000" y="533400"/>
            <a:ext cx="2494658" cy="984885"/>
          </a:xfrm>
          <a:prstGeom prst="rect">
            <a:avLst/>
          </a:prstGeom>
          <a:noFill/>
        </p:spPr>
        <p:txBody>
          <a:bodyPr wrap="none" rtlCol="0">
            <a:spAutoFit/>
          </a:bodyPr>
          <a:lstStyle/>
          <a:p>
            <a:endParaRPr lang="en-US" dirty="0"/>
          </a:p>
          <a:p>
            <a:r>
              <a:rPr lang="en-US" sz="4000" dirty="0">
                <a:solidFill>
                  <a:srgbClr val="FF0000"/>
                </a:solidFill>
              </a:rPr>
              <a:t>Stop Here</a:t>
            </a:r>
          </a:p>
        </p:txBody>
      </p:sp>
    </p:spTree>
    <p:extLst>
      <p:ext uri="{BB962C8B-B14F-4D97-AF65-F5344CB8AC3E}">
        <p14:creationId xmlns:p14="http://schemas.microsoft.com/office/powerpoint/2010/main" val="1635332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Creating a Custom Filter</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In the previous exercise, you used AutoFilter to apply a filter to the data of interest. </a:t>
            </a:r>
          </a:p>
          <a:p>
            <a:pPr lvl="0" rtl="0"/>
            <a:r>
              <a:rPr lang="en-US" b="0" i="0" u="none" strike="noStrike" baseline="0">
                <a:latin typeface="Segoe"/>
                <a:ea typeface="ＭＳ ゴシック"/>
              </a:rPr>
              <a:t>Now, you will create a custom filter that can be used without entering the filtering criteria each time.</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spTree>
    <p:extLst>
      <p:ext uri="{BB962C8B-B14F-4D97-AF65-F5344CB8AC3E}">
        <p14:creationId xmlns:p14="http://schemas.microsoft.com/office/powerpoint/2010/main" val="2862879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 Custom Filter</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a:latin typeface="Segoe"/>
                <a:ea typeface="ＭＳ ゴシック"/>
              </a:rPr>
              <a:t>USE </a:t>
            </a:r>
            <a:r>
              <a:rPr lang="en-US" b="0" i="0" u="none" strike="noStrike" baseline="0">
                <a:latin typeface="Segoe"/>
                <a:ea typeface="ＭＳ ゴシック"/>
              </a:rPr>
              <a:t>the project schedule you created in the previous exercise.</a:t>
            </a:r>
          </a:p>
          <a:p>
            <a:pPr lvl="1" rtl="0"/>
            <a:r>
              <a:rPr lang="en-US" b="0" i="0" u="none" strike="noStrike" baseline="0">
                <a:latin typeface="Segoe"/>
                <a:ea typeface="ＭＳ ゴシック"/>
              </a:rPr>
              <a:t>1.	On the View ribbon, click the </a:t>
            </a:r>
            <a:r>
              <a:rPr lang="en-US" b="1" i="0" u="none" strike="noStrike" baseline="0">
                <a:latin typeface="Segoe"/>
                <a:ea typeface="ＭＳ ゴシック"/>
              </a:rPr>
              <a:t>down-arrow </a:t>
            </a:r>
            <a:r>
              <a:rPr lang="en-US" b="0" i="0" u="none" strike="noStrike" baseline="0">
                <a:latin typeface="Segoe"/>
                <a:ea typeface="ＭＳ ゴシック"/>
              </a:rPr>
              <a:t>in the </a:t>
            </a:r>
            <a:r>
              <a:rPr lang="en-US" b="1" i="0" u="none" strike="noStrike" baseline="0">
                <a:latin typeface="Segoe"/>
                <a:ea typeface="ＭＳ ゴシック"/>
              </a:rPr>
              <a:t>Filter </a:t>
            </a:r>
            <a:r>
              <a:rPr lang="en-US" b="0" i="0" u="none" strike="noStrike" baseline="0">
                <a:latin typeface="Segoe"/>
                <a:ea typeface="ＭＳ ゴシック"/>
              </a:rPr>
              <a:t>box in the Data group, (currently has No Filter), then select </a:t>
            </a:r>
            <a:r>
              <a:rPr lang="en-US" b="1" i="0" u="none" strike="noStrike" baseline="0">
                <a:latin typeface="Segoe"/>
                <a:ea typeface="ＭＳ ゴシック"/>
              </a:rPr>
              <a:t>More Filters</a:t>
            </a:r>
            <a:r>
              <a:rPr lang="en-US" b="0" i="0" u="none" strike="noStrike" baseline="0">
                <a:latin typeface="Segoe"/>
                <a:ea typeface="ＭＳ ゴシック"/>
              </a:rPr>
              <a:t>. The More Filters dialog box appears. This dialog box shows you all of the predefined filters for tasks or resources that are available to you.</a:t>
            </a:r>
          </a:p>
          <a:p>
            <a:pPr lvl="1" rtl="0"/>
            <a:r>
              <a:rPr lang="en-US" b="0" i="0" u="none" strike="noStrike" baseline="0">
                <a:latin typeface="Segoe"/>
                <a:ea typeface="ＭＳ ゴシック"/>
              </a:rPr>
              <a:t>2.	Click the </a:t>
            </a:r>
            <a:r>
              <a:rPr lang="en-US" b="1" i="0" u="none" strike="noStrike" baseline="0">
                <a:latin typeface="Segoe"/>
                <a:ea typeface="ＭＳ ゴシック"/>
              </a:rPr>
              <a:t>New </a:t>
            </a:r>
            <a:r>
              <a:rPr lang="en-US" b="0" i="0" u="none" strike="noStrike" baseline="0">
                <a:latin typeface="Segoe"/>
                <a:ea typeface="ＭＳ ゴシック"/>
              </a:rPr>
              <a:t>button. The Filter Definition dialog box appears.</a:t>
            </a:r>
          </a:p>
          <a:p>
            <a:pPr lvl="1" rtl="0"/>
            <a:r>
              <a:rPr lang="en-US" b="0" i="0" u="none" strike="noStrike" baseline="0">
                <a:latin typeface="Segoe"/>
                <a:ea typeface="ＭＳ ゴシック"/>
              </a:rPr>
              <a:t>3.	In the Name box, type </a:t>
            </a:r>
            <a:r>
              <a:rPr lang="en-US" b="1" i="0" u="none" strike="noStrike" baseline="0">
                <a:latin typeface="Segoe"/>
                <a:ea typeface="ＭＳ ゴシック"/>
              </a:rPr>
              <a:t>Unfinished Shoots</a:t>
            </a:r>
            <a:r>
              <a:rPr lang="en-US" b="0" i="0" u="none" strike="noStrike" baseline="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spTree>
    <p:extLst>
      <p:ext uri="{BB962C8B-B14F-4D97-AF65-F5344CB8AC3E}">
        <p14:creationId xmlns:p14="http://schemas.microsoft.com/office/powerpoint/2010/main" val="283459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Software Orientation</a:t>
            </a:r>
            <a:endParaRPr lang="en-US"/>
          </a:p>
        </p:txBody>
      </p:sp>
      <p:sp>
        <p:nvSpPr>
          <p:cNvPr id="3" name="Content Placeholder 2"/>
          <p:cNvSpPr>
            <a:spLocks noGrp="1"/>
          </p:cNvSpPr>
          <p:nvPr>
            <p:ph idx="1"/>
          </p:nvPr>
        </p:nvSpPr>
        <p:spPr/>
        <p:txBody>
          <a:bodyPr/>
          <a:lstStyle/>
          <a:p>
            <a:pPr lvl="0">
              <a:buClr>
                <a:srgbClr val="009E49"/>
              </a:buClr>
            </a:pPr>
            <a:r>
              <a:rPr lang="en-US" dirty="0">
                <a:latin typeface="Segoe"/>
                <a:ea typeface="ＭＳ ゴシック"/>
              </a:rPr>
              <a:t>The Sort dialog box enables you to select up to three fields for </a:t>
            </a:r>
            <a:r>
              <a:rPr lang="en-US" dirty="0">
                <a:solidFill>
                  <a:srgbClr val="FF0000"/>
                </a:solidFill>
                <a:latin typeface="Segoe"/>
                <a:ea typeface="ＭＳ ゴシック"/>
              </a:rPr>
              <a:t>three levels </a:t>
            </a:r>
            <a:r>
              <a:rPr lang="en-US" dirty="0">
                <a:latin typeface="Segoe"/>
                <a:ea typeface="ＭＳ ゴシック"/>
              </a:rPr>
              <a:t>of sorts within sorts, to choose whether the view should be sorted in </a:t>
            </a:r>
            <a:r>
              <a:rPr lang="en-US" dirty="0">
                <a:solidFill>
                  <a:srgbClr val="FF0000"/>
                </a:solidFill>
                <a:latin typeface="Segoe"/>
                <a:ea typeface="ＭＳ ゴシック"/>
              </a:rPr>
              <a:t>ascending or descending </a:t>
            </a:r>
            <a:r>
              <a:rPr lang="en-US" dirty="0">
                <a:latin typeface="Segoe"/>
                <a:ea typeface="ＭＳ ゴシック"/>
              </a:rPr>
              <a:t>order, and to indicate whether items should be </a:t>
            </a:r>
            <a:r>
              <a:rPr lang="en-US" dirty="0">
                <a:solidFill>
                  <a:srgbClr val="FF0000"/>
                </a:solidFill>
                <a:latin typeface="Segoe"/>
                <a:ea typeface="ＭＳ ゴシック"/>
              </a:rPr>
              <a:t>permanently renumbered </a:t>
            </a:r>
            <a:r>
              <a:rPr lang="en-US" dirty="0">
                <a:latin typeface="Segoe"/>
                <a:ea typeface="ＭＳ ゴシック"/>
              </a:rPr>
              <a:t>according to the sort.</a:t>
            </a:r>
            <a:endParaRPr lang="en-US" dirty="0">
              <a:latin typeface="Times New Roman"/>
              <a:ea typeface="ＭＳ ゴシック"/>
            </a:endParaRPr>
          </a:p>
          <a:p>
            <a:pPr>
              <a:buClr>
                <a:srgbClr val="009E49"/>
              </a:buClr>
            </a:pPr>
            <a:endParaRPr lang="en-US" dirty="0"/>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a:t>
            </a:fld>
            <a:endParaRPr lang="en-US" dirty="0"/>
          </a:p>
        </p:txBody>
      </p:sp>
    </p:spTree>
    <p:extLst>
      <p:ext uri="{BB962C8B-B14F-4D97-AF65-F5344CB8AC3E}">
        <p14:creationId xmlns:p14="http://schemas.microsoft.com/office/powerpoint/2010/main" val="1250038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 Custom Filter</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4.	In the first row of the Field Name column, type or select </a:t>
            </a:r>
            <a:r>
              <a:rPr lang="en-US" b="1" i="0" u="none" strike="noStrike" baseline="0" dirty="0">
                <a:latin typeface="Segoe"/>
                <a:ea typeface="ＭＳ ゴシック"/>
              </a:rPr>
              <a:t>Name</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5.	In the first row of the Test column, type or select </a:t>
            </a:r>
            <a:r>
              <a:rPr lang="en-US" b="1" i="0" u="none" strike="noStrike" baseline="0" dirty="0">
                <a:latin typeface="Segoe"/>
                <a:ea typeface="ＭＳ ゴシック"/>
              </a:rPr>
              <a:t>contains</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6.	In the first row of the Value(s) column, type </a:t>
            </a:r>
            <a:r>
              <a:rPr lang="en-US" b="1" i="0" u="none" strike="noStrike" baseline="0" dirty="0">
                <a:latin typeface="Segoe"/>
                <a:ea typeface="ＭＳ ゴシック"/>
              </a:rPr>
              <a:t>shoot</a:t>
            </a:r>
            <a:r>
              <a:rPr lang="en-US" b="0" i="0" u="none" strike="noStrike" baseline="0" dirty="0">
                <a:latin typeface="Segoe"/>
                <a:ea typeface="ＭＳ ゴシック"/>
              </a:rPr>
              <a:t>. You have now finished entering the first criterion for the filter. Next you will enter the second criterion.</a:t>
            </a:r>
          </a:p>
          <a:p>
            <a:pPr lvl="1" rtl="0"/>
            <a:r>
              <a:rPr lang="en-US" b="0" i="0" u="none" strike="noStrike" baseline="0" dirty="0">
                <a:latin typeface="Segoe"/>
                <a:ea typeface="ＭＳ ゴシック"/>
              </a:rPr>
              <a:t>7.	In the second row of the </a:t>
            </a:r>
            <a:r>
              <a:rPr lang="en-US" b="0" i="0" u="none" strike="noStrike" baseline="0" dirty="0" err="1">
                <a:latin typeface="Segoe"/>
                <a:ea typeface="ＭＳ ゴシック"/>
              </a:rPr>
              <a:t>And/Or</a:t>
            </a:r>
            <a:r>
              <a:rPr lang="en-US" b="0" i="0" u="none" strike="noStrike" baseline="0" dirty="0">
                <a:latin typeface="Segoe"/>
                <a:ea typeface="ＭＳ ゴシック"/>
              </a:rPr>
              <a:t> column, select </a:t>
            </a:r>
            <a:r>
              <a:rPr lang="en-US" b="1" i="0" u="none" strike="noStrike" baseline="0" dirty="0">
                <a:latin typeface="Segoe"/>
                <a:ea typeface="ＭＳ ゴシック"/>
              </a:rPr>
              <a:t>And</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8.	In the second row of the Field Name column, type or select </a:t>
            </a:r>
            <a:r>
              <a:rPr lang="en-US" b="1" i="0" u="none" strike="noStrike" baseline="0" dirty="0">
                <a:latin typeface="Segoe"/>
                <a:ea typeface="ＭＳ ゴシック"/>
              </a:rPr>
              <a:t>Actual Finish</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9.	In the second row of the Actual finish column, type or select </a:t>
            </a:r>
            <a:r>
              <a:rPr lang="en-US" b="1" i="0" u="none" strike="noStrike" baseline="0" dirty="0">
                <a:latin typeface="Segoe"/>
                <a:ea typeface="ＭＳ ゴシック"/>
              </a:rPr>
              <a:t>equals</a:t>
            </a:r>
            <a:r>
              <a:rPr lang="en-US" b="0" i="0" u="none" strike="noStrike" baseline="0" dirty="0">
                <a:latin typeface="Times New Roman"/>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spTree>
    <p:extLst>
      <p:ext uri="{BB962C8B-B14F-4D97-AF65-F5344CB8AC3E}">
        <p14:creationId xmlns:p14="http://schemas.microsoft.com/office/powerpoint/2010/main" val="2749960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 Custom Filter</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a:xfrm>
            <a:off x="476250" y="1530350"/>
            <a:ext cx="8229600" cy="4953000"/>
          </a:xfrm>
        </p:spPr>
        <p:txBody>
          <a:bodyPr/>
          <a:lstStyle/>
          <a:p>
            <a:pPr lvl="1" rtl="0"/>
            <a:r>
              <a:rPr lang="en-US" b="0" i="0" u="none" strike="noStrike" baseline="0">
                <a:latin typeface="Segoe"/>
                <a:ea typeface="ＭＳ ゴシック"/>
              </a:rPr>
              <a:t>10.	In the second row of the Value(s) column, type </a:t>
            </a:r>
            <a:r>
              <a:rPr lang="en-US" b="1" i="0" u="none" strike="noStrike" baseline="0">
                <a:latin typeface="Segoe"/>
                <a:ea typeface="ＭＳ ゴシック"/>
              </a:rPr>
              <a:t>NA</a:t>
            </a:r>
            <a:r>
              <a:rPr lang="en-US" b="0" i="0" u="none" strike="noStrike" baseline="0">
                <a:latin typeface="Segoe"/>
                <a:ea typeface="ＭＳ ゴシック"/>
              </a:rPr>
              <a:t>. “NA” is how Microsoft Project marks fields that do not yet have a value. In other words, any shooting task that does not yet have a value must be uncompleted. Your screen should look similar to the figure below.</a:t>
            </a:r>
          </a:p>
        </p:txBody>
      </p:sp>
      <p:pic>
        <p:nvPicPr>
          <p:cNvPr id="4" name="Picture 3" descr="07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5613" y="3276600"/>
            <a:ext cx="5812774" cy="294640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spTree>
    <p:extLst>
      <p:ext uri="{BB962C8B-B14F-4D97-AF65-F5344CB8AC3E}">
        <p14:creationId xmlns:p14="http://schemas.microsoft.com/office/powerpoint/2010/main" val="1524596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Segoe"/>
                <a:ea typeface="ＭＳ ゴシック"/>
              </a:rPr>
              <a:t>Step by Step: Create a Custom Filter</a:t>
            </a:r>
            <a:endParaRPr lang="en-US"/>
          </a:p>
        </p:txBody>
      </p:sp>
      <p:sp>
        <p:nvSpPr>
          <p:cNvPr id="3" name="Content Placeholder 2"/>
          <p:cNvSpPr>
            <a:spLocks noGrp="1"/>
          </p:cNvSpPr>
          <p:nvPr>
            <p:ph idx="1"/>
          </p:nvPr>
        </p:nvSpPr>
        <p:spPr/>
        <p:txBody>
          <a:bodyPr/>
          <a:lstStyle/>
          <a:p>
            <a:pPr lvl="1"/>
            <a:r>
              <a:rPr lang="en-US">
                <a:latin typeface="Segoe"/>
                <a:ea typeface="ＭＳ ゴシック"/>
              </a:rPr>
              <a:t>11.	Click the </a:t>
            </a:r>
            <a:r>
              <a:rPr lang="en-US" b="1">
                <a:latin typeface="Segoe"/>
                <a:ea typeface="ＭＳ ゴシック"/>
              </a:rPr>
              <a:t>Save </a:t>
            </a:r>
            <a:r>
              <a:rPr lang="en-US">
                <a:latin typeface="Segoe"/>
                <a:ea typeface="ＭＳ ゴシック"/>
              </a:rPr>
              <a:t>button to close the Filter Definition dialog box.</a:t>
            </a:r>
          </a:p>
          <a:p>
            <a:pPr lvl="1"/>
            <a:r>
              <a:rPr lang="en-US">
                <a:latin typeface="Segoe"/>
                <a:ea typeface="ＭＳ ゴシック"/>
              </a:rPr>
              <a:t>12.	Locate and select the </a:t>
            </a:r>
            <a:r>
              <a:rPr lang="en-US" b="1">
                <a:latin typeface="Segoe"/>
                <a:ea typeface="ＭＳ ゴシック"/>
              </a:rPr>
              <a:t>Unfinished Shoots </a:t>
            </a:r>
            <a:r>
              <a:rPr lang="en-US">
                <a:latin typeface="Segoe"/>
                <a:ea typeface="ＭＳ ゴシック"/>
              </a:rPr>
              <a:t>filter in the list, if necessary. Click the </a:t>
            </a:r>
            <a:r>
              <a:rPr lang="en-US" b="1">
                <a:latin typeface="Segoe"/>
                <a:ea typeface="ＭＳ ゴシック"/>
              </a:rPr>
              <a:t>Apply </a:t>
            </a:r>
            <a:r>
              <a:rPr lang="en-US">
                <a:latin typeface="Segoe"/>
                <a:ea typeface="ＭＳ ゴシック"/>
              </a:rPr>
              <a:t>button. Microsoft Project applies the new filter to your project schedule in the Gantt Chart view. Your screen should look similar to the figure below.</a:t>
            </a: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42</a:t>
            </a:fld>
            <a:endParaRPr lang="en-US" dirty="0"/>
          </a:p>
        </p:txBody>
      </p:sp>
      <p:pic>
        <p:nvPicPr>
          <p:cNvPr id="7" name="Picture 6" descr="071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 y="4070570"/>
            <a:ext cx="8305800" cy="1485462"/>
          </a:xfrm>
          <a:prstGeom prst="rect">
            <a:avLst/>
          </a:prstGeom>
        </p:spPr>
      </p:pic>
    </p:spTree>
    <p:extLst>
      <p:ext uri="{BB962C8B-B14F-4D97-AF65-F5344CB8AC3E}">
        <p14:creationId xmlns:p14="http://schemas.microsoft.com/office/powerpoint/2010/main" val="3521324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 Custom Filter</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13.	On the View ribbon, click the </a:t>
            </a:r>
            <a:r>
              <a:rPr lang="en-US" b="1" i="0" u="none" strike="noStrike" baseline="0">
                <a:latin typeface="Segoe"/>
                <a:ea typeface="ＭＳ ゴシック"/>
              </a:rPr>
              <a:t>down-arrow </a:t>
            </a:r>
            <a:r>
              <a:rPr lang="en-US" b="0" i="0" u="none" strike="noStrike" baseline="0">
                <a:latin typeface="Segoe"/>
                <a:ea typeface="ＭＳ ゴシック"/>
              </a:rPr>
              <a:t>in the Filter box in the Data group, (currently has Unfinished Shoots%I%) and then select </a:t>
            </a:r>
            <a:r>
              <a:rPr lang="en-US" b="1" i="0" u="none" strike="noStrike" baseline="0">
                <a:latin typeface="Segoe"/>
                <a:ea typeface="ＭＳ ゴシック"/>
              </a:rPr>
              <a:t>[No Filter]</a:t>
            </a:r>
            <a:r>
              <a:rPr lang="en-US" b="0" i="0" u="none" strike="noStrike" baseline="0">
                <a:latin typeface="Segoe"/>
                <a:ea typeface="ＭＳ ゴシック"/>
              </a:rPr>
              <a:t>. Microsoft Project removes the filter.</a:t>
            </a:r>
          </a:p>
          <a:p>
            <a:pPr lvl="1" rtl="0"/>
            <a:r>
              <a:rPr lang="en-US" b="0" i="0" u="none" strike="noStrike" baseline="0">
                <a:latin typeface="Segoe"/>
                <a:ea typeface="ＭＳ ゴシック"/>
              </a:rPr>
              <a:t>14.	</a:t>
            </a:r>
            <a:r>
              <a:rPr lang="en-US" b="1" i="0" u="none" strike="noStrike" baseline="0">
                <a:latin typeface="Segoe"/>
                <a:ea typeface="ＭＳ ゴシック"/>
              </a:rPr>
              <a:t>SAVE </a:t>
            </a:r>
            <a:r>
              <a:rPr lang="en-US" b="0" i="0" u="none" strike="noStrike" baseline="0">
                <a:latin typeface="Segoe"/>
                <a:ea typeface="ＭＳ ゴシック"/>
              </a:rPr>
              <a:t>the project schedule. </a:t>
            </a:r>
            <a:r>
              <a:rPr lang="en-US" b="1" i="0" u="none" strike="noStrike" baseline="0">
                <a:latin typeface="Segoe"/>
                <a:ea typeface="ＭＳ ゴシック"/>
              </a:rPr>
              <a:t>CLOSE </a:t>
            </a:r>
            <a:r>
              <a:rPr lang="en-US" b="0" i="0" u="none" strike="noStrike" baseline="0">
                <a:latin typeface="Segoe"/>
                <a:ea typeface="ＭＳ ゴシック"/>
              </a:rPr>
              <a:t>the project schedule.</a:t>
            </a:r>
          </a:p>
          <a:p>
            <a:pPr lvl="0" rtl="0"/>
            <a:r>
              <a:rPr lang="en-US" b="1" i="0" u="none" strike="noStrike" baseline="0">
                <a:latin typeface="Segoe"/>
                <a:ea typeface="ＭＳ ゴシック"/>
              </a:rPr>
              <a:t>PAUSE</a:t>
            </a:r>
            <a:r>
              <a:rPr lang="en-US" b="0" i="0" u="none" strike="noStrike" baseline="0">
                <a:latin typeface="Segoe"/>
                <a:ea typeface="ＭＳ ゴシック"/>
              </a:rPr>
              <a:t>. If you are continuing to the next lesson, keep Project open. If you are not continuing to additional lessons, </a:t>
            </a:r>
            <a:r>
              <a:rPr lang="en-US" b="1" i="0" u="none" strike="noStrike" baseline="0">
                <a:latin typeface="Segoe"/>
                <a:ea typeface="ＭＳ ゴシック"/>
              </a:rPr>
              <a:t>CLOSE </a:t>
            </a:r>
            <a:r>
              <a:rPr lang="en-US" b="0" i="0" u="none" strike="noStrike" baseline="0">
                <a:latin typeface="Segoe"/>
                <a:ea typeface="ＭＳ ゴシック"/>
              </a:rPr>
              <a:t>Project.</a:t>
            </a:r>
          </a:p>
          <a:p>
            <a:pPr lvl="0" rtl="0"/>
            <a:r>
              <a:rPr lang="en-US" b="0" i="0" u="none" strike="noStrike" baseline="0">
                <a:latin typeface="Segoe"/>
                <a:ea typeface="ＭＳ ゴシック"/>
              </a:rPr>
              <a:t>In this exercise, you learned how to create and apply a custom filter. </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spTree>
    <p:extLst>
      <p:ext uri="{BB962C8B-B14F-4D97-AF65-F5344CB8AC3E}">
        <p14:creationId xmlns:p14="http://schemas.microsoft.com/office/powerpoint/2010/main" val="2749580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Create a Custom Filter</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a:latin typeface="Segoe"/>
                <a:ea typeface="ＭＳ ゴシック"/>
              </a:rPr>
              <a:t>A custom filter works in the same way as a predefined filter, except that you have selected the filtering criterion rather than Microsoft Project. </a:t>
            </a:r>
          </a:p>
          <a:p>
            <a:pPr lvl="0" rtl="0"/>
            <a:r>
              <a:rPr lang="en-US" b="0" i="0" u="none" strike="noStrike" baseline="0">
                <a:latin typeface="Segoe"/>
                <a:ea typeface="ＭＳ ゴシック"/>
              </a:rPr>
              <a:t>Remember that after filtering, you might see gaps in the task or resource ID numbers. </a:t>
            </a:r>
          </a:p>
          <a:p>
            <a:pPr lvl="0" rtl="0"/>
            <a:r>
              <a:rPr lang="en-US" b="0" i="0" u="none" strike="noStrike" baseline="0">
                <a:latin typeface="Segoe"/>
                <a:ea typeface="ＭＳ ゴシック"/>
              </a:rPr>
              <a:t>The data has not been deleted–it is only hidden until you remove the filter. </a:t>
            </a:r>
          </a:p>
          <a:p>
            <a:pPr lvl="0" rtl="0"/>
            <a:r>
              <a:rPr lang="en-US" b="0" i="0" u="none" strike="noStrike" baseline="0">
                <a:latin typeface="Segoe"/>
                <a:ea typeface="ＭＳ ゴシック"/>
              </a:rPr>
              <a:t>Also, as with sorting and grouping, the filtering applies to all the tables you can display in the active view. </a:t>
            </a:r>
          </a:p>
          <a:p>
            <a:pPr lvl="0" rtl="0"/>
            <a:r>
              <a:rPr lang="en-US" b="0" i="0" u="none" strike="noStrike" baseline="0">
                <a:latin typeface="Segoe"/>
                <a:ea typeface="ＭＳ ゴシック"/>
              </a:rPr>
              <a:t>Some views that do not support tables, such as the Calendar view, do support filtering but not AutoFilters.</a:t>
            </a:r>
            <a:endParaRPr lang="en-US" b="0" i="0" u="none" strike="noStrike" baseline="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spTree>
    <p:extLst>
      <p:ext uri="{BB962C8B-B14F-4D97-AF65-F5344CB8AC3E}">
        <p14:creationId xmlns:p14="http://schemas.microsoft.com/office/powerpoint/2010/main" val="774756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Skill Summary</a:t>
            </a:r>
            <a:endParaRPr lang="en-US" b="0" i="0" u="none" strike="noStrike" baseline="0">
              <a:solidFill>
                <a:srgbClr val="009E49"/>
              </a:solidFill>
              <a:latin typeface="Times New Roman"/>
              <a:ea typeface="ＭＳ ゴシック"/>
            </a:endParaRPr>
          </a:p>
        </p:txBody>
      </p:sp>
      <p:pic>
        <p:nvPicPr>
          <p:cNvPr id="4" name="Picture 3" descr="070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33" y="1759174"/>
            <a:ext cx="8246534" cy="1764854"/>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spTree>
    <p:extLst>
      <p:ext uri="{BB962C8B-B14F-4D97-AF65-F5344CB8AC3E}">
        <p14:creationId xmlns:p14="http://schemas.microsoft.com/office/powerpoint/2010/main" val="38681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Sorting Data</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0" i="0" u="none" strike="noStrike" baseline="0" dirty="0">
                <a:latin typeface="Segoe"/>
                <a:ea typeface="ＭＳ ゴシック"/>
              </a:rPr>
              <a:t>It is easiest to review and utilize data in Microsoft Project when you have it organized to fit your needs. </a:t>
            </a:r>
          </a:p>
          <a:p>
            <a:pPr lvl="0" rtl="0"/>
            <a:r>
              <a:rPr lang="en-US" b="0" i="0" u="none" strike="noStrike" baseline="0" dirty="0">
                <a:latin typeface="Segoe"/>
                <a:ea typeface="ＭＳ ゴシック"/>
              </a:rPr>
              <a:t>The </a:t>
            </a:r>
            <a:r>
              <a:rPr lang="en-US" b="1" i="0" u="none" strike="noStrike" baseline="0" dirty="0">
                <a:latin typeface="Segoe"/>
                <a:ea typeface="ＭＳ ゴシック"/>
              </a:rPr>
              <a:t>simplest way to reorganize task and resource data in Project is by sorting</a:t>
            </a:r>
            <a:r>
              <a:rPr lang="en-US" b="0" i="0" u="none" strike="noStrike" baseline="0" dirty="0">
                <a:latin typeface="Segoe"/>
                <a:ea typeface="ＭＳ ゴシック"/>
              </a:rPr>
              <a:t>.</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spTree>
    <p:extLst>
      <p:ext uri="{BB962C8B-B14F-4D97-AF65-F5344CB8AC3E}">
        <p14:creationId xmlns:p14="http://schemas.microsoft.com/office/powerpoint/2010/main" val="3360581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Sort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0" rtl="0"/>
            <a:r>
              <a:rPr lang="en-US" b="1" i="0" u="none" strike="noStrike" baseline="0" dirty="0">
                <a:latin typeface="Segoe"/>
                <a:ea typeface="ＭＳ ゴシック"/>
              </a:rPr>
              <a:t>GET READY. OPEN </a:t>
            </a:r>
            <a:r>
              <a:rPr lang="en-US" b="1" i="1" u="none" strike="noStrike" baseline="0" dirty="0">
                <a:latin typeface="Segoe"/>
                <a:ea typeface="ＭＳ ゴシック"/>
              </a:rPr>
              <a:t>Don Funk Music Video 7M</a:t>
            </a:r>
            <a:r>
              <a:rPr lang="en-US" b="0" i="0" u="none" strike="noStrike" baseline="0" dirty="0">
                <a:latin typeface="Segoe"/>
                <a:ea typeface="ＭＳ ゴシック"/>
              </a:rPr>
              <a:t>. </a:t>
            </a:r>
            <a:r>
              <a:rPr lang="en-US" b="1" i="0" u="none" strike="noStrike" baseline="0" dirty="0">
                <a:latin typeface="Segoe"/>
                <a:ea typeface="ＭＳ ゴシック"/>
              </a:rPr>
              <a:t>SAVE </a:t>
            </a:r>
            <a:r>
              <a:rPr lang="en-US" b="0" i="0" u="none" strike="noStrike" baseline="0" dirty="0">
                <a:latin typeface="Segoe"/>
                <a:ea typeface="ＭＳ ゴシック"/>
              </a:rPr>
              <a:t>the file as </a:t>
            </a:r>
            <a:r>
              <a:rPr lang="en-US" b="1" i="1" u="none" strike="noStrike" baseline="0" dirty="0">
                <a:latin typeface="Segoe"/>
                <a:ea typeface="ＭＳ ゴシック"/>
              </a:rPr>
              <a:t>Don Funk Music Video 7</a:t>
            </a:r>
            <a:r>
              <a:rPr lang="en-US" b="0" i="0" u="none" strike="noStrike" baseline="0" dirty="0">
                <a:latin typeface="Times New Roman"/>
                <a:ea typeface="ＭＳ ゴシック"/>
              </a:rPr>
              <a:t>.</a:t>
            </a:r>
          </a:p>
          <a:p>
            <a:pPr lvl="1" rtl="0"/>
            <a:r>
              <a:rPr lang="en-US" b="0" i="0" u="none" strike="noStrike" baseline="0" dirty="0">
                <a:latin typeface="Segoe"/>
                <a:ea typeface="ＭＳ ゴシック"/>
              </a:rPr>
              <a:t>1.	Click the </a:t>
            </a:r>
            <a:r>
              <a:rPr lang="en-US" b="1" i="0" u="none" strike="noStrike" baseline="0" dirty="0">
                <a:latin typeface="Segoe"/>
                <a:ea typeface="ＭＳ ゴシック"/>
              </a:rPr>
              <a:t>View </a:t>
            </a:r>
            <a:r>
              <a:rPr lang="en-US" b="0" i="0" u="none" strike="noStrike" baseline="0" dirty="0">
                <a:latin typeface="Segoe"/>
                <a:ea typeface="ＭＳ ゴシック"/>
              </a:rPr>
              <a:t>tab, and then click </a:t>
            </a:r>
            <a:r>
              <a:rPr lang="en-US" b="1" i="0" u="none" strike="noStrike" baseline="0" dirty="0">
                <a:solidFill>
                  <a:srgbClr val="FF0000"/>
                </a:solidFill>
                <a:latin typeface="Segoe"/>
                <a:ea typeface="ＭＳ ゴシック"/>
              </a:rPr>
              <a:t>Resource Sheet</a:t>
            </a:r>
            <a:r>
              <a:rPr lang="en-US" b="0" i="0" u="none" strike="noStrike" baseline="0" dirty="0">
                <a:latin typeface="Segoe"/>
                <a:ea typeface="ＭＳ ゴシック"/>
              </a:rPr>
              <a:t>. The Resource Sheet view appears. The default table in the Resource Sheet view is the Entry table. However, you want to look at the cost per resource, which is not displayed in the Entry table.</a:t>
            </a:r>
          </a:p>
          <a:p>
            <a:pPr lvl="1" rtl="0"/>
            <a:r>
              <a:rPr lang="en-US" b="0" i="0" u="none" strike="noStrike" baseline="0" dirty="0">
                <a:latin typeface="Segoe"/>
                <a:ea typeface="ＭＳ ゴシック"/>
              </a:rPr>
              <a:t>2.	On the ribbon, click the </a:t>
            </a:r>
            <a:r>
              <a:rPr lang="en-US" b="1" i="0" u="none" strike="noStrike" baseline="0" dirty="0">
                <a:solidFill>
                  <a:srgbClr val="FF0000"/>
                </a:solidFill>
                <a:latin typeface="Segoe"/>
                <a:ea typeface="ＭＳ ゴシック"/>
              </a:rPr>
              <a:t>Tables </a:t>
            </a:r>
            <a:r>
              <a:rPr lang="en-US" b="0" i="0" u="none" strike="noStrike" baseline="0" dirty="0">
                <a:solidFill>
                  <a:srgbClr val="FF0000"/>
                </a:solidFill>
                <a:latin typeface="Segoe"/>
                <a:ea typeface="ＭＳ ゴシック"/>
              </a:rPr>
              <a:t>button in the Data group </a:t>
            </a:r>
            <a:r>
              <a:rPr lang="en-US" b="0" i="0" u="none" strike="noStrike" baseline="0" dirty="0">
                <a:latin typeface="Segoe"/>
                <a:ea typeface="ＭＳ ゴシック"/>
              </a:rPr>
              <a:t>and then select </a:t>
            </a:r>
            <a:r>
              <a:rPr lang="en-US" b="1" i="0" u="none" strike="noStrike" baseline="0" dirty="0">
                <a:latin typeface="Segoe"/>
                <a:ea typeface="ＭＳ ゴシック"/>
              </a:rPr>
              <a:t>Summary</a:t>
            </a:r>
            <a:r>
              <a:rPr lang="en-US" b="0" i="0" u="none" strike="noStrike" baseline="0" dirty="0">
                <a:latin typeface="Segoe"/>
                <a:ea typeface="ＭＳ ゴシック"/>
              </a:rPr>
              <a:t>. The Summary table appears in the Resource Sheet view.</a:t>
            </a:r>
            <a:endParaRPr lang="en-US" b="0" i="0" u="none" strike="noStrike" baseline="0" dirty="0">
              <a:latin typeface="Times New Roman"/>
              <a:ea typeface="ＭＳ ゴシック"/>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spTree>
    <p:extLst>
      <p:ext uri="{BB962C8B-B14F-4D97-AF65-F5344CB8AC3E}">
        <p14:creationId xmlns:p14="http://schemas.microsoft.com/office/powerpoint/2010/main" val="425375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a:ea typeface="ＭＳ ゴシック"/>
              </a:rPr>
              <a:t>Step by Step: </a:t>
            </a:r>
            <a:r>
              <a:rPr lang="en-US" dirty="0">
                <a:solidFill>
                  <a:srgbClr val="FF0000"/>
                </a:solidFill>
                <a:latin typeface="Segoe"/>
                <a:ea typeface="ＭＳ ゴシック"/>
              </a:rPr>
              <a:t>Sort Data in a Resource View</a:t>
            </a:r>
            <a:endParaRPr lang="en-US" dirty="0">
              <a:solidFill>
                <a:srgbClr val="FF0000"/>
              </a:solidFill>
            </a:endParaRPr>
          </a:p>
        </p:txBody>
      </p:sp>
      <p:sp>
        <p:nvSpPr>
          <p:cNvPr id="3" name="Content Placeholder 2"/>
          <p:cNvSpPr>
            <a:spLocks noGrp="1"/>
          </p:cNvSpPr>
          <p:nvPr>
            <p:ph idx="1"/>
          </p:nvPr>
        </p:nvSpPr>
        <p:spPr/>
        <p:txBody>
          <a:bodyPr/>
          <a:lstStyle/>
          <a:p>
            <a:pPr lvl="1"/>
            <a:r>
              <a:rPr lang="en-US" dirty="0">
                <a:latin typeface="Segoe"/>
                <a:ea typeface="ＭＳ ゴシック"/>
              </a:rPr>
              <a:t>3.	Auto-fit the columns so </a:t>
            </a:r>
            <a:br>
              <a:rPr lang="en-US" dirty="0">
                <a:latin typeface="Segoe"/>
                <a:ea typeface="ＭＳ ゴシック"/>
              </a:rPr>
            </a:br>
            <a:r>
              <a:rPr lang="en-US" dirty="0">
                <a:latin typeface="Segoe"/>
                <a:ea typeface="ＭＳ ゴシック"/>
              </a:rPr>
              <a:t>the data can be easily </a:t>
            </a:r>
            <a:br>
              <a:rPr lang="en-US" dirty="0">
                <a:latin typeface="Segoe"/>
                <a:ea typeface="ＭＳ ゴシック"/>
              </a:rPr>
            </a:br>
            <a:r>
              <a:rPr lang="en-US" dirty="0">
                <a:latin typeface="Segoe"/>
                <a:ea typeface="ＭＳ ゴシック"/>
              </a:rPr>
              <a:t>read. Your screen should </a:t>
            </a:r>
            <a:br>
              <a:rPr lang="en-US" dirty="0">
                <a:latin typeface="Segoe"/>
                <a:ea typeface="ＭＳ ゴシック"/>
              </a:rPr>
            </a:br>
            <a:r>
              <a:rPr lang="en-US" dirty="0">
                <a:latin typeface="Segoe"/>
                <a:ea typeface="ＭＳ ゴシック"/>
              </a:rPr>
              <a:t>look similar to the figure </a:t>
            </a:r>
            <a:br>
              <a:rPr lang="en-US" dirty="0">
                <a:latin typeface="Segoe"/>
                <a:ea typeface="ＭＳ ゴシック"/>
              </a:rPr>
            </a:br>
            <a:r>
              <a:rPr lang="en-US" dirty="0">
                <a:latin typeface="Segoe"/>
                <a:ea typeface="ＭＳ ゴシック"/>
              </a:rPr>
              <a:t>at right.</a:t>
            </a:r>
          </a:p>
        </p:txBody>
      </p:sp>
      <p:sp>
        <p:nvSpPr>
          <p:cNvPr id="4" name="Date Placeholder 3"/>
          <p:cNvSpPr>
            <a:spLocks noGrp="1"/>
          </p:cNvSpPr>
          <p:nvPr>
            <p:ph type="dt" sz="half" idx="10"/>
          </p:nvPr>
        </p:nvSpPr>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p:txBody>
          <a:bodyPr/>
          <a:lstStyle/>
          <a:p>
            <a:pPr>
              <a:defRPr/>
            </a:pPr>
            <a:fld id="{4453F413-A379-4AA4-A6AE-7C7FDF82C384}" type="slidenum">
              <a:rPr lang="en-US" smtClean="0"/>
              <a:pPr>
                <a:defRPr/>
              </a:pPr>
              <a:t>7</a:t>
            </a:fld>
            <a:endParaRPr lang="en-US" dirty="0"/>
          </a:p>
        </p:txBody>
      </p:sp>
      <p:pic>
        <p:nvPicPr>
          <p:cNvPr id="7" name="Picture 6" descr="070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1115" y="1625600"/>
            <a:ext cx="4206258" cy="4495800"/>
          </a:xfrm>
          <a:prstGeom prst="rect">
            <a:avLst/>
          </a:prstGeom>
        </p:spPr>
      </p:pic>
      <p:sp>
        <p:nvSpPr>
          <p:cNvPr id="8" name="Rectangle: Rounded Corners 7">
            <a:extLst>
              <a:ext uri="{FF2B5EF4-FFF2-40B4-BE49-F238E27FC236}">
                <a16:creationId xmlns:a16="http://schemas.microsoft.com/office/drawing/2014/main" id="{1866B8C9-6CD8-4A36-AC62-F1F4DBD89E17}"/>
              </a:ext>
            </a:extLst>
          </p:cNvPr>
          <p:cNvSpPr/>
          <p:nvPr/>
        </p:nvSpPr>
        <p:spPr bwMode="auto">
          <a:xfrm>
            <a:off x="7086600" y="1625600"/>
            <a:ext cx="1430773" cy="203200"/>
          </a:xfrm>
          <a:prstGeom prst="roundRect">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688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Sort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dirty="0">
                <a:latin typeface="Segoe"/>
                <a:ea typeface="ＭＳ ゴシック"/>
              </a:rPr>
              <a:t>4.	On the ribbon, click the </a:t>
            </a:r>
            <a:r>
              <a:rPr lang="en-US" b="1" i="0" u="none" strike="noStrike" baseline="0" dirty="0">
                <a:solidFill>
                  <a:srgbClr val="FF0000"/>
                </a:solidFill>
                <a:latin typeface="Segoe"/>
                <a:ea typeface="ＭＳ ゴシック"/>
              </a:rPr>
              <a:t>Sort</a:t>
            </a:r>
            <a:r>
              <a:rPr lang="en-US" b="1" i="0" u="none" strike="noStrike" baseline="0" dirty="0">
                <a:latin typeface="Segoe"/>
                <a:ea typeface="ＭＳ ゴシック"/>
              </a:rPr>
              <a:t> </a:t>
            </a:r>
            <a:r>
              <a:rPr lang="en-US" b="0" i="0" u="none" strike="noStrike" baseline="0" dirty="0">
                <a:latin typeface="Segoe"/>
                <a:ea typeface="ＭＳ ゴシック"/>
              </a:rPr>
              <a:t>button in the </a:t>
            </a:r>
            <a:r>
              <a:rPr lang="en-US" b="0" i="0" u="none" strike="noStrike" baseline="0" dirty="0">
                <a:solidFill>
                  <a:srgbClr val="FF0000"/>
                </a:solidFill>
                <a:latin typeface="Segoe"/>
                <a:ea typeface="ＭＳ ゴシック"/>
              </a:rPr>
              <a:t>Data group</a:t>
            </a:r>
            <a:r>
              <a:rPr lang="en-US" b="0" i="0" u="none" strike="noStrike" baseline="0" dirty="0">
                <a:latin typeface="Segoe"/>
                <a:ea typeface="ＭＳ ゴシック"/>
              </a:rPr>
              <a:t> and then click </a:t>
            </a:r>
            <a:r>
              <a:rPr lang="en-US" b="1" i="0" u="none" strike="noStrike" baseline="0" dirty="0">
                <a:latin typeface="Segoe"/>
                <a:ea typeface="ＭＳ ゴシック"/>
              </a:rPr>
              <a:t>Sort By</a:t>
            </a:r>
            <a:r>
              <a:rPr lang="en-US" b="0" i="0" u="none" strike="noStrike" baseline="0" dirty="0">
                <a:latin typeface="Segoe"/>
                <a:ea typeface="ＭＳ ゴシック"/>
              </a:rPr>
              <a:t>. The Sort dialog box appears (as shown in</a:t>
            </a:r>
            <a:r>
              <a:rPr lang="en-US" b="0" i="0" u="none" strike="noStrike" dirty="0">
                <a:latin typeface="Segoe"/>
                <a:ea typeface="ＭＳ ゴシック"/>
              </a:rPr>
              <a:t> the figure on slide 3</a:t>
            </a:r>
            <a:r>
              <a:rPr lang="en-US" b="0" i="0" u="none" strike="noStrike" baseline="0" dirty="0">
                <a:latin typeface="Segoe"/>
                <a:ea typeface="ＭＳ ゴシック"/>
              </a:rPr>
              <a:t>).</a:t>
            </a:r>
          </a:p>
          <a:p>
            <a:pPr lvl="1" rtl="0"/>
            <a:r>
              <a:rPr lang="en-US" b="0" i="0" u="none" strike="noStrike" baseline="0" dirty="0">
                <a:latin typeface="Segoe"/>
                <a:ea typeface="ＭＳ ゴシック"/>
              </a:rPr>
              <a:t>5.	In the </a:t>
            </a:r>
            <a:r>
              <a:rPr lang="en-US" b="1" i="0" u="none" strike="noStrike" baseline="0" dirty="0">
                <a:latin typeface="Segoe"/>
                <a:ea typeface="ＭＳ ゴシック"/>
              </a:rPr>
              <a:t>Sort by </a:t>
            </a:r>
            <a:r>
              <a:rPr lang="en-US" b="0" i="0" u="none" strike="noStrike" baseline="0" dirty="0">
                <a:latin typeface="Segoe"/>
                <a:ea typeface="ＭＳ ゴシック"/>
              </a:rPr>
              <a:t>section, select </a:t>
            </a:r>
            <a:r>
              <a:rPr lang="en-US" b="1" i="0" u="none" strike="noStrike" baseline="0" dirty="0">
                <a:latin typeface="Segoe"/>
                <a:ea typeface="ＭＳ ゴシック"/>
              </a:rPr>
              <a:t>Cost </a:t>
            </a:r>
            <a:r>
              <a:rPr lang="en-US" b="0" i="0" u="none" strike="noStrike" baseline="0" dirty="0">
                <a:latin typeface="Segoe"/>
                <a:ea typeface="ＭＳ ゴシック"/>
              </a:rPr>
              <a:t>from the dropdown menu. Next to that, click </a:t>
            </a:r>
            <a:r>
              <a:rPr lang="en-US" b="1" i="0" u="none" strike="noStrike" baseline="0" dirty="0">
                <a:latin typeface="Segoe"/>
                <a:ea typeface="ＭＳ ゴシック"/>
              </a:rPr>
              <a:t>Descending</a:t>
            </a:r>
            <a:r>
              <a:rPr lang="en-US" b="0" i="0" u="none" strike="noStrike" baseline="0" dirty="0">
                <a:latin typeface="Segoe"/>
                <a:ea typeface="ＭＳ ゴシック"/>
              </a:rPr>
              <a:t>. Make sure that the Permanently renumber resources check box at the bottom of the Sort dialog box is </a:t>
            </a:r>
            <a:r>
              <a:rPr lang="en-US" b="0" i="0" u="none" strike="noStrike" baseline="0" dirty="0">
                <a:solidFill>
                  <a:srgbClr val="FF0000"/>
                </a:solidFill>
                <a:latin typeface="Segoe"/>
                <a:ea typeface="ＭＳ ゴシック"/>
              </a:rPr>
              <a:t>NOT checked</a:t>
            </a:r>
            <a:r>
              <a:rPr lang="en-US" b="0" i="0" u="none" strike="noStrike" baseline="0" dirty="0">
                <a:latin typeface="Segoe"/>
                <a:ea typeface="ＭＳ ゴシック"/>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spTree>
    <p:extLst>
      <p:ext uri="{BB962C8B-B14F-4D97-AF65-F5344CB8AC3E}">
        <p14:creationId xmlns:p14="http://schemas.microsoft.com/office/powerpoint/2010/main" val="167149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a:solidFill>
                  <a:srgbClr val="009E49"/>
                </a:solidFill>
                <a:latin typeface="Segoe"/>
                <a:ea typeface="ＭＳ ゴシック"/>
              </a:rPr>
              <a:t>Step by Step: Sort Data in a Resource View</a:t>
            </a:r>
            <a:endParaRPr lang="en-US" b="0" i="0" u="none" strike="noStrike" baseline="0">
              <a:solidFill>
                <a:srgbClr val="009E49"/>
              </a:solidFill>
              <a:latin typeface="Times New Roman"/>
              <a:ea typeface="ＭＳ ゴシック"/>
            </a:endParaRPr>
          </a:p>
        </p:txBody>
      </p:sp>
      <p:sp>
        <p:nvSpPr>
          <p:cNvPr id="3" name="Text Placeholder 2"/>
          <p:cNvSpPr>
            <a:spLocks noGrp="1"/>
          </p:cNvSpPr>
          <p:nvPr>
            <p:ph type="body" idx="1"/>
          </p:nvPr>
        </p:nvSpPr>
        <p:spPr/>
        <p:txBody>
          <a:bodyPr/>
          <a:lstStyle/>
          <a:p>
            <a:pPr lvl="1" rtl="0"/>
            <a:r>
              <a:rPr lang="en-US" b="0" i="0" u="none" strike="noStrike" baseline="0">
                <a:latin typeface="Segoe"/>
                <a:ea typeface="ＭＳ ゴシック"/>
              </a:rPr>
              <a:t>6.	Click the </a:t>
            </a:r>
            <a:r>
              <a:rPr lang="en-US" b="1" i="0" u="none" strike="noStrike" baseline="0">
                <a:latin typeface="Segoe"/>
                <a:ea typeface="ＭＳ ゴシック"/>
              </a:rPr>
              <a:t>Sort </a:t>
            </a:r>
            <a:r>
              <a:rPr lang="en-US" b="0" i="0" u="none" strike="noStrike" baseline="0">
                <a:latin typeface="Segoe"/>
                <a:ea typeface="ＭＳ ゴシック"/>
              </a:rPr>
              <a:t>button. </a:t>
            </a:r>
            <a:br>
              <a:rPr lang="en-US" b="0" i="0" u="none" strike="noStrike" baseline="0">
                <a:latin typeface="Segoe"/>
                <a:ea typeface="ＭＳ ゴシック"/>
              </a:rPr>
            </a:br>
            <a:r>
              <a:rPr lang="en-US" b="0" i="0" u="none" strike="noStrike" baseline="0">
                <a:latin typeface="Segoe"/>
                <a:ea typeface="ＭＳ ゴシック"/>
              </a:rPr>
              <a:t>The Summary table is </a:t>
            </a:r>
            <a:br>
              <a:rPr lang="en-US" b="0" i="0" u="none" strike="noStrike" baseline="0">
                <a:latin typeface="Segoe"/>
                <a:ea typeface="ＭＳ ゴシック"/>
              </a:rPr>
            </a:br>
            <a:r>
              <a:rPr lang="en-US" b="0" i="0" u="none" strike="noStrike" baseline="0">
                <a:latin typeface="Segoe"/>
                <a:ea typeface="ＭＳ ゴシック"/>
              </a:rPr>
              <a:t>sorted from the highest </a:t>
            </a:r>
            <a:br>
              <a:rPr lang="en-US" b="0" i="0" u="none" strike="noStrike" baseline="0">
                <a:latin typeface="Segoe"/>
                <a:ea typeface="ＭＳ ゴシック"/>
              </a:rPr>
            </a:br>
            <a:r>
              <a:rPr lang="en-US" b="0" i="0" u="none" strike="noStrike" baseline="0">
                <a:latin typeface="Segoe"/>
                <a:ea typeface="ＭＳ ゴシック"/>
              </a:rPr>
              <a:t>to lowest value in the </a:t>
            </a:r>
            <a:br>
              <a:rPr lang="en-US" b="0" i="0" u="none" strike="noStrike" baseline="0">
                <a:latin typeface="Segoe"/>
                <a:ea typeface="ＭＳ ゴシック"/>
              </a:rPr>
            </a:br>
            <a:r>
              <a:rPr lang="en-US" b="0" i="0" u="none" strike="noStrike" baseline="0">
                <a:latin typeface="Segoe"/>
                <a:ea typeface="ＭＳ ゴシック"/>
              </a:rPr>
              <a:t>Cost column. This sort </a:t>
            </a:r>
            <a:br>
              <a:rPr lang="en-US" b="0" i="0" u="none" strike="noStrike" baseline="0">
                <a:latin typeface="Segoe"/>
                <a:ea typeface="ＭＳ ゴシック"/>
              </a:rPr>
            </a:br>
            <a:r>
              <a:rPr lang="en-US" b="0" i="0" u="none" strike="noStrike" baseline="0">
                <a:latin typeface="Segoe"/>
                <a:ea typeface="ＭＳ ゴシック"/>
              </a:rPr>
              <a:t>enables you to look at </a:t>
            </a:r>
            <a:br>
              <a:rPr lang="en-US" b="0" i="0" u="none" strike="noStrike" baseline="0">
                <a:latin typeface="Segoe"/>
                <a:ea typeface="ＭＳ ゴシック"/>
              </a:rPr>
            </a:br>
            <a:r>
              <a:rPr lang="en-US" b="0" i="0" u="none" strike="noStrike" baseline="0">
                <a:latin typeface="Segoe"/>
                <a:ea typeface="ＭＳ ゴシック"/>
              </a:rPr>
              <a:t>resource costs across </a:t>
            </a:r>
            <a:br>
              <a:rPr lang="en-US" b="0" i="0" u="none" strike="noStrike" baseline="0">
                <a:latin typeface="Segoe"/>
                <a:ea typeface="ＭＳ ゴシック"/>
              </a:rPr>
            </a:br>
            <a:r>
              <a:rPr lang="en-US" b="0" i="0" u="none" strike="noStrike" baseline="0">
                <a:latin typeface="Segoe"/>
                <a:ea typeface="ＭＳ ゴシック"/>
              </a:rPr>
              <a:t>the entire project. Your </a:t>
            </a:r>
            <a:br>
              <a:rPr lang="en-US" b="0" i="0" u="none" strike="noStrike" baseline="0">
                <a:latin typeface="Segoe"/>
                <a:ea typeface="ＭＳ ゴシック"/>
              </a:rPr>
            </a:br>
            <a:r>
              <a:rPr lang="en-US" b="0" i="0" u="none" strike="noStrike" baseline="0">
                <a:latin typeface="Segoe"/>
                <a:ea typeface="ＭＳ ゴシック"/>
              </a:rPr>
              <a:t>screen should look similar </a:t>
            </a:r>
            <a:br>
              <a:rPr lang="en-US" b="0" i="0" u="none" strike="noStrike" baseline="0">
                <a:latin typeface="Segoe"/>
                <a:ea typeface="ＭＳ ゴシック"/>
              </a:rPr>
            </a:br>
            <a:r>
              <a:rPr lang="en-US" b="0" i="0" u="none" strike="noStrike" baseline="0">
                <a:latin typeface="Segoe"/>
                <a:ea typeface="ＭＳ ゴシック"/>
              </a:rPr>
              <a:t>to  the figure at right.</a:t>
            </a:r>
          </a:p>
        </p:txBody>
      </p:sp>
      <p:pic>
        <p:nvPicPr>
          <p:cNvPr id="4" name="Picture 3" descr="070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6400" y="1524000"/>
            <a:ext cx="4407786" cy="4738370"/>
          </a:xfrm>
          <a:prstGeom prst="rect">
            <a:avLst/>
          </a:prstGeom>
        </p:spPr>
      </p:pic>
      <p:sp>
        <p:nvSpPr>
          <p:cNvPr id="5" name="Date Placeholder 3"/>
          <p:cNvSpPr>
            <a:spLocks noGrp="1"/>
          </p:cNvSpPr>
          <p:nvPr>
            <p:ph type="dt" sz="half" idx="10"/>
          </p:nvPr>
        </p:nvSpPr>
        <p:spPr>
          <a:xfrm>
            <a:off x="457200" y="6245225"/>
            <a:ext cx="2133600" cy="476250"/>
          </a:xfrm>
        </p:spPr>
        <p:txBody>
          <a:bodyPr/>
          <a:lstStyle/>
          <a:p>
            <a:pPr>
              <a:defRPr/>
            </a:pPr>
            <a:r>
              <a:rPr lang="en-US"/>
              <a:t>© 2014, John Wiley &amp; Sons, Inc.</a:t>
            </a:r>
            <a:endParaRPr lang="en-US" dirty="0"/>
          </a:p>
        </p:txBody>
      </p:sp>
      <p:sp>
        <p:nvSpPr>
          <p:cNvPr id="6" name="Footer Placeholder 4"/>
          <p:cNvSpPr>
            <a:spLocks noGrp="1"/>
          </p:cNvSpPr>
          <p:nvPr>
            <p:ph type="ftr" sz="quarter" idx="11"/>
          </p:nvPr>
        </p:nvSpPr>
        <p:spPr>
          <a:xfrm>
            <a:off x="2743200" y="6245225"/>
            <a:ext cx="3657600" cy="476250"/>
          </a:xfrm>
        </p:spPr>
        <p:txBody>
          <a:bodyPr/>
          <a:lstStyle/>
          <a:p>
            <a:pPr>
              <a:defRPr/>
            </a:pPr>
            <a:r>
              <a:rPr lang="en-US" dirty="0"/>
              <a:t>Microsoft Official Academic Course, Microsoft Project 2013</a:t>
            </a:r>
          </a:p>
        </p:txBody>
      </p:sp>
      <p:sp>
        <p:nvSpPr>
          <p:cNvPr id="7"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
        <p:nvSpPr>
          <p:cNvPr id="8" name="Oval 7"/>
          <p:cNvSpPr/>
          <p:nvPr/>
        </p:nvSpPr>
        <p:spPr bwMode="auto">
          <a:xfrm>
            <a:off x="7010400" y="1447800"/>
            <a:ext cx="1676400" cy="304800"/>
          </a:xfrm>
          <a:prstGeom prst="ellipse">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124611824"/>
      </p:ext>
    </p:extLst>
  </p:cSld>
  <p:clrMapOvr>
    <a:masterClrMapping/>
  </p:clrMapOvr>
</p:sld>
</file>

<file path=ppt/theme/theme1.xml><?xml version="1.0" encoding="utf-8"?>
<a:theme xmlns:a="http://schemas.openxmlformats.org/drawingml/2006/main" name="templat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414</TotalTime>
  <Words>3433</Words>
  <Application>Microsoft Office PowerPoint</Application>
  <PresentationFormat>On-screen Show (4:3)</PresentationFormat>
  <Paragraphs>323</Paragraphs>
  <Slides>45</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ＭＳ ゴシック</vt:lpstr>
      <vt:lpstr>Arial</vt:lpstr>
      <vt:lpstr>Calibri</vt:lpstr>
      <vt:lpstr>Franklin Gothic Book</vt:lpstr>
      <vt:lpstr>Franklin Gothic Medium</vt:lpstr>
      <vt:lpstr>Segoe</vt:lpstr>
      <vt:lpstr>Segoe UI</vt:lpstr>
      <vt:lpstr>Segoe UI Light</vt:lpstr>
      <vt:lpstr>Segoe UI Semibold</vt:lpstr>
      <vt:lpstr>Segoe UI Semilight</vt:lpstr>
      <vt:lpstr>Times New Roman</vt:lpstr>
      <vt:lpstr>template</vt:lpstr>
      <vt:lpstr>Project Information:  Sorting, Grouping, and Filtering</vt:lpstr>
      <vt:lpstr>Objectives</vt:lpstr>
      <vt:lpstr>Software Orientation</vt:lpstr>
      <vt:lpstr>Software Orientation</vt:lpstr>
      <vt:lpstr>Sorting Data</vt:lpstr>
      <vt:lpstr>Step by Step: Sort Data in a Resource View</vt:lpstr>
      <vt:lpstr>Step by Step: Sort Data in a Resource View</vt:lpstr>
      <vt:lpstr>Step by Step: Sort Data in a Resource View</vt:lpstr>
      <vt:lpstr>Step by Step: Sort Data in a Resource View</vt:lpstr>
      <vt:lpstr>Step by Step: Sort Data in a Resource View</vt:lpstr>
      <vt:lpstr>Step by Step: Sort Data in a Resource View</vt:lpstr>
      <vt:lpstr>Step by Step: Sort Data in a Resource View</vt:lpstr>
      <vt:lpstr>Step by Step: Sort Data in a Resource View</vt:lpstr>
      <vt:lpstr>Step by Step: Sort Data in a Resource View</vt:lpstr>
      <vt:lpstr>Step by Step: Sort Data in a Resource View</vt:lpstr>
      <vt:lpstr>Step by Step: Sort Data in a Resource View</vt:lpstr>
      <vt:lpstr>Step by Step: Sort Data in a Resource View</vt:lpstr>
      <vt:lpstr>Grouping Data</vt:lpstr>
      <vt:lpstr>Step by Step: Group Data in a Resource View</vt:lpstr>
      <vt:lpstr>Step by Step: Group Data in a Resource View</vt:lpstr>
      <vt:lpstr>Step by Step: Group Data in a Resource View</vt:lpstr>
      <vt:lpstr>Step by Step: Group Data in a Resource View</vt:lpstr>
      <vt:lpstr>Step by Step: Group Data in a Resource View</vt:lpstr>
      <vt:lpstr>Step by Step: Group Data in a Resource View</vt:lpstr>
      <vt:lpstr>Step by Step: Group Data in a Resource View</vt:lpstr>
      <vt:lpstr>Step by Step: Group Data in a Resource View</vt:lpstr>
      <vt:lpstr>Step by Step: Group Data in a Resource View</vt:lpstr>
      <vt:lpstr>Filtering Data</vt:lpstr>
      <vt:lpstr>Step by Step: Create and Apply a Filter in a View</vt:lpstr>
      <vt:lpstr>Step by Step: Create and Apply a Filter in a View</vt:lpstr>
      <vt:lpstr>Step by Step: Create and Apply a Filter in a View</vt:lpstr>
      <vt:lpstr>Step by Step: Create and Apply a Filter in a View</vt:lpstr>
      <vt:lpstr>Step by Step: Create and Apply a Filter in a View</vt:lpstr>
      <vt:lpstr>Step by Step: Create and Apply a Filter in a View</vt:lpstr>
      <vt:lpstr>Step by Step: Create and Apply a Filter in a View</vt:lpstr>
      <vt:lpstr>Step by Step: Create and Apply a Filter in a View</vt:lpstr>
      <vt:lpstr>Step by Step: Create and Apply a Filter in a View</vt:lpstr>
      <vt:lpstr>Creating a Custom Filter</vt:lpstr>
      <vt:lpstr>Step by Step: Create a Custom Filter</vt:lpstr>
      <vt:lpstr>Step by Step: Create a Custom Filter</vt:lpstr>
      <vt:lpstr>Step by Step: Create a Custom Filter</vt:lpstr>
      <vt:lpstr>Step by Step: Create a Custom Filter</vt:lpstr>
      <vt:lpstr>Step by Step: Create a Custom Filter</vt:lpstr>
      <vt:lpstr>Step by Step: Create a Custom Filter</vt:lpstr>
      <vt:lpstr>Skill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Gregory Binder</cp:lastModifiedBy>
  <cp:revision>303</cp:revision>
  <dcterms:created xsi:type="dcterms:W3CDTF">2011-08-08T12:10:51Z</dcterms:created>
  <dcterms:modified xsi:type="dcterms:W3CDTF">2017-09-27T23:38:26Z</dcterms:modified>
</cp:coreProperties>
</file>