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0" r:id="rId1"/>
  </p:sldMasterIdLst>
  <p:notesMasterIdLst>
    <p:notesMasterId r:id="rId49"/>
  </p:notesMasterIdLst>
  <p:handoutMasterIdLst>
    <p:handoutMasterId r:id="rId50"/>
  </p:handoutMasterIdLst>
  <p:sldIdLst>
    <p:sldId id="256" r:id="rId2"/>
    <p:sldId id="298" r:id="rId3"/>
    <p:sldId id="258" r:id="rId4"/>
    <p:sldId id="299" r:id="rId5"/>
    <p:sldId id="259" r:id="rId6"/>
    <p:sldId id="260" r:id="rId7"/>
    <p:sldId id="261" r:id="rId8"/>
    <p:sldId id="262" r:id="rId9"/>
    <p:sldId id="263" r:id="rId10"/>
    <p:sldId id="300"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301" r:id="rId33"/>
    <p:sldId id="285" r:id="rId34"/>
    <p:sldId id="286" r:id="rId35"/>
    <p:sldId id="302" r:id="rId36"/>
    <p:sldId id="287" r:id="rId37"/>
    <p:sldId id="288" r:id="rId38"/>
    <p:sldId id="289" r:id="rId39"/>
    <p:sldId id="290" r:id="rId40"/>
    <p:sldId id="291" r:id="rId41"/>
    <p:sldId id="292" r:id="rId42"/>
    <p:sldId id="293" r:id="rId43"/>
    <p:sldId id="303" r:id="rId44"/>
    <p:sldId id="294" r:id="rId45"/>
    <p:sldId id="295" r:id="rId46"/>
    <p:sldId id="296" r:id="rId47"/>
    <p:sldId id="297" r:id="rId48"/>
  </p:sldIdLst>
  <p:sldSz cx="9144000" cy="6858000" type="screen4x3"/>
  <p:notesSz cx="6858000" cy="9144000"/>
  <p:defaultTex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008">
          <p15:clr>
            <a:srgbClr val="A4A3A4"/>
          </p15:clr>
        </p15:guide>
        <p15:guide id="2" pos="288">
          <p15:clr>
            <a:srgbClr val="A4A3A4"/>
          </p15:clr>
        </p15:guide>
        <p15:guide id="3" pos="5424">
          <p15:clr>
            <a:srgbClr val="A4A3A4"/>
          </p15:clr>
        </p15:guide>
        <p15:guide id="4" pos="300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yan Gambrel" initials="BG"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7C0A"/>
    <a:srgbClr val="009E49"/>
    <a:srgbClr val="DD5900"/>
    <a:srgbClr val="BA1419"/>
    <a:srgbClr val="0072C6"/>
    <a:srgbClr val="0000FF"/>
    <a:srgbClr val="000066"/>
    <a:srgbClr val="0000CC"/>
    <a:srgbClr val="DECD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63" autoAdjust="0"/>
    <p:restoredTop sz="90603" autoAdjust="0"/>
  </p:normalViewPr>
  <p:slideViewPr>
    <p:cSldViewPr>
      <p:cViewPr varScale="1">
        <p:scale>
          <a:sx n="107" d="100"/>
          <a:sy n="107" d="100"/>
        </p:scale>
        <p:origin x="366" y="96"/>
      </p:cViewPr>
      <p:guideLst>
        <p:guide orient="horz" pos="1008"/>
        <p:guide pos="288"/>
        <p:guide pos="5424"/>
        <p:guide pos="3002"/>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70DCCA0-A0B2-6C4B-B4B8-D831C8552C46}" type="datetimeFigureOut">
              <a:rPr lang="en-US"/>
              <a:pPr/>
              <a:t>10/16/2017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B74A6AB-C4FF-CC4A-8822-2E8F9421DADB}" type="slidenum">
              <a:rPr/>
              <a:pPr/>
              <a:t>‹#›</a:t>
            </a:fld>
            <a:endParaRPr lang="en-US"/>
          </a:p>
        </p:txBody>
      </p:sp>
    </p:spTree>
    <p:extLst>
      <p:ext uri="{BB962C8B-B14F-4D97-AF65-F5344CB8AC3E}">
        <p14:creationId xmlns:p14="http://schemas.microsoft.com/office/powerpoint/2010/main" val="8169399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280ED1C-4248-4D12-A428-232B8B03309D}" type="datetimeFigureOut">
              <a:rPr lang="en-US"/>
              <a:pPr>
                <a:defRPr/>
              </a:pPr>
              <a:t>10/16/2017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428BCDC7-795C-45EE-A9AA-E637D7416180}" type="slidenum">
              <a:rPr lang="en-US"/>
              <a:pPr>
                <a:defRPr/>
              </a:pPr>
              <a:t>‹#›</a:t>
            </a:fld>
            <a:endParaRPr lang="en-US"/>
          </a:p>
        </p:txBody>
      </p:sp>
    </p:spTree>
    <p:extLst>
      <p:ext uri="{BB962C8B-B14F-4D97-AF65-F5344CB8AC3E}">
        <p14:creationId xmlns:p14="http://schemas.microsoft.com/office/powerpoint/2010/main" val="15946743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p>
        </p:txBody>
      </p:sp>
      <p:sp>
        <p:nvSpPr>
          <p:cNvPr id="5120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2DBF21D6-1232-4A45-9874-F1E25BDAB220}" type="slidenum">
              <a:rPr lang="en-US" smtClean="0"/>
              <a:pPr eaLnBrk="1" hangingPunct="1"/>
              <a:t>1</a:t>
            </a:fld>
            <a:endParaRPr lang="en-US"/>
          </a:p>
        </p:txBody>
      </p:sp>
    </p:spTree>
    <p:extLst>
      <p:ext uri="{BB962C8B-B14F-4D97-AF65-F5344CB8AC3E}">
        <p14:creationId xmlns:p14="http://schemas.microsoft.com/office/powerpoint/2010/main" val="1785717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r>
              <a:rPr lang="en-US">
                <a:latin typeface="Segoe"/>
                <a:ea typeface="ＭＳ ゴシック"/>
              </a:rPr>
              <a:t>Cross Ref: You will go deeper into the Set Baseline dialog box in Lesson 11.</a:t>
            </a:r>
          </a:p>
          <a:p>
            <a:pPr lvl="2"/>
            <a:r>
              <a:rPr lang="en-US">
                <a:latin typeface="Segoe"/>
                <a:ea typeface="ＭＳ ゴシック"/>
              </a:rPr>
              <a:t>Take Note: You can save up to eleven baselines in a single project schedule. The baselines are named Baseline (the first baseline you would normally save) and Baseline 1 through Baseline 10. Saving multiple baselines is helpful if your project duration is especially long or if you have approved scope/schedule changes. You can save multiple baselines to record different sets of baseline values and later compare these against each other and against actual values.</a:t>
            </a:r>
          </a:p>
          <a:p>
            <a:pPr lvl="1" rtl="0"/>
            <a:endParaRPr lang="en-US" b="0" i="0" u="none" strike="noStrike" baseline="0">
              <a:latin typeface="Times New Roman"/>
              <a:ea typeface="ＭＳ ゴシック"/>
            </a:endParaRP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6</a:t>
            </a:fld>
            <a:endParaRPr lang="en-US"/>
          </a:p>
        </p:txBody>
      </p:sp>
    </p:spTree>
    <p:extLst>
      <p:ext uri="{BB962C8B-B14F-4D97-AF65-F5344CB8AC3E}">
        <p14:creationId xmlns:p14="http://schemas.microsoft.com/office/powerpoint/2010/main" val="1729399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a:latin typeface="Segoe"/>
                <a:ea typeface="ＭＳ ゴシック"/>
              </a:rPr>
              <a:t>Troubleshooting: If any column displays pound signs (####), double-click between the column titles to widen the column.</a:t>
            </a:r>
            <a:endParaRPr lang="en-US" b="0" i="0" u="none" strike="noStrike" baseline="0">
              <a:latin typeface="Times New Roman"/>
              <a:ea typeface="ＭＳ ゴシック"/>
            </a:endParaRP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8</a:t>
            </a:fld>
            <a:endParaRPr lang="en-US"/>
          </a:p>
        </p:txBody>
      </p:sp>
    </p:spTree>
    <p:extLst>
      <p:ext uri="{BB962C8B-B14F-4D97-AF65-F5344CB8AC3E}">
        <p14:creationId xmlns:p14="http://schemas.microsoft.com/office/powerpoint/2010/main" val="867357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a:latin typeface="Segoe"/>
                <a:ea typeface="ＭＳ ゴシック"/>
              </a:rPr>
              <a:t>Take Note: You can also use the schedule percent complete buttons to quickly update tasks that are 0%, 25%, 50%, 75%, and 100% complete. The schedule percent complete buttons are located in the Schedule group on the Task tab. Select the task you want to update, and then click the appropriate percentage button.</a:t>
            </a:r>
            <a:endParaRPr lang="en-US" b="0" i="0" u="none" strike="noStrike" baseline="0">
              <a:latin typeface="Times New Roman"/>
              <a:ea typeface="ＭＳ ゴシック"/>
            </a:endParaRP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23</a:t>
            </a:fld>
            <a:endParaRPr lang="en-US"/>
          </a:p>
        </p:txBody>
      </p:sp>
    </p:spTree>
    <p:extLst>
      <p:ext uri="{BB962C8B-B14F-4D97-AF65-F5344CB8AC3E}">
        <p14:creationId xmlns:p14="http://schemas.microsoft.com/office/powerpoint/2010/main" val="3221739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a:latin typeface="Segoe"/>
                <a:ea typeface="ＭＳ ゴシック"/>
              </a:rPr>
              <a:t>Take Note: You can view a task’s completion percentage and other tracking information by pointing to a progress bar in a task’s Gantt bar. A ScreenTip will appear.</a:t>
            </a:r>
            <a:endParaRPr lang="en-US" b="0" i="0" u="none" strike="noStrike" baseline="0">
              <a:latin typeface="Times New Roman"/>
              <a:ea typeface="ＭＳ ゴシック"/>
            </a:endParaRP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25</a:t>
            </a:fld>
            <a:endParaRPr lang="en-US"/>
          </a:p>
        </p:txBody>
      </p:sp>
    </p:spTree>
    <p:extLst>
      <p:ext uri="{BB962C8B-B14F-4D97-AF65-F5344CB8AC3E}">
        <p14:creationId xmlns:p14="http://schemas.microsoft.com/office/powerpoint/2010/main" val="3950723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a:latin typeface="Segoe"/>
                <a:ea typeface="ＭＳ ゴシック"/>
              </a:rPr>
              <a:t>Another Way: To change the table, you can also right-click on the upper left corner of the active table and click Cost in the short-cut menu that appears.</a:t>
            </a:r>
            <a:endParaRPr lang="en-US" b="0" i="0" u="none" strike="noStrike" baseline="0">
              <a:latin typeface="Times New Roman"/>
              <a:ea typeface="ＭＳ ゴシック"/>
            </a:endParaRP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33</a:t>
            </a:fld>
            <a:endParaRPr lang="en-US"/>
          </a:p>
        </p:txBody>
      </p:sp>
    </p:spTree>
    <p:extLst>
      <p:ext uri="{BB962C8B-B14F-4D97-AF65-F5344CB8AC3E}">
        <p14:creationId xmlns:p14="http://schemas.microsoft.com/office/powerpoint/2010/main" val="26702181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a:latin typeface="Segoe"/>
                <a:ea typeface="ＭＳ ゴシック"/>
              </a:rPr>
              <a:t>Take note of the variance column. It shows that most of the Scene 2 variance can be tracked to Task 42, Scene 2 vocal recording.</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36</a:t>
            </a:fld>
            <a:endParaRPr lang="en-US"/>
          </a:p>
        </p:txBody>
      </p:sp>
    </p:spTree>
    <p:extLst>
      <p:ext uri="{BB962C8B-B14F-4D97-AF65-F5344CB8AC3E}">
        <p14:creationId xmlns:p14="http://schemas.microsoft.com/office/powerpoint/2010/main" val="522170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a:latin typeface="Segoe"/>
                <a:ea typeface="ＭＳ ゴシック"/>
              </a:rPr>
              <a:t>Another way to look for tasks that are over budget is with a filter.</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37</a:t>
            </a:fld>
            <a:endParaRPr lang="en-US"/>
          </a:p>
        </p:txBody>
      </p:sp>
    </p:spTree>
    <p:extLst>
      <p:ext uri="{BB962C8B-B14F-4D97-AF65-F5344CB8AC3E}">
        <p14:creationId xmlns:p14="http://schemas.microsoft.com/office/powerpoint/2010/main" val="536659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a:latin typeface="Segoe"/>
                <a:ea typeface="ＭＳ ゴシック"/>
              </a:rPr>
              <a:t>Take Note: It is possible to disable the ability of Microsoft Project to reschedule uncompleted work on tasks that are showing any actual work. Click the File tab then select Options. In the Options dialog box, click the Schedule tab. In the section that reads Scheduling options for this project, clear the Split in-progress tasks check box.</a:t>
            </a:r>
            <a:endParaRPr lang="en-US" b="0" i="0" u="none" strike="noStrike" baseline="0">
              <a:latin typeface="Times New Roman"/>
              <a:ea typeface="ＭＳ ゴシック"/>
            </a:endParaRP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44</a:t>
            </a:fld>
            <a:endParaRPr lang="en-US"/>
          </a:p>
        </p:txBody>
      </p:sp>
    </p:spTree>
    <p:extLst>
      <p:ext uri="{BB962C8B-B14F-4D97-AF65-F5344CB8AC3E}">
        <p14:creationId xmlns:p14="http://schemas.microsoft.com/office/powerpoint/2010/main" val="4066004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Rectangle 4"/>
          <p:cNvSpPr>
            <a:spLocks noGrp="1" noChangeArrowheads="1"/>
          </p:cNvSpPr>
          <p:nvPr>
            <p:ph type="dt" sz="half" idx="10"/>
          </p:nvPr>
        </p:nvSpPr>
        <p:spPr>
          <a:xfrm>
            <a:off x="381000" y="6245225"/>
            <a:ext cx="2414336" cy="476250"/>
          </a:xfrm>
          <a:ln/>
        </p:spPr>
        <p:txBody>
          <a:bodyPr/>
          <a:lstStyle>
            <a:lvl1pPr>
              <a:defRPr sz="1050"/>
            </a:lvl1pPr>
          </a:lstStyle>
          <a:p>
            <a:pPr>
              <a:defRPr/>
            </a:pPr>
            <a:r>
              <a:rPr lang="en-US" dirty="0"/>
              <a:t>© 2014, John Wiley &amp; Sons, Inc.</a:t>
            </a:r>
          </a:p>
        </p:txBody>
      </p:sp>
      <p:sp>
        <p:nvSpPr>
          <p:cNvPr id="5" name="Rectangle 5"/>
          <p:cNvSpPr>
            <a:spLocks noGrp="1" noChangeArrowheads="1"/>
          </p:cNvSpPr>
          <p:nvPr>
            <p:ph type="ftr" sz="quarter" idx="11"/>
          </p:nvPr>
        </p:nvSpPr>
        <p:spPr>
          <a:xfrm>
            <a:off x="2795336" y="6245225"/>
            <a:ext cx="3681664" cy="476250"/>
          </a:xfrm>
          <a:ln/>
        </p:spPr>
        <p:txBody>
          <a:bodyPr/>
          <a:lstStyle>
            <a:lvl1pPr>
              <a:defRPr sz="1050"/>
            </a:lvl1pPr>
          </a:lstStyle>
          <a:p>
            <a:pPr>
              <a:defRPr/>
            </a:pPr>
            <a:r>
              <a:rPr lang="en-US"/>
              <a:t>Microsoft Official Academic Course, Microsoft Project 2013</a:t>
            </a:r>
          </a:p>
        </p:txBody>
      </p:sp>
      <p:sp>
        <p:nvSpPr>
          <p:cNvPr id="6" name="Rectangle 6"/>
          <p:cNvSpPr>
            <a:spLocks noGrp="1" noChangeArrowheads="1"/>
          </p:cNvSpPr>
          <p:nvPr>
            <p:ph type="sldNum" sz="quarter" idx="12"/>
          </p:nvPr>
        </p:nvSpPr>
        <p:spPr>
          <a:xfrm>
            <a:off x="6477000" y="6245225"/>
            <a:ext cx="2185736" cy="476250"/>
          </a:xfrm>
          <a:ln/>
        </p:spPr>
        <p:txBody>
          <a:bodyPr/>
          <a:lstStyle>
            <a:lvl1pPr>
              <a:defRPr sz="1050"/>
            </a:lvl1pPr>
          </a:lstStyle>
          <a:p>
            <a:pPr>
              <a:defRPr/>
            </a:pPr>
            <a:fld id="{240459FF-3F71-4B7E-B046-907AA8018BDF}" type="slidenum">
              <a:rPr lang="en-US" smtClean="0"/>
              <a:pPr>
                <a:defRPr/>
              </a:pPr>
              <a:t>‹#›</a:t>
            </a:fld>
            <a:endParaRPr lang="en-US"/>
          </a:p>
        </p:txBody>
      </p:sp>
    </p:spTree>
    <p:extLst>
      <p:ext uri="{BB962C8B-B14F-4D97-AF65-F5344CB8AC3E}">
        <p14:creationId xmlns:p14="http://schemas.microsoft.com/office/powerpoint/2010/main" val="2293582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4pPr>
              <a:defRPr>
                <a:latin typeface="Segoe UI Light" panose="020B0502040204020203" pitchFamily="34" charset="0"/>
              </a:defRPr>
            </a:lvl4pPr>
            <a:lvl5pPr>
              <a:defRPr>
                <a:latin typeface="Segoe UI Ligh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 2014, John Wiley &amp; Sons, Inc.</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Microsoft Official Academic Course, Microsoft Project 2013</a:t>
            </a:r>
          </a:p>
        </p:txBody>
      </p:sp>
      <p:sp>
        <p:nvSpPr>
          <p:cNvPr id="6" name="Rectangle 6"/>
          <p:cNvSpPr>
            <a:spLocks noGrp="1" noChangeArrowheads="1"/>
          </p:cNvSpPr>
          <p:nvPr>
            <p:ph type="sldNum" sz="quarter" idx="12"/>
          </p:nvPr>
        </p:nvSpPr>
        <p:spPr>
          <a:ln/>
        </p:spPr>
        <p:txBody>
          <a:bodyPr/>
          <a:lstStyle>
            <a:lvl1pPr>
              <a:defRPr/>
            </a:lvl1pPr>
          </a:lstStyle>
          <a:p>
            <a:pPr>
              <a:defRPr/>
            </a:pPr>
            <a:fld id="{86C2D24E-22F0-472D-A177-7290747F42E4}" type="slidenum">
              <a:rPr lang="en-US"/>
              <a:pPr>
                <a:defRPr/>
              </a:pPr>
              <a:t>‹#›</a:t>
            </a:fld>
            <a:endParaRPr lang="en-US"/>
          </a:p>
        </p:txBody>
      </p:sp>
    </p:spTree>
    <p:extLst>
      <p:ext uri="{BB962C8B-B14F-4D97-AF65-F5344CB8AC3E}">
        <p14:creationId xmlns:p14="http://schemas.microsoft.com/office/powerpoint/2010/main" val="2710210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457200"/>
            <a:ext cx="6019800" cy="6019800"/>
          </a:xfrm>
        </p:spPr>
        <p:txBody>
          <a:bodyPr vert="eaVert"/>
          <a:lstStyle>
            <a:lvl4pPr>
              <a:defRPr>
                <a:latin typeface="Segoe UI Light" panose="020B0502040204020203" pitchFamily="34" charset="0"/>
              </a:defRPr>
            </a:lvl4pPr>
            <a:lvl5pPr>
              <a:defRPr>
                <a:latin typeface="Segoe UI Ligh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 2014, John Wiley &amp; Sons, Inc.</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Microsoft Official Academic Course, Microsoft Project 2013</a:t>
            </a:r>
          </a:p>
        </p:txBody>
      </p:sp>
      <p:sp>
        <p:nvSpPr>
          <p:cNvPr id="6" name="Rectangle 6"/>
          <p:cNvSpPr>
            <a:spLocks noGrp="1" noChangeArrowheads="1"/>
          </p:cNvSpPr>
          <p:nvPr>
            <p:ph type="sldNum" sz="quarter" idx="12"/>
          </p:nvPr>
        </p:nvSpPr>
        <p:spPr>
          <a:ln/>
        </p:spPr>
        <p:txBody>
          <a:bodyPr/>
          <a:lstStyle>
            <a:lvl1pPr>
              <a:defRPr/>
            </a:lvl1pPr>
          </a:lstStyle>
          <a:p>
            <a:pPr>
              <a:defRPr/>
            </a:pPr>
            <a:fld id="{8152DE83-7917-4EFF-B203-C419F0B2909C}" type="slidenum">
              <a:rPr lang="en-US"/>
              <a:pPr>
                <a:defRPr/>
              </a:pPr>
              <a:t>‹#›</a:t>
            </a:fld>
            <a:endParaRPr lang="en-US"/>
          </a:p>
        </p:txBody>
      </p:sp>
    </p:spTree>
    <p:extLst>
      <p:ext uri="{BB962C8B-B14F-4D97-AF65-F5344CB8AC3E}">
        <p14:creationId xmlns:p14="http://schemas.microsoft.com/office/powerpoint/2010/main" val="2641010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lstStyle>
            <a:lvl1pPr>
              <a:defRPr>
                <a:effectLst>
                  <a:outerShdw blurRad="38100" dist="38100" dir="2700000" algn="tl">
                    <a:schemeClr val="bg1"/>
                  </a:outerShdw>
                </a:effectLst>
              </a:defRPr>
            </a:lvl1pPr>
          </a:lstStyle>
          <a:p>
            <a:r>
              <a:rPr lang="en-US" dirty="0"/>
              <a:t>Click to edit Master title style</a:t>
            </a:r>
          </a:p>
        </p:txBody>
      </p:sp>
      <p:sp>
        <p:nvSpPr>
          <p:cNvPr id="3" name="Table Placeholder 2"/>
          <p:cNvSpPr>
            <a:spLocks noGrp="1"/>
          </p:cNvSpPr>
          <p:nvPr>
            <p:ph type="tbl" idx="1"/>
          </p:nvPr>
        </p:nvSpPr>
        <p:spPr>
          <a:xfrm>
            <a:off x="457200" y="1447800"/>
            <a:ext cx="8229600" cy="5029200"/>
          </a:xfrm>
        </p:spPr>
        <p:txBody>
          <a:bodyPr/>
          <a:lstStyle/>
          <a:p>
            <a:pPr lvl="0"/>
            <a:r>
              <a:rPr lang="en-US" noProof="0"/>
              <a:t>Click icon to add table</a:t>
            </a:r>
          </a:p>
        </p:txBody>
      </p:sp>
      <p:sp>
        <p:nvSpPr>
          <p:cNvPr id="4" name="Rectangle 4"/>
          <p:cNvSpPr>
            <a:spLocks noGrp="1" noChangeArrowheads="1"/>
          </p:cNvSpPr>
          <p:nvPr>
            <p:ph type="dt" sz="half" idx="10"/>
          </p:nvPr>
        </p:nvSpPr>
        <p:spPr>
          <a:ln/>
        </p:spPr>
        <p:txBody>
          <a:bodyPr/>
          <a:lstStyle>
            <a:lvl1pPr>
              <a:defRPr/>
            </a:lvl1pPr>
          </a:lstStyle>
          <a:p>
            <a:pPr>
              <a:defRPr/>
            </a:pPr>
            <a:r>
              <a:rPr lang="en-US"/>
              <a:t>© 2014, John Wiley &amp; Sons, Inc.</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Microsoft Official Academic Course, Microsoft Project 2013</a:t>
            </a:r>
          </a:p>
        </p:txBody>
      </p:sp>
      <p:sp>
        <p:nvSpPr>
          <p:cNvPr id="6" name="Rectangle 6"/>
          <p:cNvSpPr>
            <a:spLocks noGrp="1" noChangeArrowheads="1"/>
          </p:cNvSpPr>
          <p:nvPr>
            <p:ph type="sldNum" sz="quarter" idx="12"/>
          </p:nvPr>
        </p:nvSpPr>
        <p:spPr>
          <a:ln/>
        </p:spPr>
        <p:txBody>
          <a:bodyPr/>
          <a:lstStyle>
            <a:lvl1pPr>
              <a:defRPr/>
            </a:lvl1pPr>
          </a:lstStyle>
          <a:p>
            <a:pPr>
              <a:defRPr/>
            </a:pPr>
            <a:fld id="{3227066C-25CD-4A3B-B69F-B91E783C25B3}" type="slidenum">
              <a:rPr lang="en-US"/>
              <a:pPr>
                <a:defRPr/>
              </a:pPr>
              <a:t>‹#›</a:t>
            </a:fld>
            <a:endParaRPr lang="en-US"/>
          </a:p>
        </p:txBody>
      </p:sp>
    </p:spTree>
    <p:extLst>
      <p:ext uri="{BB962C8B-B14F-4D97-AF65-F5344CB8AC3E}">
        <p14:creationId xmlns:p14="http://schemas.microsoft.com/office/powerpoint/2010/main" val="1734006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F282B6-8E27-794E-A89F-7DCFF7487904}" type="datetimeFigureOut">
              <a:rPr lang="en-US"/>
              <a:pPr/>
              <a:t>10/16/2017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7D34CE-40C4-8542-9B13-092936FB9602}" type="slidenum">
              <a:rPr/>
              <a:pPr/>
              <a:t>‹#›</a:t>
            </a:fld>
            <a:endParaRPr lang="en-US"/>
          </a:p>
        </p:txBody>
      </p:sp>
    </p:spTree>
    <p:extLst>
      <p:ext uri="{BB962C8B-B14F-4D97-AF65-F5344CB8AC3E}">
        <p14:creationId xmlns:p14="http://schemas.microsoft.com/office/powerpoint/2010/main" val="2395460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2C6"/>
              </a:buCl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sz="1050"/>
            </a:lvl1pPr>
          </a:lstStyle>
          <a:p>
            <a:pPr>
              <a:defRPr/>
            </a:pPr>
            <a:r>
              <a:rPr lang="en-US"/>
              <a:t>© 2014, John Wiley &amp; Sons, Inc.</a:t>
            </a:r>
            <a:endParaRPr lang="en-US" dirty="0"/>
          </a:p>
        </p:txBody>
      </p:sp>
      <p:sp>
        <p:nvSpPr>
          <p:cNvPr id="5" name="Rectangle 5"/>
          <p:cNvSpPr>
            <a:spLocks noGrp="1" noChangeArrowheads="1"/>
          </p:cNvSpPr>
          <p:nvPr>
            <p:ph type="ftr" sz="quarter" idx="11"/>
          </p:nvPr>
        </p:nvSpPr>
        <p:spPr>
          <a:xfrm>
            <a:off x="2743200" y="6245225"/>
            <a:ext cx="3657600" cy="476250"/>
          </a:xfrm>
          <a:ln/>
        </p:spPr>
        <p:txBody>
          <a:bodyPr/>
          <a:lstStyle>
            <a:lvl1pPr>
              <a:defRPr sz="1050"/>
            </a:lvl1pPr>
          </a:lstStyle>
          <a:p>
            <a:pPr>
              <a:defRPr/>
            </a:pPr>
            <a:r>
              <a:rPr lang="en-US" dirty="0"/>
              <a:t>Microsoft Official Academic Course, Microsoft Project 2013</a:t>
            </a:r>
          </a:p>
        </p:txBody>
      </p:sp>
      <p:sp>
        <p:nvSpPr>
          <p:cNvPr id="6" name="Rectangle 6"/>
          <p:cNvSpPr>
            <a:spLocks noGrp="1" noChangeArrowheads="1"/>
          </p:cNvSpPr>
          <p:nvPr>
            <p:ph type="sldNum" sz="quarter" idx="12"/>
          </p:nvPr>
        </p:nvSpPr>
        <p:spPr>
          <a:ln/>
        </p:spPr>
        <p:txBody>
          <a:bodyPr/>
          <a:lstStyle>
            <a:lvl1pPr>
              <a:defRPr sz="1050"/>
            </a:lvl1pPr>
          </a:lstStyle>
          <a:p>
            <a:pPr>
              <a:defRPr/>
            </a:pPr>
            <a:fld id="{4453F413-A379-4AA4-A6AE-7C7FDF82C384}" type="slidenum">
              <a:rPr lang="en-US" smtClean="0"/>
              <a:pPr>
                <a:defRPr/>
              </a:pPr>
              <a:t>‹#›</a:t>
            </a:fld>
            <a:endParaRPr lang="en-US" dirty="0"/>
          </a:p>
        </p:txBody>
      </p:sp>
    </p:spTree>
    <p:extLst>
      <p:ext uri="{BB962C8B-B14F-4D97-AF65-F5344CB8AC3E}">
        <p14:creationId xmlns:p14="http://schemas.microsoft.com/office/powerpoint/2010/main" val="1432068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t>© 2014, John Wiley &amp; Sons, Inc.</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Microsoft Official Academic Course, Microsoft Project 2013</a:t>
            </a:r>
          </a:p>
        </p:txBody>
      </p:sp>
      <p:sp>
        <p:nvSpPr>
          <p:cNvPr id="6" name="Rectangle 6"/>
          <p:cNvSpPr>
            <a:spLocks noGrp="1" noChangeArrowheads="1"/>
          </p:cNvSpPr>
          <p:nvPr>
            <p:ph type="sldNum" sz="quarter" idx="12"/>
          </p:nvPr>
        </p:nvSpPr>
        <p:spPr>
          <a:ln/>
        </p:spPr>
        <p:txBody>
          <a:bodyPr/>
          <a:lstStyle>
            <a:lvl1pPr>
              <a:defRPr/>
            </a:lvl1pPr>
          </a:lstStyle>
          <a:p>
            <a:pPr>
              <a:defRPr/>
            </a:pPr>
            <a:fld id="{BDAF097D-FD51-42BB-BF26-7FAFAC6D60B7}" type="slidenum">
              <a:rPr lang="en-US"/>
              <a:pPr>
                <a:defRPr/>
              </a:pPr>
              <a:t>‹#›</a:t>
            </a:fld>
            <a:endParaRPr lang="en-US"/>
          </a:p>
        </p:txBody>
      </p:sp>
    </p:spTree>
    <p:extLst>
      <p:ext uri="{BB962C8B-B14F-4D97-AF65-F5344CB8AC3E}">
        <p14:creationId xmlns:p14="http://schemas.microsoft.com/office/powerpoint/2010/main" val="1576491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47800"/>
            <a:ext cx="4038600" cy="5029200"/>
          </a:xfrm>
        </p:spPr>
        <p:txBody>
          <a:bodyPr/>
          <a:lstStyle>
            <a:lvl1pPr>
              <a:defRPr sz="2800"/>
            </a:lvl1pPr>
            <a:lvl2pPr>
              <a:defRPr sz="2400"/>
            </a:lvl2pPr>
            <a:lvl3pPr>
              <a:defRPr sz="2000"/>
            </a:lvl3pPr>
            <a:lvl4pPr>
              <a:defRPr sz="1800">
                <a:latin typeface="Segoe UI Light" panose="020B0502040204020203" pitchFamily="34" charset="0"/>
              </a:defRPr>
            </a:lvl4pPr>
            <a:lvl5pPr>
              <a:defRPr sz="1800">
                <a:latin typeface="Segoe UI Light" panose="020B0502040204020203"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447800"/>
            <a:ext cx="4038600" cy="5029200"/>
          </a:xfrm>
        </p:spPr>
        <p:txBody>
          <a:bodyPr/>
          <a:lstStyle>
            <a:lvl1pPr>
              <a:defRPr sz="2800"/>
            </a:lvl1pPr>
            <a:lvl2pPr>
              <a:defRPr sz="2400"/>
            </a:lvl2pPr>
            <a:lvl3pPr>
              <a:defRPr sz="2000"/>
            </a:lvl3pPr>
            <a:lvl4pPr>
              <a:defRPr sz="1800">
                <a:latin typeface="Segoe UI Light" panose="020B0502040204020203" pitchFamily="34" charset="0"/>
              </a:defRPr>
            </a:lvl4pPr>
            <a:lvl5pPr>
              <a:defRPr sz="1800">
                <a:latin typeface="Segoe UI Light" panose="020B0502040204020203"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t>© 2014, John Wiley &amp; Sons, Inc.</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Microsoft Official Academic Course, Microsoft Project 2013</a:t>
            </a:r>
          </a:p>
        </p:txBody>
      </p:sp>
      <p:sp>
        <p:nvSpPr>
          <p:cNvPr id="7" name="Rectangle 6"/>
          <p:cNvSpPr>
            <a:spLocks noGrp="1" noChangeArrowheads="1"/>
          </p:cNvSpPr>
          <p:nvPr>
            <p:ph type="sldNum" sz="quarter" idx="12"/>
          </p:nvPr>
        </p:nvSpPr>
        <p:spPr>
          <a:ln/>
        </p:spPr>
        <p:txBody>
          <a:bodyPr/>
          <a:lstStyle>
            <a:lvl1pPr>
              <a:defRPr/>
            </a:lvl1pPr>
          </a:lstStyle>
          <a:p>
            <a:pPr>
              <a:defRPr/>
            </a:pPr>
            <a:fld id="{1B4B5463-1AC5-44D9-A7E0-25B4A933145A}" type="slidenum">
              <a:rPr lang="en-US"/>
              <a:pPr>
                <a:defRPr/>
              </a:pPr>
              <a:t>‹#›</a:t>
            </a:fld>
            <a:endParaRPr lang="en-US"/>
          </a:p>
        </p:txBody>
      </p:sp>
    </p:spTree>
    <p:extLst>
      <p:ext uri="{BB962C8B-B14F-4D97-AF65-F5344CB8AC3E}">
        <p14:creationId xmlns:p14="http://schemas.microsoft.com/office/powerpoint/2010/main" val="391360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atin typeface="Segoe UI Light" panose="020B0502040204020203" pitchFamily="34" charset="0"/>
              </a:defRPr>
            </a:lvl4pPr>
            <a:lvl5pPr>
              <a:defRPr sz="1600">
                <a:latin typeface="Segoe UI Light" panose="020B0502040204020203"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atin typeface="Segoe UI Light" panose="020B0502040204020203" pitchFamily="34" charset="0"/>
              </a:defRPr>
            </a:lvl4pPr>
            <a:lvl5pPr>
              <a:defRPr sz="1600">
                <a:latin typeface="Segoe UI Light" panose="020B0502040204020203"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a:t>© 2014, John Wiley &amp; Sons, Inc.</a:t>
            </a:r>
          </a:p>
        </p:txBody>
      </p:sp>
      <p:sp>
        <p:nvSpPr>
          <p:cNvPr id="8" name="Rectangle 5"/>
          <p:cNvSpPr>
            <a:spLocks noGrp="1" noChangeArrowheads="1"/>
          </p:cNvSpPr>
          <p:nvPr>
            <p:ph type="ftr" sz="quarter" idx="11"/>
          </p:nvPr>
        </p:nvSpPr>
        <p:spPr>
          <a:ln/>
        </p:spPr>
        <p:txBody>
          <a:bodyPr/>
          <a:lstStyle>
            <a:lvl1pPr>
              <a:defRPr/>
            </a:lvl1pPr>
          </a:lstStyle>
          <a:p>
            <a:pPr>
              <a:defRPr/>
            </a:pPr>
            <a:r>
              <a:rPr lang="en-US"/>
              <a:t>Microsoft Official Academic Course, Microsoft Project 2013</a:t>
            </a:r>
          </a:p>
        </p:txBody>
      </p:sp>
      <p:sp>
        <p:nvSpPr>
          <p:cNvPr id="9" name="Rectangle 6"/>
          <p:cNvSpPr>
            <a:spLocks noGrp="1" noChangeArrowheads="1"/>
          </p:cNvSpPr>
          <p:nvPr>
            <p:ph type="sldNum" sz="quarter" idx="12"/>
          </p:nvPr>
        </p:nvSpPr>
        <p:spPr>
          <a:ln/>
        </p:spPr>
        <p:txBody>
          <a:bodyPr/>
          <a:lstStyle>
            <a:lvl1pPr>
              <a:defRPr/>
            </a:lvl1pPr>
          </a:lstStyle>
          <a:p>
            <a:pPr>
              <a:defRPr/>
            </a:pPr>
            <a:fld id="{CA6C543E-908C-43D6-A406-AFACB94C8388}" type="slidenum">
              <a:rPr lang="en-US"/>
              <a:pPr>
                <a:defRPr/>
              </a:pPr>
              <a:t>‹#›</a:t>
            </a:fld>
            <a:endParaRPr lang="en-US"/>
          </a:p>
        </p:txBody>
      </p:sp>
    </p:spTree>
    <p:extLst>
      <p:ext uri="{BB962C8B-B14F-4D97-AF65-F5344CB8AC3E}">
        <p14:creationId xmlns:p14="http://schemas.microsoft.com/office/powerpoint/2010/main" val="327920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a:t>© 2014, John Wiley &amp; Sons, Inc.</a:t>
            </a:r>
          </a:p>
        </p:txBody>
      </p:sp>
      <p:sp>
        <p:nvSpPr>
          <p:cNvPr id="4" name="Rectangle 5"/>
          <p:cNvSpPr>
            <a:spLocks noGrp="1" noChangeArrowheads="1"/>
          </p:cNvSpPr>
          <p:nvPr>
            <p:ph type="ftr" sz="quarter" idx="11"/>
          </p:nvPr>
        </p:nvSpPr>
        <p:spPr>
          <a:ln/>
        </p:spPr>
        <p:txBody>
          <a:bodyPr/>
          <a:lstStyle>
            <a:lvl1pPr>
              <a:defRPr/>
            </a:lvl1pPr>
          </a:lstStyle>
          <a:p>
            <a:pPr>
              <a:defRPr/>
            </a:pPr>
            <a:r>
              <a:rPr lang="en-US"/>
              <a:t>Microsoft Official Academic Course, Microsoft Project 2013</a:t>
            </a:r>
          </a:p>
        </p:txBody>
      </p:sp>
      <p:sp>
        <p:nvSpPr>
          <p:cNvPr id="5" name="Rectangle 6"/>
          <p:cNvSpPr>
            <a:spLocks noGrp="1" noChangeArrowheads="1"/>
          </p:cNvSpPr>
          <p:nvPr>
            <p:ph type="sldNum" sz="quarter" idx="12"/>
          </p:nvPr>
        </p:nvSpPr>
        <p:spPr>
          <a:ln/>
        </p:spPr>
        <p:txBody>
          <a:bodyPr/>
          <a:lstStyle>
            <a:lvl1pPr>
              <a:defRPr/>
            </a:lvl1pPr>
          </a:lstStyle>
          <a:p>
            <a:pPr>
              <a:defRPr/>
            </a:pPr>
            <a:fld id="{28BFF6DF-3303-4C48-854A-FA250DD79FB4}" type="slidenum">
              <a:rPr lang="en-US"/>
              <a:pPr>
                <a:defRPr/>
              </a:pPr>
              <a:t>‹#›</a:t>
            </a:fld>
            <a:endParaRPr lang="en-US"/>
          </a:p>
        </p:txBody>
      </p:sp>
    </p:spTree>
    <p:extLst>
      <p:ext uri="{BB962C8B-B14F-4D97-AF65-F5344CB8AC3E}">
        <p14:creationId xmlns:p14="http://schemas.microsoft.com/office/powerpoint/2010/main" val="2342102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 2014, John Wiley &amp; Sons, Inc.</a:t>
            </a:r>
          </a:p>
        </p:txBody>
      </p:sp>
      <p:sp>
        <p:nvSpPr>
          <p:cNvPr id="3" name="Rectangle 5"/>
          <p:cNvSpPr>
            <a:spLocks noGrp="1" noChangeArrowheads="1"/>
          </p:cNvSpPr>
          <p:nvPr>
            <p:ph type="ftr" sz="quarter" idx="11"/>
          </p:nvPr>
        </p:nvSpPr>
        <p:spPr>
          <a:ln/>
        </p:spPr>
        <p:txBody>
          <a:bodyPr/>
          <a:lstStyle>
            <a:lvl1pPr>
              <a:defRPr/>
            </a:lvl1pPr>
          </a:lstStyle>
          <a:p>
            <a:pPr>
              <a:defRPr/>
            </a:pPr>
            <a:r>
              <a:rPr lang="en-US"/>
              <a:t>Microsoft Official Academic Course, Microsoft Project 2013</a:t>
            </a:r>
          </a:p>
        </p:txBody>
      </p:sp>
      <p:sp>
        <p:nvSpPr>
          <p:cNvPr id="4" name="Rectangle 6"/>
          <p:cNvSpPr>
            <a:spLocks noGrp="1" noChangeArrowheads="1"/>
          </p:cNvSpPr>
          <p:nvPr>
            <p:ph type="sldNum" sz="quarter" idx="12"/>
          </p:nvPr>
        </p:nvSpPr>
        <p:spPr>
          <a:ln/>
        </p:spPr>
        <p:txBody>
          <a:bodyPr/>
          <a:lstStyle>
            <a:lvl1pPr>
              <a:defRPr/>
            </a:lvl1pPr>
          </a:lstStyle>
          <a:p>
            <a:pPr>
              <a:defRPr/>
            </a:pPr>
            <a:fld id="{B1C3ADB1-AE50-4B45-8824-17FB8311405F}" type="slidenum">
              <a:rPr lang="en-US"/>
              <a:pPr>
                <a:defRPr/>
              </a:pPr>
              <a:t>‹#›</a:t>
            </a:fld>
            <a:endParaRPr lang="en-US"/>
          </a:p>
        </p:txBody>
      </p:sp>
    </p:spTree>
    <p:extLst>
      <p:ext uri="{BB962C8B-B14F-4D97-AF65-F5344CB8AC3E}">
        <p14:creationId xmlns:p14="http://schemas.microsoft.com/office/powerpoint/2010/main" val="3088223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atin typeface="Segoe UI Light" panose="020B0502040204020203" pitchFamily="34" charset="0"/>
              </a:defRPr>
            </a:lvl4pPr>
            <a:lvl5pPr>
              <a:defRPr sz="2000">
                <a:latin typeface="Segoe UI Light" panose="020B0502040204020203"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 2014, John Wiley &amp; Sons, Inc.</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Microsoft Official Academic Course, Microsoft Project 2013</a:t>
            </a:r>
          </a:p>
        </p:txBody>
      </p:sp>
      <p:sp>
        <p:nvSpPr>
          <p:cNvPr id="7" name="Rectangle 6"/>
          <p:cNvSpPr>
            <a:spLocks noGrp="1" noChangeArrowheads="1"/>
          </p:cNvSpPr>
          <p:nvPr>
            <p:ph type="sldNum" sz="quarter" idx="12"/>
          </p:nvPr>
        </p:nvSpPr>
        <p:spPr>
          <a:ln/>
        </p:spPr>
        <p:txBody>
          <a:bodyPr/>
          <a:lstStyle>
            <a:lvl1pPr>
              <a:defRPr/>
            </a:lvl1pPr>
          </a:lstStyle>
          <a:p>
            <a:pPr>
              <a:defRPr/>
            </a:pPr>
            <a:fld id="{D78FCE9E-789B-4FAD-AE65-1A54666FD9FC}" type="slidenum">
              <a:rPr lang="en-US"/>
              <a:pPr>
                <a:defRPr/>
              </a:pPr>
              <a:t>‹#›</a:t>
            </a:fld>
            <a:endParaRPr lang="en-US"/>
          </a:p>
        </p:txBody>
      </p:sp>
    </p:spTree>
    <p:extLst>
      <p:ext uri="{BB962C8B-B14F-4D97-AF65-F5344CB8AC3E}">
        <p14:creationId xmlns:p14="http://schemas.microsoft.com/office/powerpoint/2010/main" val="3057951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 2014, John Wiley &amp; Sons, Inc.</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Microsoft Official Academic Course, Microsoft Project 2013</a:t>
            </a:r>
          </a:p>
        </p:txBody>
      </p:sp>
      <p:sp>
        <p:nvSpPr>
          <p:cNvPr id="7" name="Rectangle 6"/>
          <p:cNvSpPr>
            <a:spLocks noGrp="1" noChangeArrowheads="1"/>
          </p:cNvSpPr>
          <p:nvPr>
            <p:ph type="sldNum" sz="quarter" idx="12"/>
          </p:nvPr>
        </p:nvSpPr>
        <p:spPr>
          <a:ln/>
        </p:spPr>
        <p:txBody>
          <a:bodyPr/>
          <a:lstStyle>
            <a:lvl1pPr>
              <a:defRPr/>
            </a:lvl1pPr>
          </a:lstStyle>
          <a:p>
            <a:pPr>
              <a:defRPr/>
            </a:pPr>
            <a:fld id="{E954E121-91E1-4C60-A5AB-A63ED2F86162}" type="slidenum">
              <a:rPr lang="en-US"/>
              <a:pPr>
                <a:defRPr/>
              </a:pPr>
              <a:t>‹#›</a:t>
            </a:fld>
            <a:endParaRPr lang="en-US"/>
          </a:p>
        </p:txBody>
      </p:sp>
    </p:spTree>
    <p:extLst>
      <p:ext uri="{BB962C8B-B14F-4D97-AF65-F5344CB8AC3E}">
        <p14:creationId xmlns:p14="http://schemas.microsoft.com/office/powerpoint/2010/main" val="3997973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9E49"/>
        </a:solidFill>
        <a:effectLst/>
      </p:bgPr>
    </p:bg>
    <p:spTree>
      <p:nvGrpSpPr>
        <p:cNvPr id="1" name=""/>
        <p:cNvGrpSpPr/>
        <p:nvPr/>
      </p:nvGrpSpPr>
      <p:grpSpPr>
        <a:xfrm>
          <a:off x="0" y="0"/>
          <a:ext cx="0" cy="0"/>
          <a:chOff x="0" y="0"/>
          <a:chExt cx="0" cy="0"/>
        </a:xfrm>
      </p:grpSpPr>
      <p:sp>
        <p:nvSpPr>
          <p:cNvPr id="7" name="Rectangle 6"/>
          <p:cNvSpPr/>
          <p:nvPr/>
        </p:nvSpPr>
        <p:spPr>
          <a:xfrm>
            <a:off x="304800" y="328613"/>
            <a:ext cx="8532813" cy="6197600"/>
          </a:xfrm>
          <a:prstGeom prst="rect">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ounded Rectangle 8"/>
          <p:cNvSpPr/>
          <p:nvPr/>
        </p:nvSpPr>
        <p:spPr>
          <a:xfrm>
            <a:off x="418596" y="435546"/>
            <a:ext cx="8306809" cy="6033870"/>
          </a:xfrm>
          <a:prstGeom prst="roundRect">
            <a:avLst>
              <a:gd name="adj" fmla="val 2127"/>
            </a:avLst>
          </a:prstGeom>
          <a:no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030" name="Straight Connector 7"/>
          <p:cNvCxnSpPr>
            <a:cxnSpLocks noChangeShapeType="1"/>
          </p:cNvCxnSpPr>
          <p:nvPr/>
        </p:nvCxnSpPr>
        <p:spPr bwMode="auto">
          <a:xfrm>
            <a:off x="533400" y="1447800"/>
            <a:ext cx="8077200" cy="1588"/>
          </a:xfrm>
          <a:prstGeom prst="line">
            <a:avLst/>
          </a:prstGeom>
          <a:noFill/>
          <a:ln w="57150" algn="ctr">
            <a:solidFill>
              <a:srgbClr val="007C0A"/>
            </a:solidFill>
            <a:round/>
            <a:headEnd/>
            <a:tailEnd/>
          </a:ln>
          <a:extLst>
            <a:ext uri="{909E8E84-426E-40dd-AFC4-6F175D3DCCD1}">
              <a14:hiddenFill xmlns="" xmlns:a14="http://schemas.microsoft.com/office/drawing/2010/main">
                <a:noFill/>
              </a14:hiddenFill>
            </a:ext>
          </a:extLst>
        </p:spPr>
      </p:cxnSp>
      <p:sp>
        <p:nvSpPr>
          <p:cNvPr id="149506" name="Rectangle 2"/>
          <p:cNvSpPr>
            <a:spLocks noGrp="1" noChangeArrowheads="1"/>
          </p:cNvSpPr>
          <p:nvPr>
            <p:ph type="title"/>
          </p:nvPr>
        </p:nvSpPr>
        <p:spPr bwMode="auto">
          <a:xfrm>
            <a:off x="457200" y="457200"/>
            <a:ext cx="8229600" cy="914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32" name="Rectangle 3"/>
          <p:cNvSpPr>
            <a:spLocks noGrp="1" noChangeArrowheads="1"/>
          </p:cNvSpPr>
          <p:nvPr>
            <p:ph type="body" idx="1"/>
          </p:nvPr>
        </p:nvSpPr>
        <p:spPr bwMode="auto">
          <a:xfrm>
            <a:off x="457200" y="1524000"/>
            <a:ext cx="8229600" cy="495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4950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2014, John Wiley &amp; Sons, Inc.</a:t>
            </a:r>
          </a:p>
        </p:txBody>
      </p:sp>
      <p:sp>
        <p:nvSpPr>
          <p:cNvPr id="149509" name="Rectangle 5"/>
          <p:cNvSpPr>
            <a:spLocks noGrp="1" noChangeArrowheads="1"/>
          </p:cNvSpPr>
          <p:nvPr>
            <p:ph type="ftr" sz="quarter" idx="3"/>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a:t>Microsoft Official Academic Course, Microsoft Project 2013</a:t>
            </a:r>
            <a:endParaRPr lang="en-US" dirty="0"/>
          </a:p>
        </p:txBody>
      </p:sp>
      <p:sp>
        <p:nvSpPr>
          <p:cNvPr id="14951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 id="2147484063" r:id="rId13"/>
  </p:sldLayoutIdLst>
  <p:hf hdr="0"/>
  <p:txStyles>
    <p:titleStyle>
      <a:lvl1pPr algn="l" rtl="0" eaLnBrk="1" fontAlgn="base" hangingPunct="1">
        <a:spcBef>
          <a:spcPct val="0"/>
        </a:spcBef>
        <a:spcAft>
          <a:spcPct val="0"/>
        </a:spcAft>
        <a:defRPr sz="3200">
          <a:solidFill>
            <a:srgbClr val="009E49"/>
          </a:solidFill>
          <a:effectLst>
            <a:outerShdw blurRad="38100" dist="38100" dir="2700000" algn="tl">
              <a:schemeClr val="bg1"/>
            </a:outerShdw>
          </a:effectLst>
          <a:latin typeface="Segoe UI Semibold" panose="020B0702040204020203" pitchFamily="34" charset="0"/>
          <a:ea typeface="+mj-ea"/>
          <a:cs typeface="+mj-cs"/>
        </a:defRPr>
      </a:lvl1pPr>
      <a:lvl2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2pPr>
      <a:lvl3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3pPr>
      <a:lvl4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4pPr>
      <a:lvl5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5pPr>
      <a:lvl6pPr marL="4572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6pPr>
      <a:lvl7pPr marL="9144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7pPr>
      <a:lvl8pPr marL="13716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8pPr>
      <a:lvl9pPr marL="18288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9pPr>
    </p:titleStyle>
    <p:bodyStyle>
      <a:lvl1pPr marL="342900" indent="-342900" algn="l" rtl="0" eaLnBrk="1" fontAlgn="base" hangingPunct="1">
        <a:spcBef>
          <a:spcPct val="20000"/>
        </a:spcBef>
        <a:spcAft>
          <a:spcPct val="0"/>
        </a:spcAft>
        <a:buClr>
          <a:srgbClr val="009E49"/>
        </a:buClr>
        <a:buFont typeface="Arial"/>
        <a:buChar char="•"/>
        <a:defRPr sz="2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457200" indent="-457200" algn="l" rtl="0" eaLnBrk="1" fontAlgn="base" hangingPunct="1">
        <a:spcBef>
          <a:spcPct val="20000"/>
        </a:spcBef>
        <a:spcAft>
          <a:spcPct val="0"/>
        </a:spcAft>
        <a:buClr>
          <a:srgbClr val="DD5900"/>
        </a:buClr>
        <a:buFontTx/>
        <a:buNone/>
        <a:defRPr sz="2200">
          <a:solidFill>
            <a:schemeClr val="tx1"/>
          </a:solidFill>
          <a:latin typeface="Segoe UI Semilight" panose="020B0402040204020203" pitchFamily="34" charset="0"/>
          <a:cs typeface="Segoe UI Semilight" panose="020B0402040204020203" pitchFamily="34" charset="0"/>
        </a:defRPr>
      </a:lvl2pPr>
      <a:lvl3pPr marL="914400" indent="0" algn="l" rtl="0" eaLnBrk="1" fontAlgn="base" hangingPunct="1">
        <a:spcBef>
          <a:spcPct val="20000"/>
        </a:spcBef>
        <a:spcAft>
          <a:spcPct val="0"/>
        </a:spcAft>
        <a:buClr>
          <a:schemeClr val="tx1"/>
        </a:buClr>
        <a:buNone/>
        <a:defRPr sz="1400">
          <a:solidFill>
            <a:schemeClr val="tx1"/>
          </a:solidFill>
          <a:latin typeface="Segoe UI Light" panose="020B0502040204020203" pitchFamily="34" charset="0"/>
        </a:defRPr>
      </a:lvl3pPr>
      <a:lvl4pPr marL="1600200" indent="-228600" algn="l" rtl="0" eaLnBrk="1" fontAlgn="base" hangingPunct="1">
        <a:spcBef>
          <a:spcPct val="20000"/>
        </a:spcBef>
        <a:spcAft>
          <a:spcPct val="0"/>
        </a:spcAft>
        <a:buChar char="–"/>
        <a:defRPr sz="2000" b="1">
          <a:solidFill>
            <a:schemeClr val="tx1"/>
          </a:solidFill>
          <a:latin typeface="+mn-lt"/>
        </a:defRPr>
      </a:lvl4pPr>
      <a:lvl5pPr marL="2057400" indent="-228600" algn="l" rtl="0" eaLnBrk="1" fontAlgn="base" hangingPunct="1">
        <a:spcBef>
          <a:spcPct val="20000"/>
        </a:spcBef>
        <a:spcAft>
          <a:spcPct val="0"/>
        </a:spcAft>
        <a:buChar char="»"/>
        <a:defRPr sz="2000" b="1">
          <a:solidFill>
            <a:schemeClr val="tx1"/>
          </a:solidFill>
          <a:latin typeface="+mn-lt"/>
        </a:defRPr>
      </a:lvl5pPr>
      <a:lvl6pPr marL="2514600" indent="-228600" algn="l" rtl="0" eaLnBrk="1" fontAlgn="base" hangingPunct="1">
        <a:spcBef>
          <a:spcPct val="20000"/>
        </a:spcBef>
        <a:spcAft>
          <a:spcPct val="0"/>
        </a:spcAft>
        <a:buChar char="»"/>
        <a:defRPr sz="2000" b="1">
          <a:solidFill>
            <a:schemeClr val="tx1"/>
          </a:solidFill>
          <a:latin typeface="+mn-lt"/>
        </a:defRPr>
      </a:lvl6pPr>
      <a:lvl7pPr marL="2971800" indent="-228600" algn="l" rtl="0" eaLnBrk="1" fontAlgn="base" hangingPunct="1">
        <a:spcBef>
          <a:spcPct val="20000"/>
        </a:spcBef>
        <a:spcAft>
          <a:spcPct val="0"/>
        </a:spcAft>
        <a:buChar char="»"/>
        <a:defRPr sz="2000" b="1">
          <a:solidFill>
            <a:schemeClr val="tx1"/>
          </a:solidFill>
          <a:latin typeface="+mn-lt"/>
        </a:defRPr>
      </a:lvl7pPr>
      <a:lvl8pPr marL="3429000" indent="-228600" algn="l" rtl="0" eaLnBrk="1" fontAlgn="base" hangingPunct="1">
        <a:spcBef>
          <a:spcPct val="20000"/>
        </a:spcBef>
        <a:spcAft>
          <a:spcPct val="0"/>
        </a:spcAft>
        <a:buChar char="»"/>
        <a:defRPr sz="2000" b="1">
          <a:solidFill>
            <a:schemeClr val="tx1"/>
          </a:solidFill>
          <a:latin typeface="+mn-lt"/>
        </a:defRPr>
      </a:lvl8pPr>
      <a:lvl9pPr marL="3886200" indent="-228600" algn="l" rtl="0" eaLnBrk="1" fontAlgn="base" hangingPunct="1">
        <a:spcBef>
          <a:spcPct val="20000"/>
        </a:spcBef>
        <a:spcAft>
          <a:spcPct val="0"/>
        </a:spcAft>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0" y="1452563"/>
            <a:ext cx="9144000" cy="3043237"/>
          </a:xfrm>
          <a:prstGeom prst="rect">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ounded Rectangle 8"/>
          <p:cNvSpPr/>
          <p:nvPr/>
        </p:nvSpPr>
        <p:spPr>
          <a:xfrm>
            <a:off x="418596" y="1528074"/>
            <a:ext cx="8306809" cy="2889482"/>
          </a:xfrm>
          <a:prstGeom prst="roundRect">
            <a:avLst>
              <a:gd name="adj" fmla="val 2127"/>
            </a:avLst>
          </a:prstGeom>
          <a:no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ctrTitle" idx="4294967295"/>
          </p:nvPr>
        </p:nvSpPr>
        <p:spPr>
          <a:xfrm>
            <a:off x="129380" y="3405753"/>
            <a:ext cx="8709819" cy="898525"/>
          </a:xfrm>
        </p:spPr>
        <p:txBody>
          <a:bodyPr lIns="45720" rIns="45720">
            <a:noAutofit/>
          </a:bodyPr>
          <a:lstStyle/>
          <a:p>
            <a:pPr algn="r">
              <a:defRPr/>
            </a:pPr>
            <a:r>
              <a:rPr lang="en-US" sz="3400" b="1" dirty="0">
                <a:latin typeface="Segoe"/>
                <a:ea typeface="ＭＳ ゴシック"/>
              </a:rPr>
              <a:t>Project Schedule Tracking Fundamentals</a:t>
            </a:r>
            <a:endParaRPr lang="en-US" sz="3400" b="1" dirty="0">
              <a:effectLst>
                <a:outerShdw algn="tl">
                  <a:srgbClr val="000000"/>
                </a:outerShdw>
              </a:effectLst>
            </a:endParaRPr>
          </a:p>
        </p:txBody>
      </p:sp>
      <p:sp>
        <p:nvSpPr>
          <p:cNvPr id="2055" name="Subtitle 2"/>
          <p:cNvSpPr>
            <a:spLocks noGrp="1"/>
          </p:cNvSpPr>
          <p:nvPr>
            <p:ph type="body" idx="1"/>
          </p:nvPr>
        </p:nvSpPr>
        <p:spPr>
          <a:xfrm>
            <a:off x="304800" y="3048000"/>
            <a:ext cx="8305800" cy="457200"/>
          </a:xfrm>
        </p:spPr>
        <p:txBody>
          <a:bodyPr lIns="182880" tIns="0"/>
          <a:lstStyle/>
          <a:p>
            <a:pPr marL="36513" indent="0" algn="r" eaLnBrk="1" hangingPunct="1">
              <a:spcBef>
                <a:spcPct val="0"/>
              </a:spcBef>
              <a:buFontTx/>
              <a:buNone/>
            </a:pPr>
            <a:r>
              <a:rPr lang="en-US" sz="2800" dirty="0">
                <a:solidFill>
                  <a:srgbClr val="007C0A"/>
                </a:solidFill>
              </a:rPr>
              <a:t>Lesson 9</a:t>
            </a:r>
          </a:p>
        </p:txBody>
      </p:sp>
      <p:sp>
        <p:nvSpPr>
          <p:cNvPr id="3" name="Date Placeholder 2"/>
          <p:cNvSpPr>
            <a:spLocks noGrp="1"/>
          </p:cNvSpPr>
          <p:nvPr>
            <p:ph type="dt" sz="half" idx="10"/>
          </p:nvPr>
        </p:nvSpPr>
        <p:spPr/>
        <p:txBody>
          <a:bodyPr/>
          <a:lstStyle/>
          <a:p>
            <a:pPr>
              <a:defRPr/>
            </a:pPr>
            <a:r>
              <a:rPr lang="en-US" dirty="0">
                <a:solidFill>
                  <a:schemeClr val="bg1"/>
                </a:solidFill>
              </a:rPr>
              <a:t>© 2014, John Wiley &amp; Sons, Inc.</a:t>
            </a:r>
          </a:p>
        </p:txBody>
      </p:sp>
      <p:sp>
        <p:nvSpPr>
          <p:cNvPr id="4" name="Footer Placeholder 3"/>
          <p:cNvSpPr>
            <a:spLocks noGrp="1"/>
          </p:cNvSpPr>
          <p:nvPr>
            <p:ph type="ftr" sz="quarter" idx="11"/>
          </p:nvPr>
        </p:nvSpPr>
        <p:spPr/>
        <p:txBody>
          <a:bodyPr/>
          <a:lstStyle/>
          <a:p>
            <a:pPr>
              <a:defRPr/>
            </a:pPr>
            <a:r>
              <a:rPr lang="en-US" dirty="0">
                <a:solidFill>
                  <a:schemeClr val="bg1"/>
                </a:solidFill>
              </a:rPr>
              <a:t>Microsoft Official Academic Course, Microsoft Project 2013</a:t>
            </a:r>
          </a:p>
        </p:txBody>
      </p:sp>
      <p:sp>
        <p:nvSpPr>
          <p:cNvPr id="5" name="Slide Number Placeholder 4"/>
          <p:cNvSpPr>
            <a:spLocks noGrp="1"/>
          </p:cNvSpPr>
          <p:nvPr>
            <p:ph type="sldNum" sz="quarter" idx="12"/>
          </p:nvPr>
        </p:nvSpPr>
        <p:spPr/>
        <p:txBody>
          <a:bodyPr/>
          <a:lstStyle/>
          <a:p>
            <a:pPr>
              <a:defRPr/>
            </a:pPr>
            <a:fld id="{4453F413-A379-4AA4-A6AE-7C7FDF82C384}" type="slidenum">
              <a:rPr lang="en-US" smtClean="0">
                <a:solidFill>
                  <a:schemeClr val="bg1"/>
                </a:solidFill>
              </a:rPr>
              <a:pPr>
                <a:defRPr/>
              </a:pPr>
              <a:t>1</a:t>
            </a:fld>
            <a:endParaRPr lang="en-US" dirty="0">
              <a:solidFill>
                <a:schemeClr val="bg1"/>
              </a:solidFill>
            </a:endParaRPr>
          </a:p>
        </p:txBody>
      </p:sp>
      <p:sp>
        <p:nvSpPr>
          <p:cNvPr id="10" name="Title 1"/>
          <p:cNvSpPr txBox="1">
            <a:spLocks/>
          </p:cNvSpPr>
          <p:nvPr/>
        </p:nvSpPr>
        <p:spPr>
          <a:xfrm>
            <a:off x="152400" y="1828800"/>
            <a:ext cx="8534400" cy="898525"/>
          </a:xfrm>
          <a:prstGeom prst="rect">
            <a:avLst/>
          </a:prstGeom>
        </p:spPr>
        <p:txBody>
          <a:bodyPr vert="horz" lIns="45720" tIns="45720" rIns="45720" bIns="45720" rtlCol="0" anchor="ctr">
            <a:normAutofit/>
          </a:bodyPr>
          <a:lstStyle>
            <a:lvl1pPr algn="l" defTabSz="685800" rtl="0" eaLnBrk="1" latinLnBrk="0" hangingPunct="1">
              <a:lnSpc>
                <a:spcPct val="90000"/>
              </a:lnSpc>
              <a:spcBef>
                <a:spcPct val="0"/>
              </a:spcBef>
              <a:buNone/>
              <a:defRPr sz="3300" kern="1200">
                <a:solidFill>
                  <a:srgbClr val="0000CC"/>
                </a:solidFill>
                <a:latin typeface="+mj-lt"/>
                <a:ea typeface="+mj-ea"/>
                <a:cs typeface="+mj-cs"/>
              </a:defRPr>
            </a:lvl1pPr>
          </a:lstStyle>
          <a:p>
            <a:pPr algn="ctr" fontAlgn="auto">
              <a:spcAft>
                <a:spcPts val="0"/>
              </a:spcAft>
              <a:defRPr/>
            </a:pPr>
            <a:r>
              <a:rPr lang="en-US" sz="4800" b="1" dirty="0">
                <a:solidFill>
                  <a:srgbClr val="007C0A"/>
                </a:solidFill>
                <a:latin typeface="Segoe UI Semibold" panose="020B0702040204020203" pitchFamily="34" charset="0"/>
              </a:rPr>
              <a:t>Microsoft</a:t>
            </a:r>
            <a:r>
              <a:rPr lang="en-US" sz="4800" b="1" dirty="0">
                <a:solidFill>
                  <a:srgbClr val="DD5900"/>
                </a:solidFill>
                <a:latin typeface="+mn-lt"/>
              </a:rPr>
              <a:t> </a:t>
            </a:r>
            <a:r>
              <a:rPr lang="en-US" sz="4800" b="1" dirty="0">
                <a:solidFill>
                  <a:srgbClr val="009E49"/>
                </a:solidFill>
                <a:latin typeface="+mn-lt"/>
              </a:rPr>
              <a:t>Project 2013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Segoe"/>
                <a:ea typeface="ＭＳ ゴシック"/>
              </a:rPr>
              <a:t>Step by Step: Establish a Project Baseline</a:t>
            </a:r>
            <a:endParaRPr lang="en-US"/>
          </a:p>
        </p:txBody>
      </p:sp>
      <p:sp>
        <p:nvSpPr>
          <p:cNvPr id="4" name="Date Placeholder 3"/>
          <p:cNvSpPr>
            <a:spLocks noGrp="1"/>
          </p:cNvSpPr>
          <p:nvPr>
            <p:ph type="dt" sz="half" idx="10"/>
          </p:nvPr>
        </p:nvSpPr>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10</a:t>
            </a:fld>
            <a:endParaRPr lang="en-US" dirty="0"/>
          </a:p>
        </p:txBody>
      </p:sp>
      <p:pic>
        <p:nvPicPr>
          <p:cNvPr id="7" name="Picture 6" descr="table0901.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0" y="1676400"/>
            <a:ext cx="7239000" cy="4052757"/>
          </a:xfrm>
          <a:prstGeom prst="rect">
            <a:avLst/>
          </a:prstGeom>
        </p:spPr>
      </p:pic>
      <p:sp>
        <p:nvSpPr>
          <p:cNvPr id="8" name="Oval 7"/>
          <p:cNvSpPr/>
          <p:nvPr/>
        </p:nvSpPr>
        <p:spPr bwMode="auto">
          <a:xfrm>
            <a:off x="3200400" y="2895600"/>
            <a:ext cx="2743200" cy="609600"/>
          </a:xfrm>
          <a:prstGeom prst="ellipse">
            <a:avLst/>
          </a:prstGeom>
          <a:noFill/>
          <a:ln w="158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9" name="Oval 8"/>
          <p:cNvSpPr/>
          <p:nvPr/>
        </p:nvSpPr>
        <p:spPr bwMode="auto">
          <a:xfrm>
            <a:off x="3200400" y="3505200"/>
            <a:ext cx="2743200" cy="609600"/>
          </a:xfrm>
          <a:prstGeom prst="ellipse">
            <a:avLst/>
          </a:prstGeom>
          <a:noFill/>
          <a:ln w="158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0" name="Oval 9"/>
          <p:cNvSpPr/>
          <p:nvPr/>
        </p:nvSpPr>
        <p:spPr bwMode="auto">
          <a:xfrm>
            <a:off x="3200400" y="4876800"/>
            <a:ext cx="2743200" cy="609600"/>
          </a:xfrm>
          <a:prstGeom prst="ellipse">
            <a:avLst/>
          </a:prstGeom>
          <a:noFill/>
          <a:ln w="158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176655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Segoe"/>
                <a:ea typeface="ＭＳ ゴシック"/>
              </a:rPr>
              <a:t>Step by Step: Establish a Project Baseline</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dirty="0">
                <a:latin typeface="Segoe"/>
                <a:ea typeface="ＭＳ ゴシック"/>
              </a:rPr>
              <a:t>You should </a:t>
            </a:r>
            <a:r>
              <a:rPr lang="en-US" b="1" i="0" u="none" strike="noStrike" baseline="0" dirty="0">
                <a:latin typeface="Segoe"/>
                <a:ea typeface="ＭＳ ゴシック"/>
              </a:rPr>
              <a:t>save a baseline when</a:t>
            </a:r>
            <a:r>
              <a:rPr lang="en-US" b="0" i="0" u="none" strike="noStrike" baseline="0" dirty="0">
                <a:latin typeface="Segoe"/>
                <a:ea typeface="ＭＳ ゴシック"/>
              </a:rPr>
              <a:t>:</a:t>
            </a:r>
          </a:p>
          <a:p>
            <a:pPr lvl="0" rtl="0"/>
            <a:r>
              <a:rPr lang="en-US" b="0" i="0" u="none" strike="noStrike" baseline="0" dirty="0">
                <a:latin typeface="Segoe"/>
                <a:ea typeface="ＭＳ ゴシック"/>
              </a:rPr>
              <a:t>You have developed the project schedule as much as possible. (You can still add tasks, resources, or an assignment after the work has begun. This is usually not avoidable.)</a:t>
            </a:r>
          </a:p>
          <a:p>
            <a:pPr lvl="0" rtl="0"/>
            <a:r>
              <a:rPr lang="en-US" b="0" i="0" u="none" strike="noStrike" baseline="0" dirty="0">
                <a:latin typeface="Segoe"/>
                <a:ea typeface="ＭＳ ゴシック"/>
              </a:rPr>
              <a:t>Your project has been approved and accepted by the project sponsor.</a:t>
            </a:r>
          </a:p>
          <a:p>
            <a:pPr lvl="0" rtl="0"/>
            <a:r>
              <a:rPr lang="en-US" b="1" i="0" u="none" strike="noStrike" baseline="0" dirty="0">
                <a:latin typeface="Segoe"/>
                <a:ea typeface="ＭＳ ゴシック"/>
              </a:rPr>
              <a:t>You have not started to enter actual values</a:t>
            </a:r>
            <a:r>
              <a:rPr lang="en-US" b="0" i="0" u="none" strike="noStrike" baseline="0" dirty="0">
                <a:latin typeface="Segoe"/>
                <a:ea typeface="ＭＳ ゴシック"/>
              </a:rPr>
              <a:t>, such as a percentage of completion for the task.</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11</a:t>
            </a:fld>
            <a:endParaRPr lang="en-US" dirty="0"/>
          </a:p>
        </p:txBody>
      </p:sp>
    </p:spTree>
    <p:extLst>
      <p:ext uri="{BB962C8B-B14F-4D97-AF65-F5344CB8AC3E}">
        <p14:creationId xmlns:p14="http://schemas.microsoft.com/office/powerpoint/2010/main" val="4276907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Establish a Project Baseline</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dirty="0">
                <a:latin typeface="Segoe"/>
                <a:ea typeface="ＭＳ ゴシック"/>
              </a:rPr>
              <a:t>The </a:t>
            </a:r>
            <a:r>
              <a:rPr lang="en-US" b="0" i="0" u="none" strike="noStrike" baseline="0" dirty="0">
                <a:solidFill>
                  <a:srgbClr val="FF0000"/>
                </a:solidFill>
                <a:latin typeface="Segoe"/>
                <a:ea typeface="ＭＳ ゴシック"/>
              </a:rPr>
              <a:t>first phase </a:t>
            </a:r>
            <a:r>
              <a:rPr lang="en-US" b="0" i="0" u="none" strike="noStrike" baseline="0" dirty="0">
                <a:latin typeface="Segoe"/>
                <a:ea typeface="ＭＳ ゴシック"/>
              </a:rPr>
              <a:t>of a project focuses on project </a:t>
            </a:r>
            <a:r>
              <a:rPr lang="en-US" b="1" i="1" u="none" strike="noStrike" baseline="0" dirty="0">
                <a:latin typeface="Segoe"/>
                <a:ea typeface="ＭＳ ゴシック"/>
              </a:rPr>
              <a:t>planning—</a:t>
            </a:r>
            <a:r>
              <a:rPr lang="en-US" b="0" i="0" u="none" strike="noStrike" baseline="0" dirty="0">
                <a:latin typeface="Segoe"/>
                <a:ea typeface="ＭＳ ゴシック"/>
              </a:rPr>
              <a:t>developing and communicating the details of a project before actual work begins. </a:t>
            </a:r>
          </a:p>
          <a:p>
            <a:pPr lvl="0" rtl="0"/>
            <a:r>
              <a:rPr lang="en-US" b="0" i="0" u="none" strike="noStrike" baseline="0" dirty="0">
                <a:latin typeface="Segoe"/>
                <a:ea typeface="ＭＳ ゴシック"/>
              </a:rPr>
              <a:t>When work begins, so does your next phase of project management: tracking project progress. </a:t>
            </a:r>
          </a:p>
          <a:p>
            <a:pPr lvl="0" rtl="0"/>
            <a:r>
              <a:rPr lang="en-US" b="1" i="1" u="none" strike="noStrike" baseline="0" dirty="0">
                <a:solidFill>
                  <a:srgbClr val="FF0000"/>
                </a:solidFill>
                <a:latin typeface="Segoe"/>
                <a:ea typeface="ＭＳ ゴシック"/>
              </a:rPr>
              <a:t>Tracking</a:t>
            </a:r>
            <a:r>
              <a:rPr lang="en-US" b="1" i="1" u="none" strike="noStrike" baseline="0" dirty="0">
                <a:latin typeface="Segoe"/>
                <a:ea typeface="ＭＳ ゴシック"/>
              </a:rPr>
              <a:t> </a:t>
            </a:r>
            <a:r>
              <a:rPr lang="en-US" b="0" i="0" u="none" strike="noStrike" baseline="0" dirty="0">
                <a:latin typeface="Segoe"/>
                <a:ea typeface="ＭＳ ゴシック"/>
              </a:rPr>
              <a:t>refers to all of the collecting, entering, and analyzing of actual project performance data, such as actual work values on tasks (usually expressed in hours), actual resource costs, and actual durations. </a:t>
            </a:r>
          </a:p>
          <a:p>
            <a:pPr lvl="0" rtl="0"/>
            <a:r>
              <a:rPr lang="en-US" b="0" i="0" u="none" strike="noStrike" baseline="0" dirty="0">
                <a:latin typeface="Segoe"/>
                <a:ea typeface="ＭＳ ゴシック"/>
              </a:rPr>
              <a:t>These details, collectively, are often called </a:t>
            </a:r>
            <a:r>
              <a:rPr lang="en-US" b="1" i="1" u="none" strike="noStrike" baseline="0" dirty="0" err="1">
                <a:solidFill>
                  <a:srgbClr val="FF0000"/>
                </a:solidFill>
                <a:latin typeface="Segoe"/>
                <a:ea typeface="ＭＳ ゴシック"/>
              </a:rPr>
              <a:t>actuals</a:t>
            </a:r>
            <a:r>
              <a:rPr lang="en-US" b="1" i="1" u="none" strike="noStrike" baseline="0" dirty="0">
                <a:latin typeface="Segoe"/>
                <a:ea typeface="ＭＳ ゴシック"/>
              </a:rPr>
              <a:t> </a:t>
            </a:r>
            <a:r>
              <a:rPr lang="en-US" b="0" i="0" u="none" strike="noStrike" baseline="0" dirty="0">
                <a:latin typeface="Segoe"/>
                <a:ea typeface="ＭＳ ゴシック"/>
              </a:rPr>
              <a:t>and can be recorded in a Microsoft Project file. </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12</a:t>
            </a:fld>
            <a:endParaRPr lang="en-US" dirty="0"/>
          </a:p>
        </p:txBody>
      </p:sp>
    </p:spTree>
    <p:extLst>
      <p:ext uri="{BB962C8B-B14F-4D97-AF65-F5344CB8AC3E}">
        <p14:creationId xmlns:p14="http://schemas.microsoft.com/office/powerpoint/2010/main" val="2197715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Establish a Project Baseline</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dirty="0">
                <a:latin typeface="Segoe"/>
                <a:ea typeface="ＭＳ ゴシック"/>
              </a:rPr>
              <a:t>Accurately tracking project performance and comparing it against the baseline helps you to answer questions such as:</a:t>
            </a:r>
          </a:p>
          <a:p>
            <a:pPr marL="457200" lvl="0" indent="-457200" rtl="0">
              <a:buFont typeface="+mj-lt"/>
              <a:buAutoNum type="arabicPeriod"/>
            </a:pPr>
            <a:r>
              <a:rPr lang="en-US" b="0" i="0" u="none" strike="noStrike" baseline="0" dirty="0">
                <a:latin typeface="Segoe"/>
                <a:ea typeface="ＭＳ ゴシック"/>
              </a:rPr>
              <a:t>Are tasks starting and finishing as planned? If not, what will be the impact on the finish date?</a:t>
            </a:r>
          </a:p>
          <a:p>
            <a:pPr marL="457200" lvl="0" indent="-457200" rtl="0">
              <a:buFont typeface="+mj-lt"/>
              <a:buAutoNum type="arabicPeriod"/>
            </a:pPr>
            <a:r>
              <a:rPr lang="en-US" b="0" i="0" u="none" strike="noStrike" baseline="0" dirty="0">
                <a:latin typeface="Segoe"/>
                <a:ea typeface="ＭＳ ゴシック"/>
              </a:rPr>
              <a:t>Are resources completing the proper amount of the scope? Are they doing unapproved work (scope creep)?</a:t>
            </a:r>
          </a:p>
          <a:p>
            <a:pPr marL="457200" lvl="0" indent="-457200" rtl="0">
              <a:buFont typeface="+mj-lt"/>
              <a:buAutoNum type="arabicPeriod"/>
            </a:pPr>
            <a:r>
              <a:rPr lang="en-US" b="0" i="0" u="none" strike="noStrike" baseline="0" dirty="0">
                <a:latin typeface="Segoe"/>
                <a:ea typeface="ＭＳ ゴシック"/>
              </a:rPr>
              <a:t>Are resources requiring more or less than the scheduled amount of time to complete tasks?</a:t>
            </a:r>
          </a:p>
          <a:p>
            <a:pPr marL="457200" lvl="0" indent="-457200" rtl="0">
              <a:buFont typeface="+mj-lt"/>
              <a:buAutoNum type="arabicPeriod"/>
            </a:pPr>
            <a:r>
              <a:rPr lang="en-US" b="0" i="0" u="none" strike="noStrike" baseline="0" dirty="0">
                <a:latin typeface="Segoe"/>
                <a:ea typeface="ＭＳ ゴシック"/>
              </a:rPr>
              <a:t>Are tasks being completed above or below scheduled cost?</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13</a:t>
            </a:fld>
            <a:endParaRPr lang="en-US" dirty="0"/>
          </a:p>
        </p:txBody>
      </p:sp>
    </p:spTree>
    <p:extLst>
      <p:ext uri="{BB962C8B-B14F-4D97-AF65-F5344CB8AC3E}">
        <p14:creationId xmlns:p14="http://schemas.microsoft.com/office/powerpoint/2010/main" val="3557667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Establish a Project Baseline</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dirty="0">
                <a:latin typeface="Segoe"/>
                <a:ea typeface="ＭＳ ゴシック"/>
              </a:rPr>
              <a:t>There are several ways to track progress in Microsoft Project, depending on the level of detail or control required by you, the stakeholders, and the project </a:t>
            </a:r>
            <a:r>
              <a:rPr lang="en-US" b="1" i="1" u="sng" strike="noStrike" baseline="0" dirty="0">
                <a:solidFill>
                  <a:srgbClr val="FF0000"/>
                </a:solidFill>
                <a:latin typeface="Segoe"/>
                <a:ea typeface="ＭＳ ゴシック"/>
              </a:rPr>
              <a:t>sponsor</a:t>
            </a:r>
            <a:r>
              <a:rPr lang="en-US" b="1" i="1" u="sng" strike="noStrike" baseline="0" dirty="0">
                <a:latin typeface="Segoe"/>
                <a:ea typeface="ＭＳ ゴシック"/>
              </a:rPr>
              <a:t>—</a:t>
            </a:r>
            <a:r>
              <a:rPr lang="en-US" b="1" i="0" u="sng" strike="noStrike" baseline="0" dirty="0">
                <a:latin typeface="Segoe"/>
                <a:ea typeface="ＭＳ ゴシック"/>
              </a:rPr>
              <a:t>the individual or organization that provides financial support and supports the project team within the larger organization. </a:t>
            </a:r>
          </a:p>
          <a:p>
            <a:pPr lvl="0" rtl="0"/>
            <a:r>
              <a:rPr lang="en-US" b="0" i="0" u="none" strike="noStrike" baseline="0" dirty="0">
                <a:latin typeface="Segoe"/>
                <a:ea typeface="ＭＳ ゴシック"/>
              </a:rPr>
              <a:t>Because tracking requires more work from you and possibly from the resources working on the project, you need to </a:t>
            </a:r>
            <a:r>
              <a:rPr lang="en-US" b="1" i="0" u="none" strike="noStrike" baseline="0" dirty="0">
                <a:solidFill>
                  <a:srgbClr val="FF0000"/>
                </a:solidFill>
                <a:latin typeface="Segoe"/>
                <a:ea typeface="ＭＳ ゴシック"/>
              </a:rPr>
              <a:t>determine the level of detail you need</a:t>
            </a:r>
            <a:r>
              <a:rPr lang="en-US" b="0" i="0" u="none" strike="noStrike" baseline="0" dirty="0">
                <a:solidFill>
                  <a:srgbClr val="FF0000"/>
                </a:solidFill>
                <a:latin typeface="Segoe"/>
                <a:ea typeface="ＭＳ ゴシック"/>
              </a:rPr>
              <a:t>. </a:t>
            </a:r>
          </a:p>
          <a:p>
            <a:pPr lvl="0" rtl="0"/>
            <a:r>
              <a:rPr lang="en-US" b="0" i="0" u="none" strike="noStrike" baseline="0" dirty="0">
                <a:latin typeface="Segoe"/>
                <a:ea typeface="ＭＳ ゴシック"/>
              </a:rPr>
              <a:t>In this lesson, we will examine the following different levels of tracking:</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14</a:t>
            </a:fld>
            <a:endParaRPr lang="en-US" dirty="0"/>
          </a:p>
        </p:txBody>
      </p:sp>
    </p:spTree>
    <p:extLst>
      <p:ext uri="{BB962C8B-B14F-4D97-AF65-F5344CB8AC3E}">
        <p14:creationId xmlns:p14="http://schemas.microsoft.com/office/powerpoint/2010/main" val="212623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Establish a Project Baseline</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marL="457200" lvl="0" indent="-457200" rtl="0">
              <a:buFont typeface="+mj-lt"/>
              <a:buAutoNum type="arabicPeriod"/>
            </a:pPr>
            <a:r>
              <a:rPr lang="en-US" sz="1800" b="0" i="1" u="none" strike="noStrike" baseline="0" dirty="0">
                <a:latin typeface="Segoe"/>
                <a:ea typeface="ＭＳ ゴシック"/>
              </a:rPr>
              <a:t>Project work as scheduled.</a:t>
            </a:r>
            <a:r>
              <a:rPr lang="en-US" sz="1800" b="0" i="0" u="none" strike="noStrike" baseline="0" dirty="0">
                <a:latin typeface="Segoe"/>
                <a:ea typeface="ＭＳ ゴシック"/>
              </a:rPr>
              <a:t> This works best if everything in the project occurs exactly as it was scheduled.</a:t>
            </a:r>
          </a:p>
          <a:p>
            <a:pPr marL="457200" lvl="0" indent="-457200" rtl="0">
              <a:buFont typeface="+mj-lt"/>
              <a:buAutoNum type="arabicPeriod"/>
            </a:pPr>
            <a:r>
              <a:rPr lang="en-US" sz="1800" b="0" i="1" u="none" strike="noStrike" baseline="0" dirty="0">
                <a:latin typeface="Segoe"/>
                <a:ea typeface="ＭＳ ゴシック"/>
              </a:rPr>
              <a:t>Record each task’s percentage of completion.</a:t>
            </a:r>
            <a:r>
              <a:rPr lang="en-US" sz="1800" b="0" i="0" u="none" strike="noStrike" baseline="0" dirty="0">
                <a:latin typeface="Segoe"/>
                <a:ea typeface="ＭＳ ゴシック"/>
              </a:rPr>
              <a:t> You can do this at precise values or at increments such as 25%, 50%, 75%, and 100%.</a:t>
            </a:r>
          </a:p>
          <a:p>
            <a:pPr marL="457200" lvl="0" indent="-457200" rtl="0">
              <a:buFont typeface="+mj-lt"/>
              <a:buAutoNum type="arabicPeriod"/>
            </a:pPr>
            <a:r>
              <a:rPr lang="en-US" sz="1800" b="0" i="1" u="none" strike="noStrike" baseline="0" dirty="0">
                <a:latin typeface="Segoe"/>
                <a:ea typeface="ＭＳ ゴシック"/>
              </a:rPr>
              <a:t>Record the </a:t>
            </a:r>
            <a:r>
              <a:rPr lang="en-US" sz="1800" b="0" i="1" u="none" strike="noStrike" baseline="0" dirty="0" err="1">
                <a:latin typeface="Segoe"/>
                <a:ea typeface="ＭＳ ゴシック"/>
              </a:rPr>
              <a:t>actuals</a:t>
            </a:r>
            <a:r>
              <a:rPr lang="en-US" sz="1800" b="0" i="1" u="none" strike="noStrike" baseline="0" dirty="0">
                <a:latin typeface="Segoe"/>
                <a:ea typeface="ＭＳ ゴシック"/>
              </a:rPr>
              <a:t>.</a:t>
            </a:r>
            <a:r>
              <a:rPr lang="en-US" sz="1800" b="0" i="0" u="none" strike="noStrike" baseline="0" dirty="0">
                <a:latin typeface="Segoe"/>
                <a:ea typeface="ＭＳ ゴシック"/>
              </a:rPr>
              <a:t> The actual start, actual finish, actual work, and actual and remaining duration for each task or assignment are recorded.</a:t>
            </a:r>
          </a:p>
          <a:p>
            <a:pPr marL="457200" lvl="0" indent="-457200" rtl="0">
              <a:buFont typeface="+mj-lt"/>
              <a:buAutoNum type="arabicPeriod"/>
            </a:pPr>
            <a:r>
              <a:rPr lang="en-US" sz="1800" b="0" i="1" u="none" strike="sngStrike" dirty="0">
                <a:latin typeface="Segoe"/>
                <a:ea typeface="ＭＳ ゴシック"/>
              </a:rPr>
              <a:t>Track assignment-level work by time period.</a:t>
            </a:r>
            <a:r>
              <a:rPr lang="en-US" sz="1800" b="0" i="0" u="none" strike="sngStrike" dirty="0">
                <a:latin typeface="Segoe"/>
                <a:ea typeface="ＭＳ ゴシック"/>
              </a:rPr>
              <a:t> You record actual work values by day, week, or other time interval that you select. This is the most detailed level of tracking. This is rarely used as a method of tracking project progress as it is too costly and time consuming for the added benefit of detailed information.</a:t>
            </a:r>
          </a:p>
          <a:p>
            <a:pPr lvl="0" rtl="0"/>
            <a:r>
              <a:rPr lang="en-US" sz="1800" b="0" i="0" u="none" strike="noStrike" baseline="0" dirty="0">
                <a:latin typeface="Segoe"/>
                <a:ea typeface="ＭＳ ゴシック"/>
              </a:rPr>
              <a:t>You can apply a combination of these approaches within a single project, as different parts of a project may have different tracking needs.</a:t>
            </a:r>
            <a:endParaRPr lang="en-US" sz="1800" b="0" i="0" u="none" strike="noStrike" baseline="0" dirty="0">
              <a:latin typeface="Times New Roman"/>
              <a:ea typeface="ＭＳ ゴシック"/>
            </a:endParaRPr>
          </a:p>
        </p:txBody>
      </p:sp>
    </p:spTree>
    <p:extLst>
      <p:ext uri="{BB962C8B-B14F-4D97-AF65-F5344CB8AC3E}">
        <p14:creationId xmlns:p14="http://schemas.microsoft.com/office/powerpoint/2010/main" val="1412310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Tracking a Project as Scheduled</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dirty="0">
                <a:latin typeface="Segoe"/>
                <a:ea typeface="ＭＳ ゴシック"/>
              </a:rPr>
              <a:t>Once a baseline has been saved for a project schedule, the work done on the project can be tracked against the baseline values. </a:t>
            </a:r>
          </a:p>
          <a:p>
            <a:pPr lvl="0" rtl="0"/>
            <a:r>
              <a:rPr lang="en-US" b="0" i="0" u="none" strike="noStrike" baseline="0" dirty="0">
                <a:latin typeface="Segoe"/>
                <a:ea typeface="ＭＳ ゴシック"/>
              </a:rPr>
              <a:t>The </a:t>
            </a:r>
            <a:r>
              <a:rPr lang="en-US" b="1" i="0" u="none" strike="noStrike" baseline="0" dirty="0">
                <a:latin typeface="Segoe"/>
                <a:ea typeface="ＭＳ ゴシック"/>
              </a:rPr>
              <a:t>simplest approach to tracking </a:t>
            </a:r>
            <a:r>
              <a:rPr lang="en-US" b="0" i="0" u="none" strike="noStrike" baseline="0" dirty="0">
                <a:latin typeface="Segoe"/>
                <a:ea typeface="ＭＳ ゴシック"/>
              </a:rPr>
              <a:t>is to report that the actual work is proceeding as planned. </a:t>
            </a:r>
          </a:p>
          <a:p>
            <a:pPr lvl="0" rtl="0"/>
            <a:r>
              <a:rPr lang="en-US" b="0" i="0" u="none" strike="noStrike" baseline="0" dirty="0">
                <a:latin typeface="Segoe"/>
                <a:ea typeface="ＭＳ ゴシック"/>
              </a:rPr>
              <a:t>You record project </a:t>
            </a:r>
            <a:r>
              <a:rPr lang="en-US" b="0" i="0" u="none" strike="noStrike" baseline="0" dirty="0">
                <a:solidFill>
                  <a:srgbClr val="FF0000"/>
                </a:solidFill>
                <a:latin typeface="Segoe"/>
                <a:ea typeface="ＭＳ ゴシック"/>
              </a:rPr>
              <a:t>actuals</a:t>
            </a:r>
            <a:r>
              <a:rPr lang="en-US" b="0" i="0" u="none" strike="noStrike" baseline="0" dirty="0">
                <a:latin typeface="Segoe"/>
                <a:ea typeface="ＭＳ ゴシック"/>
              </a:rPr>
              <a:t> by updating work to the current date.</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16</a:t>
            </a:fld>
            <a:endParaRPr lang="en-US" dirty="0"/>
          </a:p>
        </p:txBody>
      </p:sp>
    </p:spTree>
    <p:extLst>
      <p:ext uri="{BB962C8B-B14F-4D97-AF65-F5344CB8AC3E}">
        <p14:creationId xmlns:p14="http://schemas.microsoft.com/office/powerpoint/2010/main" val="3735749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Track a Project as Scheduled</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a:xfrm>
            <a:off x="304800" y="1524000"/>
            <a:ext cx="8458200" cy="4953000"/>
          </a:xfrm>
        </p:spPr>
        <p:txBody>
          <a:bodyPr/>
          <a:lstStyle/>
          <a:p>
            <a:pPr lvl="0" rtl="0"/>
            <a:r>
              <a:rPr lang="en-US" b="1" i="0" u="none" strike="noStrike" baseline="0" dirty="0">
                <a:latin typeface="Segoe"/>
                <a:ea typeface="ＭＳ ゴシック"/>
              </a:rPr>
              <a:t>USE </a:t>
            </a:r>
            <a:r>
              <a:rPr lang="en-US" b="0" i="0" u="none" strike="noStrike" baseline="0" dirty="0">
                <a:latin typeface="Segoe"/>
                <a:ea typeface="ＭＳ ゴシック"/>
              </a:rPr>
              <a:t>the project schedule you created in the previous exercise.</a:t>
            </a:r>
          </a:p>
          <a:p>
            <a:pPr lvl="1" rtl="0"/>
            <a:r>
              <a:rPr lang="en-US" b="0" i="0" u="none" strike="noStrike" baseline="0" dirty="0">
                <a:latin typeface="Segoe"/>
                <a:ea typeface="ＭＳ ゴシック"/>
              </a:rPr>
              <a:t>1.	On the ribbon, click </a:t>
            </a:r>
            <a:r>
              <a:rPr lang="en-US" b="1" i="0" u="none" strike="noStrike" baseline="0" dirty="0">
                <a:solidFill>
                  <a:srgbClr val="FF0000"/>
                </a:solidFill>
                <a:latin typeface="Segoe"/>
                <a:ea typeface="ＭＳ ゴシック"/>
              </a:rPr>
              <a:t>Gantt Chart</a:t>
            </a:r>
            <a:r>
              <a:rPr lang="en-US" b="0" i="0" u="none" strike="noStrike" baseline="0" dirty="0">
                <a:latin typeface="Segoe"/>
                <a:ea typeface="ＭＳ ゴシック"/>
              </a:rPr>
              <a:t>. The Gantt Chart view appears.</a:t>
            </a:r>
          </a:p>
          <a:p>
            <a:pPr lvl="1" rtl="0"/>
            <a:r>
              <a:rPr lang="en-US" b="0" i="0" u="none" strike="noStrike" baseline="0" dirty="0">
                <a:latin typeface="Segoe"/>
                <a:ea typeface="ＭＳ ゴシック"/>
              </a:rPr>
              <a:t>2.	Move the vertical divider bar to a point just to the right of the Start column.</a:t>
            </a:r>
          </a:p>
          <a:p>
            <a:pPr lvl="1" rtl="0"/>
            <a:r>
              <a:rPr lang="en-US" b="0" i="0" u="none" strike="noStrike" baseline="0" dirty="0">
                <a:latin typeface="Segoe"/>
                <a:ea typeface="ＭＳ ゴシック"/>
              </a:rPr>
              <a:t>3.	Click on the </a:t>
            </a:r>
            <a:r>
              <a:rPr lang="en-US" b="1" i="0" u="none" strike="noStrike" baseline="0" dirty="0">
                <a:solidFill>
                  <a:srgbClr val="FF0000"/>
                </a:solidFill>
                <a:latin typeface="Segoe"/>
                <a:ea typeface="ＭＳ ゴシック"/>
              </a:rPr>
              <a:t>Project </a:t>
            </a:r>
            <a:r>
              <a:rPr lang="en-US" b="0" i="0" u="none" strike="noStrike" baseline="0" dirty="0">
                <a:latin typeface="Segoe"/>
                <a:ea typeface="ＭＳ ゴシック"/>
              </a:rPr>
              <a:t>tab, and then click </a:t>
            </a:r>
            <a:r>
              <a:rPr lang="en-US" b="1" i="0" u="none" strike="noStrike" baseline="0" dirty="0">
                <a:solidFill>
                  <a:srgbClr val="FF0000"/>
                </a:solidFill>
                <a:latin typeface="Segoe"/>
                <a:ea typeface="ＭＳ ゴシック"/>
              </a:rPr>
              <a:t>Update Project </a:t>
            </a:r>
            <a:r>
              <a:rPr lang="en-US" b="0" i="0" u="none" strike="noStrike" baseline="0" dirty="0">
                <a:latin typeface="Segoe"/>
                <a:ea typeface="ＭＳ ゴシック"/>
              </a:rPr>
              <a:t>in the Status group. The Update Project dialog box appears.</a:t>
            </a:r>
          </a:p>
          <a:p>
            <a:pPr lvl="1" rtl="0"/>
            <a:r>
              <a:rPr lang="en-US" b="0" i="0" u="none" strike="noStrike" baseline="0" dirty="0">
                <a:latin typeface="Segoe"/>
                <a:ea typeface="ＭＳ ゴシック"/>
              </a:rPr>
              <a:t>4.	Make sure the </a:t>
            </a:r>
            <a:r>
              <a:rPr lang="en-US" b="1" i="0" u="none" strike="noStrike" baseline="0" dirty="0">
                <a:solidFill>
                  <a:srgbClr val="FF0000"/>
                </a:solidFill>
                <a:latin typeface="Segoe"/>
                <a:ea typeface="ＭＳ ゴシック"/>
              </a:rPr>
              <a:t>Update work as complete through </a:t>
            </a:r>
            <a:r>
              <a:rPr lang="en-US" b="0" i="0" u="none" strike="noStrike" baseline="0" dirty="0">
                <a:latin typeface="Segoe"/>
                <a:ea typeface="ＭＳ ゴシック"/>
              </a:rPr>
              <a:t>option is selected. In the adjacent date box, type or select </a:t>
            </a:r>
            <a:r>
              <a:rPr lang="en-US" b="1" i="0" u="none" strike="noStrike" baseline="0" dirty="0">
                <a:solidFill>
                  <a:srgbClr val="FF0000"/>
                </a:solidFill>
                <a:latin typeface="Segoe"/>
                <a:ea typeface="ＭＳ ゴシック"/>
              </a:rPr>
              <a:t>February 12, 2016</a:t>
            </a:r>
            <a:r>
              <a:rPr lang="en-US" b="0" i="0" u="none" strike="noStrike" baseline="0" dirty="0">
                <a:latin typeface="Segoe"/>
                <a:ea typeface="ＭＳ ゴシック"/>
              </a:rPr>
              <a:t>, and then click </a:t>
            </a:r>
            <a:r>
              <a:rPr lang="en-US" b="1" i="0" u="none" strike="noStrike" baseline="0" dirty="0">
                <a:latin typeface="Segoe"/>
                <a:ea typeface="ＭＳ ゴシック"/>
              </a:rPr>
              <a:t>OK</a:t>
            </a:r>
            <a:r>
              <a:rPr lang="en-US" b="0" i="0" u="none" strike="noStrike" baseline="0" dirty="0">
                <a:latin typeface="Segoe"/>
                <a:ea typeface="ＭＳ ゴシック"/>
              </a:rPr>
              <a:t>. Microsoft Project records the actual work for the tasks that were scheduled to start before February 12. It also draws </a:t>
            </a:r>
            <a:r>
              <a:rPr lang="en-US" b="1" i="0" u="none" strike="noStrike" baseline="0" dirty="0">
                <a:latin typeface="Segoe"/>
                <a:ea typeface="ＭＳ ゴシック"/>
              </a:rPr>
              <a:t>progress bars </a:t>
            </a:r>
            <a:r>
              <a:rPr lang="en-US" b="0" i="0" u="none" strike="noStrike" baseline="0" dirty="0">
                <a:latin typeface="Segoe"/>
                <a:ea typeface="ＭＳ ゴシック"/>
              </a:rPr>
              <a:t>in the Gantt bars for those tasks to show this progress visually.</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17</a:t>
            </a:fld>
            <a:endParaRPr lang="en-US" dirty="0"/>
          </a:p>
        </p:txBody>
      </p:sp>
    </p:spTree>
    <p:extLst>
      <p:ext uri="{BB962C8B-B14F-4D97-AF65-F5344CB8AC3E}">
        <p14:creationId xmlns:p14="http://schemas.microsoft.com/office/powerpoint/2010/main" val="15508940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Track a Project as Scheduled</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sz="2000" b="0" i="0" u="none" strike="noStrike" baseline="0" dirty="0">
                <a:latin typeface="Segoe"/>
                <a:ea typeface="ＭＳ ゴシック"/>
              </a:rPr>
              <a:t>5.	</a:t>
            </a:r>
            <a:r>
              <a:rPr lang="en-US" sz="1800" b="0" i="0" u="none" strike="noStrike" baseline="0" dirty="0">
                <a:latin typeface="Segoe"/>
                <a:ea typeface="ＭＳ ゴシック"/>
              </a:rPr>
              <a:t>Select the name of task 5, </a:t>
            </a:r>
            <a:r>
              <a:rPr lang="en-US" sz="1800" b="1" i="0" u="none" strike="noStrike" baseline="0" dirty="0">
                <a:solidFill>
                  <a:srgbClr val="FF0000"/>
                </a:solidFill>
                <a:latin typeface="Segoe"/>
                <a:ea typeface="ＭＳ ゴシック"/>
              </a:rPr>
              <a:t>Develop production layouts</a:t>
            </a:r>
            <a:r>
              <a:rPr lang="en-US" sz="1800" b="0" i="0" u="none" strike="noStrike" baseline="0" dirty="0">
                <a:latin typeface="Segoe"/>
                <a:ea typeface="ＭＳ ゴシック"/>
              </a:rPr>
              <a:t>. Click the </a:t>
            </a:r>
            <a:r>
              <a:rPr lang="en-US" sz="1800" b="1" i="0" u="none" strike="noStrike" baseline="0" dirty="0">
                <a:solidFill>
                  <a:srgbClr val="FF0000"/>
                </a:solidFill>
                <a:latin typeface="Segoe"/>
                <a:ea typeface="ＭＳ ゴシック"/>
              </a:rPr>
              <a:t>Task </a:t>
            </a:r>
            <a:r>
              <a:rPr lang="en-US" sz="1800" b="0" i="0" u="none" strike="noStrike" baseline="0" dirty="0">
                <a:latin typeface="Segoe"/>
                <a:ea typeface="ＭＳ ゴシック"/>
              </a:rPr>
              <a:t>tab, and then click </a:t>
            </a:r>
            <a:r>
              <a:rPr lang="en-US" sz="1800" b="1" i="0" u="none" strike="noStrike" baseline="0" dirty="0">
                <a:solidFill>
                  <a:srgbClr val="FF0000"/>
                </a:solidFill>
                <a:latin typeface="Segoe"/>
                <a:ea typeface="ＭＳ ゴシック"/>
              </a:rPr>
              <a:t>Scroll to Task </a:t>
            </a:r>
            <a:r>
              <a:rPr lang="en-US" sz="1800" b="0" i="0" u="none" strike="noStrike" baseline="0" dirty="0">
                <a:latin typeface="Segoe"/>
                <a:ea typeface="ＭＳ ゴシック"/>
              </a:rPr>
              <a:t>in the Editing group. Your screen should look similar to the figure below.</a:t>
            </a:r>
          </a:p>
          <a:p>
            <a:pPr lvl="1" rtl="0"/>
            <a:r>
              <a:rPr lang="en-US" sz="1800" b="0" i="0" u="none" strike="noStrike" baseline="0" dirty="0">
                <a:latin typeface="Segoe"/>
                <a:ea typeface="ＭＳ ゴシック"/>
              </a:rPr>
              <a:t>6.	</a:t>
            </a:r>
            <a:r>
              <a:rPr lang="en-US" sz="1800" b="1" i="0" u="none" strike="noStrike" baseline="0" dirty="0">
                <a:latin typeface="Segoe"/>
                <a:ea typeface="ＭＳ ゴシック"/>
              </a:rPr>
              <a:t>SAVE </a:t>
            </a:r>
            <a:r>
              <a:rPr lang="en-US" sz="1800" b="0" i="0" u="none" strike="noStrike" baseline="0" dirty="0">
                <a:latin typeface="Segoe"/>
                <a:ea typeface="ＭＳ ゴシック"/>
              </a:rPr>
              <a:t>the project schedule.</a:t>
            </a:r>
          </a:p>
          <a:p>
            <a:pPr lvl="0" rtl="0"/>
            <a:r>
              <a:rPr lang="en-US" sz="1800" b="1" i="0" u="none" strike="noStrike" baseline="0" dirty="0">
                <a:latin typeface="Segoe"/>
                <a:ea typeface="ＭＳ ゴシック"/>
              </a:rPr>
              <a:t>PAUSE. LEAVE </a:t>
            </a:r>
            <a:r>
              <a:rPr lang="en-US" sz="1800" b="0" i="0" u="none" strike="noStrike" baseline="0" dirty="0">
                <a:latin typeface="Segoe"/>
                <a:ea typeface="ＭＳ ゴシック"/>
              </a:rPr>
              <a:t>the project schedule open to use in the next exercise.</a:t>
            </a:r>
            <a:endParaRPr lang="en-US" sz="1800" b="0" i="0" u="none" strike="noStrike" baseline="0" dirty="0">
              <a:latin typeface="Times New Roman"/>
              <a:ea typeface="ＭＳ ゴシック"/>
            </a:endParaRPr>
          </a:p>
        </p:txBody>
      </p:sp>
      <p:pic>
        <p:nvPicPr>
          <p:cNvPr id="4" name="Picture 3" descr="0903.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3300" y="3276600"/>
            <a:ext cx="7289800" cy="2966291"/>
          </a:xfrm>
          <a:prstGeom prst="rect">
            <a:avLst/>
          </a:prstGeom>
        </p:spPr>
      </p:pic>
      <p:sp>
        <p:nvSpPr>
          <p:cNvPr id="5"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6"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7"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18</a:t>
            </a:fld>
            <a:endParaRPr lang="en-US" dirty="0"/>
          </a:p>
        </p:txBody>
      </p:sp>
      <p:sp>
        <p:nvSpPr>
          <p:cNvPr id="8" name="Oval 7"/>
          <p:cNvSpPr/>
          <p:nvPr/>
        </p:nvSpPr>
        <p:spPr bwMode="auto">
          <a:xfrm>
            <a:off x="1143000" y="3200400"/>
            <a:ext cx="1905000" cy="381000"/>
          </a:xfrm>
          <a:prstGeom prst="ellipse">
            <a:avLst/>
          </a:prstGeom>
          <a:noFill/>
          <a:ln w="158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9" name="Oval 8"/>
          <p:cNvSpPr/>
          <p:nvPr/>
        </p:nvSpPr>
        <p:spPr bwMode="auto">
          <a:xfrm>
            <a:off x="4038600" y="3250734"/>
            <a:ext cx="3352800" cy="304800"/>
          </a:xfrm>
          <a:prstGeom prst="ellipse">
            <a:avLst/>
          </a:prstGeom>
          <a:noFill/>
          <a:ln w="158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1658413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Track a Project as Scheduled</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dirty="0">
                <a:latin typeface="Segoe"/>
                <a:ea typeface="ＭＳ ゴシック"/>
              </a:rPr>
              <a:t>In this exercise, you updated the project to show that work had occurred </a:t>
            </a:r>
            <a:r>
              <a:rPr lang="en-US" b="0" i="0" u="none" strike="noStrike" baseline="0" dirty="0">
                <a:solidFill>
                  <a:srgbClr val="FF0000"/>
                </a:solidFill>
                <a:latin typeface="Segoe"/>
                <a:ea typeface="ＭＳ ゴシック"/>
              </a:rPr>
              <a:t>as scheduled </a:t>
            </a:r>
            <a:r>
              <a:rPr lang="en-US" b="1" i="0" u="none" strike="noStrike" baseline="0" dirty="0">
                <a:latin typeface="Segoe"/>
                <a:ea typeface="ＭＳ ゴシック"/>
              </a:rPr>
              <a:t>through a certain date. </a:t>
            </a:r>
          </a:p>
          <a:p>
            <a:pPr lvl="0" rtl="0"/>
            <a:r>
              <a:rPr lang="en-US" b="0" i="0" u="none" strike="noStrike" baseline="0" dirty="0">
                <a:latin typeface="Segoe"/>
                <a:ea typeface="ＭＳ ゴシック"/>
              </a:rPr>
              <a:t>This date is sometimes called the data date or </a:t>
            </a:r>
            <a:r>
              <a:rPr lang="en-US" b="1" i="1" u="none" strike="noStrike" baseline="0" dirty="0">
                <a:latin typeface="Segoe"/>
                <a:ea typeface="ＭＳ ゴシック"/>
              </a:rPr>
              <a:t>status date—</a:t>
            </a:r>
            <a:r>
              <a:rPr lang="en-US" b="0" i="0" u="none" strike="noStrike" baseline="0" dirty="0">
                <a:latin typeface="Segoe"/>
                <a:ea typeface="ＭＳ ゴシック"/>
              </a:rPr>
              <a:t>the date up to or through which all progress information is collected and entered for a project. </a:t>
            </a:r>
          </a:p>
          <a:p>
            <a:pPr lvl="0" rtl="0"/>
            <a:r>
              <a:rPr lang="en-US" b="0" i="0" u="none" strike="noStrike" baseline="0" dirty="0">
                <a:latin typeface="Segoe"/>
                <a:ea typeface="ＭＳ ゴシック"/>
              </a:rPr>
              <a:t>The </a:t>
            </a:r>
            <a:r>
              <a:rPr lang="en-US" b="1" i="1" u="none" strike="noStrike" baseline="0" dirty="0">
                <a:latin typeface="Segoe"/>
                <a:ea typeface="ＭＳ ゴシック"/>
              </a:rPr>
              <a:t>progress bar </a:t>
            </a:r>
            <a:r>
              <a:rPr lang="en-US" b="0" i="0" u="none" strike="noStrike" baseline="0" dirty="0">
                <a:latin typeface="Segoe"/>
                <a:ea typeface="ＭＳ ゴシック"/>
              </a:rPr>
              <a:t>in the Gantt Chart view shows how much of each task has been completed. </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19</a:t>
            </a:fld>
            <a:endParaRPr lang="en-US" dirty="0"/>
          </a:p>
        </p:txBody>
      </p:sp>
    </p:spTree>
    <p:extLst>
      <p:ext uri="{BB962C8B-B14F-4D97-AF65-F5344CB8AC3E}">
        <p14:creationId xmlns:p14="http://schemas.microsoft.com/office/powerpoint/2010/main" val="722902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Objectives</a:t>
            </a:r>
          </a:p>
        </p:txBody>
      </p:sp>
      <p:sp>
        <p:nvSpPr>
          <p:cNvPr id="4" name="Date Placeholder 3"/>
          <p:cNvSpPr>
            <a:spLocks noGrp="1"/>
          </p:cNvSpPr>
          <p:nvPr>
            <p:ph type="dt" sz="half" idx="10"/>
          </p:nvPr>
        </p:nvSpPr>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2</a:t>
            </a:fld>
            <a:endParaRPr lang="en-US" dirty="0"/>
          </a:p>
        </p:txBody>
      </p:sp>
      <p:pic>
        <p:nvPicPr>
          <p:cNvPr id="3" name="Picture 2" descr="0900.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 y="1752600"/>
            <a:ext cx="8153400" cy="1944272"/>
          </a:xfrm>
          <a:prstGeom prst="rect">
            <a:avLst/>
          </a:prstGeom>
        </p:spPr>
      </p:pic>
    </p:spTree>
    <p:extLst>
      <p:ext uri="{BB962C8B-B14F-4D97-AF65-F5344CB8AC3E}">
        <p14:creationId xmlns:p14="http://schemas.microsoft.com/office/powerpoint/2010/main" val="37223493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Track a Project as Scheduled</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dirty="0">
                <a:latin typeface="Segoe"/>
                <a:ea typeface="ＭＳ ゴシック"/>
              </a:rPr>
              <a:t>A check mark appears in the Indicators column for tasks 2 and 3 to indicate these tasks have been completed. </a:t>
            </a:r>
          </a:p>
          <a:p>
            <a:pPr lvl="0" rtl="0"/>
            <a:r>
              <a:rPr lang="en-US" b="0" i="0" u="none" strike="noStrike" baseline="0" dirty="0">
                <a:latin typeface="Segoe"/>
                <a:ea typeface="ＭＳ ゴシック"/>
              </a:rPr>
              <a:t>In addition, a progress bar is drawn through the entire length of these tasks’ Gantt bars.</a:t>
            </a:r>
          </a:p>
          <a:p>
            <a:pPr lvl="0" rtl="0"/>
            <a:r>
              <a:rPr lang="en-US" b="0" i="0" u="none" strike="noStrike" baseline="0" dirty="0">
                <a:latin typeface="Segoe"/>
                <a:ea typeface="ＭＳ ゴシック"/>
              </a:rPr>
              <a:t>Because only a portion of task 5 has been completed by February 12, the progress bar for this task only extends to February 12, and no check mark appears in the Indicators column.</a:t>
            </a:r>
          </a:p>
          <a:p>
            <a:pPr lvl="0" rtl="0"/>
            <a:r>
              <a:rPr lang="en-US" b="0" i="0" u="none" strike="noStrike" baseline="0" dirty="0">
                <a:latin typeface="Segoe"/>
                <a:ea typeface="ＭＳ ゴシック"/>
              </a:rPr>
              <a:t>Also notice that because some of the recurring status meetings have been completed by February 12, progress bars appear in the summary Gantt bars for these tasks.</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20</a:t>
            </a:fld>
            <a:endParaRPr lang="en-US" dirty="0"/>
          </a:p>
        </p:txBody>
      </p:sp>
    </p:spTree>
    <p:extLst>
      <p:ext uri="{BB962C8B-B14F-4D97-AF65-F5344CB8AC3E}">
        <p14:creationId xmlns:p14="http://schemas.microsoft.com/office/powerpoint/2010/main" val="1559960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a:solidFill>
                  <a:srgbClr val="009E49"/>
                </a:solidFill>
                <a:latin typeface="Segoe"/>
                <a:ea typeface="ＭＳ ゴシック"/>
              </a:rPr>
              <a:t>Entering the </a:t>
            </a:r>
            <a:r>
              <a:rPr lang="en-US" b="1" i="0" u="none" strike="noStrike" baseline="0" dirty="0">
                <a:solidFill>
                  <a:srgbClr val="009E49"/>
                </a:solidFill>
                <a:latin typeface="Segoe"/>
                <a:ea typeface="ＭＳ ゴシック"/>
              </a:rPr>
              <a:t>Completion Percentage </a:t>
            </a:r>
            <a:r>
              <a:rPr lang="en-US" b="0" i="0" u="none" strike="noStrike" baseline="0" dirty="0">
                <a:solidFill>
                  <a:srgbClr val="009E49"/>
                </a:solidFill>
                <a:latin typeface="Segoe"/>
                <a:ea typeface="ＭＳ ゴシック"/>
              </a:rPr>
              <a:t>for a Task</a:t>
            </a:r>
            <a:endParaRPr lang="en-US" b="0" i="0" u="none" strike="noStrike" baseline="0" dirty="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dirty="0">
                <a:latin typeface="Segoe"/>
                <a:ea typeface="ＭＳ ゴシック"/>
              </a:rPr>
              <a:t>As you continue to make progress on your project, it is important to record the work that has been done on a task. </a:t>
            </a:r>
          </a:p>
          <a:p>
            <a:pPr lvl="0" rtl="0"/>
            <a:r>
              <a:rPr lang="en-US" b="0" i="0" u="none" strike="noStrike" baseline="0" dirty="0">
                <a:latin typeface="Segoe"/>
                <a:ea typeface="ＭＳ ゴシック"/>
              </a:rPr>
              <a:t>There are many ways to record this work. One of the quickest ways is to record the completion percentage of the task.</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21</a:t>
            </a:fld>
            <a:endParaRPr lang="en-US" dirty="0"/>
          </a:p>
        </p:txBody>
      </p:sp>
    </p:spTree>
    <p:extLst>
      <p:ext uri="{BB962C8B-B14F-4D97-AF65-F5344CB8AC3E}">
        <p14:creationId xmlns:p14="http://schemas.microsoft.com/office/powerpoint/2010/main" val="31126783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Enter the Completion Percentage for a Task</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sz="2000" b="1" i="0" u="none" strike="noStrike" baseline="0" dirty="0">
                <a:latin typeface="Segoe"/>
                <a:ea typeface="ＭＳ ゴシック"/>
              </a:rPr>
              <a:t>USE </a:t>
            </a:r>
            <a:r>
              <a:rPr lang="en-US" sz="2000" b="0" i="0" u="none" strike="noStrike" baseline="0" dirty="0">
                <a:latin typeface="Segoe"/>
                <a:ea typeface="ＭＳ ゴシック"/>
              </a:rPr>
              <a:t>the project schedule you created in the previous exercise.</a:t>
            </a:r>
          </a:p>
          <a:p>
            <a:pPr lvl="1" rtl="0"/>
            <a:r>
              <a:rPr lang="en-US" sz="2000" b="0" i="0" u="none" strike="noStrike" baseline="0" dirty="0">
                <a:latin typeface="Segoe"/>
                <a:ea typeface="ＭＳ ゴシック"/>
              </a:rPr>
              <a:t>1.	Click the </a:t>
            </a:r>
            <a:r>
              <a:rPr lang="en-US" sz="2000" b="1" i="0" u="none" strike="noStrike" baseline="0" dirty="0">
                <a:solidFill>
                  <a:srgbClr val="FF0000"/>
                </a:solidFill>
                <a:latin typeface="Segoe"/>
                <a:ea typeface="ＭＳ ゴシック"/>
              </a:rPr>
              <a:t>View</a:t>
            </a:r>
            <a:r>
              <a:rPr lang="en-US" sz="2000" b="1" i="0" u="none" strike="noStrike" baseline="0" dirty="0">
                <a:latin typeface="Segoe"/>
                <a:ea typeface="ＭＳ ゴシック"/>
              </a:rPr>
              <a:t> </a:t>
            </a:r>
            <a:r>
              <a:rPr lang="en-US" sz="2000" b="0" i="0" u="none" strike="noStrike" baseline="0" dirty="0">
                <a:latin typeface="Segoe"/>
                <a:ea typeface="ＭＳ ゴシック"/>
              </a:rPr>
              <a:t>tab, click the </a:t>
            </a:r>
            <a:r>
              <a:rPr lang="en-US" sz="2000" b="1" i="0" u="none" strike="noStrike" baseline="0" dirty="0">
                <a:solidFill>
                  <a:srgbClr val="FF0000"/>
                </a:solidFill>
                <a:latin typeface="Segoe"/>
                <a:ea typeface="ＭＳ ゴシック"/>
              </a:rPr>
              <a:t>Tables</a:t>
            </a:r>
            <a:r>
              <a:rPr lang="en-US" sz="2000" b="1" i="0" u="none" strike="noStrike" baseline="0" dirty="0">
                <a:latin typeface="Segoe"/>
                <a:ea typeface="ＭＳ ゴシック"/>
              </a:rPr>
              <a:t> </a:t>
            </a:r>
            <a:r>
              <a:rPr lang="en-US" sz="2000" b="0" i="0" u="none" strike="noStrike" baseline="0" dirty="0">
                <a:latin typeface="Segoe"/>
                <a:ea typeface="ＭＳ ゴシック"/>
              </a:rPr>
              <a:t>button, and then select the </a:t>
            </a:r>
            <a:r>
              <a:rPr lang="en-US" sz="2000" b="1" i="0" u="none" strike="noStrike" baseline="0" dirty="0">
                <a:solidFill>
                  <a:srgbClr val="FF0000"/>
                </a:solidFill>
                <a:latin typeface="Segoe"/>
                <a:ea typeface="ＭＳ ゴシック"/>
              </a:rPr>
              <a:t>Work</a:t>
            </a:r>
            <a:r>
              <a:rPr lang="en-US" sz="2000" b="1" i="0" u="none" strike="noStrike" baseline="0" dirty="0">
                <a:latin typeface="Segoe"/>
                <a:ea typeface="ＭＳ ゴシック"/>
              </a:rPr>
              <a:t> </a:t>
            </a:r>
            <a:r>
              <a:rPr lang="en-US" sz="2000" b="0" i="0" u="none" strike="noStrike" baseline="0" dirty="0">
                <a:latin typeface="Segoe"/>
                <a:ea typeface="ＭＳ ゴシック"/>
              </a:rPr>
              <a:t>table from the list.</a:t>
            </a:r>
          </a:p>
          <a:p>
            <a:pPr lvl="1" rtl="0"/>
            <a:r>
              <a:rPr lang="en-US" sz="2000" b="0" i="0" u="none" strike="noStrike" baseline="0" dirty="0">
                <a:latin typeface="Segoe"/>
                <a:ea typeface="ＭＳ ゴシック"/>
              </a:rPr>
              <a:t>2.	Slide the vertical divider bar between the table and the Gantt bar chart so that more of the table columns are visible. You may need to auto fit the columns to see all the data. Notice the </a:t>
            </a:r>
            <a:r>
              <a:rPr lang="en-US" sz="2000" b="1" i="0" u="none" strike="noStrike" baseline="0" dirty="0">
                <a:latin typeface="Segoe"/>
                <a:ea typeface="ＭＳ ゴシック"/>
              </a:rPr>
              <a:t>Work and % Work Complete </a:t>
            </a:r>
            <a:r>
              <a:rPr lang="en-US" sz="2000" b="0" i="0" u="none" strike="noStrike" baseline="0" dirty="0">
                <a:latin typeface="Segoe"/>
                <a:ea typeface="ＭＳ ゴシック"/>
              </a:rPr>
              <a:t>columns. You will enter task completion percentages in the % Work Complete column.</a:t>
            </a:r>
          </a:p>
          <a:p>
            <a:pPr lvl="1"/>
            <a:r>
              <a:rPr lang="en-US" sz="2000" dirty="0">
                <a:latin typeface="Segoe"/>
                <a:ea typeface="ＭＳ ゴシック"/>
              </a:rPr>
              <a:t>3.	In the % Work Complete column for Task 5, type or select </a:t>
            </a:r>
            <a:r>
              <a:rPr lang="en-US" sz="2000" b="1" dirty="0">
                <a:solidFill>
                  <a:srgbClr val="FF0000"/>
                </a:solidFill>
                <a:latin typeface="Segoe"/>
                <a:ea typeface="ＭＳ ゴシック"/>
              </a:rPr>
              <a:t>100</a:t>
            </a:r>
            <a:r>
              <a:rPr lang="en-US" sz="2000" dirty="0">
                <a:latin typeface="Segoe"/>
                <a:ea typeface="ＭＳ ゴシック"/>
              </a:rPr>
              <a:t>, and then [press </a:t>
            </a:r>
            <a:r>
              <a:rPr lang="en-US" sz="2000" b="1" dirty="0">
                <a:solidFill>
                  <a:srgbClr val="FF0000"/>
                </a:solidFill>
                <a:latin typeface="Segoe"/>
                <a:ea typeface="ＭＳ ゴシック"/>
              </a:rPr>
              <a:t>Enter</a:t>
            </a:r>
            <a:r>
              <a:rPr lang="en-US" sz="2000" dirty="0">
                <a:latin typeface="Segoe"/>
                <a:ea typeface="ＭＳ ゴシック"/>
              </a:rPr>
              <a:t>]. Microsoft Project extends the progress bar through the length of the Gantt bar for task 5 and records the actual work for the task as scheduled.</a:t>
            </a:r>
          </a:p>
          <a:p>
            <a:pPr lvl="1" rtl="0"/>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22</a:t>
            </a:fld>
            <a:endParaRPr lang="en-US" dirty="0"/>
          </a:p>
        </p:txBody>
      </p:sp>
    </p:spTree>
    <p:extLst>
      <p:ext uri="{BB962C8B-B14F-4D97-AF65-F5344CB8AC3E}">
        <p14:creationId xmlns:p14="http://schemas.microsoft.com/office/powerpoint/2010/main" val="15027492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Enter the Completion Percentage for a Task</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dirty="0">
                <a:latin typeface="Segoe"/>
                <a:ea typeface="ＭＳ ゴシック"/>
              </a:rPr>
              <a:t>4.	Select </a:t>
            </a:r>
            <a:r>
              <a:rPr lang="en-US" b="1" i="0" u="none" strike="noStrike" baseline="0" dirty="0">
                <a:solidFill>
                  <a:srgbClr val="FF0000"/>
                </a:solidFill>
                <a:latin typeface="Segoe"/>
                <a:ea typeface="ＭＳ ゴシック"/>
              </a:rPr>
              <a:t>Task 5</a:t>
            </a:r>
            <a:r>
              <a:rPr lang="en-US" b="1" i="0" u="none" strike="noStrike" baseline="0" dirty="0">
                <a:latin typeface="Segoe"/>
                <a:ea typeface="ＭＳ ゴシック"/>
              </a:rPr>
              <a:t> </a:t>
            </a:r>
            <a:r>
              <a:rPr lang="en-US" b="0" i="0" u="none" strike="noStrike" baseline="0" dirty="0">
                <a:latin typeface="Segoe"/>
                <a:ea typeface="ＭＳ ゴシック"/>
              </a:rPr>
              <a:t>again. On the ribbon, click </a:t>
            </a:r>
            <a:r>
              <a:rPr lang="en-US" b="1" i="0" u="none" strike="noStrike" baseline="0" dirty="0">
                <a:solidFill>
                  <a:srgbClr val="FF0000"/>
                </a:solidFill>
                <a:latin typeface="Segoe"/>
                <a:ea typeface="ＭＳ ゴシック"/>
              </a:rPr>
              <a:t>Selected</a:t>
            </a:r>
            <a:r>
              <a:rPr lang="en-US" b="1" i="0" u="none" strike="noStrike" baseline="0" dirty="0">
                <a:latin typeface="Segoe"/>
                <a:ea typeface="ＭＳ ゴシック"/>
              </a:rPr>
              <a:t> </a:t>
            </a:r>
            <a:r>
              <a:rPr lang="en-US" b="1" i="0" u="none" strike="noStrike" baseline="0" dirty="0">
                <a:solidFill>
                  <a:srgbClr val="FF0000"/>
                </a:solidFill>
                <a:latin typeface="Segoe"/>
                <a:ea typeface="ＭＳ ゴシック"/>
              </a:rPr>
              <a:t>Tasks</a:t>
            </a:r>
            <a:r>
              <a:rPr lang="en-US" b="1" i="0" u="none" strike="noStrike" baseline="0" dirty="0">
                <a:latin typeface="Segoe"/>
                <a:ea typeface="ＭＳ ゴシック"/>
              </a:rPr>
              <a:t> </a:t>
            </a:r>
            <a:r>
              <a:rPr lang="en-US" b="0" i="0" u="none" strike="noStrike" baseline="0" dirty="0">
                <a:latin typeface="Segoe"/>
                <a:ea typeface="ＭＳ ゴシック"/>
              </a:rPr>
              <a:t>in the </a:t>
            </a:r>
            <a:r>
              <a:rPr lang="en-US" b="1" i="0" u="none" strike="noStrike" baseline="0" dirty="0">
                <a:latin typeface="Segoe"/>
                <a:ea typeface="ＭＳ ゴシック"/>
              </a:rPr>
              <a:t>Zoom</a:t>
            </a:r>
            <a:r>
              <a:rPr lang="en-US" b="0" i="0" u="none" strike="noStrike" baseline="0" dirty="0">
                <a:latin typeface="Segoe"/>
                <a:ea typeface="ＭＳ ゴシック"/>
              </a:rPr>
              <a:t> group. Your screen should look similar to the figure below.</a:t>
            </a:r>
          </a:p>
        </p:txBody>
      </p:sp>
      <p:pic>
        <p:nvPicPr>
          <p:cNvPr id="4" name="Picture 3" descr="0904.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400" y="2819400"/>
            <a:ext cx="8102600" cy="1682848"/>
          </a:xfrm>
          <a:prstGeom prst="rect">
            <a:avLst/>
          </a:prstGeom>
        </p:spPr>
      </p:pic>
      <p:sp>
        <p:nvSpPr>
          <p:cNvPr id="5"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6"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7"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23</a:t>
            </a:fld>
            <a:endParaRPr lang="en-US" dirty="0"/>
          </a:p>
        </p:txBody>
      </p:sp>
      <p:sp>
        <p:nvSpPr>
          <p:cNvPr id="8" name="Oval 7"/>
          <p:cNvSpPr/>
          <p:nvPr/>
        </p:nvSpPr>
        <p:spPr bwMode="auto">
          <a:xfrm>
            <a:off x="1981200" y="2667000"/>
            <a:ext cx="2743200" cy="609600"/>
          </a:xfrm>
          <a:prstGeom prst="ellipse">
            <a:avLst/>
          </a:prstGeom>
          <a:noFill/>
          <a:ln w="158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9" name="Oval 8"/>
          <p:cNvSpPr/>
          <p:nvPr/>
        </p:nvSpPr>
        <p:spPr bwMode="auto">
          <a:xfrm>
            <a:off x="5334000" y="2971800"/>
            <a:ext cx="1524000" cy="304800"/>
          </a:xfrm>
          <a:prstGeom prst="ellipse">
            <a:avLst/>
          </a:prstGeom>
          <a:noFill/>
          <a:ln w="158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6264983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Enter the Completion Percentage for a Task</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a:latin typeface="Segoe"/>
                <a:ea typeface="ＭＳ ゴシック"/>
              </a:rPr>
              <a:t>5.	In the % Work Complete field for Task 6, type or select </a:t>
            </a:r>
            <a:r>
              <a:rPr lang="en-US" b="1" i="0" u="none" strike="noStrike" baseline="0">
                <a:latin typeface="Segoe"/>
                <a:ea typeface="ＭＳ ゴシック"/>
              </a:rPr>
              <a:t>50</a:t>
            </a:r>
            <a:r>
              <a:rPr lang="en-US" b="0" i="0" u="none" strike="noStrike" baseline="0">
                <a:latin typeface="Segoe"/>
                <a:ea typeface="ＭＳ ゴシック"/>
              </a:rPr>
              <a:t>, and then [press </a:t>
            </a:r>
            <a:r>
              <a:rPr lang="en-US" b="1" i="0" u="none" strike="noStrike" baseline="0">
                <a:latin typeface="Segoe"/>
                <a:ea typeface="ＭＳ ゴシック"/>
              </a:rPr>
              <a:t>Enter</a:t>
            </a:r>
            <a:r>
              <a:rPr lang="en-US" b="0" i="0" u="none" strike="noStrike" baseline="0">
                <a:latin typeface="Segoe"/>
                <a:ea typeface="ＭＳ ゴシック"/>
              </a:rPr>
              <a:t>]. Microsoft Project records the actual work for the task as scheduled, calculates the remaining work, and then updates the progress line through 50% of the Gantt bar.</a:t>
            </a:r>
          </a:p>
          <a:p>
            <a:pPr lvl="1" rtl="0"/>
            <a:r>
              <a:rPr lang="en-US" b="0" i="0" u="none" strike="noStrike" baseline="0">
                <a:latin typeface="Segoe"/>
                <a:ea typeface="ＭＳ ゴシック"/>
              </a:rPr>
              <a:t>6.	Scroll the Gantt Chart to see the Gantt bar for Task 6.</a:t>
            </a:r>
          </a:p>
          <a:p>
            <a:pPr lvl="1" rtl="0"/>
            <a:r>
              <a:rPr lang="en-US" b="0" i="0" u="none" strike="noStrike" baseline="0">
                <a:latin typeface="Segoe"/>
                <a:ea typeface="ＭＳ ゴシック"/>
              </a:rPr>
              <a:t>7.	</a:t>
            </a:r>
            <a:r>
              <a:rPr lang="en-US" b="1" i="0" u="none" strike="noStrike" baseline="0">
                <a:latin typeface="Segoe"/>
                <a:ea typeface="ＭＳ ゴシック"/>
              </a:rPr>
              <a:t>SAVE </a:t>
            </a:r>
            <a:r>
              <a:rPr lang="en-US" b="0" i="0" u="none" strike="noStrike" baseline="0">
                <a:latin typeface="Segoe"/>
                <a:ea typeface="ＭＳ ゴシック"/>
              </a:rPr>
              <a:t>the project schedule.</a:t>
            </a:r>
            <a:endParaRPr lang="en-US" b="0" i="0" u="none" strike="noStrike" baseline="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24</a:t>
            </a:fld>
            <a:endParaRPr lang="en-US" dirty="0"/>
          </a:p>
        </p:txBody>
      </p:sp>
    </p:spTree>
    <p:extLst>
      <p:ext uri="{BB962C8B-B14F-4D97-AF65-F5344CB8AC3E}">
        <p14:creationId xmlns:p14="http://schemas.microsoft.com/office/powerpoint/2010/main" val="24755554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Enter the Completion Percentage for a Task</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a:latin typeface="Segoe"/>
                <a:ea typeface="ＭＳ ゴシック"/>
              </a:rPr>
              <a:t>8.	</a:t>
            </a:r>
            <a:r>
              <a:rPr lang="en-US" b="1" i="0" u="none" strike="noStrike" baseline="0">
                <a:latin typeface="Segoe"/>
                <a:ea typeface="ＭＳ ゴシック"/>
              </a:rPr>
              <a:t>CLOSE </a:t>
            </a:r>
            <a:r>
              <a:rPr lang="en-US" b="0" i="0" u="none" strike="noStrike" baseline="0">
                <a:latin typeface="Segoe"/>
                <a:ea typeface="ＭＳ ゴシック"/>
              </a:rPr>
              <a:t>the project schedule. In the next exercise, you will use an updated version of the Don Funk Music Video 9 project schedule to simulate the passage of time.</a:t>
            </a:r>
          </a:p>
          <a:p>
            <a:pPr lvl="0" rtl="0"/>
            <a:r>
              <a:rPr lang="en-US" b="1" i="0" u="none" strike="noStrike" baseline="0">
                <a:latin typeface="Segoe"/>
                <a:ea typeface="ＭＳ ゴシック"/>
              </a:rPr>
              <a:t>PAUSE. LEAVE </a:t>
            </a:r>
            <a:r>
              <a:rPr lang="en-US" b="0" i="0" u="none" strike="noStrike" baseline="0">
                <a:latin typeface="Segoe"/>
                <a:ea typeface="ＭＳ ゴシック"/>
              </a:rPr>
              <a:t>Microsoft Project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25</a:t>
            </a:fld>
            <a:endParaRPr lang="en-US" dirty="0"/>
          </a:p>
        </p:txBody>
      </p:sp>
    </p:spTree>
    <p:extLst>
      <p:ext uri="{BB962C8B-B14F-4D97-AF65-F5344CB8AC3E}">
        <p14:creationId xmlns:p14="http://schemas.microsoft.com/office/powerpoint/2010/main" val="17732882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a:solidFill>
                  <a:srgbClr val="009E49"/>
                </a:solidFill>
                <a:latin typeface="Segoe"/>
                <a:ea typeface="ＭＳ ゴシック"/>
              </a:rPr>
              <a:t>Step by Step: Enter the Completion Percentage for a Task – </a:t>
            </a:r>
            <a:r>
              <a:rPr lang="en-US" b="0" i="0" u="none" strike="noStrike" baseline="0" dirty="0">
                <a:solidFill>
                  <a:srgbClr val="FF0000"/>
                </a:solidFill>
                <a:latin typeface="Segoe"/>
                <a:ea typeface="ＭＳ ゴシック"/>
              </a:rPr>
              <a:t>start here on </a:t>
            </a:r>
            <a:r>
              <a:rPr lang="en-US" b="0" i="0" u="none" strike="noStrike" baseline="0" dirty="0" err="1">
                <a:solidFill>
                  <a:srgbClr val="FF0000"/>
                </a:solidFill>
                <a:latin typeface="Segoe"/>
                <a:ea typeface="ＭＳ ゴシック"/>
              </a:rPr>
              <a:t>tues</a:t>
            </a:r>
            <a:endParaRPr lang="en-US" b="0" i="0" u="none" strike="noStrike" baseline="0" dirty="0">
              <a:solidFill>
                <a:srgbClr val="FF0000"/>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dirty="0">
                <a:latin typeface="Segoe"/>
                <a:ea typeface="ＭＳ ゴシック"/>
              </a:rPr>
              <a:t>There are several ways you can quickly record task progress as a percentage:</a:t>
            </a:r>
          </a:p>
          <a:p>
            <a:pPr lvl="0" rtl="0"/>
            <a:r>
              <a:rPr lang="en-US" b="0" i="0" u="none" strike="noStrike" baseline="0" dirty="0">
                <a:latin typeface="Segoe"/>
                <a:ea typeface="ＭＳ ゴシック"/>
              </a:rPr>
              <a:t>Use one of the % complete fields in either the Work or Tracking tables.</a:t>
            </a:r>
          </a:p>
          <a:p>
            <a:pPr lvl="0" rtl="0"/>
            <a:r>
              <a:rPr lang="en-US" b="0" i="0" u="none" strike="noStrike" baseline="0" dirty="0">
                <a:latin typeface="Segoe"/>
                <a:ea typeface="ＭＳ ゴシック"/>
              </a:rPr>
              <a:t>Use the preset buttons for recording 0%, 25%, 50%, 75%, and 100% completion on a task.</a:t>
            </a:r>
          </a:p>
          <a:p>
            <a:pPr lvl="0" rtl="0"/>
            <a:r>
              <a:rPr lang="en-US" b="0" i="0" u="none" strike="noStrike" baseline="0" dirty="0">
                <a:latin typeface="Segoe"/>
                <a:ea typeface="ＭＳ ゴシック"/>
              </a:rPr>
              <a:t>Use the </a:t>
            </a:r>
            <a:r>
              <a:rPr lang="en-US" b="1" i="0" u="none" strike="noStrike" baseline="0" dirty="0">
                <a:latin typeface="Segoe"/>
                <a:ea typeface="ＭＳ ゴシック"/>
              </a:rPr>
              <a:t>Update Tasks </a:t>
            </a:r>
            <a:r>
              <a:rPr lang="en-US" b="0" i="0" u="none" strike="noStrike" baseline="0" dirty="0">
                <a:latin typeface="Segoe"/>
                <a:ea typeface="ＭＳ ゴシック"/>
              </a:rPr>
              <a:t>dialog box (on the </a:t>
            </a:r>
            <a:r>
              <a:rPr lang="en-US" b="1" i="0" u="none" strike="noStrike" baseline="0" dirty="0">
                <a:latin typeface="Segoe"/>
                <a:ea typeface="ＭＳ ゴシック"/>
              </a:rPr>
              <a:t>Task</a:t>
            </a:r>
            <a:r>
              <a:rPr lang="en-US" b="0" i="0" u="none" strike="noStrike" baseline="0" dirty="0">
                <a:latin typeface="Segoe"/>
                <a:ea typeface="ＭＳ ゴシック"/>
              </a:rPr>
              <a:t> ribbon, click the </a:t>
            </a:r>
            <a:r>
              <a:rPr lang="en-US" b="1" i="0" u="none" strike="noStrike" baseline="0" dirty="0">
                <a:solidFill>
                  <a:srgbClr val="FF0000"/>
                </a:solidFill>
                <a:latin typeface="Segoe"/>
                <a:ea typeface="ＭＳ ゴシック"/>
              </a:rPr>
              <a:t>down-arrow</a:t>
            </a:r>
            <a:r>
              <a:rPr lang="en-US" b="1" i="0" u="none" strike="noStrike" baseline="0" dirty="0">
                <a:latin typeface="Segoe"/>
                <a:ea typeface="ＭＳ ゴシック"/>
              </a:rPr>
              <a:t> </a:t>
            </a:r>
            <a:r>
              <a:rPr lang="en-US" b="0" i="0" u="none" strike="noStrike" baseline="0" dirty="0">
                <a:latin typeface="Segoe"/>
                <a:ea typeface="ＭＳ ゴシック"/>
              </a:rPr>
              <a:t>to the right of the Mark on Track button, and then click </a:t>
            </a:r>
            <a:r>
              <a:rPr lang="en-US" b="1" i="0" u="none" strike="noStrike" baseline="0" dirty="0">
                <a:solidFill>
                  <a:srgbClr val="FF0000"/>
                </a:solidFill>
                <a:latin typeface="Segoe"/>
                <a:ea typeface="ＭＳ ゴシック"/>
              </a:rPr>
              <a:t>Update Tasks</a:t>
            </a:r>
            <a:r>
              <a:rPr lang="en-US" b="0" i="0" u="none" strike="noStrike" baseline="0" dirty="0">
                <a:latin typeface="Segoe"/>
                <a:ea typeface="ＭＳ ゴシック"/>
              </a:rPr>
              <a:t>).</a:t>
            </a:r>
          </a:p>
          <a:p>
            <a:pPr lvl="0" rtl="0"/>
            <a:r>
              <a:rPr lang="en-US" b="0" i="0" u="none" strike="noStrike" baseline="0" dirty="0">
                <a:latin typeface="Segoe"/>
                <a:ea typeface="ＭＳ ゴシック"/>
              </a:rPr>
              <a:t>Use the General tab of the Task Information dialog box (by double-clicking the task you want to update) to update the Percent Complete field.</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26</a:t>
            </a:fld>
            <a:endParaRPr lang="en-US" dirty="0"/>
          </a:p>
        </p:txBody>
      </p:sp>
    </p:spTree>
    <p:extLst>
      <p:ext uri="{BB962C8B-B14F-4D97-AF65-F5344CB8AC3E}">
        <p14:creationId xmlns:p14="http://schemas.microsoft.com/office/powerpoint/2010/main" val="33800798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Enter the Completion Percentage for a Task</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sz="2000" b="0" i="0" u="none" strike="noStrike" baseline="0" dirty="0">
                <a:latin typeface="Segoe"/>
                <a:ea typeface="ＭＳ ゴシック"/>
              </a:rPr>
              <a:t>Using the last two methods, you can also enter any percentage you want.</a:t>
            </a:r>
          </a:p>
          <a:p>
            <a:pPr lvl="0" rtl="0"/>
            <a:r>
              <a:rPr lang="en-US" sz="2000" b="0" i="0" u="none" strike="noStrike" baseline="0" dirty="0">
                <a:solidFill>
                  <a:srgbClr val="FF0000"/>
                </a:solidFill>
                <a:latin typeface="Segoe"/>
                <a:ea typeface="ＭＳ ゴシック"/>
              </a:rPr>
              <a:t>When you use any of these methods to enter a percentage other than 0% complete, Microsoft Project changes the task’s actual start date to match its </a:t>
            </a:r>
            <a:r>
              <a:rPr lang="en-US" sz="2000" b="0" i="0" u="sng" strike="noStrike" baseline="0" dirty="0">
                <a:solidFill>
                  <a:srgbClr val="FF0000"/>
                </a:solidFill>
                <a:latin typeface="Segoe"/>
                <a:ea typeface="ＭＳ ゴシック"/>
              </a:rPr>
              <a:t>scheduled start date</a:t>
            </a:r>
            <a:r>
              <a:rPr lang="en-US" sz="2000" b="0" i="0" u="none" strike="noStrike" baseline="0" dirty="0">
                <a:latin typeface="Segoe"/>
                <a:ea typeface="ＭＳ ゴシック"/>
              </a:rPr>
              <a:t>. </a:t>
            </a:r>
            <a:r>
              <a:rPr lang="en-US" sz="2000" b="1" i="0" u="none" strike="noStrike" baseline="0" dirty="0">
                <a:latin typeface="Segoe"/>
                <a:ea typeface="ＭＳ ゴシック"/>
              </a:rPr>
              <a:t>It also calculates actual duration, remaining duration, actual costs, and other values, based on the percentage you enter.</a:t>
            </a:r>
          </a:p>
          <a:p>
            <a:pPr lvl="0" rtl="0"/>
            <a:r>
              <a:rPr lang="en-US" sz="2000" b="0" i="0" u="none" strike="noStrike" baseline="0" dirty="0">
                <a:latin typeface="Segoe"/>
                <a:ea typeface="ＭＳ ゴシック"/>
              </a:rPr>
              <a:t>In deciding to use “percent complete” as a method of tracking progress, understand that there are four types of percent complete:</a:t>
            </a:r>
          </a:p>
          <a:p>
            <a:pPr lvl="0" rtl="0"/>
            <a:r>
              <a:rPr lang="en-US" sz="2000" b="1" i="1" u="none" strike="noStrike" baseline="0" dirty="0">
                <a:latin typeface="Segoe"/>
                <a:ea typeface="ＭＳ ゴシック"/>
              </a:rPr>
              <a:t>Physical % Complete: </a:t>
            </a:r>
            <a:r>
              <a:rPr lang="en-US" sz="2000" b="0" i="0" u="none" strike="noStrike" baseline="0" dirty="0">
                <a:latin typeface="Segoe"/>
                <a:ea typeface="ＭＳ ゴシック"/>
              </a:rPr>
              <a:t>based on some physical measurement. For example, if you are constructing a two-mile road, and you complete one mile of it, you are physically 50% complete.</a:t>
            </a:r>
            <a:endParaRPr lang="en-US" sz="2000"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a:t>© 2014, John Wiley &amp; Sons, Inc.</a:t>
            </a:r>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27</a:t>
            </a:fld>
            <a:endParaRPr lang="en-US" dirty="0"/>
          </a:p>
        </p:txBody>
      </p:sp>
    </p:spTree>
    <p:extLst>
      <p:ext uri="{BB962C8B-B14F-4D97-AF65-F5344CB8AC3E}">
        <p14:creationId xmlns:p14="http://schemas.microsoft.com/office/powerpoint/2010/main" val="21408576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Enter the Completion Percentage for a Task</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sz="2100" b="1" i="1" u="none" strike="noStrike" baseline="0" dirty="0">
                <a:latin typeface="Segoe"/>
                <a:ea typeface="ＭＳ ゴシック"/>
              </a:rPr>
              <a:t>Work % Complete: </a:t>
            </a:r>
            <a:r>
              <a:rPr lang="en-US" sz="2100" b="0" i="0" u="none" strike="noStrike" baseline="0" dirty="0">
                <a:latin typeface="Segoe"/>
                <a:ea typeface="ＭＳ ゴシック"/>
              </a:rPr>
              <a:t>based on the planned amount of work. For example, if you planned to spend 10,000 hours of effort building a two mile road, and you spent 4000 hours to build the first mile, you are only 40% work % complete, even though you are 50% physically complete.</a:t>
            </a:r>
          </a:p>
          <a:p>
            <a:pPr lvl="0" rtl="0"/>
            <a:r>
              <a:rPr lang="en-US" sz="2100" b="1" i="1" u="none" strike="noStrike" baseline="0" dirty="0">
                <a:latin typeface="Segoe"/>
                <a:ea typeface="ＭＳ ゴシック"/>
              </a:rPr>
              <a:t>Cost % Complete: </a:t>
            </a:r>
            <a:r>
              <a:rPr lang="en-US" sz="2100" b="0" i="0" u="none" strike="noStrike" baseline="0" dirty="0">
                <a:latin typeface="Segoe"/>
                <a:ea typeface="ＭＳ ゴシック"/>
              </a:rPr>
              <a:t>based on the approved budget. For example, if the total approved budget for a two-mile road was $468,000, and you have spent $140,000 to build the first mile, you are only about 29.9% cost % complete, even though you have completed half of the total road.</a:t>
            </a:r>
          </a:p>
          <a:p>
            <a:pPr lvl="0" rtl="0"/>
            <a:r>
              <a:rPr lang="en-US" sz="2100" b="1" i="1" u="none" strike="noStrike" baseline="0" dirty="0">
                <a:latin typeface="Segoe"/>
                <a:ea typeface="ＭＳ ゴシック"/>
              </a:rPr>
              <a:t>Schedule % Complete: </a:t>
            </a:r>
            <a:r>
              <a:rPr lang="en-US" sz="2100" b="0" i="0" u="none" strike="noStrike" baseline="0" dirty="0">
                <a:latin typeface="Segoe"/>
                <a:ea typeface="ＭＳ ゴシック"/>
              </a:rPr>
              <a:t>based on planned duration. For example, if a two-mile road project was planned for 120 days, and you built the first mile in 30 days, you are 25% schedule % complete, even though you have completed half the total road.</a:t>
            </a:r>
            <a:endParaRPr lang="en-US" sz="2100"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28</a:t>
            </a:fld>
            <a:endParaRPr lang="en-US" dirty="0"/>
          </a:p>
        </p:txBody>
      </p:sp>
    </p:spTree>
    <p:extLst>
      <p:ext uri="{BB962C8B-B14F-4D97-AF65-F5344CB8AC3E}">
        <p14:creationId xmlns:p14="http://schemas.microsoft.com/office/powerpoint/2010/main" val="27857714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a:solidFill>
                  <a:srgbClr val="009E49"/>
                </a:solidFill>
                <a:latin typeface="Segoe"/>
                <a:ea typeface="ＭＳ ゴシック"/>
              </a:rPr>
              <a:t>Identifying </a:t>
            </a:r>
            <a:r>
              <a:rPr lang="en-US" b="1" i="0" u="none" strike="noStrike" baseline="0" dirty="0">
                <a:solidFill>
                  <a:srgbClr val="009E49"/>
                </a:solidFill>
                <a:latin typeface="Segoe"/>
                <a:ea typeface="ＭＳ ゴシック"/>
              </a:rPr>
              <a:t>Over-Budget Tasks and Resources</a:t>
            </a:r>
            <a:endParaRPr lang="en-US" b="1" i="0" u="none" strike="noStrike" baseline="0" dirty="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dirty="0">
                <a:latin typeface="Segoe"/>
                <a:ea typeface="ＭＳ ゴシック"/>
              </a:rPr>
              <a:t>So far, you have focused on a project’s schedule as a key part of the overall success of the project. </a:t>
            </a:r>
          </a:p>
          <a:p>
            <a:pPr lvl="0" rtl="0"/>
            <a:r>
              <a:rPr lang="en-US" b="0" i="0" u="none" strike="noStrike" baseline="0" dirty="0">
                <a:latin typeface="Segoe"/>
                <a:ea typeface="ＭＳ ゴシック"/>
              </a:rPr>
              <a:t>However, another critical piece of information is the </a:t>
            </a:r>
            <a:r>
              <a:rPr lang="en-US" b="1" i="0" u="none" strike="noStrike" baseline="0" dirty="0">
                <a:latin typeface="Segoe"/>
                <a:ea typeface="ＭＳ ゴシック"/>
              </a:rPr>
              <a:t>cost variance</a:t>
            </a:r>
            <a:r>
              <a:rPr lang="en-US" b="0" i="0" u="none" strike="noStrike" baseline="0" dirty="0">
                <a:latin typeface="Segoe"/>
                <a:ea typeface="ＭＳ ゴシック"/>
              </a:rPr>
              <a:t>, or how the actual costs compare to the projected costs.</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29</a:t>
            </a:fld>
            <a:endParaRPr lang="en-US" dirty="0"/>
          </a:p>
        </p:txBody>
      </p:sp>
    </p:spTree>
    <p:extLst>
      <p:ext uri="{BB962C8B-B14F-4D97-AF65-F5344CB8AC3E}">
        <p14:creationId xmlns:p14="http://schemas.microsoft.com/office/powerpoint/2010/main" val="3561209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Software Orientation</a:t>
            </a:r>
          </a:p>
        </p:txBody>
      </p:sp>
      <p:sp>
        <p:nvSpPr>
          <p:cNvPr id="3" name="Text Placeholder 2"/>
          <p:cNvSpPr>
            <a:spLocks noGrp="1"/>
          </p:cNvSpPr>
          <p:nvPr>
            <p:ph type="body" idx="1"/>
          </p:nvPr>
        </p:nvSpPr>
        <p:spPr/>
        <p:txBody>
          <a:bodyPr/>
          <a:lstStyle/>
          <a:p>
            <a:pPr lvl="0" rtl="0"/>
            <a:r>
              <a:rPr lang="en-US" b="0" i="0" u="none" strike="noStrike" baseline="0" dirty="0">
                <a:latin typeface="Segoe"/>
                <a:ea typeface="ＭＳ ゴシック"/>
              </a:rPr>
              <a:t>The </a:t>
            </a:r>
            <a:r>
              <a:rPr lang="en-US" b="0" i="0" u="none" strike="noStrike" baseline="0" dirty="0">
                <a:solidFill>
                  <a:srgbClr val="FF0000"/>
                </a:solidFill>
                <a:latin typeface="Segoe"/>
                <a:ea typeface="ＭＳ ゴシック"/>
              </a:rPr>
              <a:t>Variance Table </a:t>
            </a:r>
            <a:r>
              <a:rPr lang="en-US" b="0" i="0" u="none" strike="noStrike" baseline="0" dirty="0">
                <a:latin typeface="Segoe"/>
                <a:ea typeface="ＭＳ ゴシック"/>
              </a:rPr>
              <a:t>can be used to review baseline information in table format.</a:t>
            </a:r>
          </a:p>
        </p:txBody>
      </p:sp>
      <p:pic>
        <p:nvPicPr>
          <p:cNvPr id="4" name="Picture 3" descr="0901.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2286000"/>
            <a:ext cx="7175500" cy="3881088"/>
          </a:xfrm>
          <a:prstGeom prst="rect">
            <a:avLst/>
          </a:prstGeom>
        </p:spPr>
      </p:pic>
      <p:sp>
        <p:nvSpPr>
          <p:cNvPr id="5"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6"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7"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a:t>
            </a:fld>
            <a:endParaRPr lang="en-US" dirty="0"/>
          </a:p>
        </p:txBody>
      </p:sp>
      <p:sp>
        <p:nvSpPr>
          <p:cNvPr id="8" name="Oval 7"/>
          <p:cNvSpPr/>
          <p:nvPr/>
        </p:nvSpPr>
        <p:spPr bwMode="auto">
          <a:xfrm>
            <a:off x="5020811" y="2269222"/>
            <a:ext cx="2133600" cy="304800"/>
          </a:xfrm>
          <a:prstGeom prst="ellipse">
            <a:avLst/>
          </a:prstGeom>
          <a:noFill/>
          <a:ln w="158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4747156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a:solidFill>
                  <a:srgbClr val="009E49"/>
                </a:solidFill>
                <a:latin typeface="Segoe"/>
                <a:ea typeface="ＭＳ ゴシック"/>
              </a:rPr>
              <a:t>Step by Step: Identify Over-Budget Tasks and Resources</a:t>
            </a:r>
            <a:endParaRPr lang="en-US" b="0" i="0" u="none" strike="noStrike" baseline="0" dirty="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1" i="0" u="none" strike="noStrike" baseline="0" dirty="0">
                <a:latin typeface="Segoe"/>
                <a:ea typeface="ＭＳ ゴシック"/>
              </a:rPr>
              <a:t>GET READY. </a:t>
            </a:r>
            <a:r>
              <a:rPr lang="en-US" b="0" i="0" u="none" strike="noStrike" baseline="0" dirty="0">
                <a:latin typeface="Segoe"/>
                <a:ea typeface="ＭＳ ゴシック"/>
              </a:rPr>
              <a:t>To identify Over- Budget Tasks and resources, perform the following steps.</a:t>
            </a:r>
          </a:p>
          <a:p>
            <a:pPr lvl="1" rtl="0"/>
            <a:r>
              <a:rPr lang="en-US" b="0" i="0" u="none" strike="noStrike" baseline="0" dirty="0">
                <a:latin typeface="Segoe"/>
                <a:ea typeface="ＭＳ ゴシック"/>
              </a:rPr>
              <a:t>1.	</a:t>
            </a:r>
            <a:r>
              <a:rPr lang="en-US" b="1" i="0" u="none" strike="noStrike" baseline="0" dirty="0">
                <a:latin typeface="Segoe"/>
                <a:ea typeface="ＭＳ ゴシック"/>
              </a:rPr>
              <a:t>OPEN </a:t>
            </a:r>
            <a:r>
              <a:rPr lang="en-US" b="0" i="0" u="none" strike="noStrike" baseline="0" dirty="0">
                <a:latin typeface="Segoe"/>
                <a:ea typeface="ＭＳ ゴシック"/>
              </a:rPr>
              <a:t>the </a:t>
            </a:r>
            <a:r>
              <a:rPr lang="en-US" b="1" i="1" u="none" strike="noStrike" baseline="0" dirty="0">
                <a:solidFill>
                  <a:srgbClr val="FF0000"/>
                </a:solidFill>
                <a:latin typeface="Segoe"/>
                <a:ea typeface="ＭＳ ゴシック"/>
              </a:rPr>
              <a:t>Don Funk Music Video 9MA </a:t>
            </a:r>
            <a:r>
              <a:rPr lang="en-US" b="0" i="0" u="none" strike="noStrike" baseline="0" dirty="0">
                <a:latin typeface="Segoe"/>
                <a:ea typeface="ＭＳ ゴシック"/>
              </a:rPr>
              <a:t>project schedule.</a:t>
            </a:r>
          </a:p>
          <a:p>
            <a:pPr lvl="1" rtl="0"/>
            <a:r>
              <a:rPr lang="en-US" b="0" i="0" u="none" strike="noStrike" baseline="0" dirty="0">
                <a:latin typeface="Segoe"/>
                <a:ea typeface="ＭＳ ゴシック"/>
              </a:rPr>
              <a:t>2.	</a:t>
            </a:r>
            <a:r>
              <a:rPr lang="en-US" b="1" i="0" u="none" strike="noStrike" baseline="0" dirty="0">
                <a:latin typeface="Segoe"/>
                <a:ea typeface="ＭＳ ゴシック"/>
              </a:rPr>
              <a:t>SAVE </a:t>
            </a:r>
            <a:r>
              <a:rPr lang="en-US" b="0" i="0" u="none" strike="noStrike" baseline="0" dirty="0">
                <a:latin typeface="Segoe"/>
                <a:ea typeface="ＭＳ ゴシック"/>
              </a:rPr>
              <a:t>the file as </a:t>
            </a:r>
            <a:r>
              <a:rPr lang="en-US" b="1" i="1" u="none" strike="noStrike" baseline="0" dirty="0">
                <a:latin typeface="Segoe"/>
                <a:ea typeface="ＭＳ ゴシック"/>
              </a:rPr>
              <a:t>Don Funk Music Video 9A</a:t>
            </a:r>
            <a:r>
              <a:rPr lang="en-US" b="0" i="0" u="none" strike="noStrike" baseline="0" dirty="0">
                <a:latin typeface="Times New Roman"/>
                <a:ea typeface="ＭＳ ゴシック"/>
              </a:rPr>
              <a:t>.</a:t>
            </a:r>
          </a:p>
          <a:p>
            <a:pPr lvl="1" rtl="0"/>
            <a:r>
              <a:rPr lang="en-US" b="0" i="0" u="none" strike="noStrike" baseline="0" dirty="0">
                <a:latin typeface="Segoe"/>
                <a:ea typeface="ＭＳ ゴシック"/>
              </a:rPr>
              <a:t>3.	On the ribbon, click the </a:t>
            </a:r>
            <a:r>
              <a:rPr lang="en-US" b="1" i="0" u="none" strike="noStrike" baseline="0" dirty="0">
                <a:solidFill>
                  <a:srgbClr val="FF0000"/>
                </a:solidFill>
                <a:latin typeface="Segoe"/>
                <a:ea typeface="ＭＳ ゴシック"/>
              </a:rPr>
              <a:t>Project</a:t>
            </a:r>
            <a:r>
              <a:rPr lang="en-US" b="1" i="0" u="none" strike="noStrike" baseline="0" dirty="0">
                <a:latin typeface="Segoe"/>
                <a:ea typeface="ＭＳ ゴシック"/>
              </a:rPr>
              <a:t> </a:t>
            </a:r>
            <a:r>
              <a:rPr lang="en-US" b="0" i="0" u="none" strike="noStrike" baseline="0" dirty="0">
                <a:latin typeface="Segoe"/>
                <a:ea typeface="ＭＳ ゴシック"/>
              </a:rPr>
              <a:t>tab, and then click </a:t>
            </a:r>
            <a:r>
              <a:rPr lang="en-US" b="1" i="0" u="none" strike="noStrike" baseline="0" dirty="0">
                <a:solidFill>
                  <a:srgbClr val="FF0000"/>
                </a:solidFill>
                <a:latin typeface="Segoe"/>
                <a:ea typeface="ＭＳ ゴシック"/>
              </a:rPr>
              <a:t>Project</a:t>
            </a:r>
            <a:r>
              <a:rPr lang="en-US" b="1" i="0" u="none" strike="noStrike" baseline="0" dirty="0">
                <a:latin typeface="Segoe"/>
                <a:ea typeface="ＭＳ ゴシック"/>
              </a:rPr>
              <a:t> </a:t>
            </a:r>
            <a:r>
              <a:rPr lang="en-US" b="1" i="0" u="none" strike="noStrike" baseline="0" dirty="0">
                <a:solidFill>
                  <a:srgbClr val="FF0000"/>
                </a:solidFill>
                <a:latin typeface="Segoe"/>
                <a:ea typeface="ＭＳ ゴシック"/>
              </a:rPr>
              <a:t>Information</a:t>
            </a:r>
            <a:r>
              <a:rPr lang="en-US" b="1" i="0" u="none" strike="noStrike" baseline="0" dirty="0">
                <a:latin typeface="Segoe"/>
                <a:ea typeface="ＭＳ ゴシック"/>
              </a:rPr>
              <a:t> </a:t>
            </a:r>
            <a:r>
              <a:rPr lang="en-US" b="0" i="0" u="none" strike="noStrike" baseline="0" dirty="0">
                <a:latin typeface="Segoe"/>
                <a:ea typeface="ＭＳ ゴシック"/>
              </a:rPr>
              <a:t>in the Properties group. The Project Information Dialog box appears.</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30</a:t>
            </a:fld>
            <a:endParaRPr lang="en-US" dirty="0"/>
          </a:p>
        </p:txBody>
      </p:sp>
      <p:sp>
        <p:nvSpPr>
          <p:cNvPr id="7" name="Oval 6">
            <a:extLst>
              <a:ext uri="{FF2B5EF4-FFF2-40B4-BE49-F238E27FC236}">
                <a16:creationId xmlns:a16="http://schemas.microsoft.com/office/drawing/2014/main" id="{770DF533-7077-43EB-8C9F-FB096C2977B5}"/>
              </a:ext>
            </a:extLst>
          </p:cNvPr>
          <p:cNvSpPr/>
          <p:nvPr/>
        </p:nvSpPr>
        <p:spPr bwMode="auto">
          <a:xfrm>
            <a:off x="2286000" y="2209800"/>
            <a:ext cx="3733800" cy="533400"/>
          </a:xfrm>
          <a:prstGeom prst="ellipse">
            <a:avLst/>
          </a:prstGeom>
          <a:noFill/>
          <a:ln w="34925" cap="flat" cmpd="sng" algn="ctr">
            <a:solidFill>
              <a:srgbClr val="00B05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9980880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a:solidFill>
                  <a:srgbClr val="009E49"/>
                </a:solidFill>
                <a:latin typeface="Segoe"/>
                <a:ea typeface="ＭＳ ゴシック"/>
              </a:rPr>
              <a:t>Step by Step: Identify Over- Budget Tasks and Resources</a:t>
            </a:r>
            <a:endParaRPr lang="en-US" b="0" i="0" u="none" strike="noStrike" baseline="0" dirty="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dirty="0">
                <a:latin typeface="Segoe"/>
                <a:ea typeface="ＭＳ ゴシック"/>
              </a:rPr>
              <a:t>4.	Click the </a:t>
            </a:r>
            <a:r>
              <a:rPr lang="en-US" b="1" i="0" u="none" strike="noStrike" baseline="0" dirty="0">
                <a:solidFill>
                  <a:srgbClr val="FF0000"/>
                </a:solidFill>
                <a:latin typeface="Segoe"/>
                <a:ea typeface="ＭＳ ゴシック"/>
              </a:rPr>
              <a:t>Statistics</a:t>
            </a:r>
            <a:r>
              <a:rPr lang="en-US" b="1" i="0" u="none" strike="noStrike" baseline="0" dirty="0">
                <a:latin typeface="Segoe"/>
                <a:ea typeface="ＭＳ ゴシック"/>
              </a:rPr>
              <a:t> </a:t>
            </a:r>
            <a:r>
              <a:rPr lang="en-US" b="0" i="0" u="none" strike="noStrike" baseline="0" dirty="0">
                <a:latin typeface="Segoe"/>
                <a:ea typeface="ＭＳ ゴシック"/>
              </a:rPr>
              <a:t>button. The Project Statistics dialog box appears. Your screen should look similar to the figure below.</a:t>
            </a:r>
          </a:p>
        </p:txBody>
      </p:sp>
      <p:pic>
        <p:nvPicPr>
          <p:cNvPr id="4" name="Picture 3" descr="0905.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3000" y="2362200"/>
            <a:ext cx="6769100" cy="3338045"/>
          </a:xfrm>
          <a:prstGeom prst="rect">
            <a:avLst/>
          </a:prstGeom>
        </p:spPr>
      </p:pic>
      <p:sp>
        <p:nvSpPr>
          <p:cNvPr id="5"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6"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7"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31</a:t>
            </a:fld>
            <a:endParaRPr lang="en-US" dirty="0"/>
          </a:p>
        </p:txBody>
      </p:sp>
    </p:spTree>
    <p:extLst>
      <p:ext uri="{BB962C8B-B14F-4D97-AF65-F5344CB8AC3E}">
        <p14:creationId xmlns:p14="http://schemas.microsoft.com/office/powerpoint/2010/main" val="13827826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a:ea typeface="ＭＳ ゴシック"/>
              </a:rPr>
              <a:t>Step by Step: Identify Over- Budget Tasks and Resources</a:t>
            </a:r>
            <a:endParaRPr lang="en-US" dirty="0"/>
          </a:p>
        </p:txBody>
      </p:sp>
      <p:sp>
        <p:nvSpPr>
          <p:cNvPr id="3" name="Content Placeholder 2"/>
          <p:cNvSpPr>
            <a:spLocks noGrp="1"/>
          </p:cNvSpPr>
          <p:nvPr>
            <p:ph idx="1"/>
          </p:nvPr>
        </p:nvSpPr>
        <p:spPr/>
        <p:txBody>
          <a:bodyPr/>
          <a:lstStyle/>
          <a:p>
            <a:pPr lvl="0">
              <a:buClr>
                <a:srgbClr val="009E49"/>
              </a:buClr>
            </a:pPr>
            <a:r>
              <a:rPr lang="en-US" dirty="0">
                <a:latin typeface="Segoe"/>
                <a:ea typeface="ＭＳ ゴシック"/>
              </a:rPr>
              <a:t>The Cost column displays the current, baseline, actual, and remaining cost values for the entire project.</a:t>
            </a:r>
          </a:p>
          <a:p>
            <a:pPr lvl="0">
              <a:buClr>
                <a:srgbClr val="009E49"/>
              </a:buClr>
            </a:pPr>
            <a:r>
              <a:rPr lang="en-US" dirty="0">
                <a:latin typeface="Segoe"/>
                <a:ea typeface="ＭＳ ゴシック"/>
              </a:rPr>
              <a:t>The </a:t>
            </a:r>
            <a:r>
              <a:rPr lang="en-US" b="1" i="1" dirty="0">
                <a:solidFill>
                  <a:srgbClr val="FF0000"/>
                </a:solidFill>
                <a:latin typeface="Segoe"/>
                <a:ea typeface="ＭＳ ゴシック"/>
              </a:rPr>
              <a:t>current cost </a:t>
            </a:r>
            <a:r>
              <a:rPr lang="en-US" dirty="0">
                <a:latin typeface="Segoe"/>
                <a:ea typeface="ＭＳ ゴシック"/>
              </a:rPr>
              <a:t>is the sum of the actual and remaining (estimated) cost values.</a:t>
            </a:r>
          </a:p>
          <a:p>
            <a:pPr lvl="0">
              <a:buClr>
                <a:srgbClr val="009E49"/>
              </a:buClr>
            </a:pPr>
            <a:r>
              <a:rPr lang="en-US" dirty="0">
                <a:latin typeface="Segoe"/>
                <a:ea typeface="ＭＳ ゴシック"/>
              </a:rPr>
              <a:t>The </a:t>
            </a:r>
            <a:r>
              <a:rPr lang="en-US" b="1" i="1" dirty="0">
                <a:solidFill>
                  <a:srgbClr val="FF0000"/>
                </a:solidFill>
                <a:latin typeface="Segoe"/>
                <a:ea typeface="ＭＳ ゴシック"/>
              </a:rPr>
              <a:t>baseline cost </a:t>
            </a:r>
            <a:r>
              <a:rPr lang="en-US" dirty="0">
                <a:latin typeface="Segoe"/>
                <a:ea typeface="ＭＳ ゴシック"/>
              </a:rPr>
              <a:t>is the total planned (estimated) cost of the project when the baseline was saved.</a:t>
            </a:r>
          </a:p>
          <a:p>
            <a:pPr lvl="0">
              <a:buClr>
                <a:srgbClr val="009E49"/>
              </a:buClr>
            </a:pPr>
            <a:r>
              <a:rPr lang="en-US" dirty="0">
                <a:latin typeface="Segoe"/>
                <a:ea typeface="ＭＳ ゴシック"/>
              </a:rPr>
              <a:t>The </a:t>
            </a:r>
            <a:r>
              <a:rPr lang="en-US" b="1" i="1" dirty="0">
                <a:solidFill>
                  <a:srgbClr val="FF0000"/>
                </a:solidFill>
                <a:latin typeface="Segoe"/>
                <a:ea typeface="ＭＳ ゴシック"/>
              </a:rPr>
              <a:t>actual cost </a:t>
            </a:r>
            <a:r>
              <a:rPr lang="en-US" dirty="0">
                <a:latin typeface="Segoe"/>
                <a:ea typeface="ＭＳ ゴシック"/>
              </a:rPr>
              <a:t>is the cost that has been incurred so far (after the indicated total work has been completed).</a:t>
            </a:r>
          </a:p>
          <a:p>
            <a:pPr lvl="0">
              <a:buClr>
                <a:srgbClr val="009E49"/>
              </a:buClr>
            </a:pPr>
            <a:r>
              <a:rPr lang="en-US" dirty="0">
                <a:latin typeface="Segoe"/>
                <a:ea typeface="ＭＳ ゴシック"/>
              </a:rPr>
              <a:t>The </a:t>
            </a:r>
            <a:r>
              <a:rPr lang="en-US" b="1" i="1" dirty="0">
                <a:solidFill>
                  <a:srgbClr val="FF0000"/>
                </a:solidFill>
                <a:latin typeface="Segoe"/>
                <a:ea typeface="ＭＳ ゴシック"/>
              </a:rPr>
              <a:t>remaining cost </a:t>
            </a:r>
            <a:r>
              <a:rPr lang="en-US" dirty="0">
                <a:latin typeface="Segoe"/>
                <a:ea typeface="ＭＳ ゴシック"/>
              </a:rPr>
              <a:t>is the difference between the current cost and actual cost.</a:t>
            </a:r>
            <a:endParaRPr lang="en-US" dirty="0">
              <a:latin typeface="Times New Roman"/>
              <a:ea typeface="ＭＳ ゴシック"/>
            </a:endParaRPr>
          </a:p>
        </p:txBody>
      </p:sp>
      <p:sp>
        <p:nvSpPr>
          <p:cNvPr id="4" name="Date Placeholder 3"/>
          <p:cNvSpPr>
            <a:spLocks noGrp="1"/>
          </p:cNvSpPr>
          <p:nvPr>
            <p:ph type="dt" sz="half" idx="10"/>
          </p:nvPr>
        </p:nvSpPr>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32</a:t>
            </a:fld>
            <a:endParaRPr lang="en-US" dirty="0"/>
          </a:p>
        </p:txBody>
      </p:sp>
    </p:spTree>
    <p:extLst>
      <p:ext uri="{BB962C8B-B14F-4D97-AF65-F5344CB8AC3E}">
        <p14:creationId xmlns:p14="http://schemas.microsoft.com/office/powerpoint/2010/main" val="14506430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a:solidFill>
                  <a:srgbClr val="009E49"/>
                </a:solidFill>
                <a:latin typeface="Segoe"/>
                <a:ea typeface="ＭＳ ゴシック"/>
              </a:rPr>
              <a:t>Step by Step: Identify Over- Budget Tasks and Resources</a:t>
            </a:r>
            <a:endParaRPr lang="en-US" b="0" i="0" u="none" strike="noStrike" baseline="0" dirty="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dirty="0">
                <a:latin typeface="Segoe"/>
                <a:ea typeface="ＭＳ ゴシック"/>
              </a:rPr>
              <a:t>It is obvious that some cost variance has occurred, but it is not possible to tell from the Project Statistics dialog box when or where the variance occurred.</a:t>
            </a:r>
          </a:p>
          <a:p>
            <a:pPr lvl="1" rtl="0"/>
            <a:r>
              <a:rPr lang="en-US" b="0" i="0" u="none" strike="noStrike" baseline="0" dirty="0">
                <a:latin typeface="Segoe"/>
                <a:ea typeface="ＭＳ ゴシック"/>
              </a:rPr>
              <a:t>5.	Click the </a:t>
            </a:r>
            <a:r>
              <a:rPr lang="en-US" b="1" i="0" u="none" strike="noStrike" baseline="0" dirty="0">
                <a:solidFill>
                  <a:srgbClr val="FF0000"/>
                </a:solidFill>
                <a:latin typeface="Segoe"/>
                <a:ea typeface="ＭＳ ゴシック"/>
              </a:rPr>
              <a:t>Close</a:t>
            </a:r>
            <a:r>
              <a:rPr lang="en-US" b="1" i="0" u="none" strike="noStrike" baseline="0" dirty="0">
                <a:latin typeface="Segoe"/>
                <a:ea typeface="ＭＳ ゴシック"/>
              </a:rPr>
              <a:t> </a:t>
            </a:r>
            <a:r>
              <a:rPr lang="en-US" b="0" i="0" u="none" strike="noStrike" baseline="0" dirty="0">
                <a:latin typeface="Segoe"/>
                <a:ea typeface="ＭＳ ゴシック"/>
              </a:rPr>
              <a:t>button. The Project Statistics dialog box closes.</a:t>
            </a:r>
          </a:p>
          <a:p>
            <a:pPr lvl="1" rtl="0"/>
            <a:r>
              <a:rPr lang="en-US" b="0" i="0" u="none" strike="noStrike" baseline="0" dirty="0">
                <a:latin typeface="Segoe"/>
                <a:ea typeface="ＭＳ ゴシック"/>
              </a:rPr>
              <a:t>6.	On the ribbon, click </a:t>
            </a:r>
            <a:r>
              <a:rPr lang="en-US" b="1" i="0" u="none" strike="noStrike" baseline="0" dirty="0">
                <a:solidFill>
                  <a:srgbClr val="FF0000"/>
                </a:solidFill>
                <a:latin typeface="Segoe"/>
                <a:ea typeface="ＭＳ ゴシック"/>
              </a:rPr>
              <a:t>View</a:t>
            </a:r>
            <a:r>
              <a:rPr lang="en-US" b="0" i="0" u="none" strike="noStrike" baseline="0" dirty="0">
                <a:latin typeface="Segoe"/>
                <a:ea typeface="ＭＳ ゴシック"/>
              </a:rPr>
              <a:t>. Click the </a:t>
            </a:r>
            <a:r>
              <a:rPr lang="en-US" b="1" i="0" u="none" strike="noStrike" baseline="0" dirty="0">
                <a:solidFill>
                  <a:srgbClr val="FF0000"/>
                </a:solidFill>
                <a:latin typeface="Segoe"/>
                <a:ea typeface="ＭＳ ゴシック"/>
              </a:rPr>
              <a:t>Tables</a:t>
            </a:r>
            <a:r>
              <a:rPr lang="en-US" b="1" i="0" u="none" strike="noStrike" baseline="0" dirty="0">
                <a:latin typeface="Segoe"/>
                <a:ea typeface="ＭＳ ゴシック"/>
              </a:rPr>
              <a:t> </a:t>
            </a:r>
            <a:r>
              <a:rPr lang="en-US" b="0" i="0" u="none" strike="noStrike" baseline="0" dirty="0">
                <a:latin typeface="Segoe"/>
                <a:ea typeface="ＭＳ ゴシック"/>
              </a:rPr>
              <a:t>button and then click </a:t>
            </a:r>
            <a:r>
              <a:rPr lang="en-US" b="1" i="0" u="none" strike="noStrike" baseline="0" dirty="0">
                <a:solidFill>
                  <a:srgbClr val="FF0000"/>
                </a:solidFill>
                <a:latin typeface="Segoe"/>
                <a:ea typeface="ＭＳ ゴシック"/>
              </a:rPr>
              <a:t>Cost</a:t>
            </a:r>
            <a:r>
              <a:rPr lang="en-US" b="0" i="0" u="none" strike="noStrike" baseline="0" dirty="0">
                <a:latin typeface="Segoe"/>
                <a:ea typeface="ＭＳ ゴシック"/>
              </a:rPr>
              <a:t>. The </a:t>
            </a:r>
            <a:r>
              <a:rPr lang="en-US" b="1" i="0" u="none" strike="noStrike" baseline="0" dirty="0">
                <a:latin typeface="Segoe"/>
                <a:ea typeface="ＭＳ ゴシック"/>
              </a:rPr>
              <a:t>Cost table appears in the Task Sheet view</a:t>
            </a:r>
            <a:r>
              <a:rPr lang="en-US" b="0" i="0" u="none" strike="noStrike" baseline="0" dirty="0">
                <a:latin typeface="Segoe"/>
                <a:ea typeface="ＭＳ ゴシック"/>
              </a:rPr>
              <a:t>. Move the vertical divider so you can see all the available columns. Take a moment to review the columns in the Cost table. Note that although costs are not scheduled in the same sense that work is scheduled, </a:t>
            </a:r>
            <a:r>
              <a:rPr lang="en-US" b="1" i="0" u="none" strike="noStrike" baseline="0" dirty="0">
                <a:latin typeface="Segoe"/>
                <a:ea typeface="ＭＳ ゴシック"/>
              </a:rPr>
              <a:t>costs (except fixed costs) are derived from the scheduled work</a:t>
            </a:r>
            <a:r>
              <a:rPr lang="en-US" b="0" i="0" u="none" strike="noStrike" baseline="0" dirty="0">
                <a:latin typeface="Segoe"/>
                <a:ea typeface="ＭＳ ゴシック"/>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33</a:t>
            </a:fld>
            <a:endParaRPr lang="en-US" dirty="0"/>
          </a:p>
        </p:txBody>
      </p:sp>
    </p:spTree>
    <p:extLst>
      <p:ext uri="{BB962C8B-B14F-4D97-AF65-F5344CB8AC3E}">
        <p14:creationId xmlns:p14="http://schemas.microsoft.com/office/powerpoint/2010/main" val="22091814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a:solidFill>
                  <a:srgbClr val="009E49"/>
                </a:solidFill>
                <a:latin typeface="Segoe"/>
                <a:ea typeface="ＭＳ ゴシック"/>
              </a:rPr>
              <a:t>Step by Step: Identify Over- Budget Tasks and Resources</a:t>
            </a:r>
            <a:endParaRPr lang="en-US" b="0" i="0" u="none" strike="noStrike" baseline="0" dirty="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dirty="0">
                <a:latin typeface="Segoe"/>
                <a:ea typeface="ＭＳ ゴシック"/>
              </a:rPr>
              <a:t>7.	Click the </a:t>
            </a:r>
            <a:r>
              <a:rPr lang="en-US" b="1" i="0" u="none" strike="noStrike" baseline="0" dirty="0">
                <a:latin typeface="Segoe"/>
                <a:ea typeface="ＭＳ ゴシック"/>
              </a:rPr>
              <a:t>Task Name </a:t>
            </a:r>
            <a:r>
              <a:rPr lang="en-US" b="0" i="0" u="none" strike="noStrike" baseline="0" dirty="0">
                <a:latin typeface="Segoe"/>
                <a:ea typeface="ＭＳ ゴシック"/>
              </a:rPr>
              <a:t>column heading. Click the </a:t>
            </a:r>
            <a:r>
              <a:rPr lang="en-US" b="1" i="0" u="none" strike="noStrike" baseline="0" dirty="0">
                <a:latin typeface="Segoe"/>
                <a:ea typeface="ＭＳ ゴシック"/>
              </a:rPr>
              <a:t>Outline </a:t>
            </a:r>
            <a:r>
              <a:rPr lang="en-US" b="0" i="0" u="none" strike="noStrike" baseline="0" dirty="0">
                <a:latin typeface="Segoe"/>
                <a:ea typeface="ＭＳ ゴシック"/>
              </a:rPr>
              <a:t>button in the Data group, and then select </a:t>
            </a:r>
            <a:r>
              <a:rPr lang="en-US" b="1" i="0" u="none" strike="noStrike" baseline="0" dirty="0">
                <a:latin typeface="Segoe"/>
                <a:ea typeface="ＭＳ ゴシック"/>
              </a:rPr>
              <a:t>Level 1</a:t>
            </a:r>
            <a:r>
              <a:rPr lang="en-US" b="0" i="0" u="none" strike="noStrike" baseline="0" dirty="0">
                <a:latin typeface="Segoe"/>
                <a:ea typeface="ＭＳ ゴシック"/>
              </a:rPr>
              <a:t>. Microsoft Project collapses the task list to display only the first level of summary tasks (which in this case correspond to the major phases of the project). Your screen should look similar to the figure below.</a:t>
            </a:r>
          </a:p>
        </p:txBody>
      </p:sp>
      <p:pic>
        <p:nvPicPr>
          <p:cNvPr id="4" name="Picture 3" descr="0906.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5300" y="3695337"/>
            <a:ext cx="8153400" cy="2515326"/>
          </a:xfrm>
          <a:prstGeom prst="rect">
            <a:avLst/>
          </a:prstGeom>
        </p:spPr>
      </p:pic>
      <p:sp>
        <p:nvSpPr>
          <p:cNvPr id="5"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6"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7"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34</a:t>
            </a:fld>
            <a:endParaRPr lang="en-US" dirty="0"/>
          </a:p>
        </p:txBody>
      </p:sp>
      <p:sp>
        <p:nvSpPr>
          <p:cNvPr id="8" name="Oval 7"/>
          <p:cNvSpPr/>
          <p:nvPr/>
        </p:nvSpPr>
        <p:spPr bwMode="auto">
          <a:xfrm>
            <a:off x="4419600" y="3651083"/>
            <a:ext cx="2133600" cy="343263"/>
          </a:xfrm>
          <a:prstGeom prst="ellipse">
            <a:avLst/>
          </a:prstGeom>
          <a:noFill/>
          <a:ln w="158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6765337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a:ea typeface="ＭＳ ゴシック"/>
              </a:rPr>
              <a:t>Step by Step: Identify Over- Budget Tasks and Resources</a:t>
            </a:r>
            <a:endParaRPr lang="en-US" dirty="0"/>
          </a:p>
        </p:txBody>
      </p:sp>
      <p:sp>
        <p:nvSpPr>
          <p:cNvPr id="3" name="Content Placeholder 2"/>
          <p:cNvSpPr>
            <a:spLocks noGrp="1"/>
          </p:cNvSpPr>
          <p:nvPr>
            <p:ph idx="1"/>
          </p:nvPr>
        </p:nvSpPr>
        <p:spPr/>
        <p:txBody>
          <a:bodyPr/>
          <a:lstStyle/>
          <a:p>
            <a:pPr lvl="1"/>
            <a:r>
              <a:rPr lang="en-US" dirty="0">
                <a:latin typeface="Segoe"/>
                <a:ea typeface="ＭＳ ゴシック"/>
              </a:rPr>
              <a:t>8.	Click the </a:t>
            </a:r>
            <a:r>
              <a:rPr lang="en-US" b="1" dirty="0">
                <a:solidFill>
                  <a:srgbClr val="FF0000"/>
                </a:solidFill>
                <a:latin typeface="Segoe"/>
                <a:ea typeface="ＭＳ ゴシック"/>
              </a:rPr>
              <a:t>expand button </a:t>
            </a:r>
            <a:r>
              <a:rPr lang="en-US" dirty="0">
                <a:latin typeface="Segoe"/>
                <a:ea typeface="ＭＳ ゴシック"/>
              </a:rPr>
              <a:t>next to Task 28, Production. Using the </a:t>
            </a:r>
            <a:r>
              <a:rPr lang="en-US" b="1" dirty="0">
                <a:solidFill>
                  <a:srgbClr val="FF0000"/>
                </a:solidFill>
                <a:latin typeface="Segoe"/>
                <a:ea typeface="ＭＳ ゴシック"/>
              </a:rPr>
              <a:t>collapse button</a:t>
            </a:r>
            <a:r>
              <a:rPr lang="en-US" dirty="0">
                <a:latin typeface="Segoe"/>
                <a:ea typeface="ＭＳ ゴシック"/>
              </a:rPr>
              <a:t>, hide the subtasks for scenes 1 through 4. Your screen should look similar to the figure below. Although Scenes 1 and 2 both had some variance, Scene 2 had the greater variance, so you will focus on that scene.</a:t>
            </a:r>
            <a:endParaRPr lang="en-US" dirty="0">
              <a:latin typeface="Times New Roman"/>
              <a:ea typeface="ＭＳ ゴシック"/>
            </a:endParaRPr>
          </a:p>
        </p:txBody>
      </p:sp>
      <p:sp>
        <p:nvSpPr>
          <p:cNvPr id="4" name="Date Placeholder 3"/>
          <p:cNvSpPr>
            <a:spLocks noGrp="1"/>
          </p:cNvSpPr>
          <p:nvPr>
            <p:ph type="dt" sz="half" idx="10"/>
          </p:nvPr>
        </p:nvSpPr>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35</a:t>
            </a:fld>
            <a:endParaRPr lang="en-US" dirty="0"/>
          </a:p>
        </p:txBody>
      </p:sp>
      <p:pic>
        <p:nvPicPr>
          <p:cNvPr id="7" name="Picture 6" descr="0907.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5700" y="3317714"/>
            <a:ext cx="7010400" cy="2824284"/>
          </a:xfrm>
          <a:prstGeom prst="rect">
            <a:avLst/>
          </a:prstGeom>
        </p:spPr>
      </p:pic>
      <p:sp>
        <p:nvSpPr>
          <p:cNvPr id="8" name="Oval 7"/>
          <p:cNvSpPr/>
          <p:nvPr/>
        </p:nvSpPr>
        <p:spPr bwMode="auto">
          <a:xfrm>
            <a:off x="4267200" y="3266509"/>
            <a:ext cx="2133600" cy="343263"/>
          </a:xfrm>
          <a:prstGeom prst="ellipse">
            <a:avLst/>
          </a:prstGeom>
          <a:noFill/>
          <a:ln w="158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3895685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a:solidFill>
                  <a:srgbClr val="009E49"/>
                </a:solidFill>
                <a:latin typeface="Segoe"/>
                <a:ea typeface="ＭＳ ゴシック"/>
              </a:rPr>
              <a:t>Step by Step: Identify Over- Budget Tasks and Resources</a:t>
            </a:r>
            <a:endParaRPr lang="en-US" b="0" i="0" u="none" strike="noStrike" baseline="0" dirty="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sz="2000" b="0" i="0" u="none" strike="noStrike" baseline="0" dirty="0">
                <a:latin typeface="Segoe"/>
                <a:ea typeface="ＭＳ ゴシック"/>
              </a:rPr>
              <a:t>9.	Click the </a:t>
            </a:r>
            <a:r>
              <a:rPr lang="en-US" sz="2000" b="1" i="0" u="none" strike="noStrike" baseline="0" dirty="0">
                <a:solidFill>
                  <a:srgbClr val="FF0000"/>
                </a:solidFill>
                <a:latin typeface="Segoe"/>
                <a:ea typeface="ＭＳ ゴシック"/>
              </a:rPr>
              <a:t>expand button </a:t>
            </a:r>
            <a:r>
              <a:rPr lang="en-US" sz="2000" b="0" i="0" u="none" strike="noStrike" baseline="0" dirty="0">
                <a:latin typeface="Segoe"/>
                <a:ea typeface="ＭＳ ゴシック"/>
              </a:rPr>
              <a:t>next to summary </a:t>
            </a:r>
            <a:r>
              <a:rPr lang="en-US" sz="2000" b="0" i="0" u="none" strike="noStrike" baseline="0" dirty="0">
                <a:solidFill>
                  <a:srgbClr val="FF0000"/>
                </a:solidFill>
                <a:latin typeface="Segoe"/>
                <a:ea typeface="ＭＳ ゴシック"/>
              </a:rPr>
              <a:t>Task 38, Scene 2</a:t>
            </a:r>
            <a:r>
              <a:rPr lang="en-US" sz="2000" b="0" i="0" u="none" strike="noStrike" baseline="0" dirty="0">
                <a:latin typeface="Segoe"/>
                <a:ea typeface="ＭＳ ゴシック"/>
              </a:rPr>
              <a:t>. Microsoft Project expands the Scene 2 summary task to show all of the subtasks. Your screen should look similar to the figure below.</a:t>
            </a:r>
          </a:p>
          <a:p>
            <a:pPr lvl="1" rtl="0"/>
            <a:r>
              <a:rPr lang="en-US" sz="2000" b="0" i="0" u="none" strike="noStrike" baseline="0" dirty="0">
                <a:latin typeface="Segoe"/>
                <a:ea typeface="ＭＳ ゴシック"/>
              </a:rPr>
              <a:t>10.	Click the </a:t>
            </a:r>
            <a:r>
              <a:rPr lang="en-US" sz="2000" b="1" i="0" u="none" strike="noStrike" baseline="0" dirty="0">
                <a:solidFill>
                  <a:srgbClr val="FF0000"/>
                </a:solidFill>
                <a:latin typeface="Segoe"/>
                <a:ea typeface="ＭＳ ゴシック"/>
              </a:rPr>
              <a:t>Task Name </a:t>
            </a:r>
            <a:r>
              <a:rPr lang="en-US" sz="2000" b="0" i="0" u="none" strike="noStrike" baseline="0" dirty="0">
                <a:latin typeface="Segoe"/>
                <a:ea typeface="ＭＳ ゴシック"/>
              </a:rPr>
              <a:t>column heading.</a:t>
            </a:r>
            <a:endParaRPr lang="en-US" sz="2000" b="0" i="0" u="none" strike="noStrike" baseline="0" dirty="0">
              <a:latin typeface="Times New Roman"/>
              <a:ea typeface="ＭＳ ゴシック"/>
            </a:endParaRPr>
          </a:p>
        </p:txBody>
      </p:sp>
      <p:pic>
        <p:nvPicPr>
          <p:cNvPr id="4" name="Picture 3" descr="0908.png"/>
          <p:cNvPicPr>
            <a:picLocks noChangeAspect="1"/>
          </p:cNvPicPr>
          <p:nvPr/>
        </p:nvPicPr>
        <p:blipFill rotWithShape="1">
          <a:blip r:embed="rId3" cstate="print">
            <a:extLst>
              <a:ext uri="{28A0092B-C50C-407E-A947-70E740481C1C}">
                <a14:useLocalDpi xmlns:a14="http://schemas.microsoft.com/office/drawing/2010/main" val="0"/>
              </a:ext>
            </a:extLst>
          </a:blip>
          <a:srcRect b="18935"/>
          <a:stretch/>
        </p:blipFill>
        <p:spPr>
          <a:xfrm>
            <a:off x="893512" y="3086101"/>
            <a:ext cx="7356976" cy="3213099"/>
          </a:xfrm>
          <a:prstGeom prst="rect">
            <a:avLst/>
          </a:prstGeom>
        </p:spPr>
      </p:pic>
      <p:sp>
        <p:nvSpPr>
          <p:cNvPr id="5" name="Oval 4"/>
          <p:cNvSpPr/>
          <p:nvPr/>
        </p:nvSpPr>
        <p:spPr bwMode="auto">
          <a:xfrm>
            <a:off x="1295400" y="3033370"/>
            <a:ext cx="2667000" cy="343263"/>
          </a:xfrm>
          <a:prstGeom prst="ellipse">
            <a:avLst/>
          </a:prstGeom>
          <a:noFill/>
          <a:ln w="158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6" name="Oval 5"/>
          <p:cNvSpPr/>
          <p:nvPr/>
        </p:nvSpPr>
        <p:spPr bwMode="auto">
          <a:xfrm>
            <a:off x="4572000" y="3004109"/>
            <a:ext cx="1828800" cy="343263"/>
          </a:xfrm>
          <a:prstGeom prst="ellipse">
            <a:avLst/>
          </a:prstGeom>
          <a:noFill/>
          <a:ln w="158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9485804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a:solidFill>
                  <a:srgbClr val="009E49"/>
                </a:solidFill>
                <a:latin typeface="Segoe"/>
                <a:ea typeface="ＭＳ ゴシック"/>
              </a:rPr>
              <a:t>Step by Step: Identify Over- Budget Tasks and Resources</a:t>
            </a:r>
            <a:endParaRPr lang="en-US" b="0" i="0" u="none" strike="noStrike" baseline="0" dirty="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dirty="0">
                <a:latin typeface="Segoe"/>
                <a:ea typeface="ＭＳ ゴシック"/>
              </a:rPr>
              <a:t>11.	Click the </a:t>
            </a:r>
            <a:r>
              <a:rPr lang="en-US" b="1" i="0" u="none" strike="noStrike" baseline="0" dirty="0">
                <a:solidFill>
                  <a:srgbClr val="FF0000"/>
                </a:solidFill>
                <a:latin typeface="Segoe"/>
                <a:ea typeface="ＭＳ ゴシック"/>
              </a:rPr>
              <a:t>Outline </a:t>
            </a:r>
            <a:r>
              <a:rPr lang="en-US" b="0" i="0" u="none" strike="noStrike" baseline="0" dirty="0">
                <a:latin typeface="Segoe"/>
                <a:ea typeface="ＭＳ ゴシック"/>
              </a:rPr>
              <a:t>button and then select </a:t>
            </a:r>
            <a:r>
              <a:rPr lang="en-US" b="1" i="0" u="none" strike="noStrike" baseline="0" dirty="0">
                <a:solidFill>
                  <a:srgbClr val="FF0000"/>
                </a:solidFill>
                <a:latin typeface="Segoe"/>
                <a:ea typeface="ＭＳ ゴシック"/>
              </a:rPr>
              <a:t>Show Subtasks </a:t>
            </a:r>
            <a:r>
              <a:rPr lang="en-US" b="0" i="0" u="none" strike="noStrike" baseline="0" dirty="0">
                <a:latin typeface="Segoe"/>
                <a:ea typeface="ＭＳ ゴシック"/>
              </a:rPr>
              <a:t>button on the </a:t>
            </a:r>
            <a:r>
              <a:rPr lang="en-US" b="1" i="0" u="none" strike="noStrike" baseline="0" dirty="0">
                <a:solidFill>
                  <a:srgbClr val="FF0000"/>
                </a:solidFill>
                <a:latin typeface="Segoe"/>
                <a:ea typeface="ＭＳ ゴシック"/>
              </a:rPr>
              <a:t>Formatting</a:t>
            </a:r>
            <a:r>
              <a:rPr lang="en-US" b="0" i="0" u="none" strike="noStrike" baseline="0" dirty="0">
                <a:latin typeface="Segoe"/>
                <a:ea typeface="ＭＳ ゴシック"/>
              </a:rPr>
              <a:t> toolbar. Microsoft Project expands all of the summary tasks to show all of the tasks in the project.</a:t>
            </a:r>
          </a:p>
          <a:p>
            <a:pPr lvl="1" rtl="0"/>
            <a:r>
              <a:rPr lang="en-US" b="0" i="0" u="none" strike="noStrike" baseline="0" dirty="0">
                <a:latin typeface="Segoe"/>
                <a:ea typeface="ＭＳ ゴシック"/>
              </a:rPr>
              <a:t>12.	On the </a:t>
            </a:r>
            <a:r>
              <a:rPr lang="en-US" b="1" i="0" u="none" strike="noStrike" baseline="0" dirty="0">
                <a:solidFill>
                  <a:srgbClr val="FF0000"/>
                </a:solidFill>
                <a:latin typeface="Segoe"/>
                <a:ea typeface="ＭＳ ゴシック"/>
              </a:rPr>
              <a:t>View</a:t>
            </a:r>
            <a:r>
              <a:rPr lang="en-US" b="0" i="0" u="none" strike="noStrike" baseline="0" dirty="0">
                <a:latin typeface="Segoe"/>
                <a:ea typeface="ＭＳ ゴシック"/>
              </a:rPr>
              <a:t> ribbon, in the </a:t>
            </a:r>
            <a:r>
              <a:rPr lang="en-US" b="1" i="0" u="none" strike="noStrike" baseline="0" dirty="0">
                <a:solidFill>
                  <a:srgbClr val="FF0000"/>
                </a:solidFill>
                <a:latin typeface="Segoe"/>
                <a:ea typeface="ＭＳ ゴシック"/>
              </a:rPr>
              <a:t>Data</a:t>
            </a:r>
            <a:r>
              <a:rPr lang="en-US" b="0" i="0" u="none" strike="noStrike" baseline="0" dirty="0">
                <a:latin typeface="Segoe"/>
                <a:ea typeface="ＭＳ ゴシック"/>
              </a:rPr>
              <a:t> group, click the down-arrow next to the </a:t>
            </a:r>
            <a:r>
              <a:rPr lang="en-US" b="1" i="0" u="none" strike="noStrike" baseline="0" dirty="0">
                <a:solidFill>
                  <a:srgbClr val="FF0000"/>
                </a:solidFill>
                <a:latin typeface="Segoe"/>
                <a:ea typeface="ＭＳ ゴシック"/>
              </a:rPr>
              <a:t>Filter</a:t>
            </a:r>
            <a:r>
              <a:rPr lang="en-US" b="0" i="0" u="none" strike="noStrike" baseline="0" dirty="0">
                <a:latin typeface="Segoe"/>
                <a:ea typeface="ＭＳ ゴシック"/>
              </a:rPr>
              <a:t>: selection box. Select </a:t>
            </a:r>
            <a:r>
              <a:rPr lang="en-US" b="1" i="0" u="none" strike="noStrike" baseline="0" dirty="0">
                <a:solidFill>
                  <a:srgbClr val="FF0000"/>
                </a:solidFill>
                <a:latin typeface="Segoe"/>
                <a:ea typeface="ＭＳ ゴシック"/>
              </a:rPr>
              <a:t>More</a:t>
            </a:r>
            <a:r>
              <a:rPr lang="en-US" b="1" i="0" u="none" strike="noStrike" baseline="0" dirty="0">
                <a:latin typeface="Segoe"/>
                <a:ea typeface="ＭＳ ゴシック"/>
              </a:rPr>
              <a:t> </a:t>
            </a:r>
            <a:r>
              <a:rPr lang="en-US" b="1" i="0" u="none" strike="noStrike" baseline="0" dirty="0">
                <a:solidFill>
                  <a:srgbClr val="FF0000"/>
                </a:solidFill>
                <a:latin typeface="Segoe"/>
                <a:ea typeface="ＭＳ ゴシック"/>
              </a:rPr>
              <a:t>Filters</a:t>
            </a:r>
            <a:r>
              <a:rPr lang="en-US" b="1" i="0" u="none" strike="noStrike" baseline="0" dirty="0">
                <a:latin typeface="Segoe"/>
                <a:ea typeface="ＭＳ ゴシック"/>
              </a:rPr>
              <a:t> </a:t>
            </a:r>
            <a:r>
              <a:rPr lang="en-US" b="0" i="0" u="none" strike="noStrike" baseline="0" dirty="0">
                <a:latin typeface="Segoe"/>
                <a:ea typeface="ＭＳ ゴシック"/>
              </a:rPr>
              <a:t>from the list. The </a:t>
            </a:r>
            <a:r>
              <a:rPr lang="en-US" b="1" i="0" u="none" strike="noStrike" baseline="0" dirty="0">
                <a:solidFill>
                  <a:srgbClr val="FF0000"/>
                </a:solidFill>
                <a:latin typeface="Segoe"/>
                <a:ea typeface="ＭＳ ゴシック"/>
              </a:rPr>
              <a:t>More Filters </a:t>
            </a:r>
            <a:r>
              <a:rPr lang="en-US" b="0" i="0" u="none" strike="noStrike" baseline="0" dirty="0">
                <a:latin typeface="Segoe"/>
                <a:ea typeface="ＭＳ ゴシック"/>
              </a:rPr>
              <a:t>dialog box appears.</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37</a:t>
            </a:fld>
            <a:endParaRPr lang="en-US" dirty="0"/>
          </a:p>
        </p:txBody>
      </p:sp>
    </p:spTree>
    <p:extLst>
      <p:ext uri="{BB962C8B-B14F-4D97-AF65-F5344CB8AC3E}">
        <p14:creationId xmlns:p14="http://schemas.microsoft.com/office/powerpoint/2010/main" val="27913816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a:solidFill>
                  <a:srgbClr val="009E49"/>
                </a:solidFill>
                <a:latin typeface="Segoe"/>
                <a:ea typeface="ＭＳ ゴシック"/>
              </a:rPr>
              <a:t>Step by Step: Identify Over- Budget Tasks and Resources</a:t>
            </a:r>
            <a:endParaRPr lang="en-US" b="0" i="0" u="none" strike="noStrike" baseline="0" dirty="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sz="2100" b="0" i="0" u="none" strike="noStrike" baseline="0" dirty="0">
                <a:latin typeface="Segoe"/>
                <a:ea typeface="ＭＳ ゴシック"/>
              </a:rPr>
              <a:t>13.	Select the </a:t>
            </a:r>
            <a:r>
              <a:rPr lang="en-US" sz="2100" b="1" i="0" u="none" strike="noStrike" baseline="0" dirty="0">
                <a:solidFill>
                  <a:srgbClr val="FF0000"/>
                </a:solidFill>
                <a:latin typeface="Segoe"/>
                <a:ea typeface="ＭＳ ゴシック"/>
              </a:rPr>
              <a:t>Cost </a:t>
            </a:r>
            <a:r>
              <a:rPr lang="en-US" sz="2100" b="1" i="0" u="none" strike="noStrike" baseline="0" dirty="0" err="1">
                <a:solidFill>
                  <a:srgbClr val="FF0000"/>
                </a:solidFill>
                <a:latin typeface="Segoe"/>
                <a:ea typeface="ＭＳ ゴシック"/>
              </a:rPr>
              <a:t>Overbudget</a:t>
            </a:r>
            <a:r>
              <a:rPr lang="en-US" sz="2100" b="1" i="0" u="none" strike="noStrike" baseline="0" dirty="0">
                <a:latin typeface="Segoe"/>
                <a:ea typeface="ＭＳ ゴシック"/>
              </a:rPr>
              <a:t> </a:t>
            </a:r>
            <a:r>
              <a:rPr lang="en-US" sz="2100" b="0" i="0" u="none" strike="noStrike" baseline="0" dirty="0">
                <a:latin typeface="Segoe"/>
                <a:ea typeface="ＭＳ ゴシック"/>
              </a:rPr>
              <a:t>filter and click </a:t>
            </a:r>
            <a:r>
              <a:rPr lang="en-US" sz="2100" b="1" i="0" u="none" strike="noStrike" baseline="0" dirty="0">
                <a:solidFill>
                  <a:srgbClr val="FF0000"/>
                </a:solidFill>
                <a:latin typeface="Segoe"/>
                <a:ea typeface="ＭＳ ゴシック"/>
              </a:rPr>
              <a:t>Apply</a:t>
            </a:r>
            <a:r>
              <a:rPr lang="en-US" sz="2100" b="0" i="0" u="none" strike="noStrike" baseline="0" dirty="0">
                <a:latin typeface="Segoe"/>
                <a:ea typeface="ＭＳ ゴシック"/>
              </a:rPr>
              <a:t>. Microsoft Project applies the filter to the task list to show only those tasks that had </a:t>
            </a:r>
            <a:r>
              <a:rPr lang="en-US" sz="2100" b="0" i="0" u="none" strike="noStrike" baseline="0" dirty="0">
                <a:solidFill>
                  <a:srgbClr val="FF0000"/>
                </a:solidFill>
                <a:latin typeface="Segoe"/>
                <a:ea typeface="ＭＳ ゴシック"/>
              </a:rPr>
              <a:t>actual and scheduled costs greater than their baseline </a:t>
            </a:r>
            <a:r>
              <a:rPr lang="en-US" sz="2100" b="0" i="0" u="none" strike="noStrike" baseline="0" dirty="0">
                <a:latin typeface="Segoe"/>
                <a:ea typeface="ＭＳ ゴシック"/>
              </a:rPr>
              <a:t>costs. Your screen should look similar to the figure below.</a:t>
            </a:r>
          </a:p>
          <a:p>
            <a:pPr lvl="1" rtl="0"/>
            <a:r>
              <a:rPr lang="en-US" sz="2100" b="0" i="0" u="none" strike="noStrike" baseline="0" dirty="0">
                <a:latin typeface="Segoe"/>
                <a:ea typeface="ＭＳ ゴシック"/>
              </a:rPr>
              <a:t>14.	</a:t>
            </a:r>
            <a:r>
              <a:rPr lang="en-US" sz="2100" b="1" i="0" u="none" strike="noStrike" baseline="0" dirty="0">
                <a:latin typeface="Segoe"/>
                <a:ea typeface="ＭＳ ゴシック"/>
              </a:rPr>
              <a:t>SAVE </a:t>
            </a:r>
            <a:r>
              <a:rPr lang="en-US" sz="2100" b="0" i="0" u="none" strike="noStrike" baseline="0" dirty="0">
                <a:latin typeface="Segoe"/>
                <a:ea typeface="ＭＳ ゴシック"/>
              </a:rPr>
              <a:t>the project schedule.</a:t>
            </a:r>
            <a:endParaRPr lang="en-US" sz="2100" b="0" i="0" u="none" strike="noStrike" baseline="0" dirty="0">
              <a:latin typeface="Times New Roman"/>
              <a:ea typeface="ＭＳ ゴシック"/>
            </a:endParaRPr>
          </a:p>
        </p:txBody>
      </p:sp>
      <p:pic>
        <p:nvPicPr>
          <p:cNvPr id="4" name="Picture 3" descr="0909.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 y="3327400"/>
            <a:ext cx="8064500" cy="2817904"/>
          </a:xfrm>
          <a:prstGeom prst="rect">
            <a:avLst/>
          </a:prstGeom>
        </p:spPr>
      </p:pic>
      <p:sp>
        <p:nvSpPr>
          <p:cNvPr id="5"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6"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7"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38</a:t>
            </a:fld>
            <a:endParaRPr lang="en-US" dirty="0"/>
          </a:p>
        </p:txBody>
      </p:sp>
    </p:spTree>
    <p:extLst>
      <p:ext uri="{BB962C8B-B14F-4D97-AF65-F5344CB8AC3E}">
        <p14:creationId xmlns:p14="http://schemas.microsoft.com/office/powerpoint/2010/main" val="2197611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a:solidFill>
                  <a:srgbClr val="009E49"/>
                </a:solidFill>
                <a:latin typeface="Segoe"/>
                <a:ea typeface="ＭＳ ゴシック"/>
              </a:rPr>
              <a:t>Step by Step: Identify Over- Budget Tasks and Resources</a:t>
            </a:r>
            <a:endParaRPr lang="en-US" b="0" i="0" u="none" strike="noStrike" baseline="0" dirty="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a:latin typeface="Segoe"/>
                <a:ea typeface="ＭＳ ゴシック"/>
              </a:rPr>
              <a:t>15.	</a:t>
            </a:r>
            <a:r>
              <a:rPr lang="en-US" b="1" i="0" u="none" strike="noStrike" baseline="0">
                <a:latin typeface="Segoe"/>
                <a:ea typeface="ＭＳ ゴシック"/>
              </a:rPr>
              <a:t>CLOSE </a:t>
            </a:r>
            <a:r>
              <a:rPr lang="en-US" b="0" i="0" u="none" strike="noStrike" baseline="0">
                <a:latin typeface="Segoe"/>
                <a:ea typeface="ＭＳ ゴシック"/>
              </a:rPr>
              <a:t>the project schedule. In the next exercise, you will use an updated version of the Don Funk Music Video 9 to simulate the passage of time.</a:t>
            </a:r>
          </a:p>
          <a:p>
            <a:pPr lvl="0" rtl="0"/>
            <a:r>
              <a:rPr lang="en-US" b="1" i="0" u="none" strike="noStrike" baseline="0">
                <a:latin typeface="Segoe"/>
                <a:ea typeface="ＭＳ ゴシック"/>
              </a:rPr>
              <a:t>PAUSE. LEAVE </a:t>
            </a:r>
            <a:r>
              <a:rPr lang="en-US" b="0" i="0" u="none" strike="noStrike" baseline="0">
                <a:latin typeface="Segoe"/>
                <a:ea typeface="ＭＳ ゴシック"/>
              </a:rPr>
              <a:t>Microsoft Project open to use in the next exercise.</a:t>
            </a:r>
          </a:p>
          <a:p>
            <a:pPr lvl="0" rtl="0"/>
            <a:r>
              <a:rPr lang="en-US" b="0" i="0" u="none" strike="noStrike" baseline="0">
                <a:latin typeface="Segoe"/>
                <a:ea typeface="ＭＳ ゴシック"/>
              </a:rPr>
              <a:t>Project managers and stakeholders often focus on the project schedule (Did tasks start and finish on time?). For projects such as this one that include cost information, cost variance is another critical indicator of overall project health. </a:t>
            </a:r>
          </a:p>
          <a:p>
            <a:pPr lvl="0" rtl="0"/>
            <a:r>
              <a:rPr lang="en-US" b="0" i="0" u="none" strike="noStrike" baseline="0">
                <a:latin typeface="Segoe"/>
                <a:ea typeface="ＭＳ ゴシック"/>
              </a:rPr>
              <a:t>In Microsoft Project, evaluating cost variance enables you to make incremental budget adjustments for individual tasks to avoid exceeding your project’s overall budget.</a:t>
            </a:r>
            <a:endParaRPr lang="en-US" b="0" i="0" u="none" strike="noStrike" baseline="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39</a:t>
            </a:fld>
            <a:endParaRPr lang="en-US" dirty="0"/>
          </a:p>
        </p:txBody>
      </p:sp>
    </p:spTree>
    <p:extLst>
      <p:ext uri="{BB962C8B-B14F-4D97-AF65-F5344CB8AC3E}">
        <p14:creationId xmlns:p14="http://schemas.microsoft.com/office/powerpoint/2010/main" val="2788546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Segoe"/>
                <a:ea typeface="ＭＳ ゴシック"/>
              </a:rPr>
              <a:t>Software Orientation</a:t>
            </a:r>
            <a:endParaRPr lang="en-US"/>
          </a:p>
        </p:txBody>
      </p:sp>
      <p:sp>
        <p:nvSpPr>
          <p:cNvPr id="3" name="Content Placeholder 2"/>
          <p:cNvSpPr>
            <a:spLocks noGrp="1"/>
          </p:cNvSpPr>
          <p:nvPr>
            <p:ph idx="1"/>
          </p:nvPr>
        </p:nvSpPr>
        <p:spPr/>
        <p:txBody>
          <a:bodyPr/>
          <a:lstStyle/>
          <a:p>
            <a:pPr lvl="0">
              <a:buClr>
                <a:srgbClr val="009E49"/>
              </a:buClr>
            </a:pPr>
            <a:r>
              <a:rPr lang="en-US" dirty="0">
                <a:latin typeface="Segoe"/>
                <a:ea typeface="ＭＳ ゴシック"/>
              </a:rPr>
              <a:t>On the Variance Table, you can also see the </a:t>
            </a:r>
            <a:r>
              <a:rPr lang="en-US" b="1" i="1" dirty="0">
                <a:solidFill>
                  <a:srgbClr val="FF0000"/>
                </a:solidFill>
                <a:latin typeface="Segoe"/>
                <a:ea typeface="ＭＳ ゴシック"/>
              </a:rPr>
              <a:t>variance</a:t>
            </a:r>
            <a:r>
              <a:rPr lang="en-US" b="1" i="1" dirty="0">
                <a:latin typeface="Segoe"/>
                <a:ea typeface="ＭＳ ゴシック"/>
              </a:rPr>
              <a:t> </a:t>
            </a:r>
            <a:r>
              <a:rPr lang="en-US" dirty="0">
                <a:latin typeface="Segoe"/>
                <a:ea typeface="ＭＳ ゴシック"/>
              </a:rPr>
              <a:t>between the </a:t>
            </a:r>
            <a:r>
              <a:rPr lang="en-US" u="sng" dirty="0">
                <a:latin typeface="Segoe"/>
                <a:ea typeface="ＭＳ ゴシック"/>
              </a:rPr>
              <a:t>baseline start and the planned or actual start </a:t>
            </a:r>
            <a:r>
              <a:rPr lang="en-US" dirty="0">
                <a:latin typeface="Segoe"/>
                <a:ea typeface="ＭＳ ゴシック"/>
              </a:rPr>
              <a:t>of a task. In other words, this table shows you if the project is ahead of schedule or behind schedule, on a task-by-task basis.</a:t>
            </a:r>
            <a:endParaRPr lang="en-US" dirty="0">
              <a:latin typeface="Times New Roman"/>
              <a:ea typeface="ＭＳ ゴシック"/>
            </a:endParaRPr>
          </a:p>
        </p:txBody>
      </p:sp>
      <p:sp>
        <p:nvSpPr>
          <p:cNvPr id="4" name="Date Placeholder 3"/>
          <p:cNvSpPr>
            <a:spLocks noGrp="1"/>
          </p:cNvSpPr>
          <p:nvPr>
            <p:ph type="dt" sz="half" idx="10"/>
          </p:nvPr>
        </p:nvSpPr>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4</a:t>
            </a:fld>
            <a:endParaRPr lang="en-US" dirty="0"/>
          </a:p>
        </p:txBody>
      </p:sp>
    </p:spTree>
    <p:extLst>
      <p:ext uri="{BB962C8B-B14F-4D97-AF65-F5344CB8AC3E}">
        <p14:creationId xmlns:p14="http://schemas.microsoft.com/office/powerpoint/2010/main" val="25824493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a:solidFill>
                  <a:srgbClr val="009E49"/>
                </a:solidFill>
                <a:latin typeface="Segoe"/>
                <a:ea typeface="ＭＳ ゴシック"/>
              </a:rPr>
              <a:t>Identifying </a:t>
            </a:r>
            <a:r>
              <a:rPr lang="en-US" b="0" i="0" u="none" strike="noStrike" baseline="0" dirty="0">
                <a:solidFill>
                  <a:srgbClr val="FF0000"/>
                </a:solidFill>
                <a:latin typeface="Segoe"/>
                <a:ea typeface="ＭＳ ゴシック"/>
              </a:rPr>
              <a:t>Time and Schedule Problems</a:t>
            </a:r>
            <a:endParaRPr lang="en-US" b="0" i="0" u="none" strike="noStrike" baseline="0" dirty="0">
              <a:solidFill>
                <a:srgbClr val="FF0000"/>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a:latin typeface="Segoe"/>
                <a:ea typeface="ＭＳ ゴシック"/>
              </a:rPr>
              <a:t>In complex projects, it is very likely that there will be some schedule variance. </a:t>
            </a:r>
          </a:p>
          <a:p>
            <a:pPr lvl="0" rtl="0"/>
            <a:r>
              <a:rPr lang="en-US" b="0" i="0" u="none" strike="noStrike" baseline="0">
                <a:latin typeface="Segoe"/>
                <a:ea typeface="ＭＳ ゴシック"/>
              </a:rPr>
              <a:t>The project manager must control the project by identifying, understanding, and correcting the problem.</a:t>
            </a:r>
            <a:endParaRPr lang="en-US" b="0" i="0" u="none" strike="noStrike" baseline="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40</a:t>
            </a:fld>
            <a:endParaRPr lang="en-US" dirty="0"/>
          </a:p>
        </p:txBody>
      </p:sp>
    </p:spTree>
    <p:extLst>
      <p:ext uri="{BB962C8B-B14F-4D97-AF65-F5344CB8AC3E}">
        <p14:creationId xmlns:p14="http://schemas.microsoft.com/office/powerpoint/2010/main" val="15091522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a:solidFill>
                  <a:srgbClr val="009E49"/>
                </a:solidFill>
                <a:latin typeface="Segoe"/>
                <a:ea typeface="ＭＳ ゴシック"/>
              </a:rPr>
              <a:t>Step by Step: </a:t>
            </a:r>
            <a:r>
              <a:rPr lang="en-US" b="0" i="0" u="none" strike="noStrike" baseline="0" dirty="0">
                <a:solidFill>
                  <a:srgbClr val="FF0000"/>
                </a:solidFill>
                <a:latin typeface="Segoe"/>
                <a:ea typeface="ＭＳ ゴシック"/>
              </a:rPr>
              <a:t>Reschedule</a:t>
            </a:r>
            <a:r>
              <a:rPr lang="en-US" b="0" i="0" u="none" strike="noStrike" baseline="0" dirty="0">
                <a:solidFill>
                  <a:srgbClr val="009E49"/>
                </a:solidFill>
                <a:latin typeface="Segoe"/>
                <a:ea typeface="ＭＳ ゴシック"/>
              </a:rPr>
              <a:t> Uncompleted Work</a:t>
            </a:r>
            <a:endParaRPr lang="en-US" b="0" i="0" u="none" strike="noStrike" baseline="0" dirty="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1" i="0" u="none" strike="noStrike" baseline="0" dirty="0">
                <a:latin typeface="Segoe"/>
                <a:ea typeface="ＭＳ ゴシック"/>
              </a:rPr>
              <a:t>GET READY. </a:t>
            </a:r>
            <a:r>
              <a:rPr lang="en-US" b="0" i="0" u="none" strike="noStrike" baseline="0" dirty="0">
                <a:latin typeface="Segoe"/>
                <a:ea typeface="ＭＳ ゴシック"/>
              </a:rPr>
              <a:t>To reschedule uncompleted work, perform the following tasks:</a:t>
            </a:r>
          </a:p>
          <a:p>
            <a:pPr lvl="1" rtl="0"/>
            <a:r>
              <a:rPr lang="en-US" b="0" i="0" u="none" strike="noStrike" baseline="0" dirty="0">
                <a:latin typeface="Segoe"/>
                <a:ea typeface="ＭＳ ゴシック"/>
              </a:rPr>
              <a:t>1.	</a:t>
            </a:r>
            <a:r>
              <a:rPr lang="en-US" b="1" i="0" u="none" strike="noStrike" baseline="0" dirty="0">
                <a:latin typeface="Segoe"/>
                <a:ea typeface="ＭＳ ゴシック"/>
              </a:rPr>
              <a:t>OPEN </a:t>
            </a:r>
            <a:r>
              <a:rPr lang="en-US" b="0" i="0" u="none" strike="noStrike" baseline="0" dirty="0">
                <a:latin typeface="Segoe"/>
                <a:ea typeface="ＭＳ ゴシック"/>
              </a:rPr>
              <a:t>the </a:t>
            </a:r>
            <a:r>
              <a:rPr lang="en-US" b="1" i="1" u="none" strike="noStrike" baseline="0" dirty="0">
                <a:solidFill>
                  <a:srgbClr val="FF0000"/>
                </a:solidFill>
                <a:latin typeface="Segoe"/>
                <a:ea typeface="ＭＳ ゴシック"/>
              </a:rPr>
              <a:t>Don Funk Music Video 9MB </a:t>
            </a:r>
            <a:r>
              <a:rPr lang="en-US" b="0" i="0" u="none" strike="noStrike" baseline="0" dirty="0">
                <a:latin typeface="Segoe"/>
                <a:ea typeface="ＭＳ ゴシック"/>
              </a:rPr>
              <a:t>project schedule from the data files for this lesson.</a:t>
            </a:r>
          </a:p>
          <a:p>
            <a:pPr lvl="1" rtl="0"/>
            <a:r>
              <a:rPr lang="en-US" b="0" i="0" u="none" strike="noStrike" baseline="0" dirty="0">
                <a:latin typeface="Segoe"/>
                <a:ea typeface="ＭＳ ゴシック"/>
              </a:rPr>
              <a:t>2.	</a:t>
            </a:r>
            <a:r>
              <a:rPr lang="en-US" b="1" i="0" u="none" strike="noStrike" baseline="0" dirty="0">
                <a:latin typeface="Segoe"/>
                <a:ea typeface="ＭＳ ゴシック"/>
              </a:rPr>
              <a:t>SAVE </a:t>
            </a:r>
            <a:r>
              <a:rPr lang="en-US" b="0" i="0" u="none" strike="noStrike" baseline="0" dirty="0">
                <a:latin typeface="Segoe"/>
                <a:ea typeface="ＭＳ ゴシック"/>
              </a:rPr>
              <a:t>the file as </a:t>
            </a:r>
            <a:r>
              <a:rPr lang="en-US" b="1" i="1" u="none" strike="noStrike" baseline="0" dirty="0">
                <a:solidFill>
                  <a:srgbClr val="FF0000"/>
                </a:solidFill>
                <a:latin typeface="Segoe"/>
                <a:ea typeface="ＭＳ ゴシック"/>
              </a:rPr>
              <a:t>Don Funk Music Video 9B </a:t>
            </a:r>
            <a:r>
              <a:rPr lang="en-US" b="0" i="0" u="none" strike="noStrike" baseline="0" dirty="0">
                <a:latin typeface="Segoe"/>
                <a:ea typeface="ＭＳ ゴシック"/>
              </a:rPr>
              <a:t>in the solutions folder for this lesson as directed by your instructor.</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41</a:t>
            </a:fld>
            <a:endParaRPr lang="en-US" dirty="0"/>
          </a:p>
        </p:txBody>
      </p:sp>
    </p:spTree>
    <p:extLst>
      <p:ext uri="{BB962C8B-B14F-4D97-AF65-F5344CB8AC3E}">
        <p14:creationId xmlns:p14="http://schemas.microsoft.com/office/powerpoint/2010/main" val="23729257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Reschedule Uncompleted Work</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sz="2100" b="0" i="0" u="none" strike="noStrike" baseline="0" dirty="0">
                <a:latin typeface="Segoe"/>
                <a:ea typeface="ＭＳ ゴシック"/>
              </a:rPr>
              <a:t>3.	[Press the </a:t>
            </a:r>
            <a:r>
              <a:rPr lang="en-US" sz="2100" b="1" i="0" u="none" strike="noStrike" baseline="0" dirty="0">
                <a:solidFill>
                  <a:srgbClr val="FF0000"/>
                </a:solidFill>
                <a:latin typeface="Segoe"/>
                <a:ea typeface="ＭＳ ゴシック"/>
              </a:rPr>
              <a:t>F5</a:t>
            </a:r>
            <a:r>
              <a:rPr lang="en-US" sz="2100" b="1" i="0" u="none" strike="noStrike" baseline="0" dirty="0">
                <a:latin typeface="Segoe"/>
                <a:ea typeface="ＭＳ ゴシック"/>
              </a:rPr>
              <a:t> </a:t>
            </a:r>
            <a:r>
              <a:rPr lang="en-US" sz="2100" b="0" i="0" u="none" strike="noStrike" baseline="0" dirty="0">
                <a:latin typeface="Segoe"/>
                <a:ea typeface="ＭＳ ゴシック"/>
              </a:rPr>
              <a:t>key]. Type </a:t>
            </a:r>
            <a:r>
              <a:rPr lang="en-US" sz="2100" b="1" i="0" u="none" strike="noStrike" baseline="0" dirty="0">
                <a:solidFill>
                  <a:srgbClr val="FF0000"/>
                </a:solidFill>
                <a:latin typeface="Segoe"/>
                <a:ea typeface="ＭＳ ゴシック"/>
              </a:rPr>
              <a:t>46</a:t>
            </a:r>
            <a:r>
              <a:rPr lang="en-US" sz="2100" b="1" i="0" u="none" strike="noStrike" baseline="0" dirty="0">
                <a:latin typeface="Segoe"/>
                <a:ea typeface="ＭＳ ゴシック"/>
              </a:rPr>
              <a:t> </a:t>
            </a:r>
            <a:r>
              <a:rPr lang="en-US" sz="2100" b="0" i="0" u="none" strike="noStrike" baseline="0" dirty="0">
                <a:latin typeface="Segoe"/>
                <a:ea typeface="ＭＳ ゴシック"/>
              </a:rPr>
              <a:t>in the ID box, and then click </a:t>
            </a:r>
            <a:r>
              <a:rPr lang="en-US" sz="2100" b="1" i="0" u="none" strike="noStrike" baseline="0" dirty="0">
                <a:solidFill>
                  <a:srgbClr val="FF0000"/>
                </a:solidFill>
                <a:latin typeface="Segoe"/>
                <a:ea typeface="ＭＳ ゴシック"/>
              </a:rPr>
              <a:t>OK</a:t>
            </a:r>
            <a:r>
              <a:rPr lang="en-US" sz="2100" b="0" i="0" u="none" strike="noStrike" baseline="0" dirty="0">
                <a:latin typeface="Segoe"/>
                <a:ea typeface="ＭＳ ゴシック"/>
              </a:rPr>
              <a:t>. The Gantt Chart view scrolls to display the Gantt bar for Task 46, Scene 3. At this point in the project, the first two scheduled scenes have been completed. This task has one day of actual work completed and one day of scheduled work remaining. Your screen should look similar to the figure below.</a:t>
            </a:r>
          </a:p>
        </p:txBody>
      </p:sp>
      <p:pic>
        <p:nvPicPr>
          <p:cNvPr id="4" name="Picture 3" descr="0910.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000" y="3677100"/>
            <a:ext cx="7975600" cy="2577202"/>
          </a:xfrm>
          <a:prstGeom prst="rect">
            <a:avLst/>
          </a:prstGeom>
        </p:spPr>
      </p:pic>
      <p:sp>
        <p:nvSpPr>
          <p:cNvPr id="5"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6"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7"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42</a:t>
            </a:fld>
            <a:endParaRPr lang="en-US" dirty="0"/>
          </a:p>
        </p:txBody>
      </p:sp>
      <p:sp>
        <p:nvSpPr>
          <p:cNvPr id="8" name="Oval 7"/>
          <p:cNvSpPr/>
          <p:nvPr/>
        </p:nvSpPr>
        <p:spPr bwMode="auto">
          <a:xfrm>
            <a:off x="5791200" y="3637914"/>
            <a:ext cx="1752600" cy="343263"/>
          </a:xfrm>
          <a:prstGeom prst="ellipse">
            <a:avLst/>
          </a:prstGeom>
          <a:noFill/>
          <a:ln w="158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5944122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Segoe"/>
                <a:ea typeface="ＭＳ ゴシック"/>
              </a:rPr>
              <a:t>Step by Step: Reschedule Uncompleted Work</a:t>
            </a:r>
            <a:endParaRPr lang="en-US"/>
          </a:p>
        </p:txBody>
      </p:sp>
      <p:sp>
        <p:nvSpPr>
          <p:cNvPr id="3" name="Content Placeholder 2"/>
          <p:cNvSpPr>
            <a:spLocks noGrp="1"/>
          </p:cNvSpPr>
          <p:nvPr>
            <p:ph idx="1"/>
          </p:nvPr>
        </p:nvSpPr>
        <p:spPr/>
        <p:txBody>
          <a:bodyPr/>
          <a:lstStyle/>
          <a:p>
            <a:pPr lvl="0">
              <a:buClr>
                <a:srgbClr val="009E49"/>
              </a:buClr>
            </a:pPr>
            <a:r>
              <a:rPr lang="en-US" dirty="0">
                <a:latin typeface="Segoe"/>
                <a:ea typeface="ＭＳ ゴシック"/>
              </a:rPr>
              <a:t>You have just been informed that late on the afternoon of June 6, a lightning strike caused a nearby electrical transformer to short-circuit and repairs will not be completed until Thursday, June 9. You will not be able to resume work in the studio until Friday, June 10.</a:t>
            </a:r>
          </a:p>
          <a:p>
            <a:pPr lvl="1"/>
            <a:r>
              <a:rPr lang="en-US" dirty="0">
                <a:latin typeface="Segoe"/>
                <a:ea typeface="ＭＳ ゴシック"/>
              </a:rPr>
              <a:t>5.	On the ribbon, click the </a:t>
            </a:r>
            <a:r>
              <a:rPr lang="en-US" b="1" dirty="0">
                <a:solidFill>
                  <a:srgbClr val="FF0000"/>
                </a:solidFill>
                <a:latin typeface="Segoe"/>
                <a:ea typeface="ＭＳ ゴシック"/>
              </a:rPr>
              <a:t>Project </a:t>
            </a:r>
            <a:r>
              <a:rPr lang="en-US" dirty="0">
                <a:latin typeface="Segoe"/>
                <a:ea typeface="ＭＳ ゴシック"/>
              </a:rPr>
              <a:t>tab, and then click </a:t>
            </a:r>
            <a:r>
              <a:rPr lang="en-US" b="1" dirty="0">
                <a:solidFill>
                  <a:srgbClr val="FF0000"/>
                </a:solidFill>
                <a:latin typeface="Segoe"/>
                <a:ea typeface="ＭＳ ゴシック"/>
              </a:rPr>
              <a:t>Update Project</a:t>
            </a:r>
            <a:r>
              <a:rPr lang="en-US" dirty="0">
                <a:latin typeface="Segoe"/>
                <a:ea typeface="ＭＳ ゴシック"/>
              </a:rPr>
              <a:t>. The Update Project dialog box appears.</a:t>
            </a:r>
          </a:p>
          <a:p>
            <a:pPr lvl="1"/>
            <a:r>
              <a:rPr lang="en-US" dirty="0">
                <a:latin typeface="Segoe"/>
                <a:ea typeface="ＭＳ ゴシック"/>
              </a:rPr>
              <a:t>6.	Select the </a:t>
            </a:r>
            <a:r>
              <a:rPr lang="en-US" b="1" dirty="0">
                <a:solidFill>
                  <a:srgbClr val="FF0000"/>
                </a:solidFill>
                <a:latin typeface="Segoe"/>
                <a:ea typeface="ＭＳ ゴシック"/>
              </a:rPr>
              <a:t>Reschedule uncompleted work to start after</a:t>
            </a:r>
            <a:r>
              <a:rPr lang="en-US" b="1" dirty="0">
                <a:latin typeface="Segoe"/>
                <a:ea typeface="ＭＳ ゴシック"/>
              </a:rPr>
              <a:t>: </a:t>
            </a:r>
            <a:r>
              <a:rPr lang="en-US" dirty="0">
                <a:latin typeface="Segoe"/>
                <a:ea typeface="ＭＳ ゴシック"/>
              </a:rPr>
              <a:t>option, and in the date box type or select </a:t>
            </a:r>
            <a:r>
              <a:rPr lang="en-US" b="1" dirty="0">
                <a:solidFill>
                  <a:srgbClr val="FF0000"/>
                </a:solidFill>
                <a:latin typeface="Segoe"/>
                <a:ea typeface="ＭＳ ゴシック"/>
              </a:rPr>
              <a:t>06/09/1</a:t>
            </a:r>
            <a:r>
              <a:rPr lang="en-US" b="1" dirty="0">
                <a:latin typeface="Segoe"/>
                <a:ea typeface="ＭＳ ゴシック"/>
              </a:rPr>
              <a:t>6</a:t>
            </a:r>
            <a:r>
              <a:rPr lang="en-US" dirty="0">
                <a:latin typeface="Times New Roman"/>
                <a:ea typeface="ＭＳ ゴシック"/>
              </a:rPr>
              <a:t>.</a:t>
            </a:r>
          </a:p>
        </p:txBody>
      </p:sp>
      <p:sp>
        <p:nvSpPr>
          <p:cNvPr id="4" name="Date Placeholder 3"/>
          <p:cNvSpPr>
            <a:spLocks noGrp="1"/>
          </p:cNvSpPr>
          <p:nvPr>
            <p:ph type="dt" sz="half" idx="10"/>
          </p:nvPr>
        </p:nvSpPr>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43</a:t>
            </a:fld>
            <a:endParaRPr lang="en-US" dirty="0"/>
          </a:p>
        </p:txBody>
      </p:sp>
    </p:spTree>
    <p:extLst>
      <p:ext uri="{BB962C8B-B14F-4D97-AF65-F5344CB8AC3E}">
        <p14:creationId xmlns:p14="http://schemas.microsoft.com/office/powerpoint/2010/main" val="17411337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Reschedule Uncompleted Work</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sz="2000" b="0" i="0" u="none" strike="noStrike" baseline="0" dirty="0">
                <a:latin typeface="Segoe"/>
                <a:ea typeface="ＭＳ ゴシック"/>
              </a:rPr>
              <a:t>7.	Click </a:t>
            </a:r>
            <a:r>
              <a:rPr lang="en-US" sz="2000" b="1" i="0" u="none" strike="noStrike" baseline="0" dirty="0">
                <a:solidFill>
                  <a:srgbClr val="FF0000"/>
                </a:solidFill>
                <a:latin typeface="Segoe"/>
                <a:ea typeface="ＭＳ ゴシック"/>
              </a:rPr>
              <a:t>OK</a:t>
            </a:r>
            <a:r>
              <a:rPr lang="en-US" sz="2000" b="1" i="0" u="none" strike="noStrike" baseline="0" dirty="0">
                <a:latin typeface="Segoe"/>
                <a:ea typeface="ＭＳ ゴシック"/>
              </a:rPr>
              <a:t> </a:t>
            </a:r>
            <a:r>
              <a:rPr lang="en-US" sz="2000" b="0" i="0" u="none" strike="noStrike" baseline="0" dirty="0">
                <a:latin typeface="Segoe"/>
                <a:ea typeface="ＭＳ ゴシック"/>
              </a:rPr>
              <a:t>to close the Update Project dialog box. Microsoft Project splits Task 48 so that the incomplete portion is delayed until Friday, June 10. Your screen should look similar to the figure below. Note that although the duration of Task 48 remains at two days, its finish and subsequent start dates for successor tasks have been pushed out. Remember that </a:t>
            </a:r>
            <a:r>
              <a:rPr lang="en-US" sz="2000" b="0" i="0" u="sng" strike="noStrike" baseline="0" dirty="0">
                <a:latin typeface="Segoe"/>
                <a:ea typeface="ＭＳ ゴシック"/>
              </a:rPr>
              <a:t>duration is the number of </a:t>
            </a:r>
            <a:r>
              <a:rPr lang="en-US" sz="2000" b="1" i="1" u="sng" strike="noStrike" baseline="0" dirty="0">
                <a:latin typeface="Segoe"/>
                <a:ea typeface="ＭＳ ゴシック"/>
              </a:rPr>
              <a:t>work periods </a:t>
            </a:r>
            <a:r>
              <a:rPr lang="en-US" sz="2000" b="0" i="0" u="none" strike="noStrike" baseline="0" dirty="0">
                <a:latin typeface="Segoe"/>
                <a:ea typeface="ＭＳ ゴシック"/>
              </a:rPr>
              <a:t>required to complete a task, not elapsed time.</a:t>
            </a:r>
          </a:p>
        </p:txBody>
      </p:sp>
      <p:pic>
        <p:nvPicPr>
          <p:cNvPr id="4" name="Picture 3" descr="091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5000" y="3810000"/>
            <a:ext cx="7874000" cy="2390862"/>
          </a:xfrm>
          <a:prstGeom prst="rect">
            <a:avLst/>
          </a:prstGeom>
        </p:spPr>
      </p:pic>
      <p:sp>
        <p:nvSpPr>
          <p:cNvPr id="5"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6"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7"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44</a:t>
            </a:fld>
            <a:endParaRPr lang="en-US" dirty="0"/>
          </a:p>
        </p:txBody>
      </p:sp>
      <p:sp>
        <p:nvSpPr>
          <p:cNvPr id="8" name="Oval 7"/>
          <p:cNvSpPr/>
          <p:nvPr/>
        </p:nvSpPr>
        <p:spPr bwMode="auto">
          <a:xfrm>
            <a:off x="4800600" y="3810000"/>
            <a:ext cx="3200400" cy="228600"/>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1809274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Reschedule Uncompleted Work</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sz="2000" b="0" i="0" u="none" strike="noStrike" baseline="0" dirty="0">
                <a:latin typeface="Segoe"/>
                <a:ea typeface="ＭＳ ゴシック"/>
              </a:rPr>
              <a:t>8.	</a:t>
            </a:r>
            <a:r>
              <a:rPr lang="en-US" sz="2000" b="1" i="0" u="none" strike="noStrike" baseline="0" dirty="0">
                <a:latin typeface="Segoe"/>
                <a:ea typeface="ＭＳ ゴシック"/>
              </a:rPr>
              <a:t>SAVE </a:t>
            </a:r>
            <a:r>
              <a:rPr lang="en-US" sz="2000" b="0" i="0" u="none" strike="noStrike" baseline="0" dirty="0">
                <a:latin typeface="Segoe"/>
                <a:ea typeface="ＭＳ ゴシック"/>
              </a:rPr>
              <a:t>the project schedule. </a:t>
            </a:r>
            <a:r>
              <a:rPr lang="en-US" sz="2000" b="1" i="0" u="none" strike="noStrike" baseline="0" dirty="0">
                <a:latin typeface="Segoe"/>
                <a:ea typeface="ＭＳ ゴシック"/>
              </a:rPr>
              <a:t>CLOSE </a:t>
            </a:r>
            <a:r>
              <a:rPr lang="en-US" sz="2000" b="0" i="0" u="none" strike="noStrike" baseline="0" dirty="0">
                <a:latin typeface="Segoe"/>
                <a:ea typeface="ＭＳ ゴシック"/>
              </a:rPr>
              <a:t>the project schedule.</a:t>
            </a:r>
          </a:p>
          <a:p>
            <a:pPr lvl="0" rtl="0"/>
            <a:r>
              <a:rPr lang="en-US" sz="2000" b="1" i="0" u="none" strike="noStrike" baseline="0" dirty="0">
                <a:latin typeface="Segoe"/>
                <a:ea typeface="ＭＳ ゴシック"/>
              </a:rPr>
              <a:t>PAUSE. </a:t>
            </a:r>
            <a:r>
              <a:rPr lang="en-US" sz="2000" b="0" i="0" u="none" strike="noStrike" baseline="0" dirty="0">
                <a:latin typeface="Segoe"/>
                <a:ea typeface="ＭＳ ゴシック"/>
              </a:rPr>
              <a:t>If you are continuing to the next lesson, keep Project open. If you are not continuing to additional lessons, </a:t>
            </a:r>
            <a:r>
              <a:rPr lang="en-US" sz="2000" b="1" i="0" u="none" strike="noStrike" baseline="0" dirty="0">
                <a:latin typeface="Segoe"/>
                <a:ea typeface="ＭＳ ゴシック"/>
              </a:rPr>
              <a:t>CLOSE </a:t>
            </a:r>
            <a:r>
              <a:rPr lang="en-US" sz="2000" b="0" i="0" u="none" strike="noStrike" baseline="0" dirty="0">
                <a:latin typeface="Segoe"/>
                <a:ea typeface="ＭＳ ゴシック"/>
              </a:rPr>
              <a:t>Project.</a:t>
            </a:r>
          </a:p>
          <a:p>
            <a:pPr lvl="0" rtl="0"/>
            <a:r>
              <a:rPr lang="en-US" sz="2000" b="0" i="0" u="none" strike="noStrike" baseline="0" dirty="0">
                <a:latin typeface="Segoe"/>
                <a:ea typeface="ＭＳ ゴシック"/>
              </a:rPr>
              <a:t>Depending upon the length and complexity of your project, as a project manager you may see one or many of these types of interruptions. </a:t>
            </a:r>
          </a:p>
          <a:p>
            <a:pPr lvl="0" rtl="0"/>
            <a:r>
              <a:rPr lang="en-US" sz="2000" b="0" i="0" u="none" strike="noStrike" baseline="0" dirty="0">
                <a:solidFill>
                  <a:srgbClr val="FF0000"/>
                </a:solidFill>
                <a:latin typeface="Segoe"/>
                <a:ea typeface="ＭＳ ゴシック"/>
              </a:rPr>
              <a:t>When you reschedule incomplete work, you specify the date after which work can resume. </a:t>
            </a:r>
          </a:p>
          <a:p>
            <a:pPr lvl="0"/>
            <a:r>
              <a:rPr lang="en-US" sz="2000" dirty="0">
                <a:latin typeface="Segoe"/>
                <a:ea typeface="ＭＳ ゴシック"/>
              </a:rPr>
              <a:t>Microsoft Project handles tasks in relation to the scheduled restart date in the following ways:</a:t>
            </a:r>
          </a:p>
          <a:p>
            <a:pPr lvl="0"/>
            <a:r>
              <a:rPr lang="en-US" sz="2000" dirty="0">
                <a:latin typeface="Segoe"/>
                <a:ea typeface="ＭＳ ゴシック"/>
              </a:rPr>
              <a:t>If the task does not have any actual work recorded for it prior to the rescheduled date and there is no constraint in place, the entire task is rescheduled to begin after that date.</a:t>
            </a:r>
          </a:p>
          <a:p>
            <a:pPr lvl="0" rtl="0"/>
            <a:endParaRPr lang="en-US" sz="2000"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45</a:t>
            </a:fld>
            <a:endParaRPr lang="en-US" dirty="0"/>
          </a:p>
        </p:txBody>
      </p:sp>
    </p:spTree>
    <p:extLst>
      <p:ext uri="{BB962C8B-B14F-4D97-AF65-F5344CB8AC3E}">
        <p14:creationId xmlns:p14="http://schemas.microsoft.com/office/powerpoint/2010/main" val="11008828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Reschedule Uncompleted Work</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sz="2000" b="0" i="0" u="none" strike="noStrike" baseline="0" dirty="0">
                <a:latin typeface="Segoe"/>
                <a:ea typeface="ＭＳ ゴシック"/>
              </a:rPr>
              <a:t>If the task has some actual work recorded prior to but not after the rescheduled date, the task is split so that all remaining work starts after the rescheduled date. The actual work is not affected.</a:t>
            </a:r>
          </a:p>
          <a:p>
            <a:pPr lvl="0" rtl="0"/>
            <a:r>
              <a:rPr lang="en-US" sz="2000" b="0" i="0" u="none" strike="noStrike" baseline="0" dirty="0">
                <a:latin typeface="Segoe"/>
                <a:ea typeface="ＭＳ ゴシック"/>
              </a:rPr>
              <a:t>If the task has some actual work recorded for it prior to as well as after the rescheduled date, the task is not affected.</a:t>
            </a:r>
          </a:p>
          <a:p>
            <a:pPr lvl="0" rtl="0"/>
            <a:r>
              <a:rPr lang="en-US" sz="2000" b="0" i="0" u="none" strike="noStrike" baseline="0" dirty="0">
                <a:solidFill>
                  <a:srgbClr val="FF0000"/>
                </a:solidFill>
                <a:latin typeface="Segoe"/>
                <a:ea typeface="ＭＳ ゴシック"/>
              </a:rPr>
              <a:t>Keep in mind that when you address a problem by rescheduling a task, you may create other issues or problems in the remainder of the project. This is why project management is an iterative process: a change in one part of the schedule–be it a </a:t>
            </a:r>
            <a:r>
              <a:rPr lang="en-US" sz="2000" b="1" i="0" u="none" strike="noStrike" baseline="0" dirty="0">
                <a:solidFill>
                  <a:srgbClr val="FF0000"/>
                </a:solidFill>
                <a:latin typeface="Segoe"/>
                <a:ea typeface="ＭＳ ゴシック"/>
              </a:rPr>
              <a:t>time, cost, or scope </a:t>
            </a:r>
            <a:r>
              <a:rPr lang="en-US" sz="2000" b="0" i="0" u="none" strike="noStrike" baseline="0" dirty="0">
                <a:solidFill>
                  <a:srgbClr val="FF0000"/>
                </a:solidFill>
                <a:latin typeface="Segoe"/>
                <a:ea typeface="ＭＳ ゴシック"/>
              </a:rPr>
              <a:t>change–can, and usually does, affect the schedule elsewhere. </a:t>
            </a:r>
          </a:p>
          <a:p>
            <a:pPr lvl="0" rtl="0"/>
            <a:r>
              <a:rPr lang="en-US" sz="2000" dirty="0">
                <a:latin typeface="Segoe"/>
                <a:ea typeface="ＭＳ ゴシック"/>
              </a:rPr>
              <a:t>W</a:t>
            </a:r>
            <a:r>
              <a:rPr lang="en-US" sz="2000" b="0" i="0" u="none" strike="noStrike" baseline="0" dirty="0">
                <a:latin typeface="Segoe"/>
                <a:ea typeface="ＭＳ ゴシック"/>
              </a:rPr>
              <a:t>hen changing or correcting the schedule due to unforeseen delays, such as the scenario in this exercise, you should also place a note in the notes field of the affected task(s) stating why the task has been changed. These become helpful when looking for explanations regarding why the project is not performing to the baseline.</a:t>
            </a:r>
            <a:endParaRPr lang="en-US" sz="2000" b="0" i="0" u="none" strike="noStrike" baseline="0" dirty="0">
              <a:latin typeface="Times New Roman"/>
              <a:ea typeface="ＭＳ ゴシック"/>
            </a:endParaRPr>
          </a:p>
        </p:txBody>
      </p:sp>
    </p:spTree>
    <p:extLst>
      <p:ext uri="{BB962C8B-B14F-4D97-AF65-F5344CB8AC3E}">
        <p14:creationId xmlns:p14="http://schemas.microsoft.com/office/powerpoint/2010/main" val="27297936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Skill Summary</a:t>
            </a:r>
            <a:endParaRPr lang="en-US" b="0" i="0" u="none" strike="noStrike" baseline="0">
              <a:solidFill>
                <a:srgbClr val="009E49"/>
              </a:solidFill>
              <a:latin typeface="Times New Roman"/>
              <a:ea typeface="ＭＳ ゴシック"/>
            </a:endParaRPr>
          </a:p>
        </p:txBody>
      </p:sp>
      <p:pic>
        <p:nvPicPr>
          <p:cNvPr id="4" name="Picture 3" descr="0900.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 y="1752600"/>
            <a:ext cx="8153400" cy="1944272"/>
          </a:xfrm>
          <a:prstGeom prst="rect">
            <a:avLst/>
          </a:prstGeom>
        </p:spPr>
      </p:pic>
      <p:sp>
        <p:nvSpPr>
          <p:cNvPr id="5"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6"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7"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47</a:t>
            </a:fld>
            <a:endParaRPr lang="en-US" dirty="0"/>
          </a:p>
        </p:txBody>
      </p:sp>
    </p:spTree>
    <p:extLst>
      <p:ext uri="{BB962C8B-B14F-4D97-AF65-F5344CB8AC3E}">
        <p14:creationId xmlns:p14="http://schemas.microsoft.com/office/powerpoint/2010/main" val="3046647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Establishing a Project Baseline</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dirty="0">
                <a:latin typeface="Segoe"/>
                <a:ea typeface="ＭＳ ゴシック"/>
              </a:rPr>
              <a:t>In order to evaluate how well a project is progressing, it is important to review how well it was originally planned. </a:t>
            </a:r>
          </a:p>
          <a:p>
            <a:pPr lvl="0" rtl="0"/>
            <a:r>
              <a:rPr lang="en-US" b="0" i="0" u="none" strike="noStrike" baseline="0" dirty="0">
                <a:solidFill>
                  <a:srgbClr val="FF0000"/>
                </a:solidFill>
                <a:latin typeface="Segoe"/>
                <a:ea typeface="ＭＳ ゴシック"/>
              </a:rPr>
              <a:t>The schedule baseline is the project schedule that has been approved by the project sponsor. </a:t>
            </a:r>
          </a:p>
          <a:p>
            <a:pPr lvl="0" rtl="0"/>
            <a:r>
              <a:rPr lang="en-US" b="0" i="0" u="none" strike="noStrike" baseline="0" dirty="0">
                <a:latin typeface="Segoe"/>
                <a:ea typeface="ＭＳ ゴシック"/>
              </a:rPr>
              <a:t>The baseline is saved and then referred to later to track project progress.</a:t>
            </a:r>
          </a:p>
          <a:p>
            <a:pPr lvl="0" rtl="0"/>
            <a:r>
              <a:rPr lang="en-US" b="0" i="0" u="none" strike="noStrike" baseline="0" dirty="0">
                <a:latin typeface="Segoe"/>
                <a:ea typeface="ＭＳ ゴシック"/>
              </a:rPr>
              <a:t>In project management, by definition, a baseline is the approved version of the scope, schedule and budget of a project. </a:t>
            </a:r>
          </a:p>
          <a:p>
            <a:pPr lvl="0" rtl="0"/>
            <a:r>
              <a:rPr lang="en-US" b="0" i="0" u="none" strike="noStrike" baseline="0" dirty="0">
                <a:latin typeface="Segoe"/>
                <a:ea typeface="ＭＳ ゴシック"/>
              </a:rPr>
              <a:t>In Microsoft Project, a </a:t>
            </a:r>
            <a:r>
              <a:rPr lang="en-US" b="1" i="1" u="none" strike="noStrike" baseline="0" dirty="0">
                <a:latin typeface="Segoe"/>
                <a:ea typeface="ＭＳ ゴシック"/>
              </a:rPr>
              <a:t>baseline </a:t>
            </a:r>
            <a:r>
              <a:rPr lang="en-US" b="0" i="0" u="none" strike="noStrike" baseline="0" dirty="0">
                <a:latin typeface="Segoe"/>
                <a:ea typeface="ＭＳ ゴシック"/>
              </a:rPr>
              <a:t>is a “snap-shot” of these key values, such as the planned start and finish dates (schedule), planned costs (budget) and the tasks (scope), at a given point in time.</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a:t>
            </a:fld>
            <a:endParaRPr lang="en-US" dirty="0"/>
          </a:p>
        </p:txBody>
      </p:sp>
    </p:spTree>
    <p:extLst>
      <p:ext uri="{BB962C8B-B14F-4D97-AF65-F5344CB8AC3E}">
        <p14:creationId xmlns:p14="http://schemas.microsoft.com/office/powerpoint/2010/main" val="2524833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Establish a Project Baseline</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sz="2100" b="1" i="0" u="none" strike="noStrike" baseline="0" dirty="0">
                <a:latin typeface="Segoe"/>
                <a:ea typeface="ＭＳ ゴシック"/>
              </a:rPr>
              <a:t>GET READY. </a:t>
            </a:r>
            <a:r>
              <a:rPr lang="en-US" sz="2100" b="0" i="0" u="none" strike="noStrike" baseline="0" dirty="0">
                <a:latin typeface="Segoe"/>
                <a:ea typeface="ＭＳ ゴシック"/>
              </a:rPr>
              <a:t>Before you begin these steps, launch Microsoft Project.</a:t>
            </a:r>
          </a:p>
          <a:p>
            <a:pPr lvl="1" rtl="0"/>
            <a:r>
              <a:rPr lang="en-US" sz="2100" b="0" i="0" u="none" strike="noStrike" baseline="0" dirty="0">
                <a:latin typeface="Segoe"/>
                <a:ea typeface="ＭＳ ゴシック"/>
              </a:rPr>
              <a:t>1.	</a:t>
            </a:r>
            <a:r>
              <a:rPr lang="en-US" sz="2100" b="1" i="0" u="none" strike="noStrike" baseline="0" dirty="0">
                <a:latin typeface="Segoe"/>
                <a:ea typeface="ＭＳ ゴシック"/>
              </a:rPr>
              <a:t>OPEN </a:t>
            </a:r>
            <a:r>
              <a:rPr lang="en-US" sz="2100" b="0" i="0" u="none" strike="noStrike" baseline="0" dirty="0">
                <a:latin typeface="Segoe"/>
                <a:ea typeface="ＭＳ ゴシック"/>
              </a:rPr>
              <a:t>the </a:t>
            </a:r>
            <a:r>
              <a:rPr lang="en-US" sz="2100" b="1" i="1" u="none" strike="noStrike" baseline="0" dirty="0">
                <a:latin typeface="Segoe"/>
                <a:ea typeface="ＭＳ ゴシック"/>
              </a:rPr>
              <a:t>Don Funk Music Video 9M </a:t>
            </a:r>
            <a:r>
              <a:rPr lang="en-US" sz="2100" b="0" i="0" u="none" strike="noStrike" baseline="0" dirty="0">
                <a:latin typeface="Segoe"/>
                <a:ea typeface="ＭＳ ゴシック"/>
              </a:rPr>
              <a:t>project schedule from the data files for this lesson.</a:t>
            </a:r>
          </a:p>
          <a:p>
            <a:pPr lvl="1" rtl="0"/>
            <a:r>
              <a:rPr lang="en-US" sz="2100" b="0" i="0" u="none" strike="noStrike" baseline="0" dirty="0">
                <a:latin typeface="Segoe"/>
                <a:ea typeface="ＭＳ ゴシック"/>
              </a:rPr>
              <a:t>2.	</a:t>
            </a:r>
            <a:r>
              <a:rPr lang="en-US" sz="2100" b="1" i="0" u="none" strike="noStrike" baseline="0" dirty="0">
                <a:latin typeface="Segoe"/>
                <a:ea typeface="ＭＳ ゴシック"/>
              </a:rPr>
              <a:t>SAVE </a:t>
            </a:r>
            <a:r>
              <a:rPr lang="en-US" sz="2100" b="0" i="0" u="none" strike="noStrike" baseline="0" dirty="0">
                <a:latin typeface="Segoe"/>
                <a:ea typeface="ＭＳ ゴシック"/>
              </a:rPr>
              <a:t>the file as </a:t>
            </a:r>
            <a:r>
              <a:rPr lang="en-US" sz="2100" b="1" i="1" u="none" strike="noStrike" baseline="0" dirty="0">
                <a:latin typeface="Segoe"/>
                <a:ea typeface="ＭＳ ゴシック"/>
              </a:rPr>
              <a:t>Don Funk Music Video 9 </a:t>
            </a:r>
            <a:r>
              <a:rPr lang="en-US" sz="2100" b="0" i="0" u="none" strike="noStrike" baseline="0" dirty="0">
                <a:latin typeface="Segoe"/>
                <a:ea typeface="ＭＳ ゴシック"/>
              </a:rPr>
              <a:t>in the solutions folder for this lesson as directed by your instructor.</a:t>
            </a:r>
          </a:p>
          <a:p>
            <a:pPr lvl="1" rtl="0"/>
            <a:r>
              <a:rPr lang="en-US" sz="2100" b="0" i="0" u="none" strike="noStrike" baseline="0" dirty="0">
                <a:latin typeface="Segoe"/>
                <a:ea typeface="ＭＳ ゴシック"/>
              </a:rPr>
              <a:t>3.	Click the </a:t>
            </a:r>
            <a:r>
              <a:rPr lang="en-US" sz="2100" b="1" i="0" u="none" strike="noStrike" baseline="0" dirty="0">
                <a:solidFill>
                  <a:srgbClr val="FF0000"/>
                </a:solidFill>
                <a:latin typeface="Segoe"/>
                <a:ea typeface="ＭＳ ゴシック"/>
              </a:rPr>
              <a:t>Project</a:t>
            </a:r>
            <a:r>
              <a:rPr lang="en-US" sz="2100" b="1" i="0" u="none" strike="noStrike" baseline="0" dirty="0">
                <a:latin typeface="Segoe"/>
                <a:ea typeface="ＭＳ ゴシック"/>
              </a:rPr>
              <a:t> </a:t>
            </a:r>
            <a:r>
              <a:rPr lang="en-US" sz="2100" b="0" i="0" u="none" strike="noStrike" baseline="0" dirty="0">
                <a:latin typeface="Segoe"/>
                <a:ea typeface="ＭＳ ゴシック"/>
              </a:rPr>
              <a:t>tab. In the Schedule group, click the </a:t>
            </a:r>
            <a:r>
              <a:rPr lang="en-US" sz="2100" b="1" i="0" u="none" strike="noStrike" baseline="0" dirty="0">
                <a:solidFill>
                  <a:srgbClr val="FF0000"/>
                </a:solidFill>
                <a:latin typeface="Segoe"/>
                <a:ea typeface="ＭＳ ゴシック"/>
              </a:rPr>
              <a:t>Set</a:t>
            </a:r>
            <a:r>
              <a:rPr lang="en-US" sz="2100" b="1" i="0" u="none" strike="noStrike" baseline="0" dirty="0">
                <a:latin typeface="Segoe"/>
                <a:ea typeface="ＭＳ ゴシック"/>
              </a:rPr>
              <a:t> </a:t>
            </a:r>
            <a:r>
              <a:rPr lang="en-US" sz="2100" b="1" i="0" u="none" strike="noStrike" baseline="0" dirty="0">
                <a:solidFill>
                  <a:srgbClr val="FF0000"/>
                </a:solidFill>
                <a:latin typeface="Segoe"/>
                <a:ea typeface="ＭＳ ゴシック"/>
              </a:rPr>
              <a:t>Baseline</a:t>
            </a:r>
            <a:r>
              <a:rPr lang="en-US" sz="2100" b="1" i="0" u="none" strike="noStrike" baseline="0" dirty="0">
                <a:latin typeface="Segoe"/>
                <a:ea typeface="ＭＳ ゴシック"/>
              </a:rPr>
              <a:t> </a:t>
            </a:r>
            <a:r>
              <a:rPr lang="en-US" sz="2100" b="0" i="0" u="none" strike="noStrike" baseline="0" dirty="0">
                <a:latin typeface="Segoe"/>
                <a:ea typeface="ＭＳ ゴシック"/>
              </a:rPr>
              <a:t>button and then select </a:t>
            </a:r>
            <a:r>
              <a:rPr lang="en-US" sz="2100" b="1" i="0" u="none" strike="noStrike" baseline="0" dirty="0">
                <a:solidFill>
                  <a:srgbClr val="FF0000"/>
                </a:solidFill>
                <a:latin typeface="Segoe"/>
                <a:ea typeface="ＭＳ ゴシック"/>
              </a:rPr>
              <a:t>Set</a:t>
            </a:r>
            <a:r>
              <a:rPr lang="en-US" sz="2100" b="1" i="0" u="none" strike="noStrike" baseline="0" dirty="0">
                <a:latin typeface="Segoe"/>
                <a:ea typeface="ＭＳ ゴシック"/>
              </a:rPr>
              <a:t> </a:t>
            </a:r>
            <a:r>
              <a:rPr lang="en-US" sz="2100" b="1" i="0" u="none" strike="noStrike" baseline="0" dirty="0">
                <a:solidFill>
                  <a:srgbClr val="FF0000"/>
                </a:solidFill>
                <a:latin typeface="Segoe"/>
                <a:ea typeface="ＭＳ ゴシック"/>
              </a:rPr>
              <a:t>Baseline</a:t>
            </a:r>
            <a:r>
              <a:rPr lang="en-US" sz="2100" b="0" i="0" u="none" strike="noStrike" baseline="0" dirty="0">
                <a:latin typeface="Times New Roman"/>
                <a:ea typeface="ＭＳ ゴシック"/>
              </a:rPr>
              <a:t>.</a:t>
            </a:r>
          </a:p>
          <a:p>
            <a:pPr lvl="1"/>
            <a:r>
              <a:rPr lang="en-US" sz="2100" dirty="0">
                <a:latin typeface="Segoe"/>
                <a:ea typeface="ＭＳ ゴシック"/>
              </a:rPr>
              <a:t>4.	The Set Baseline dialog box appears. You will accept all of the default settings in this dialog box by clicking </a:t>
            </a:r>
            <a:r>
              <a:rPr lang="en-US" sz="2100" b="1" dirty="0">
                <a:latin typeface="Segoe"/>
                <a:ea typeface="ＭＳ ゴシック"/>
              </a:rPr>
              <a:t>OK</a:t>
            </a:r>
            <a:r>
              <a:rPr lang="en-US" sz="2100" dirty="0">
                <a:latin typeface="Times New Roman"/>
                <a:ea typeface="ＭＳ ゴシック"/>
              </a:rPr>
              <a:t>.</a:t>
            </a:r>
            <a:r>
              <a:rPr lang="en-US" sz="2100" dirty="0">
                <a:latin typeface="Segoe"/>
                <a:ea typeface="ＭＳ ゴシック"/>
              </a:rPr>
              <a:t> Microsoft Project saves the baseline, although </a:t>
            </a:r>
            <a:r>
              <a:rPr lang="en-US" sz="2100" dirty="0">
                <a:solidFill>
                  <a:srgbClr val="FF0000"/>
                </a:solidFill>
                <a:latin typeface="Segoe"/>
                <a:ea typeface="ＭＳ ゴシック"/>
              </a:rPr>
              <a:t>there is no indication </a:t>
            </a:r>
            <a:r>
              <a:rPr lang="en-US" sz="2100" dirty="0">
                <a:latin typeface="Segoe"/>
                <a:ea typeface="ＭＳ ゴシック"/>
              </a:rPr>
              <a:t>in the Gantt Chart view that anything has changed. In the next few steps, you will explore some of the changes caused by saving the baseline.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6</a:t>
            </a:fld>
            <a:endParaRPr lang="en-US" dirty="0"/>
          </a:p>
        </p:txBody>
      </p:sp>
    </p:spTree>
    <p:extLst>
      <p:ext uri="{BB962C8B-B14F-4D97-AF65-F5344CB8AC3E}">
        <p14:creationId xmlns:p14="http://schemas.microsoft.com/office/powerpoint/2010/main" val="2908352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Establish a Project Baseline</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dirty="0">
                <a:latin typeface="Segoe"/>
                <a:ea typeface="ＭＳ ゴシック"/>
              </a:rPr>
              <a:t>5.	On the ribbon, click the </a:t>
            </a:r>
            <a:r>
              <a:rPr lang="en-US" b="1" i="0" u="none" strike="noStrike" baseline="0" dirty="0">
                <a:solidFill>
                  <a:srgbClr val="FF0000"/>
                </a:solidFill>
                <a:latin typeface="Segoe"/>
                <a:ea typeface="ＭＳ ゴシック"/>
              </a:rPr>
              <a:t>View</a:t>
            </a:r>
            <a:r>
              <a:rPr lang="en-US" b="1" i="0" u="none" strike="noStrike" baseline="0" dirty="0">
                <a:latin typeface="Segoe"/>
                <a:ea typeface="ＭＳ ゴシック"/>
              </a:rPr>
              <a:t> </a:t>
            </a:r>
            <a:r>
              <a:rPr lang="en-US" b="0" i="0" u="none" strike="noStrike" baseline="0" dirty="0">
                <a:latin typeface="Segoe"/>
                <a:ea typeface="ＭＳ ゴシック"/>
              </a:rPr>
              <a:t>tab and then click the </a:t>
            </a:r>
            <a:r>
              <a:rPr lang="en-US" b="1" i="0" u="none" strike="noStrike" baseline="0" dirty="0">
                <a:solidFill>
                  <a:srgbClr val="FF0000"/>
                </a:solidFill>
                <a:latin typeface="Segoe"/>
                <a:ea typeface="ＭＳ ゴシック"/>
              </a:rPr>
              <a:t>down-arrow</a:t>
            </a:r>
            <a:r>
              <a:rPr lang="en-US" b="1" i="0" u="none" strike="noStrike" baseline="0" dirty="0">
                <a:latin typeface="Segoe"/>
                <a:ea typeface="ＭＳ ゴシック"/>
              </a:rPr>
              <a:t> </a:t>
            </a:r>
            <a:r>
              <a:rPr lang="en-US" b="0" i="0" u="none" strike="noStrike" baseline="0" dirty="0">
                <a:latin typeface="Segoe"/>
                <a:ea typeface="ＭＳ ゴシック"/>
              </a:rPr>
              <a:t>under Gantt Chart. Select </a:t>
            </a:r>
            <a:r>
              <a:rPr lang="en-US" b="1" i="0" u="none" strike="noStrike" baseline="0" dirty="0">
                <a:solidFill>
                  <a:srgbClr val="FF0000"/>
                </a:solidFill>
                <a:latin typeface="Segoe"/>
                <a:ea typeface="ＭＳ ゴシック"/>
              </a:rPr>
              <a:t>More</a:t>
            </a:r>
            <a:r>
              <a:rPr lang="en-US" b="1" i="0" u="none" strike="noStrike" baseline="0" dirty="0">
                <a:latin typeface="Segoe"/>
                <a:ea typeface="ＭＳ ゴシック"/>
              </a:rPr>
              <a:t> </a:t>
            </a:r>
            <a:r>
              <a:rPr lang="en-US" b="1" i="0" u="none" strike="noStrike" baseline="0" dirty="0">
                <a:solidFill>
                  <a:srgbClr val="FF0000"/>
                </a:solidFill>
                <a:latin typeface="Segoe"/>
                <a:ea typeface="ＭＳ ゴシック"/>
              </a:rPr>
              <a:t>Views</a:t>
            </a:r>
            <a:r>
              <a:rPr lang="en-US" b="0" i="0" u="none" strike="noStrike" baseline="0" dirty="0">
                <a:latin typeface="Segoe"/>
                <a:ea typeface="ＭＳ ゴシック"/>
              </a:rPr>
              <a:t>, and the More Views dialog box appears.</a:t>
            </a:r>
          </a:p>
          <a:p>
            <a:pPr lvl="1" rtl="0"/>
            <a:r>
              <a:rPr lang="en-US" b="0" i="0" u="none" strike="noStrike" baseline="0" dirty="0">
                <a:latin typeface="Segoe"/>
                <a:ea typeface="ＭＳ ゴシック"/>
              </a:rPr>
              <a:t>6.	In the More Views box, select </a:t>
            </a:r>
            <a:r>
              <a:rPr lang="en-US" b="1" i="0" u="none" strike="noStrike" baseline="0" dirty="0">
                <a:solidFill>
                  <a:srgbClr val="FF0000"/>
                </a:solidFill>
                <a:latin typeface="Segoe"/>
                <a:ea typeface="ＭＳ ゴシック"/>
              </a:rPr>
              <a:t>Task</a:t>
            </a:r>
            <a:r>
              <a:rPr lang="en-US" b="1" i="0" u="none" strike="noStrike" baseline="0" dirty="0">
                <a:latin typeface="Segoe"/>
                <a:ea typeface="ＭＳ ゴシック"/>
              </a:rPr>
              <a:t> </a:t>
            </a:r>
            <a:r>
              <a:rPr lang="en-US" b="1" i="0" u="none" strike="noStrike" baseline="0" dirty="0">
                <a:solidFill>
                  <a:srgbClr val="FF0000"/>
                </a:solidFill>
                <a:latin typeface="Segoe"/>
                <a:ea typeface="ＭＳ ゴシック"/>
              </a:rPr>
              <a:t>Sheet</a:t>
            </a:r>
            <a:r>
              <a:rPr lang="en-US" b="1" i="0" u="none" strike="noStrike" baseline="0" dirty="0">
                <a:latin typeface="Segoe"/>
                <a:ea typeface="ＭＳ ゴシック"/>
              </a:rPr>
              <a:t> </a:t>
            </a:r>
            <a:r>
              <a:rPr lang="en-US" b="0" i="0" u="none" strike="noStrike" baseline="0" dirty="0">
                <a:latin typeface="Segoe"/>
                <a:ea typeface="ＭＳ ゴシック"/>
              </a:rPr>
              <a:t>and click </a:t>
            </a:r>
            <a:r>
              <a:rPr lang="en-US" b="1" i="0" u="none" strike="noStrike" baseline="0" dirty="0">
                <a:solidFill>
                  <a:srgbClr val="FF0000"/>
                </a:solidFill>
                <a:latin typeface="Segoe"/>
                <a:ea typeface="ＭＳ ゴシック"/>
              </a:rPr>
              <a:t>Apply</a:t>
            </a:r>
            <a:r>
              <a:rPr lang="en-US" b="0" i="0" u="none" strike="noStrike" baseline="0" dirty="0">
                <a:latin typeface="Segoe"/>
                <a:ea typeface="ＭＳ ゴシック"/>
              </a:rPr>
              <a:t>. Using this view, there is </a:t>
            </a:r>
            <a:r>
              <a:rPr lang="en-US" b="0" i="0" u="sng" strike="noStrike" baseline="0" dirty="0">
                <a:latin typeface="Segoe"/>
                <a:ea typeface="ＭＳ ゴシック"/>
              </a:rPr>
              <a:t>more room to see the fields </a:t>
            </a:r>
            <a:r>
              <a:rPr lang="en-US" b="0" i="0" u="none" strike="noStrike" baseline="0" dirty="0">
                <a:latin typeface="Segoe"/>
                <a:ea typeface="ＭＳ ゴシック"/>
              </a:rPr>
              <a:t>in the table because the Gantt Chart is not shown. Now you will switch to a different table in the Task Sheet view.</a:t>
            </a:r>
          </a:p>
          <a:p>
            <a:pPr lvl="1"/>
            <a:r>
              <a:rPr lang="en-US" dirty="0">
                <a:latin typeface="Segoe"/>
                <a:ea typeface="ＭＳ ゴシック"/>
              </a:rPr>
              <a:t>7.	On the ribbon, click </a:t>
            </a:r>
            <a:r>
              <a:rPr lang="en-US" b="1" dirty="0">
                <a:solidFill>
                  <a:srgbClr val="FF0000"/>
                </a:solidFill>
                <a:latin typeface="Segoe"/>
                <a:ea typeface="ＭＳ ゴシック"/>
              </a:rPr>
              <a:t>Tables</a:t>
            </a:r>
            <a:r>
              <a:rPr lang="en-US" dirty="0">
                <a:latin typeface="Segoe"/>
                <a:ea typeface="ＭＳ ゴシック"/>
              </a:rPr>
              <a:t>, and then click </a:t>
            </a:r>
            <a:r>
              <a:rPr lang="en-US" b="1" dirty="0">
                <a:solidFill>
                  <a:srgbClr val="FF0000"/>
                </a:solidFill>
                <a:latin typeface="Segoe"/>
                <a:ea typeface="ＭＳ ゴシック"/>
              </a:rPr>
              <a:t>Variance</a:t>
            </a:r>
            <a:r>
              <a:rPr lang="en-US" dirty="0">
                <a:latin typeface="Segoe"/>
                <a:ea typeface="ＭＳ ゴシック"/>
              </a:rPr>
              <a:t>. The Variance table appears. This table includes both the Scheduled and Baseline columns so that you can compare them easily. Your screen should look similar to the figure on the next slide. </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7</a:t>
            </a:fld>
            <a:endParaRPr lang="en-US" dirty="0"/>
          </a:p>
        </p:txBody>
      </p:sp>
    </p:spTree>
    <p:extLst>
      <p:ext uri="{BB962C8B-B14F-4D97-AF65-F5344CB8AC3E}">
        <p14:creationId xmlns:p14="http://schemas.microsoft.com/office/powerpoint/2010/main" val="718145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Establish a Project Baseline</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buClr>
                <a:srgbClr val="009E49"/>
              </a:buClr>
              <a:buFont typeface="Arial"/>
              <a:buChar char="•"/>
            </a:pPr>
            <a:r>
              <a:rPr lang="en-US" sz="2000" b="0" i="0" u="none" strike="noStrike" baseline="0">
                <a:latin typeface="Segoe"/>
                <a:ea typeface="ＭＳ ゴシック"/>
              </a:rPr>
              <a:t>Note that at this point, the values in the Start and Baseline Start, as well as the values in the Finish and Baseline Finish, are identical. This is because no actual work has occurred and no changes to the scheduled work have been made. Once actual work has been recorded or schedule adjustments have been made, the scheduled values may differ from the baseline values. Any differences would be displayed in the Variance column.</a:t>
            </a:r>
          </a:p>
        </p:txBody>
      </p:sp>
      <p:pic>
        <p:nvPicPr>
          <p:cNvPr id="4" name="Picture 3" descr="0902.png"/>
          <p:cNvPicPr>
            <a:picLocks noChangeAspect="1"/>
          </p:cNvPicPr>
          <p:nvPr/>
        </p:nvPicPr>
        <p:blipFill rotWithShape="1">
          <a:blip r:embed="rId3" cstate="print">
            <a:extLst>
              <a:ext uri="{28A0092B-C50C-407E-A947-70E740481C1C}">
                <a14:useLocalDpi xmlns:a14="http://schemas.microsoft.com/office/drawing/2010/main" val="0"/>
              </a:ext>
            </a:extLst>
          </a:blip>
          <a:srcRect b="30434"/>
          <a:stretch/>
        </p:blipFill>
        <p:spPr>
          <a:xfrm>
            <a:off x="1320800" y="3810000"/>
            <a:ext cx="6874629" cy="2400300"/>
          </a:xfrm>
          <a:prstGeom prst="rect">
            <a:avLst/>
          </a:prstGeom>
        </p:spPr>
      </p:pic>
      <p:sp>
        <p:nvSpPr>
          <p:cNvPr id="5"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6"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7"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8</a:t>
            </a:fld>
            <a:endParaRPr lang="en-US" dirty="0"/>
          </a:p>
        </p:txBody>
      </p:sp>
      <p:sp>
        <p:nvSpPr>
          <p:cNvPr id="8" name="Oval 7"/>
          <p:cNvSpPr/>
          <p:nvPr/>
        </p:nvSpPr>
        <p:spPr bwMode="auto">
          <a:xfrm>
            <a:off x="3886200" y="3733800"/>
            <a:ext cx="3581400" cy="304800"/>
          </a:xfrm>
          <a:prstGeom prst="ellipse">
            <a:avLst/>
          </a:prstGeom>
          <a:noFill/>
          <a:ln w="158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4274324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Establish a Project Baseline</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dirty="0">
                <a:latin typeface="Segoe"/>
                <a:ea typeface="ＭＳ ゴシック"/>
              </a:rPr>
              <a:t>8.	</a:t>
            </a:r>
            <a:r>
              <a:rPr lang="en-US" b="1" i="0" u="none" strike="noStrike" baseline="0" dirty="0">
                <a:latin typeface="Segoe"/>
                <a:ea typeface="ＭＳ ゴシック"/>
              </a:rPr>
              <a:t>SAVE </a:t>
            </a:r>
            <a:r>
              <a:rPr lang="en-US" b="0" i="0" u="none" strike="noStrike" baseline="0" dirty="0">
                <a:latin typeface="Segoe"/>
                <a:ea typeface="ＭＳ ゴシック"/>
              </a:rPr>
              <a:t>the project schedule.</a:t>
            </a:r>
          </a:p>
          <a:p>
            <a:pPr lvl="0" rtl="0"/>
            <a:r>
              <a:rPr lang="en-US" b="1" i="0" u="none" strike="noStrike" baseline="0" dirty="0">
                <a:latin typeface="Segoe"/>
                <a:ea typeface="ＭＳ ゴシック"/>
              </a:rPr>
              <a:t>PAUSE. LEAVE </a:t>
            </a:r>
            <a:r>
              <a:rPr lang="en-US" b="0" i="0" u="none" strike="noStrike" baseline="0" dirty="0">
                <a:latin typeface="Segoe"/>
                <a:ea typeface="ＭＳ ゴシック"/>
              </a:rPr>
              <a:t>Project open to use in the next exercise.</a:t>
            </a:r>
          </a:p>
          <a:p>
            <a:pPr lvl="0" rtl="0"/>
            <a:r>
              <a:rPr lang="en-US" b="0" i="0" u="none" strike="noStrike" baseline="0" dirty="0">
                <a:latin typeface="Segoe"/>
                <a:ea typeface="ＭＳ ゴシック"/>
              </a:rPr>
              <a:t>In this exercise, you learned how to save a baseline for your project schedule. </a:t>
            </a:r>
          </a:p>
          <a:p>
            <a:pPr lvl="0" rtl="0"/>
            <a:r>
              <a:rPr lang="en-US" b="0" i="0" u="none" strike="noStrike" baseline="0" dirty="0">
                <a:solidFill>
                  <a:srgbClr val="FF0000"/>
                </a:solidFill>
                <a:latin typeface="Segoe"/>
                <a:ea typeface="ＭＳ ゴシック"/>
              </a:rPr>
              <a:t>You must save a baseline before you begin tracking project progress. </a:t>
            </a:r>
          </a:p>
          <a:p>
            <a:pPr lvl="0"/>
            <a:r>
              <a:rPr lang="en-US" dirty="0">
                <a:latin typeface="Segoe"/>
                <a:ea typeface="ＭＳ ゴシック"/>
              </a:rPr>
              <a:t>The table on the following slide lists the specific values saved in the baseline, which include the task, resource, and assignment fields, as well as the </a:t>
            </a:r>
            <a:r>
              <a:rPr lang="en-US" b="1" i="1" u="none" strike="noStrike" baseline="0" dirty="0" err="1">
                <a:latin typeface="Segoe"/>
                <a:ea typeface="ＭＳ ゴシック"/>
              </a:rPr>
              <a:t>timephased</a:t>
            </a:r>
            <a:r>
              <a:rPr lang="en-US" b="1" i="1" u="none" strike="noStrike" baseline="0" dirty="0">
                <a:latin typeface="Segoe"/>
                <a:ea typeface="ＭＳ ゴシック"/>
              </a:rPr>
              <a:t> fields</a:t>
            </a:r>
            <a:r>
              <a:rPr lang="en-US" b="0" i="0" u="none" strike="noStrike" baseline="0" dirty="0">
                <a:latin typeface="Segoe"/>
                <a:ea typeface="ＭＳ ゴシック"/>
              </a:rPr>
              <a:t>–task, resource, and assignment values distributed over time.</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9</a:t>
            </a:fld>
            <a:endParaRPr lang="en-US" dirty="0"/>
          </a:p>
        </p:txBody>
      </p:sp>
    </p:spTree>
    <p:extLst>
      <p:ext uri="{BB962C8B-B14F-4D97-AF65-F5344CB8AC3E}">
        <p14:creationId xmlns:p14="http://schemas.microsoft.com/office/powerpoint/2010/main" val="3448024226"/>
      </p:ext>
    </p:extLst>
  </p:cSld>
  <p:clrMapOvr>
    <a:masterClrMapping/>
  </p:clrMapOvr>
</p:sld>
</file>

<file path=ppt/theme/theme1.xml><?xml version="1.0" encoding="utf-8"?>
<a:theme xmlns:a="http://schemas.openxmlformats.org/drawingml/2006/main" name="templat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ranklin Gothic Medium"/>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403</TotalTime>
  <Words>3598</Words>
  <Application>Microsoft Office PowerPoint</Application>
  <PresentationFormat>On-screen Show (4:3)</PresentationFormat>
  <Paragraphs>330</Paragraphs>
  <Slides>47</Slides>
  <Notes>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47</vt:i4>
      </vt:variant>
    </vt:vector>
  </HeadingPairs>
  <TitlesOfParts>
    <vt:vector size="59" baseType="lpstr">
      <vt:lpstr>ＭＳ ゴシック</vt:lpstr>
      <vt:lpstr>Arial</vt:lpstr>
      <vt:lpstr>Calibri</vt:lpstr>
      <vt:lpstr>Franklin Gothic Book</vt:lpstr>
      <vt:lpstr>Franklin Gothic Medium</vt:lpstr>
      <vt:lpstr>Segoe</vt:lpstr>
      <vt:lpstr>Segoe UI</vt:lpstr>
      <vt:lpstr>Segoe UI Light</vt:lpstr>
      <vt:lpstr>Segoe UI Semibold</vt:lpstr>
      <vt:lpstr>Segoe UI Semilight</vt:lpstr>
      <vt:lpstr>Times New Roman</vt:lpstr>
      <vt:lpstr>template</vt:lpstr>
      <vt:lpstr>Project Schedule Tracking Fundamentals</vt:lpstr>
      <vt:lpstr>Objectives</vt:lpstr>
      <vt:lpstr>Software Orientation</vt:lpstr>
      <vt:lpstr>Software Orientation</vt:lpstr>
      <vt:lpstr>Establishing a Project Baseline</vt:lpstr>
      <vt:lpstr>Step by Step: Establish a Project Baseline</vt:lpstr>
      <vt:lpstr>Step by Step: Establish a Project Baseline</vt:lpstr>
      <vt:lpstr>Step by Step: Establish a Project Baseline</vt:lpstr>
      <vt:lpstr>Step by Step: Establish a Project Baseline</vt:lpstr>
      <vt:lpstr>Step by Step: Establish a Project Baseline</vt:lpstr>
      <vt:lpstr>Step by Step: Establish a Project Baseline</vt:lpstr>
      <vt:lpstr>Step by Step: Establish a Project Baseline</vt:lpstr>
      <vt:lpstr>Step by Step: Establish a Project Baseline</vt:lpstr>
      <vt:lpstr>Step by Step: Establish a Project Baseline</vt:lpstr>
      <vt:lpstr>Step by Step: Establish a Project Baseline</vt:lpstr>
      <vt:lpstr>Tracking a Project as Scheduled</vt:lpstr>
      <vt:lpstr>Step by Step: Track a Project as Scheduled</vt:lpstr>
      <vt:lpstr>Step by Step: Track a Project as Scheduled</vt:lpstr>
      <vt:lpstr>Step by Step: Track a Project as Scheduled</vt:lpstr>
      <vt:lpstr>Step by Step: Track a Project as Scheduled</vt:lpstr>
      <vt:lpstr>Entering the Completion Percentage for a Task</vt:lpstr>
      <vt:lpstr>Step by Step: Enter the Completion Percentage for a Task</vt:lpstr>
      <vt:lpstr>Step by Step: Enter the Completion Percentage for a Task</vt:lpstr>
      <vt:lpstr>Step by Step: Enter the Completion Percentage for a Task</vt:lpstr>
      <vt:lpstr>Step by Step: Enter the Completion Percentage for a Task</vt:lpstr>
      <vt:lpstr>Step by Step: Enter the Completion Percentage for a Task – start here on tues</vt:lpstr>
      <vt:lpstr>Step by Step: Enter the Completion Percentage for a Task</vt:lpstr>
      <vt:lpstr>Step by Step: Enter the Completion Percentage for a Task</vt:lpstr>
      <vt:lpstr>Identifying Over-Budget Tasks and Resources</vt:lpstr>
      <vt:lpstr>Step by Step: Identify Over-Budget Tasks and Resources</vt:lpstr>
      <vt:lpstr>Step by Step: Identify Over- Budget Tasks and Resources</vt:lpstr>
      <vt:lpstr>Step by Step: Identify Over- Budget Tasks and Resources</vt:lpstr>
      <vt:lpstr>Step by Step: Identify Over- Budget Tasks and Resources</vt:lpstr>
      <vt:lpstr>Step by Step: Identify Over- Budget Tasks and Resources</vt:lpstr>
      <vt:lpstr>Step by Step: Identify Over- Budget Tasks and Resources</vt:lpstr>
      <vt:lpstr>Step by Step: Identify Over- Budget Tasks and Resources</vt:lpstr>
      <vt:lpstr>Step by Step: Identify Over- Budget Tasks and Resources</vt:lpstr>
      <vt:lpstr>Step by Step: Identify Over- Budget Tasks and Resources</vt:lpstr>
      <vt:lpstr>Step by Step: Identify Over- Budget Tasks and Resources</vt:lpstr>
      <vt:lpstr>Identifying Time and Schedule Problems</vt:lpstr>
      <vt:lpstr>Step by Step: Reschedule Uncompleted Work</vt:lpstr>
      <vt:lpstr>Step by Step: Reschedule Uncompleted Work</vt:lpstr>
      <vt:lpstr>Step by Step: Reschedule Uncompleted Work</vt:lpstr>
      <vt:lpstr>Step by Step: Reschedule Uncompleted Work</vt:lpstr>
      <vt:lpstr>Step by Step: Reschedule Uncompleted Work</vt:lpstr>
      <vt:lpstr>Step by Step: Reschedule Uncompleted Work</vt:lpstr>
      <vt:lpstr>Skill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Box Twelve Communications, Inc.</dc:creator>
  <cp:lastModifiedBy>Gregory Binder</cp:lastModifiedBy>
  <cp:revision>307</cp:revision>
  <dcterms:created xsi:type="dcterms:W3CDTF">2011-08-08T12:10:51Z</dcterms:created>
  <dcterms:modified xsi:type="dcterms:W3CDTF">2017-10-17T04:03:18Z</dcterms:modified>
</cp:coreProperties>
</file>