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3"/>
  </p:notesMasterIdLst>
  <p:handoutMasterIdLst>
    <p:handoutMasterId r:id="rId54"/>
  </p:handoutMasterIdLst>
  <p:sldIdLst>
    <p:sldId id="256" r:id="rId2"/>
    <p:sldId id="303" r:id="rId3"/>
    <p:sldId id="258" r:id="rId4"/>
    <p:sldId id="30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05" r:id="rId26"/>
    <p:sldId id="279" r:id="rId27"/>
    <p:sldId id="280" r:id="rId28"/>
    <p:sldId id="281" r:id="rId29"/>
    <p:sldId id="282" r:id="rId30"/>
    <p:sldId id="283" r:id="rId31"/>
    <p:sldId id="284" r:id="rId32"/>
    <p:sldId id="285" r:id="rId33"/>
    <p:sldId id="286" r:id="rId34"/>
    <p:sldId id="287" r:id="rId35"/>
    <p:sldId id="288" r:id="rId36"/>
    <p:sldId id="289" r:id="rId37"/>
    <p:sldId id="306" r:id="rId38"/>
    <p:sldId id="290" r:id="rId39"/>
    <p:sldId id="291" r:id="rId40"/>
    <p:sldId id="292" r:id="rId41"/>
    <p:sldId id="293" r:id="rId42"/>
    <p:sldId id="294" r:id="rId43"/>
    <p:sldId id="307" r:id="rId44"/>
    <p:sldId id="295" r:id="rId45"/>
    <p:sldId id="296" r:id="rId46"/>
    <p:sldId id="297" r:id="rId47"/>
    <p:sldId id="298" r:id="rId48"/>
    <p:sldId id="299" r:id="rId49"/>
    <p:sldId id="300" r:id="rId50"/>
    <p:sldId id="301" r:id="rId51"/>
    <p:sldId id="302" r:id="rId5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73" autoAdjust="0"/>
    <p:restoredTop sz="90603" autoAdjust="0"/>
  </p:normalViewPr>
  <p:slideViewPr>
    <p:cSldViewPr>
      <p:cViewPr varScale="1">
        <p:scale>
          <a:sx n="107" d="100"/>
          <a:sy n="107" d="100"/>
        </p:scale>
        <p:origin x="498"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10/23/2017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You may or may not see the Print Preview screens in color, depending upon the printer and print drivers you have installed.</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18238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At this point, you can print the information by clicking the Print button (the print preview is adequate for purposes of this lesson). When printing in Microsoft Project 2013, there are additional options in the Print dialog box (the Print command is accessed from the File tab). For example, you can print specific date or page ranges.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86966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Cross Ref: You will learn more about saving Microsoft Project data in other formats in lesson 12.</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372617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At this point, you can print the project schedule by clicking the Print button (the print preview is adequate for purposes of this lesson). When printing in Microsoft Project 2013, there are additional options in the Print dialog box (the Print command is accessed from the File tab). For example, you can print specific date or page ranges.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42</a:t>
            </a:fld>
            <a:endParaRPr lang="en-US"/>
          </a:p>
        </p:txBody>
      </p:sp>
    </p:spTree>
    <p:extLst>
      <p:ext uri="{BB962C8B-B14F-4D97-AF65-F5344CB8AC3E}">
        <p14:creationId xmlns:p14="http://schemas.microsoft.com/office/powerpoint/2010/main" val="4228186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Cross Ref: For a review of the types of views, including form views, refer back to Lesson 8.</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45</a:t>
            </a:fld>
            <a:endParaRPr lang="en-US"/>
          </a:p>
        </p:txBody>
      </p:sp>
    </p:spTree>
    <p:extLst>
      <p:ext uri="{BB962C8B-B14F-4D97-AF65-F5344CB8AC3E}">
        <p14:creationId xmlns:p14="http://schemas.microsoft.com/office/powerpoint/2010/main" val="199676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When printing in views that contain a timescale, such as the Gantt Chart view, you can change the number of pages required by adjusting the timescale before printing. To adjust the timescale so that it shows the largest time span in the smallest number of pages, click the View tab, then in the Zoom group, click Entire Project.</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50</a:t>
            </a:fld>
            <a:endParaRPr lang="en-US"/>
          </a:p>
        </p:txBody>
      </p:sp>
    </p:spTree>
    <p:extLst>
      <p:ext uri="{BB962C8B-B14F-4D97-AF65-F5344CB8AC3E}">
        <p14:creationId xmlns:p14="http://schemas.microsoft.com/office/powerpoint/2010/main" val="416743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277511-9BB2-BA4E-90B9-FA1544C016BB}" type="datetimeFigureOut">
              <a:rPr lang="en-US"/>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938F6-4AFB-2748-A20A-B9319CFC2300}" type="slidenum">
              <a:rPr/>
              <a:pPr/>
              <a:t>‹#›</a:t>
            </a:fld>
            <a:endParaRPr lang="en-US"/>
          </a:p>
        </p:txBody>
      </p:sp>
    </p:spTree>
    <p:extLst>
      <p:ext uri="{BB962C8B-B14F-4D97-AF65-F5344CB8AC3E}">
        <p14:creationId xmlns:p14="http://schemas.microsoft.com/office/powerpoint/2010/main" val="327764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a:latin typeface="Segoe"/>
                <a:ea typeface="ＭＳ ゴシック"/>
              </a:rPr>
              <a:t>Project Reporting</a:t>
            </a:r>
            <a:endParaRPr lang="en-US" sz="4200" b="1" dirty="0">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10</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10.	Now select the </a:t>
            </a:r>
            <a:r>
              <a:rPr lang="en-US" sz="2000" b="1" i="0" u="none" strike="noStrike" baseline="0" dirty="0">
                <a:solidFill>
                  <a:srgbClr val="FF0000"/>
                </a:solidFill>
                <a:latin typeface="Segoe"/>
                <a:ea typeface="ＭＳ ゴシック"/>
              </a:rPr>
              <a:t>Margins</a:t>
            </a:r>
            <a:r>
              <a:rPr lang="en-US" sz="2000" b="1" i="0" u="none" strike="noStrike" baseline="0" dirty="0">
                <a:latin typeface="Segoe"/>
                <a:ea typeface="ＭＳ ゴシック"/>
              </a:rPr>
              <a:t> </a:t>
            </a:r>
            <a:r>
              <a:rPr lang="en-US" sz="2000" b="0" i="0" u="none" strike="noStrike" baseline="0" dirty="0">
                <a:latin typeface="Segoe"/>
                <a:ea typeface="ＭＳ ゴシック"/>
              </a:rPr>
              <a:t>tab. Set all margins to </a:t>
            </a:r>
            <a:r>
              <a:rPr lang="en-US" sz="2000" b="1" i="0" u="none" strike="noStrike" baseline="0" dirty="0">
                <a:solidFill>
                  <a:srgbClr val="FF0000"/>
                </a:solidFill>
                <a:latin typeface="Segoe"/>
                <a:ea typeface="ＭＳ ゴシック"/>
              </a:rPr>
              <a:t>0.5</a:t>
            </a:r>
            <a:r>
              <a:rPr lang="en-US" sz="2000" b="1" i="0" u="none" strike="noStrike" baseline="0" dirty="0">
                <a:latin typeface="Segoe"/>
                <a:ea typeface="ＭＳ ゴシック"/>
              </a:rPr>
              <a:t> </a:t>
            </a:r>
            <a:r>
              <a:rPr lang="en-US" sz="2000" b="0" i="0" u="none" strike="noStrike" baseline="0" dirty="0">
                <a:latin typeface="Segoe"/>
                <a:ea typeface="ＭＳ ゴシック"/>
              </a:rPr>
              <a:t>inches. Click the </a:t>
            </a:r>
            <a:r>
              <a:rPr lang="en-US" sz="2000" b="1" i="0" u="none" strike="noStrike" baseline="0" dirty="0">
                <a:solidFill>
                  <a:srgbClr val="FF0000"/>
                </a:solidFill>
                <a:latin typeface="Segoe"/>
                <a:ea typeface="ＭＳ ゴシック"/>
              </a:rPr>
              <a:t>OK</a:t>
            </a:r>
            <a:r>
              <a:rPr lang="en-US" sz="2000" b="1" i="0" u="none" strike="noStrike" baseline="0" dirty="0">
                <a:latin typeface="Segoe"/>
                <a:ea typeface="ＭＳ ゴシック"/>
              </a:rPr>
              <a:t> </a:t>
            </a:r>
            <a:r>
              <a:rPr lang="en-US" sz="2000" b="0" i="0" u="none" strike="noStrike" baseline="0" dirty="0">
                <a:latin typeface="Segoe"/>
                <a:ea typeface="ＭＳ ゴシック"/>
              </a:rPr>
              <a:t>to close the dialog box. Your screen should now look like the figure below.</a:t>
            </a:r>
          </a:p>
          <a:p>
            <a:pPr lvl="1" rtl="0"/>
            <a:r>
              <a:rPr lang="en-US" sz="2000" b="0" i="0" u="none" strike="noStrike" baseline="0" dirty="0">
                <a:latin typeface="Segoe"/>
                <a:ea typeface="ＭＳ ゴシック"/>
              </a:rPr>
              <a:t>11.	</a:t>
            </a:r>
            <a:r>
              <a:rPr lang="en-US" sz="2000" b="1" i="0" u="none" strike="noStrike" baseline="0" dirty="0">
                <a:solidFill>
                  <a:srgbClr val="FF0000"/>
                </a:solidFill>
                <a:latin typeface="Segoe"/>
                <a:ea typeface="ＭＳ ゴシック"/>
              </a:rPr>
              <a:t>SAVE</a:t>
            </a:r>
            <a:r>
              <a:rPr lang="en-US" sz="2000" b="1" i="0" u="none" strike="noStrike" baseline="0" dirty="0">
                <a:latin typeface="Segoe"/>
                <a:ea typeface="ＭＳ ゴシック"/>
              </a:rPr>
              <a:t> </a:t>
            </a:r>
            <a:r>
              <a:rPr lang="en-US" sz="2000" b="0" i="0" u="none" strike="noStrike" baseline="0" dirty="0">
                <a:latin typeface="Segoe"/>
                <a:ea typeface="ＭＳ ゴシック"/>
              </a:rPr>
              <a:t>the </a:t>
            </a:r>
            <a:br>
              <a:rPr lang="en-US" sz="2000" b="0" i="0" u="none" strike="noStrike" baseline="0" dirty="0">
                <a:latin typeface="Segoe"/>
                <a:ea typeface="ＭＳ ゴシック"/>
              </a:rPr>
            </a:br>
            <a:r>
              <a:rPr lang="en-US" sz="2000" b="0" i="0" u="none" strike="noStrike" baseline="0" dirty="0">
                <a:latin typeface="Segoe"/>
                <a:ea typeface="ＭＳ ゴシック"/>
              </a:rPr>
              <a:t>project </a:t>
            </a:r>
            <a:br>
              <a:rPr lang="en-US" sz="2000" b="0" i="0" u="none" strike="noStrike" baseline="0" dirty="0">
                <a:latin typeface="Segoe"/>
                <a:ea typeface="ＭＳ ゴシック"/>
              </a:rPr>
            </a:br>
            <a:r>
              <a:rPr lang="en-US" sz="2000" b="0" i="0" u="none" strike="noStrike" baseline="0" dirty="0">
                <a:latin typeface="Segoe"/>
                <a:ea typeface="ＭＳ ゴシック"/>
              </a:rPr>
              <a:t>schedule.</a:t>
            </a:r>
          </a:p>
          <a:p>
            <a:pPr lvl="0" rtl="0"/>
            <a:r>
              <a:rPr lang="en-US" sz="2000" b="1" i="0" u="none" strike="noStrike" baseline="0" dirty="0">
                <a:latin typeface="Segoe"/>
                <a:ea typeface="ＭＳ ゴシック"/>
              </a:rPr>
              <a:t>PAUSE. </a:t>
            </a:r>
            <a:br>
              <a:rPr lang="en-US" sz="2000" b="1" i="0" u="none" strike="noStrike" baseline="0" dirty="0">
                <a:latin typeface="Segoe"/>
                <a:ea typeface="ＭＳ ゴシック"/>
              </a:rPr>
            </a:br>
            <a:r>
              <a:rPr lang="en-US" sz="2000" b="1" i="0" u="none" strike="noStrike" baseline="0" dirty="0">
                <a:latin typeface="Segoe"/>
                <a:ea typeface="ＭＳ ゴシック"/>
              </a:rPr>
              <a:t>LEAVE </a:t>
            </a:r>
            <a:br>
              <a:rPr lang="en-US" sz="2000" b="1" i="0" u="none" strike="noStrike" baseline="0" dirty="0">
                <a:latin typeface="Segoe"/>
                <a:ea typeface="ＭＳ ゴシック"/>
              </a:rPr>
            </a:br>
            <a:r>
              <a:rPr lang="en-US" sz="2000" b="0" i="0" u="none" strike="noStrike" baseline="0" dirty="0">
                <a:latin typeface="Segoe"/>
                <a:ea typeface="ＭＳ ゴシック"/>
              </a:rPr>
              <a:t>Project </a:t>
            </a:r>
            <a:br>
              <a:rPr lang="en-US" sz="2000" b="0" i="0" u="none" strike="noStrike" baseline="0" dirty="0">
                <a:latin typeface="Segoe"/>
                <a:ea typeface="ＭＳ ゴシック"/>
              </a:rPr>
            </a:br>
            <a:r>
              <a:rPr lang="en-US" sz="2000" b="0" i="0" u="none" strike="noStrike" baseline="0" dirty="0">
                <a:latin typeface="Segoe"/>
                <a:ea typeface="ＭＳ ゴシック"/>
              </a:rPr>
              <a:t>open to </a:t>
            </a:r>
            <a:br>
              <a:rPr lang="en-US" sz="2000" b="0" i="0" u="none" strike="noStrike" baseline="0" dirty="0">
                <a:latin typeface="Segoe"/>
                <a:ea typeface="ＭＳ ゴシック"/>
              </a:rPr>
            </a:br>
            <a:r>
              <a:rPr lang="en-US" sz="2000" b="0" i="0" u="none" strike="noStrike" baseline="0" dirty="0">
                <a:latin typeface="Segoe"/>
                <a:ea typeface="ＭＳ ゴシック"/>
              </a:rPr>
              <a:t>use in </a:t>
            </a:r>
            <a:br>
              <a:rPr lang="en-US" sz="2000" b="0" i="0" u="none" strike="noStrike" baseline="0" dirty="0">
                <a:latin typeface="Segoe"/>
                <a:ea typeface="ＭＳ ゴシック"/>
              </a:rPr>
            </a:br>
            <a:r>
              <a:rPr lang="en-US" sz="2000" b="0" i="0" u="none" strike="noStrike" baseline="0" dirty="0">
                <a:latin typeface="Segoe"/>
                <a:ea typeface="ＭＳ ゴシック"/>
              </a:rPr>
              <a:t>the next </a:t>
            </a:r>
            <a:br>
              <a:rPr lang="en-US" sz="2000" b="0" i="0" u="none" strike="noStrike" baseline="0" dirty="0">
                <a:latin typeface="Segoe"/>
                <a:ea typeface="ＭＳ ゴシック"/>
              </a:rPr>
            </a:br>
            <a:r>
              <a:rPr lang="en-US" sz="2000" b="0" i="0" u="none" strike="noStrike" baseline="0" dirty="0">
                <a:latin typeface="Segoe"/>
                <a:ea typeface="ＭＳ ゴシック"/>
              </a:rPr>
              <a:t>exercise.</a:t>
            </a:r>
            <a:endParaRPr lang="en-US" sz="2000" b="0" i="0" u="none" strike="noStrike" baseline="0" dirty="0">
              <a:latin typeface="Times New Roman"/>
              <a:ea typeface="ＭＳ ゴシック"/>
            </a:endParaRPr>
          </a:p>
        </p:txBody>
      </p:sp>
      <p:pic>
        <p:nvPicPr>
          <p:cNvPr id="4" name="Picture 3" descr="1007.png"/>
          <p:cNvPicPr>
            <a:picLocks noChangeAspect="1"/>
          </p:cNvPicPr>
          <p:nvPr/>
        </p:nvPicPr>
        <p:blipFill rotWithShape="1">
          <a:blip r:embed="rId2" cstate="print">
            <a:extLst>
              <a:ext uri="{28A0092B-C50C-407E-A947-70E740481C1C}">
                <a14:useLocalDpi xmlns:a14="http://schemas.microsoft.com/office/drawing/2010/main" val="0"/>
              </a:ext>
            </a:extLst>
          </a:blip>
          <a:srcRect b="8572"/>
          <a:stretch/>
        </p:blipFill>
        <p:spPr>
          <a:xfrm>
            <a:off x="2362200" y="2667000"/>
            <a:ext cx="6172200" cy="320038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1906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a:t>
            </a:r>
            <a:r>
              <a:rPr lang="en-US" b="1" i="1" u="none" strike="noStrike" baseline="0" dirty="0">
                <a:solidFill>
                  <a:srgbClr val="FF0000"/>
                </a:solidFill>
                <a:latin typeface="Segoe"/>
                <a:ea typeface="ＭＳ ゴシック"/>
              </a:rPr>
              <a:t>report</a:t>
            </a:r>
            <a:r>
              <a:rPr lang="en-US" b="1" i="1" u="none" strike="noStrike" baseline="0" dirty="0">
                <a:latin typeface="Segoe"/>
                <a:ea typeface="ＭＳ ゴシック"/>
              </a:rPr>
              <a:t> </a:t>
            </a:r>
            <a:r>
              <a:rPr lang="en-US" b="0" i="0" u="none" strike="noStrike" baseline="0" dirty="0">
                <a:latin typeface="Segoe"/>
                <a:ea typeface="ＭＳ ゴシック"/>
              </a:rPr>
              <a:t>is anything the project manager uses to transmit information about the project. Most all reports are done in writing, using both words and graphics. Some reports are made available through dashboards. </a:t>
            </a:r>
          </a:p>
          <a:p>
            <a:pPr lvl="0" rtl="0"/>
            <a:r>
              <a:rPr lang="en-US" b="0" i="0" u="none" strike="noStrike" baseline="0" dirty="0">
                <a:latin typeface="Segoe"/>
                <a:ea typeface="ＭＳ ゴシック"/>
              </a:rPr>
              <a:t>A </a:t>
            </a:r>
            <a:r>
              <a:rPr lang="en-US" b="1" i="1" u="none" strike="noStrike" baseline="0" dirty="0">
                <a:solidFill>
                  <a:srgbClr val="FF0000"/>
                </a:solidFill>
                <a:latin typeface="Segoe"/>
                <a:ea typeface="ＭＳ ゴシック"/>
              </a:rPr>
              <a:t>dashboard</a:t>
            </a:r>
            <a:r>
              <a:rPr lang="en-US" b="1" i="1" u="none" strike="noStrike" baseline="0" dirty="0">
                <a:latin typeface="Segoe"/>
                <a:ea typeface="ＭＳ ゴシック"/>
              </a:rPr>
              <a:t> </a:t>
            </a:r>
            <a:r>
              <a:rPr lang="en-US" b="0" i="0" u="none" strike="noStrike" baseline="0" dirty="0">
                <a:latin typeface="Segoe"/>
                <a:ea typeface="ＭＳ ゴシック"/>
              </a:rPr>
              <a:t>is a generic term used to mean an easy-to-read, single-page interface (</a:t>
            </a:r>
            <a:r>
              <a:rPr lang="en-US" b="1" i="0" u="none" strike="noStrike" baseline="0" dirty="0">
                <a:latin typeface="Segoe"/>
                <a:ea typeface="ＭＳ ゴシック"/>
              </a:rPr>
              <a:t>usually centrally located–such as a SharePoint web page</a:t>
            </a:r>
            <a:r>
              <a:rPr lang="en-US" b="0" i="0" u="none" strike="noStrike" baseline="0" dirty="0">
                <a:latin typeface="Segoe"/>
                <a:ea typeface="ＭＳ ゴシック"/>
              </a:rPr>
              <a:t>) that senior management can quickly view to obtain a high-level view of current project status.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57620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FF0000"/>
                </a:solidFill>
                <a:latin typeface="Segoe"/>
                <a:ea typeface="ＭＳ ゴシック"/>
              </a:rPr>
              <a:t>Customize</a:t>
            </a:r>
            <a:r>
              <a:rPr lang="en-US" b="0" i="0" u="none" strike="noStrike" baseline="0" dirty="0">
                <a:solidFill>
                  <a:srgbClr val="009E49"/>
                </a:solidFill>
                <a:latin typeface="Segoe"/>
                <a:ea typeface="ＭＳ ゴシック"/>
              </a:rPr>
              <a:t> and Print a Report</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Using the new options of the reports feature in Microsoft Project 2013 allows you to fully customize the information you wish to include in the report.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93236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t>
            </a:r>
            <a:r>
              <a:rPr lang="en-US" b="1" i="0" u="none" strike="noStrike" baseline="0" dirty="0">
                <a:solidFill>
                  <a:srgbClr val="009E49"/>
                </a:solidFill>
                <a:latin typeface="Segoe"/>
                <a:ea typeface="ＭＳ ゴシック"/>
              </a:rPr>
              <a:t>Create</a:t>
            </a:r>
            <a:r>
              <a:rPr lang="en-US" b="0" i="0" u="none" strike="noStrike" baseline="0" dirty="0">
                <a:solidFill>
                  <a:srgbClr val="009E49"/>
                </a:solidFill>
                <a:latin typeface="Segoe"/>
                <a:ea typeface="ＭＳ ゴシック"/>
              </a:rPr>
              <a:t>, </a:t>
            </a:r>
            <a:r>
              <a:rPr lang="en-US" b="1" i="0" u="none" strike="noStrike" baseline="0" dirty="0">
                <a:solidFill>
                  <a:srgbClr val="009E49"/>
                </a:solidFill>
                <a:latin typeface="Segoe"/>
                <a:ea typeface="ＭＳ ゴシック"/>
              </a:rPr>
              <a:t>Customize</a:t>
            </a:r>
            <a:r>
              <a:rPr lang="en-US" b="0" i="0" u="none" strike="noStrike" baseline="0" dirty="0">
                <a:solidFill>
                  <a:srgbClr val="009E49"/>
                </a:solidFill>
                <a:latin typeface="Segoe"/>
                <a:ea typeface="ＭＳ ゴシック"/>
              </a:rPr>
              <a:t> and Print a Report</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GET READY. USE </a:t>
            </a:r>
            <a:r>
              <a:rPr lang="en-US" sz="2000" b="0" i="0" u="none" strike="noStrike" baseline="0" dirty="0">
                <a:latin typeface="Segoe"/>
                <a:ea typeface="ＭＳ ゴシック"/>
              </a:rPr>
              <a:t>the project schedule you created in the previous exercise.</a:t>
            </a:r>
          </a:p>
          <a:p>
            <a:pPr lvl="1" rtl="0"/>
            <a:r>
              <a:rPr lang="en-US" sz="2000" b="0" i="0" u="none" strike="noStrike" baseline="0" dirty="0">
                <a:latin typeface="Segoe"/>
                <a:ea typeface="ＭＳ ゴシック"/>
              </a:rPr>
              <a:t>1.	Click the </a:t>
            </a:r>
            <a:r>
              <a:rPr lang="en-US" sz="2000" b="1" i="0" u="none" strike="noStrike" baseline="0" dirty="0">
                <a:solidFill>
                  <a:srgbClr val="FF0000"/>
                </a:solidFill>
                <a:latin typeface="Segoe"/>
                <a:ea typeface="ＭＳ ゴシック"/>
              </a:rPr>
              <a:t>Report</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tab. On the </a:t>
            </a:r>
            <a:br>
              <a:rPr lang="en-US" sz="2000" b="0" i="0" u="none" strike="noStrike" baseline="0" dirty="0">
                <a:latin typeface="Segoe"/>
                <a:ea typeface="ＭＳ ゴシック"/>
              </a:rPr>
            </a:br>
            <a:r>
              <a:rPr lang="en-US" sz="2000" b="0" i="0" u="none" strike="noStrike" baseline="0" dirty="0">
                <a:latin typeface="Segoe"/>
                <a:ea typeface="ＭＳ ゴシック"/>
              </a:rPr>
              <a:t>ribbon, click the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New</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Report</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button.</a:t>
            </a:r>
          </a:p>
          <a:p>
            <a:pPr lvl="1" rtl="0"/>
            <a:r>
              <a:rPr lang="en-US" sz="2000" b="0" i="0" u="none" strike="noStrike" baseline="0" dirty="0">
                <a:latin typeface="Segoe"/>
                <a:ea typeface="ＭＳ ゴシック"/>
              </a:rPr>
              <a:t>2.	On the drop-</a:t>
            </a:r>
            <a:br>
              <a:rPr lang="en-US" sz="2000" b="0" i="0" u="none" strike="noStrike" baseline="0" dirty="0">
                <a:latin typeface="Segoe"/>
                <a:ea typeface="ＭＳ ゴシック"/>
              </a:rPr>
            </a:br>
            <a:r>
              <a:rPr lang="en-US" sz="2000" b="0" i="0" u="none" strike="noStrike" baseline="0" dirty="0">
                <a:latin typeface="Segoe"/>
                <a:ea typeface="ＭＳ ゴシック"/>
              </a:rPr>
              <a:t>down menu that </a:t>
            </a:r>
            <a:br>
              <a:rPr lang="en-US" sz="2000" b="0" i="0" u="none" strike="noStrike" baseline="0" dirty="0">
                <a:latin typeface="Segoe"/>
                <a:ea typeface="ＭＳ ゴシック"/>
              </a:rPr>
            </a:br>
            <a:r>
              <a:rPr lang="en-US" sz="2000" b="0" i="0" u="none" strike="noStrike" baseline="0" dirty="0">
                <a:latin typeface="Segoe"/>
                <a:ea typeface="ＭＳ ゴシック"/>
              </a:rPr>
              <a:t>appears, click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Table</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3.	In the Report Name box that appears, name the new report </a:t>
            </a:r>
            <a:r>
              <a:rPr lang="en-US" sz="2000" b="1" i="0" u="none" strike="noStrike" baseline="0" dirty="0">
                <a:solidFill>
                  <a:srgbClr val="FF0000"/>
                </a:solidFill>
                <a:latin typeface="Segoe"/>
                <a:ea typeface="ＭＳ ゴシック"/>
              </a:rPr>
              <a:t>Remaining</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Work</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Report</a:t>
            </a:r>
            <a:r>
              <a:rPr lang="en-US" sz="2000" b="0" i="0" u="none" strike="noStrike" baseline="0" dirty="0">
                <a:latin typeface="Segoe"/>
                <a:ea typeface="ＭＳ ゴシック"/>
              </a:rPr>
              <a:t> and then click </a:t>
            </a:r>
            <a:r>
              <a:rPr lang="en-US" sz="2000" b="1" i="0" u="none" strike="noStrike" baseline="0" dirty="0">
                <a:solidFill>
                  <a:srgbClr val="FF0000"/>
                </a:solidFill>
                <a:latin typeface="Segoe"/>
                <a:ea typeface="ＭＳ ゴシック"/>
              </a:rPr>
              <a:t>OK</a:t>
            </a:r>
            <a:r>
              <a:rPr lang="en-US" sz="2000" b="0" i="0" u="none" strike="noStrike" baseline="0" dirty="0">
                <a:latin typeface="Segoe"/>
                <a:ea typeface="ＭＳ ゴシック"/>
              </a:rPr>
              <a:t>. Your screen should look like the figure above.</a:t>
            </a:r>
            <a:endParaRPr lang="en-US" sz="2000" b="0" i="0" u="none" strike="noStrike" baseline="0" dirty="0">
              <a:latin typeface="Times New Roman"/>
              <a:ea typeface="ＭＳ ゴシック"/>
            </a:endParaRPr>
          </a:p>
        </p:txBody>
      </p:sp>
      <p:pic>
        <p:nvPicPr>
          <p:cNvPr id="4" name="Picture 3" descr="100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057400"/>
            <a:ext cx="5729690" cy="290604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
        <p:nvSpPr>
          <p:cNvPr id="8" name="Oval 7">
            <a:extLst>
              <a:ext uri="{FF2B5EF4-FFF2-40B4-BE49-F238E27FC236}">
                <a16:creationId xmlns:a16="http://schemas.microsoft.com/office/drawing/2014/main" id="{4A3A75B8-70A3-431A-92AF-BCE2226F7069}"/>
              </a:ext>
            </a:extLst>
          </p:cNvPr>
          <p:cNvSpPr/>
          <p:nvPr/>
        </p:nvSpPr>
        <p:spPr bwMode="auto">
          <a:xfrm>
            <a:off x="6553200" y="4724400"/>
            <a:ext cx="1752600" cy="3810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3348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Customize and Print a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At the top of the field list at the right of the screen, click </a:t>
            </a:r>
            <a:r>
              <a:rPr lang="en-US" b="1" i="0" u="none" strike="noStrike" baseline="0" dirty="0">
                <a:solidFill>
                  <a:srgbClr val="FF0000"/>
                </a:solidFill>
                <a:latin typeface="Segoe"/>
                <a:ea typeface="ＭＳ ゴシック"/>
              </a:rPr>
              <a:t>Resources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5.	Using the scroll box at the right of the field list box, navigate down until the </a:t>
            </a:r>
            <a:r>
              <a:rPr lang="en-US" b="1" i="0" u="none" strike="noStrike" baseline="0" dirty="0">
                <a:latin typeface="Segoe"/>
                <a:ea typeface="ＭＳ ゴシック"/>
              </a:rPr>
              <a:t>Work</a:t>
            </a:r>
            <a:r>
              <a:rPr lang="en-US" b="0" i="0" u="none" strike="noStrike" baseline="0" dirty="0">
                <a:latin typeface="Segoe"/>
                <a:ea typeface="ＭＳ ゴシック"/>
              </a:rPr>
              <a:t> fields are visible and then select the </a:t>
            </a:r>
            <a:r>
              <a:rPr lang="en-US" b="1" i="0" u="sng" strike="noStrike" baseline="0" dirty="0">
                <a:latin typeface="Segoe"/>
                <a:ea typeface="ＭＳ ゴシック"/>
              </a:rPr>
              <a:t>expand button </a:t>
            </a:r>
            <a:r>
              <a:rPr lang="en-US" b="0" i="0" u="none" strike="noStrike" baseline="0" dirty="0">
                <a:latin typeface="Segoe"/>
                <a:ea typeface="ＭＳ ゴシック"/>
              </a:rPr>
              <a:t>next to Work.</a:t>
            </a:r>
          </a:p>
          <a:p>
            <a:pPr lvl="1" rtl="0"/>
            <a:r>
              <a:rPr lang="en-US" b="0" i="0" u="none" strike="noStrike" baseline="0" dirty="0">
                <a:latin typeface="Segoe"/>
                <a:ea typeface="ＭＳ ゴシック"/>
              </a:rPr>
              <a:t>6.	Select the </a:t>
            </a:r>
            <a:r>
              <a:rPr lang="en-US" b="1" i="0" u="sng" strike="noStrike" baseline="0" dirty="0">
                <a:latin typeface="Segoe"/>
                <a:ea typeface="ＭＳ ゴシック"/>
              </a:rPr>
              <a:t>check box </a:t>
            </a:r>
            <a:r>
              <a:rPr lang="en-US" b="0" i="0" u="none" strike="noStrike" baseline="0" dirty="0">
                <a:latin typeface="Segoe"/>
                <a:ea typeface="ＭＳ ゴシック"/>
              </a:rPr>
              <a:t>next to </a:t>
            </a:r>
            <a:r>
              <a:rPr lang="en-US" b="0" i="0" u="sng" strike="noStrike" baseline="0" dirty="0">
                <a:latin typeface="Segoe"/>
                <a:ea typeface="ＭＳ ゴシック"/>
              </a:rPr>
              <a:t>Remaining Work</a:t>
            </a:r>
            <a:r>
              <a:rPr lang="en-US" b="0" i="0" u="none" strike="noStrike" baseline="0" dirty="0">
                <a:latin typeface="Segoe"/>
                <a:ea typeface="ＭＳ ゴシック"/>
              </a:rPr>
              <a:t>.</a:t>
            </a:r>
          </a:p>
          <a:p>
            <a:pPr lvl="1" rtl="0"/>
            <a:r>
              <a:rPr lang="en-US" b="0" i="0" u="none" strike="noStrike" baseline="0" dirty="0">
                <a:latin typeface="Segoe"/>
                <a:ea typeface="ＭＳ ゴシック"/>
              </a:rPr>
              <a:t>7.	In the Filter box, select </a:t>
            </a:r>
            <a:r>
              <a:rPr lang="en-US" b="1" i="0" u="none" strike="noStrike" baseline="0" dirty="0">
                <a:solidFill>
                  <a:srgbClr val="FF0000"/>
                </a:solidFill>
                <a:latin typeface="Segoe"/>
                <a:ea typeface="ＭＳ ゴシック"/>
              </a:rPr>
              <a:t>Resources: Work</a:t>
            </a:r>
            <a:r>
              <a:rPr lang="en-US" b="0" i="0" u="none" strike="noStrike" baseline="0" dirty="0">
                <a:solidFill>
                  <a:srgbClr val="FF0000"/>
                </a:solidFill>
                <a:latin typeface="Times New Roman"/>
                <a:ea typeface="ＭＳ ゴシック"/>
              </a:rPr>
              <a:t>.</a:t>
            </a:r>
          </a:p>
          <a:p>
            <a:pPr lvl="1" rtl="0"/>
            <a:r>
              <a:rPr lang="en-US" b="0" i="0" u="none" strike="noStrike" baseline="0" dirty="0">
                <a:latin typeface="Segoe"/>
                <a:ea typeface="ＭＳ ゴシック"/>
              </a:rPr>
              <a:t>8.	In the Sort by box, select </a:t>
            </a:r>
            <a:r>
              <a:rPr lang="en-US" b="1" i="0" u="none" strike="noStrike" baseline="0" dirty="0">
                <a:solidFill>
                  <a:srgbClr val="FF0000"/>
                </a:solidFill>
                <a:latin typeface="Segoe"/>
                <a:ea typeface="ＭＳ ゴシック"/>
              </a:rPr>
              <a:t>Name</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49365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Customize and Print a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9.	Auto-fit the </a:t>
            </a:r>
            <a:r>
              <a:rPr lang="en-US" b="1" i="0" u="none" strike="noStrike" baseline="0" dirty="0">
                <a:latin typeface="Segoe"/>
                <a:ea typeface="ＭＳ ゴシック"/>
              </a:rPr>
              <a:t>Name</a:t>
            </a:r>
            <a:r>
              <a:rPr lang="en-US" b="0" i="0" u="none" strike="noStrike" baseline="0" dirty="0">
                <a:latin typeface="Segoe"/>
                <a:ea typeface="ＭＳ ゴシック"/>
              </a:rPr>
              <a:t> and </a:t>
            </a:r>
            <a:r>
              <a:rPr lang="en-US" b="1" i="0" u="none" strike="noStrike" baseline="0" dirty="0">
                <a:latin typeface="Segoe"/>
                <a:ea typeface="ＭＳ ゴシック"/>
              </a:rPr>
              <a:t>Remaining</a:t>
            </a:r>
            <a:r>
              <a:rPr lang="en-US" b="0" i="0" u="none" strike="noStrike" baseline="0" dirty="0">
                <a:latin typeface="Segoe"/>
                <a:ea typeface="ＭＳ ゴシック"/>
              </a:rPr>
              <a:t> </a:t>
            </a:r>
            <a:r>
              <a:rPr lang="en-US" b="1" i="0" u="none" strike="noStrike" baseline="0" dirty="0">
                <a:latin typeface="Segoe"/>
                <a:ea typeface="ＭＳ ゴシック"/>
              </a:rPr>
              <a:t>Work</a:t>
            </a:r>
            <a:r>
              <a:rPr lang="en-US" b="0" i="0" u="none" strike="noStrike" baseline="0" dirty="0">
                <a:latin typeface="Segoe"/>
                <a:ea typeface="ＭＳ ゴシック"/>
              </a:rPr>
              <a:t> columns (make them wider so all information fits on one line) and then center the entire table on the screen under the report name.</a:t>
            </a:r>
          </a:p>
          <a:p>
            <a:pPr lvl="1" rtl="0"/>
            <a:r>
              <a:rPr lang="en-US" b="0" i="0" u="none" strike="noStrike" baseline="0" dirty="0">
                <a:latin typeface="Segoe"/>
                <a:ea typeface="ＭＳ ゴシック"/>
              </a:rPr>
              <a:t>10.	Click the </a:t>
            </a:r>
            <a:r>
              <a:rPr lang="en-US" b="1" i="0" u="none" strike="noStrike" baseline="0" dirty="0">
                <a:solidFill>
                  <a:srgbClr val="FF0000"/>
                </a:solidFill>
                <a:latin typeface="Segoe"/>
                <a:ea typeface="ＭＳ ゴシック"/>
              </a:rPr>
              <a:t>File</a:t>
            </a:r>
            <a:r>
              <a:rPr lang="en-US" b="1" i="0" u="none" strike="noStrike" baseline="0" dirty="0">
                <a:latin typeface="Segoe"/>
                <a:ea typeface="ＭＳ ゴシック"/>
              </a:rPr>
              <a:t> </a:t>
            </a:r>
            <a:r>
              <a:rPr lang="en-US" b="0" i="0" u="none" strike="noStrike" baseline="0" dirty="0">
                <a:latin typeface="Segoe"/>
                <a:ea typeface="ＭＳ ゴシック"/>
              </a:rPr>
              <a:t>tab and then select </a:t>
            </a:r>
            <a:r>
              <a:rPr lang="en-US" b="1" i="0" u="none" strike="noStrike" baseline="0" dirty="0">
                <a:solidFill>
                  <a:srgbClr val="FF0000"/>
                </a:solidFill>
                <a:latin typeface="Segoe"/>
                <a:ea typeface="ＭＳ ゴシック"/>
              </a:rPr>
              <a:t>Print</a:t>
            </a:r>
            <a:r>
              <a:rPr lang="en-US" b="0" i="0" u="none" strike="noStrike" baseline="0" dirty="0">
                <a:latin typeface="Segoe"/>
                <a:ea typeface="ＭＳ ゴシック"/>
              </a:rPr>
              <a:t>. You will note that the report may not be centered on the page. </a:t>
            </a:r>
            <a:r>
              <a:rPr lang="en-US" b="0" i="0" u="sng" strike="noStrike" baseline="0" dirty="0">
                <a:latin typeface="Segoe"/>
                <a:ea typeface="ＭＳ ゴシック"/>
              </a:rPr>
              <a:t>This is because the previous report was on Landscape orientation.</a:t>
            </a:r>
          </a:p>
          <a:p>
            <a:pPr lvl="1"/>
            <a:r>
              <a:rPr lang="en-US" dirty="0">
                <a:latin typeface="Segoe"/>
                <a:ea typeface="ＭＳ ゴシック"/>
              </a:rPr>
              <a:t>11.	In the settings section, change the orientation to </a:t>
            </a:r>
            <a:r>
              <a:rPr lang="en-US" b="1" dirty="0">
                <a:latin typeface="Segoe"/>
                <a:ea typeface="ＭＳ ゴシック"/>
              </a:rPr>
              <a:t>Portrait</a:t>
            </a:r>
            <a:r>
              <a:rPr lang="en-US" dirty="0">
                <a:latin typeface="Segoe"/>
                <a:ea typeface="ＭＳ ゴシック"/>
              </a:rPr>
              <a:t>.</a:t>
            </a:r>
          </a:p>
          <a:p>
            <a:pPr lvl="1"/>
            <a:r>
              <a:rPr lang="en-US" dirty="0">
                <a:latin typeface="Segoe"/>
                <a:ea typeface="ＭＳ ゴシック"/>
              </a:rPr>
              <a:t>12.	Click the </a:t>
            </a:r>
            <a:r>
              <a:rPr lang="en-US" b="1" u="sng" dirty="0">
                <a:latin typeface="Segoe"/>
                <a:ea typeface="ＭＳ ゴシック"/>
              </a:rPr>
              <a:t>return arrow </a:t>
            </a:r>
            <a:r>
              <a:rPr lang="en-US" dirty="0">
                <a:latin typeface="Segoe"/>
                <a:ea typeface="ＭＳ ゴシック"/>
              </a:rPr>
              <a:t>at the top.</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125686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Customize and Print a Report</a:t>
            </a:r>
            <a:endParaRPr lang="en-US" b="0" i="0" u="none" strike="noStrike" baseline="0">
              <a:solidFill>
                <a:srgbClr val="009E49"/>
              </a:solidFill>
              <a:latin typeface="Times New Roman"/>
              <a:ea typeface="ＭＳ ゴシック"/>
            </a:endParaRPr>
          </a:p>
        </p:txBody>
      </p:sp>
      <p:pic>
        <p:nvPicPr>
          <p:cNvPr id="4" name="Picture 3" descr="10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304" y="1600200"/>
            <a:ext cx="5551896" cy="4749800"/>
          </a:xfrm>
          <a:prstGeom prst="rect">
            <a:avLst/>
          </a:prstGeom>
        </p:spPr>
      </p:pic>
      <p:sp>
        <p:nvSpPr>
          <p:cNvPr id="3" name="Text Placeholder 2"/>
          <p:cNvSpPr>
            <a:spLocks noGrp="1"/>
          </p:cNvSpPr>
          <p:nvPr>
            <p:ph type="body" idx="1"/>
          </p:nvPr>
        </p:nvSpPr>
        <p:spPr>
          <a:xfrm>
            <a:off x="457200" y="1524000"/>
            <a:ext cx="7391400" cy="4953000"/>
          </a:xfrm>
        </p:spPr>
        <p:txBody>
          <a:bodyPr/>
          <a:lstStyle/>
          <a:p>
            <a:pPr lvl="1" rtl="0"/>
            <a:r>
              <a:rPr lang="en-US" b="0" i="0" u="none" strike="noStrike" baseline="0" dirty="0">
                <a:latin typeface="Segoe"/>
                <a:ea typeface="ＭＳ ゴシック"/>
              </a:rPr>
              <a:t>13.	Click the </a:t>
            </a:r>
            <a:r>
              <a:rPr lang="en-US" b="1" i="0" u="sng" strike="noStrike" baseline="0" dirty="0">
                <a:latin typeface="Segoe"/>
                <a:ea typeface="ＭＳ ゴシック"/>
              </a:rPr>
              <a:t>minus </a:t>
            </a:r>
            <a:br>
              <a:rPr lang="en-US" b="1" i="0" u="sng" strike="noStrike" baseline="0" dirty="0">
                <a:latin typeface="Segoe"/>
                <a:ea typeface="ＭＳ ゴシック"/>
              </a:rPr>
            </a:br>
            <a:r>
              <a:rPr lang="en-US" b="1" i="0" u="sng" strike="noStrike" baseline="0" dirty="0">
                <a:latin typeface="Segoe"/>
                <a:ea typeface="ＭＳ ゴシック"/>
              </a:rPr>
              <a:t>sign</a:t>
            </a:r>
            <a:r>
              <a:rPr lang="en-US" b="1" i="0" u="none" strike="noStrike" baseline="0" dirty="0">
                <a:latin typeface="Segoe"/>
                <a:ea typeface="ＭＳ ゴシック"/>
              </a:rPr>
              <a:t> </a:t>
            </a:r>
            <a:r>
              <a:rPr lang="en-US" b="0" i="0" u="none" strike="noStrike" baseline="0" dirty="0">
                <a:latin typeface="Segoe"/>
                <a:ea typeface="ＭＳ ゴシック"/>
              </a:rPr>
              <a:t>on the </a:t>
            </a:r>
            <a:r>
              <a:rPr lang="en-US" b="0" i="0" u="sng" strike="noStrike" baseline="0" dirty="0">
                <a:latin typeface="Segoe"/>
                <a:ea typeface="ＭＳ ゴシック"/>
              </a:rPr>
              <a:t>zoom </a:t>
            </a:r>
            <a:br>
              <a:rPr lang="en-US" b="0" i="0" u="sng" strike="noStrike" baseline="0" dirty="0">
                <a:latin typeface="Segoe"/>
                <a:ea typeface="ＭＳ ゴシック"/>
              </a:rPr>
            </a:br>
            <a:r>
              <a:rPr lang="en-US" b="0" i="0" u="sng" strike="noStrike" baseline="0" dirty="0">
                <a:latin typeface="Segoe"/>
                <a:ea typeface="ＭＳ ゴシック"/>
              </a:rPr>
              <a:t>slider </a:t>
            </a:r>
            <a:r>
              <a:rPr lang="en-US" b="0" i="0" u="none" strike="noStrike" baseline="0" dirty="0">
                <a:latin typeface="Segoe"/>
                <a:ea typeface="ＭＳ ゴシック"/>
              </a:rPr>
              <a:t>at the lower </a:t>
            </a:r>
            <a:br>
              <a:rPr lang="en-US" b="0" i="0" u="none" strike="noStrike" baseline="0" dirty="0">
                <a:latin typeface="Segoe"/>
                <a:ea typeface="ＭＳ ゴシック"/>
              </a:rPr>
            </a:br>
            <a:r>
              <a:rPr lang="en-US" b="0" i="0" u="none" strike="noStrike" baseline="0" dirty="0">
                <a:latin typeface="Segoe"/>
                <a:ea typeface="ＭＳ ゴシック"/>
              </a:rPr>
              <a:t>right portion of </a:t>
            </a:r>
            <a:br>
              <a:rPr lang="en-US" b="0" i="0" u="none" strike="noStrike" baseline="0" dirty="0">
                <a:latin typeface="Segoe"/>
                <a:ea typeface="ＭＳ ゴシック"/>
              </a:rPr>
            </a:br>
            <a:r>
              <a:rPr lang="en-US" b="0" i="0" u="none" strike="noStrike" baseline="0" dirty="0">
                <a:latin typeface="Segoe"/>
                <a:ea typeface="ＭＳ ゴシック"/>
              </a:rPr>
              <a:t>the screen two or </a:t>
            </a:r>
            <a:br>
              <a:rPr lang="en-US" b="0" i="0" u="none" strike="noStrike" baseline="0" dirty="0">
                <a:latin typeface="Segoe"/>
                <a:ea typeface="ＭＳ ゴシック"/>
              </a:rPr>
            </a:br>
            <a:r>
              <a:rPr lang="en-US" b="0" i="0" u="none" strike="noStrike" baseline="0" dirty="0">
                <a:latin typeface="Segoe"/>
                <a:ea typeface="ＭＳ ゴシック"/>
              </a:rPr>
              <a:t>three times. </a:t>
            </a:r>
            <a:br>
              <a:rPr lang="en-US" b="0" i="0" u="none" strike="noStrike" baseline="0" dirty="0">
                <a:latin typeface="Segoe"/>
                <a:ea typeface="ＭＳ ゴシック"/>
              </a:rPr>
            </a:br>
            <a:r>
              <a:rPr lang="en-US" b="0" i="0" u="none" strike="noStrike" baseline="0" dirty="0">
                <a:latin typeface="Segoe"/>
                <a:ea typeface="ＭＳ ゴシック"/>
              </a:rPr>
              <a:t>Manually move </a:t>
            </a:r>
            <a:br>
              <a:rPr lang="en-US" b="0" i="0" u="none" strike="noStrike" baseline="0" dirty="0">
                <a:latin typeface="Segoe"/>
                <a:ea typeface="ＭＳ ゴシック"/>
              </a:rPr>
            </a:br>
            <a:r>
              <a:rPr lang="en-US" b="0" i="0" u="none" strike="noStrike" baseline="0" dirty="0">
                <a:latin typeface="Segoe"/>
                <a:ea typeface="ＭＳ ゴシック"/>
              </a:rPr>
              <a:t>the table and the </a:t>
            </a:r>
            <a:br>
              <a:rPr lang="en-US" b="0" i="0" u="none" strike="noStrike" baseline="0" dirty="0">
                <a:latin typeface="Segoe"/>
                <a:ea typeface="ＭＳ ゴシック"/>
              </a:rPr>
            </a:br>
            <a:r>
              <a:rPr lang="en-US" b="0" i="0" u="none" strike="noStrike" baseline="0" dirty="0">
                <a:latin typeface="Segoe"/>
                <a:ea typeface="ＭＳ ゴシック"/>
              </a:rPr>
              <a:t>report name box </a:t>
            </a:r>
            <a:br>
              <a:rPr lang="en-US" b="0" i="0" u="none" strike="noStrike" baseline="0" dirty="0">
                <a:latin typeface="Segoe"/>
                <a:ea typeface="ＭＳ ゴシック"/>
              </a:rPr>
            </a:br>
            <a:r>
              <a:rPr lang="en-US" b="0" i="0" u="none" strike="noStrike" baseline="0" dirty="0">
                <a:latin typeface="Segoe"/>
                <a:ea typeface="ＭＳ ゴシック"/>
              </a:rPr>
              <a:t>to the center of </a:t>
            </a:r>
            <a:br>
              <a:rPr lang="en-US" b="0" i="0" u="none" strike="noStrike" baseline="0" dirty="0">
                <a:latin typeface="Segoe"/>
                <a:ea typeface="ＭＳ ゴシック"/>
              </a:rPr>
            </a:br>
            <a:r>
              <a:rPr lang="en-US" b="0" i="0" u="none" strike="noStrike" baseline="0" dirty="0">
                <a:latin typeface="Segoe"/>
                <a:ea typeface="ＭＳ ゴシック"/>
              </a:rPr>
              <a:t>the page. You will </a:t>
            </a:r>
            <a:br>
              <a:rPr lang="en-US" b="0" i="0" u="none" strike="noStrike" baseline="0" dirty="0">
                <a:latin typeface="Segoe"/>
                <a:ea typeface="ＭＳ ゴシック"/>
              </a:rPr>
            </a:br>
            <a:r>
              <a:rPr lang="en-US" b="0" i="0" u="none" strike="noStrike" baseline="0" dirty="0">
                <a:latin typeface="Segoe"/>
                <a:ea typeface="ＭＳ ゴシック"/>
              </a:rPr>
              <a:t>note page breaks </a:t>
            </a:r>
            <a:br>
              <a:rPr lang="en-US" b="0" i="0" u="none" strike="noStrike" baseline="0" dirty="0">
                <a:latin typeface="Segoe"/>
                <a:ea typeface="ＭＳ ゴシック"/>
              </a:rPr>
            </a:br>
            <a:r>
              <a:rPr lang="en-US" b="0" i="0" u="none" strike="noStrike" baseline="0" dirty="0">
                <a:latin typeface="Segoe"/>
                <a:ea typeface="ＭＳ ゴシック"/>
              </a:rPr>
              <a:t>are indicated by </a:t>
            </a:r>
            <a:br>
              <a:rPr lang="en-US" b="0" i="0" u="none" strike="noStrike" baseline="0" dirty="0">
                <a:latin typeface="Segoe"/>
                <a:ea typeface="ＭＳ ゴシック"/>
              </a:rPr>
            </a:br>
            <a:r>
              <a:rPr lang="en-US" b="0" i="0" u="none" strike="noStrike" baseline="0" dirty="0">
                <a:latin typeface="Segoe"/>
                <a:ea typeface="ＭＳ ゴシック"/>
              </a:rPr>
              <a:t>the dashed lines. </a:t>
            </a:r>
            <a:endParaRPr lang="en-US" b="0" i="0" u="none" strike="noStrike" baseline="0" dirty="0">
              <a:latin typeface="Times New Roman"/>
              <a:ea typeface="ＭＳ ゴシック"/>
            </a:endParaRPr>
          </a:p>
        </p:txBody>
      </p:sp>
      <p:sp>
        <p:nvSpPr>
          <p:cNvPr id="5" name="Oval 4"/>
          <p:cNvSpPr/>
          <p:nvPr/>
        </p:nvSpPr>
        <p:spPr bwMode="auto">
          <a:xfrm>
            <a:off x="6172200" y="4800600"/>
            <a:ext cx="2209800" cy="304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2155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Customize and Print a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14.	Click the </a:t>
            </a:r>
            <a:r>
              <a:rPr lang="en-US" b="1" i="0" u="none" strike="noStrike" baseline="0" dirty="0">
                <a:solidFill>
                  <a:srgbClr val="FF0000"/>
                </a:solidFill>
                <a:latin typeface="Segoe"/>
                <a:ea typeface="ＭＳ ゴシック"/>
              </a:rPr>
              <a:t>File</a:t>
            </a:r>
            <a:r>
              <a:rPr lang="en-US" b="1" i="0" u="none" strike="noStrike" baseline="0" dirty="0">
                <a:latin typeface="Segoe"/>
                <a:ea typeface="ＭＳ ゴシック"/>
              </a:rPr>
              <a:t> </a:t>
            </a:r>
            <a:r>
              <a:rPr lang="en-US" b="0" i="0" u="none" strike="noStrike" baseline="0" dirty="0">
                <a:latin typeface="Segoe"/>
                <a:ea typeface="ＭＳ ゴシック"/>
              </a:rPr>
              <a:t>tab and then select </a:t>
            </a:r>
            <a:r>
              <a:rPr lang="en-US" b="1" i="0" u="none" strike="noStrike" baseline="0" dirty="0">
                <a:solidFill>
                  <a:srgbClr val="FF0000"/>
                </a:solidFill>
                <a:latin typeface="Segoe"/>
                <a:ea typeface="ＭＳ ゴシック"/>
              </a:rPr>
              <a:t>Print</a:t>
            </a:r>
            <a:r>
              <a:rPr lang="en-US" b="0" i="0" u="none" strike="noStrike" baseline="0" dirty="0">
                <a:latin typeface="Segoe"/>
                <a:ea typeface="ＭＳ ゴシック"/>
              </a:rPr>
              <a:t>. You will note that the report is now centered on the page.</a:t>
            </a:r>
          </a:p>
          <a:p>
            <a:pPr lvl="1" rtl="0"/>
            <a:r>
              <a:rPr lang="en-US" b="0" i="0" u="none" strike="noStrike" baseline="0" dirty="0">
                <a:latin typeface="Segoe"/>
                <a:ea typeface="ＭＳ ゴシック"/>
              </a:rPr>
              <a:t>15.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rtl="0"/>
            <a:r>
              <a:rPr lang="en-US" b="0" i="0" u="none" strike="noStrike" baseline="0" dirty="0">
                <a:latin typeface="Segoe"/>
                <a:ea typeface="ＭＳ ゴシック"/>
              </a:rPr>
              <a:t>Printing information from a project schedule to share with </a:t>
            </a:r>
            <a:r>
              <a:rPr lang="en-US" b="1" i="1" u="none" strike="noStrike" baseline="0" dirty="0">
                <a:latin typeface="Segoe"/>
                <a:ea typeface="ＭＳ ゴシック"/>
              </a:rPr>
              <a:t>stakeholders </a:t>
            </a:r>
            <a:r>
              <a:rPr lang="en-US" b="0" i="0" u="none" strike="noStrike" baseline="0" dirty="0">
                <a:latin typeface="Segoe"/>
                <a:ea typeface="ＭＳ ゴシック"/>
              </a:rPr>
              <a:t>is a common activity for project managers. </a:t>
            </a:r>
          </a:p>
          <a:p>
            <a:pPr lvl="0" rtl="0"/>
            <a:r>
              <a:rPr lang="en-US" b="0" i="0" u="none" strike="noStrike" baseline="0" dirty="0">
                <a:solidFill>
                  <a:srgbClr val="FF0000"/>
                </a:solidFill>
                <a:latin typeface="Segoe"/>
                <a:ea typeface="ＭＳ ゴシック"/>
              </a:rPr>
              <a:t>Stakeholders are the people or organizations that might be affected by project activities and can range from resources working on the project to customers receiving the project deliverables.</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45840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Reporting </a:t>
            </a:r>
            <a:r>
              <a:rPr lang="en-US" b="0" i="0" u="none" strike="noStrike" baseline="0" dirty="0">
                <a:solidFill>
                  <a:srgbClr val="FF0000"/>
                </a:solidFill>
                <a:latin typeface="Segoe"/>
                <a:ea typeface="ＭＳ ゴシック"/>
              </a:rPr>
              <a:t>Project Status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Microsoft Project provides many different ways to report a project’s status in terms of budget or variance. </a:t>
            </a:r>
          </a:p>
          <a:p>
            <a:pPr lvl="0" rtl="0"/>
            <a:r>
              <a:rPr lang="en-US" b="0" i="0" u="none" strike="noStrike" baseline="0">
                <a:latin typeface="Segoe"/>
                <a:ea typeface="ＭＳ ゴシック"/>
              </a:rPr>
              <a:t>A key part of a project manager’s job is knowing which stakeholders need to see which details in which format.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336945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Report </a:t>
            </a:r>
            <a:r>
              <a:rPr lang="en-US" b="0" i="0" u="none" strike="noStrike" baseline="0" dirty="0">
                <a:solidFill>
                  <a:srgbClr val="FF0000"/>
                </a:solidFill>
                <a:latin typeface="Segoe"/>
                <a:ea typeface="ＭＳ ゴシック"/>
              </a:rPr>
              <a:t>Project Variance </a:t>
            </a:r>
            <a:r>
              <a:rPr lang="en-US" b="0" i="0" u="none" strike="noStrike" baseline="0" dirty="0">
                <a:solidFill>
                  <a:srgbClr val="009E49"/>
                </a:solidFill>
                <a:latin typeface="Segoe"/>
                <a:ea typeface="ＭＳ ゴシック"/>
              </a:rPr>
              <a:t>with a “</a:t>
            </a:r>
            <a:r>
              <a:rPr lang="en-US" b="0" i="0" u="none" strike="noStrike" baseline="0" dirty="0">
                <a:solidFill>
                  <a:srgbClr val="FF0000"/>
                </a:solidFill>
                <a:latin typeface="Segoe"/>
                <a:ea typeface="ＭＳ ゴシック"/>
              </a:rPr>
              <a:t>Stoplight</a:t>
            </a:r>
            <a:r>
              <a:rPr lang="en-US" b="0" i="0" u="none" strike="noStrike" baseline="0" dirty="0">
                <a:solidFill>
                  <a:srgbClr val="009E49"/>
                </a:solidFill>
                <a:latin typeface="Segoe"/>
                <a:ea typeface="ＭＳ ゴシック"/>
              </a:rPr>
              <a:t>” View</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Click the </a:t>
            </a:r>
            <a:r>
              <a:rPr lang="en-US" b="1" i="0" u="none" strike="noStrike" baseline="0" dirty="0">
                <a:solidFill>
                  <a:srgbClr val="FF0000"/>
                </a:solidFill>
                <a:latin typeface="Segoe"/>
                <a:ea typeface="ＭＳ ゴシック"/>
              </a:rPr>
              <a:t>View </a:t>
            </a:r>
            <a:r>
              <a:rPr lang="en-US" b="0" i="0" u="none" strike="noStrike" baseline="0" dirty="0">
                <a:latin typeface="Segoe"/>
                <a:ea typeface="ＭＳ ゴシック"/>
              </a:rPr>
              <a:t>tab, then in the Task views group, select </a:t>
            </a:r>
            <a:r>
              <a:rPr lang="en-US" b="1" i="0" u="none" strike="noStrike" baseline="0" dirty="0">
                <a:solidFill>
                  <a:srgbClr val="FF0000"/>
                </a:solidFill>
                <a:latin typeface="Segoe"/>
                <a:ea typeface="ＭＳ ゴシック"/>
              </a:rPr>
              <a:t>Other Views </a:t>
            </a:r>
            <a:r>
              <a:rPr lang="en-US" b="0" i="0" u="none" strike="noStrike" baseline="0" dirty="0">
                <a:latin typeface="Segoe"/>
                <a:ea typeface="ＭＳ ゴシック"/>
              </a:rPr>
              <a:t>then select </a:t>
            </a:r>
            <a:r>
              <a:rPr lang="en-US" b="1" i="0" u="none" strike="noStrike" baseline="0" dirty="0">
                <a:solidFill>
                  <a:srgbClr val="FF0000"/>
                </a:solidFill>
                <a:latin typeface="Segoe"/>
                <a:ea typeface="ＭＳ ゴシック"/>
              </a:rPr>
              <a:t>More Views</a:t>
            </a:r>
            <a:r>
              <a:rPr lang="en-US" b="0" i="0" u="none" strike="noStrike" baseline="0" dirty="0">
                <a:latin typeface="Segoe"/>
                <a:ea typeface="ＭＳ ゴシック"/>
              </a:rPr>
              <a:t>. In the list select </a:t>
            </a:r>
            <a:r>
              <a:rPr lang="en-US" b="1" i="0" u="none" strike="noStrike" baseline="0" dirty="0">
                <a:solidFill>
                  <a:srgbClr val="FF0000"/>
                </a:solidFill>
                <a:latin typeface="Segoe"/>
                <a:ea typeface="ＭＳ ゴシック"/>
              </a:rPr>
              <a:t>Task Sheet </a:t>
            </a:r>
            <a:r>
              <a:rPr lang="en-US" b="0" i="0" u="none" strike="noStrike" baseline="0" dirty="0">
                <a:latin typeface="Segoe"/>
                <a:ea typeface="ＭＳ ゴシック"/>
              </a:rPr>
              <a:t>and then click </a:t>
            </a:r>
            <a:r>
              <a:rPr lang="en-US" b="1" i="0" u="none" strike="noStrike" baseline="0" dirty="0">
                <a:solidFill>
                  <a:srgbClr val="FF0000"/>
                </a:solidFill>
                <a:latin typeface="Segoe"/>
                <a:ea typeface="ＭＳ ゴシック"/>
              </a:rPr>
              <a:t>Apply</a:t>
            </a:r>
            <a:r>
              <a:rPr lang="en-US" b="0" i="0" u="none" strike="noStrike" baseline="0" dirty="0">
                <a:latin typeface="Segoe"/>
                <a:ea typeface="ＭＳ ゴシック"/>
              </a:rPr>
              <a:t>. Microsoft Project displays the Task Sheet view.</a:t>
            </a:r>
          </a:p>
          <a:p>
            <a:pPr lvl="1" rtl="0"/>
            <a:r>
              <a:rPr lang="en-US" b="0" i="0" u="none" strike="noStrike" baseline="0" dirty="0">
                <a:latin typeface="Segoe"/>
                <a:ea typeface="ＭＳ ゴシック"/>
              </a:rPr>
              <a:t>2.	Select the </a:t>
            </a:r>
            <a:r>
              <a:rPr lang="en-US" b="1" i="0" u="none" strike="noStrike" baseline="0" dirty="0">
                <a:solidFill>
                  <a:srgbClr val="FF0000"/>
                </a:solidFill>
                <a:latin typeface="Segoe"/>
                <a:ea typeface="ＭＳ ゴシック"/>
              </a:rPr>
              <a:t>Tables </a:t>
            </a:r>
            <a:r>
              <a:rPr lang="en-US" b="0" i="0" u="none" strike="noStrike" baseline="0" dirty="0">
                <a:latin typeface="Segoe"/>
                <a:ea typeface="ＭＳ ゴシック"/>
              </a:rPr>
              <a:t>button and then click </a:t>
            </a:r>
            <a:r>
              <a:rPr lang="en-US" b="1" i="0" u="none" strike="noStrike" baseline="0" dirty="0">
                <a:latin typeface="Segoe"/>
                <a:ea typeface="ＭＳ ゴシック"/>
              </a:rPr>
              <a:t>Cost</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3.	Click on the </a:t>
            </a:r>
            <a:r>
              <a:rPr lang="en-US" b="1" i="0" u="none" strike="noStrike" baseline="0" dirty="0">
                <a:solidFill>
                  <a:srgbClr val="FF0000"/>
                </a:solidFill>
                <a:latin typeface="Segoe"/>
                <a:ea typeface="ＭＳ ゴシック"/>
              </a:rPr>
              <a:t>Project </a:t>
            </a:r>
            <a:r>
              <a:rPr lang="en-US" b="0" i="0" u="none" strike="noStrike" baseline="0" dirty="0">
                <a:latin typeface="Segoe"/>
                <a:ea typeface="ＭＳ ゴシック"/>
              </a:rPr>
              <a:t>tab, and then click the </a:t>
            </a:r>
            <a:r>
              <a:rPr lang="en-US" b="1" i="0" u="none" strike="noStrike" baseline="0" dirty="0">
                <a:solidFill>
                  <a:srgbClr val="FF0000"/>
                </a:solidFill>
                <a:latin typeface="Segoe"/>
                <a:ea typeface="ＭＳ ゴシック"/>
              </a:rPr>
              <a:t>Custom Fields </a:t>
            </a:r>
            <a:r>
              <a:rPr lang="en-US" b="0" i="0" u="none" strike="noStrike" baseline="0" dirty="0">
                <a:latin typeface="Segoe"/>
                <a:ea typeface="ＭＳ ゴシック"/>
              </a:rPr>
              <a:t>button. The Custom Fields dialog box appears.</a:t>
            </a:r>
          </a:p>
          <a:p>
            <a:pPr lvl="1" rtl="0"/>
            <a:r>
              <a:rPr lang="en-US" b="0" i="0" u="none" strike="noStrike" baseline="0" dirty="0">
                <a:latin typeface="Segoe"/>
                <a:ea typeface="ＭＳ ゴシック"/>
              </a:rPr>
              <a:t>4.	Under the Field label at the top of the dialog box, make sure that </a:t>
            </a:r>
            <a:r>
              <a:rPr lang="en-US" b="1" i="0" u="none" strike="noStrike" baseline="0" dirty="0">
                <a:solidFill>
                  <a:srgbClr val="FF0000"/>
                </a:solidFill>
                <a:latin typeface="Segoe"/>
                <a:ea typeface="ＭＳ ゴシック"/>
              </a:rPr>
              <a:t>Task</a:t>
            </a:r>
            <a:r>
              <a:rPr lang="en-US" b="1" i="0" u="none" strike="noStrike" baseline="0" dirty="0">
                <a:latin typeface="Segoe"/>
                <a:ea typeface="ＭＳ ゴシック"/>
              </a:rPr>
              <a:t> </a:t>
            </a:r>
            <a:r>
              <a:rPr lang="en-US" b="0" i="0" u="none" strike="noStrike" baseline="0" dirty="0">
                <a:latin typeface="Segoe"/>
                <a:ea typeface="ＭＳ ゴシック"/>
              </a:rPr>
              <a:t>is selected. In the Type box, select </a:t>
            </a:r>
            <a:r>
              <a:rPr lang="en-US" b="1" i="0" u="none" strike="noStrike" baseline="0" dirty="0">
                <a:solidFill>
                  <a:srgbClr val="FF0000"/>
                </a:solidFill>
                <a:latin typeface="Segoe"/>
                <a:ea typeface="ＭＳ ゴシック"/>
              </a:rPr>
              <a:t>Number</a:t>
            </a:r>
            <a:r>
              <a:rPr lang="en-US" b="1" i="0" u="none" strike="noStrike" baseline="0" dirty="0">
                <a:latin typeface="Segoe"/>
                <a:ea typeface="ＭＳ ゴシック"/>
              </a:rPr>
              <a:t> </a:t>
            </a:r>
            <a:r>
              <a:rPr lang="en-US" b="0" i="0" u="none" strike="noStrike" baseline="0" dirty="0">
                <a:latin typeface="Segoe"/>
                <a:ea typeface="ＭＳ ゴシック"/>
              </a:rPr>
              <a:t>from the dropdown list.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57209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1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659467"/>
            <a:ext cx="8094133" cy="1998360"/>
          </a:xfrm>
          <a:prstGeom prst="rect">
            <a:avLst/>
          </a:prstGeom>
        </p:spPr>
      </p:pic>
    </p:spTree>
    <p:extLst>
      <p:ext uri="{BB962C8B-B14F-4D97-AF65-F5344CB8AC3E}">
        <p14:creationId xmlns:p14="http://schemas.microsoft.com/office/powerpoint/2010/main" val="412090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In the Field list, select </a:t>
            </a:r>
            <a:r>
              <a:rPr lang="en-US" b="0" i="0" u="sng" strike="noStrike" baseline="0" dirty="0" err="1">
                <a:latin typeface="Segoe"/>
                <a:ea typeface="ＭＳ ゴシック"/>
              </a:rPr>
              <a:t>Overbudget</a:t>
            </a:r>
            <a:r>
              <a:rPr lang="en-US" b="0" i="0" u="none" strike="noStrike" baseline="0" dirty="0">
                <a:latin typeface="Segoe"/>
                <a:ea typeface="ＭＳ ゴシック"/>
              </a:rPr>
              <a:t> (Number3).</a:t>
            </a:r>
          </a:p>
          <a:p>
            <a:pPr lvl="1" rtl="0"/>
            <a:r>
              <a:rPr lang="en-US" b="0" i="0" u="none" strike="noStrike" baseline="0" dirty="0">
                <a:latin typeface="Segoe"/>
                <a:ea typeface="ＭＳ ゴシック"/>
              </a:rPr>
              <a:t>6.	Under the Custom attributes label, click the </a:t>
            </a:r>
            <a:r>
              <a:rPr lang="en-US" b="1" i="0" u="none" strike="noStrike" baseline="0" dirty="0">
                <a:solidFill>
                  <a:srgbClr val="FF0000"/>
                </a:solidFill>
                <a:latin typeface="Segoe"/>
                <a:ea typeface="ＭＳ ゴシック"/>
              </a:rPr>
              <a:t>Formula</a:t>
            </a:r>
            <a:r>
              <a:rPr lang="en-US" b="1" i="0" u="none" strike="noStrike" baseline="0" dirty="0">
                <a:latin typeface="Segoe"/>
                <a:ea typeface="ＭＳ ゴシック"/>
              </a:rPr>
              <a:t> </a:t>
            </a:r>
            <a:r>
              <a:rPr lang="en-US" b="0" i="0" u="none" strike="noStrike" baseline="0" dirty="0">
                <a:latin typeface="Segoe"/>
                <a:ea typeface="ＭＳ ゴシック"/>
              </a:rPr>
              <a:t>button. The Formula dialog box is displayed. The formula shown in this dialog box has been pre-entered for accuracy and to save time. Your screen should look similar to the figure below.</a:t>
            </a:r>
            <a:endParaRPr lang="en-US" b="0" i="0" u="none" strike="noStrike" baseline="0" dirty="0">
              <a:latin typeface="Times New Roman"/>
              <a:ea typeface="ＭＳ ゴシック"/>
            </a:endParaRPr>
          </a:p>
        </p:txBody>
      </p:sp>
      <p:pic>
        <p:nvPicPr>
          <p:cNvPr id="4" name="Picture 3" descr="10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7900" y="3481740"/>
            <a:ext cx="4699000" cy="267582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
        <p:nvSpPr>
          <p:cNvPr id="8" name="Oval 7"/>
          <p:cNvSpPr/>
          <p:nvPr/>
        </p:nvSpPr>
        <p:spPr bwMode="auto">
          <a:xfrm>
            <a:off x="2286000" y="4038600"/>
            <a:ext cx="4038600" cy="685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7282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formula evaluates each task’s cost variance. </a:t>
            </a:r>
          </a:p>
          <a:p>
            <a:pPr lvl="0" rtl="0"/>
            <a:r>
              <a:rPr lang="en-US" b="0" i="0" u="none" strike="noStrike" baseline="0" dirty="0">
                <a:latin typeface="Segoe"/>
                <a:ea typeface="ＭＳ ゴシック"/>
              </a:rPr>
              <a:t>If the task is above 20 percent above baseline, the formula assigns the number 30 to the task; if it is between 20 percent and 10 and percent, a 20; and if below 10 percent, a 10. If the task does not fit within those criteria, such as the case with a milestone task which should have no costs, the formula returns a zero value. </a:t>
            </a:r>
          </a:p>
          <a:p>
            <a:pPr lvl="0" rtl="0"/>
            <a:r>
              <a:rPr lang="en-US" b="0" i="0" u="none" strike="noStrike" baseline="0" dirty="0">
                <a:latin typeface="Segoe"/>
                <a:ea typeface="ＭＳ ゴシック"/>
              </a:rPr>
              <a:t>Note: For the purposes of this project, </a:t>
            </a:r>
            <a:r>
              <a:rPr lang="en-US" b="0" i="0" u="sng" strike="noStrike" baseline="0" dirty="0">
                <a:latin typeface="Segoe"/>
                <a:ea typeface="ＭＳ ゴシック"/>
              </a:rPr>
              <a:t>a variance of 20 percent above baseline has been decided on by the project manager and sponsor as the maximum tolerance level.</a:t>
            </a:r>
            <a:endParaRPr lang="en-US" b="0" i="0" u="sng"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79747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7.	Click </a:t>
            </a:r>
            <a:r>
              <a:rPr lang="en-US" b="1" i="0" u="none" strike="noStrike" baseline="0" dirty="0">
                <a:solidFill>
                  <a:srgbClr val="FF0000"/>
                </a:solidFill>
                <a:latin typeface="Segoe"/>
                <a:ea typeface="ＭＳ ゴシック"/>
              </a:rPr>
              <a:t>Cancel </a:t>
            </a:r>
            <a:r>
              <a:rPr lang="en-US" b="0" i="0" u="none" strike="noStrike" baseline="0" dirty="0">
                <a:latin typeface="Segoe"/>
                <a:ea typeface="ＭＳ ゴシック"/>
              </a:rPr>
              <a:t>to close the Formula dialog box.</a:t>
            </a:r>
          </a:p>
          <a:p>
            <a:pPr lvl="1" rtl="0">
              <a:buClrTx/>
              <a:buAutoNum type="arabicPeriod" startAt="8"/>
            </a:pPr>
            <a:r>
              <a:rPr lang="en-US" b="0" i="0" u="none" strike="noStrike" baseline="0" dirty="0">
                <a:latin typeface="Segoe"/>
                <a:ea typeface="ＭＳ ゴシック"/>
              </a:rPr>
              <a:t>In the </a:t>
            </a:r>
            <a:r>
              <a:rPr lang="en-US" b="1" i="0" u="none" strike="noStrike" baseline="0" dirty="0">
                <a:latin typeface="Segoe"/>
                <a:ea typeface="ＭＳ ゴシック"/>
              </a:rPr>
              <a:t>Custom Fields </a:t>
            </a:r>
            <a:r>
              <a:rPr lang="en-US" b="0" i="0" u="none" strike="noStrike" baseline="0" dirty="0">
                <a:latin typeface="Segoe"/>
                <a:ea typeface="ＭＳ ゴシック"/>
              </a:rPr>
              <a:t>dialog box, under the </a:t>
            </a:r>
            <a:r>
              <a:rPr lang="en-US" b="1" i="0" u="none" strike="noStrike" baseline="0" dirty="0">
                <a:latin typeface="Segoe"/>
                <a:ea typeface="ＭＳ ゴシック"/>
              </a:rPr>
              <a:t>Values</a:t>
            </a:r>
            <a:r>
              <a:rPr lang="en-US" b="0" i="0" u="none" strike="noStrike" baseline="0" dirty="0">
                <a:latin typeface="Segoe"/>
                <a:ea typeface="ＭＳ ゴシック"/>
              </a:rPr>
              <a:t> to display label, click the </a:t>
            </a:r>
            <a:r>
              <a:rPr lang="en-US" b="1" i="0" u="none" strike="noStrike" baseline="0" dirty="0">
                <a:solidFill>
                  <a:srgbClr val="FF0000"/>
                </a:solidFill>
                <a:latin typeface="Segoe"/>
                <a:ea typeface="ＭＳ ゴシック"/>
              </a:rPr>
              <a:t>Graphical Indicators </a:t>
            </a:r>
            <a:r>
              <a:rPr lang="en-US" b="0" i="0" u="none" strike="noStrike" baseline="0" dirty="0">
                <a:latin typeface="Segoe"/>
                <a:ea typeface="ＭＳ ゴシック"/>
              </a:rPr>
              <a:t>button. </a:t>
            </a:r>
          </a:p>
          <a:p>
            <a:pPr lvl="1" rtl="0"/>
            <a:r>
              <a:rPr lang="en-US" b="0" i="0" u="none" strike="noStrike" baseline="0" dirty="0">
                <a:latin typeface="Segoe"/>
                <a:ea typeface="ＭＳ ゴシック"/>
              </a:rPr>
              <a:t>The Graphical Indicators dialog box appears. This dialog box enables you to specify a </a:t>
            </a:r>
            <a:r>
              <a:rPr lang="en-US" b="0" i="0" u="sng" strike="noStrike" baseline="0" dirty="0">
                <a:latin typeface="Segoe"/>
                <a:ea typeface="ＭＳ ゴシック"/>
              </a:rPr>
              <a:t>unique graphical indicator </a:t>
            </a:r>
            <a:r>
              <a:rPr lang="en-US" b="0" i="0" u="none" strike="noStrike" baseline="0" dirty="0">
                <a:latin typeface="Segoe"/>
                <a:ea typeface="ＭＳ ゴシック"/>
              </a:rPr>
              <a:t>to display, depending on the value of a field for each task. In this usage, the values returned from the formula in the figure on slide 20 are used to assign the graphical indicator. </a:t>
            </a:r>
          </a:p>
          <a:p>
            <a:pPr lvl="1" rtl="0"/>
            <a:r>
              <a:rPr lang="en-US" b="0" i="0" u="none" strike="noStrike" baseline="0" dirty="0">
                <a:latin typeface="Segoe"/>
                <a:ea typeface="ＭＳ ゴシック"/>
              </a:rPr>
              <a:t>To save time, the indicators have already been selected.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9105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9.	Click the </a:t>
            </a:r>
            <a:r>
              <a:rPr lang="en-US" b="1" i="0" u="none" strike="noStrike" baseline="0" dirty="0">
                <a:latin typeface="Segoe"/>
                <a:ea typeface="ＭＳ ゴシック"/>
              </a:rPr>
              <a:t>first cell </a:t>
            </a:r>
            <a:r>
              <a:rPr lang="en-US" b="0" i="0" u="none" strike="noStrike" baseline="0" dirty="0">
                <a:latin typeface="Segoe"/>
                <a:ea typeface="ＭＳ ゴシック"/>
              </a:rPr>
              <a:t>under the Image column heading, and then click the </a:t>
            </a:r>
            <a:r>
              <a:rPr lang="en-US" b="1" i="0" u="none" strike="noStrike" baseline="0" dirty="0">
                <a:latin typeface="Segoe"/>
                <a:ea typeface="ＭＳ ゴシック"/>
              </a:rPr>
              <a:t>down arrow</a:t>
            </a:r>
            <a:r>
              <a:rPr lang="en-US" b="0" i="0" u="none" strike="noStrike" baseline="0" dirty="0">
                <a:latin typeface="Segoe"/>
                <a:ea typeface="ＭＳ ゴシック"/>
              </a:rPr>
              <a:t>. Here you can see the many graphical indicators you can associate with the values of fields.</a:t>
            </a:r>
          </a:p>
          <a:p>
            <a:pPr lvl="1" rtl="0"/>
            <a:r>
              <a:rPr lang="en-US" b="0" i="0" u="none" strike="noStrike" baseline="0" dirty="0">
                <a:latin typeface="Segoe"/>
                <a:ea typeface="ＭＳ ゴシック"/>
              </a:rPr>
              <a:t>10.	Click </a:t>
            </a:r>
            <a:r>
              <a:rPr lang="en-US" b="1" i="0" u="none" strike="noStrike" baseline="0" dirty="0">
                <a:solidFill>
                  <a:srgbClr val="FF0000"/>
                </a:solidFill>
                <a:latin typeface="Segoe"/>
                <a:ea typeface="ＭＳ ゴシック"/>
              </a:rPr>
              <a:t>Cancel</a:t>
            </a:r>
            <a:r>
              <a:rPr lang="en-US" b="1" i="0" u="none" strike="noStrike" baseline="0" dirty="0">
                <a:latin typeface="Segoe"/>
                <a:ea typeface="ＭＳ ゴシック"/>
              </a:rPr>
              <a:t> </a:t>
            </a:r>
            <a:r>
              <a:rPr lang="en-US" b="0" i="0" u="none" strike="noStrike" baseline="0" dirty="0">
                <a:latin typeface="Segoe"/>
                <a:ea typeface="ＭＳ ゴシック"/>
              </a:rPr>
              <a:t>twice to close the Graphical Indicators dialog box, and then click </a:t>
            </a:r>
            <a:r>
              <a:rPr lang="en-US" b="1" i="0" u="none" strike="noStrike" baseline="0" dirty="0">
                <a:solidFill>
                  <a:srgbClr val="FF0000"/>
                </a:solidFill>
                <a:latin typeface="Segoe"/>
                <a:ea typeface="ＭＳ ゴシック"/>
              </a:rPr>
              <a:t>Cancel</a:t>
            </a:r>
            <a:r>
              <a:rPr lang="en-US" b="1" i="0" u="none" strike="noStrike" baseline="0" dirty="0">
                <a:latin typeface="Segoe"/>
                <a:ea typeface="ＭＳ ゴシック"/>
              </a:rPr>
              <a:t> </a:t>
            </a:r>
            <a:r>
              <a:rPr lang="en-US" b="0" i="0" u="none" strike="noStrike" baseline="0" dirty="0">
                <a:latin typeface="Segoe"/>
                <a:ea typeface="ＭＳ ゴシック"/>
              </a:rPr>
              <a:t>again to close the Custom Fields dialog box.</a:t>
            </a:r>
          </a:p>
          <a:p>
            <a:pPr lvl="1" rtl="0"/>
            <a:r>
              <a:rPr lang="en-US" b="0" i="0" u="none" strike="noStrike" baseline="0" dirty="0">
                <a:latin typeface="Segoe"/>
                <a:ea typeface="ＭＳ ゴシック"/>
              </a:rPr>
              <a:t>11.	Right-click the </a:t>
            </a:r>
            <a:r>
              <a:rPr lang="en-US" b="1" i="0" u="none" strike="noStrike" baseline="0" dirty="0">
                <a:solidFill>
                  <a:srgbClr val="FF0000"/>
                </a:solidFill>
                <a:latin typeface="Segoe"/>
                <a:ea typeface="ＭＳ ゴシック"/>
              </a:rPr>
              <a:t>Fixed Cost </a:t>
            </a:r>
            <a:r>
              <a:rPr lang="en-US" b="0" i="0" u="none" strike="noStrike" baseline="0" dirty="0">
                <a:latin typeface="Segoe"/>
                <a:ea typeface="ＭＳ ゴシック"/>
              </a:rPr>
              <a:t>column heading. Select </a:t>
            </a:r>
            <a:r>
              <a:rPr lang="en-US" b="1" i="0" u="none" strike="noStrike" baseline="0" dirty="0">
                <a:solidFill>
                  <a:srgbClr val="FF0000"/>
                </a:solidFill>
                <a:latin typeface="Segoe"/>
                <a:ea typeface="ＭＳ ゴシック"/>
              </a:rPr>
              <a:t>Insert Column</a:t>
            </a:r>
            <a:r>
              <a:rPr lang="en-US" b="1" i="0" u="none" strike="noStrike" baseline="0" dirty="0">
                <a:latin typeface="Segoe"/>
                <a:ea typeface="ＭＳ ゴシック"/>
              </a:rPr>
              <a:t> </a:t>
            </a:r>
            <a:r>
              <a:rPr lang="en-US" b="0" i="0" u="none" strike="noStrike" baseline="0" dirty="0">
                <a:latin typeface="Segoe"/>
                <a:ea typeface="ＭＳ ゴシック"/>
              </a:rPr>
              <a:t>from the list.</a:t>
            </a:r>
          </a:p>
          <a:p>
            <a:pPr lvl="1"/>
            <a:r>
              <a:rPr lang="en-US" dirty="0">
                <a:latin typeface="Segoe"/>
                <a:ea typeface="ＭＳ ゴシック"/>
              </a:rPr>
              <a:t>12.	From the keyboard, start typing the word “</a:t>
            </a:r>
            <a:r>
              <a:rPr lang="en-US" b="1" dirty="0">
                <a:solidFill>
                  <a:srgbClr val="FF0000"/>
                </a:solidFill>
                <a:latin typeface="Segoe"/>
                <a:ea typeface="ＭＳ ゴシック"/>
              </a:rPr>
              <a:t>Over</a:t>
            </a:r>
            <a:r>
              <a:rPr lang="en-US" dirty="0">
                <a:latin typeface="Segoe"/>
                <a:ea typeface="ＭＳ ゴシック"/>
              </a:rPr>
              <a:t>”. </a:t>
            </a:r>
          </a:p>
          <a:p>
            <a:pPr lvl="0"/>
            <a:r>
              <a:rPr lang="en-US" dirty="0">
                <a:latin typeface="Segoe"/>
                <a:ea typeface="ＭＳ ゴシック"/>
              </a:rPr>
              <a:t>Notice how Project narrows the list down as you type. You can also navigate using the scroll bar to </a:t>
            </a:r>
            <a:r>
              <a:rPr lang="en-US" b="1" dirty="0" err="1">
                <a:latin typeface="Segoe"/>
                <a:ea typeface="ＭＳ ゴシック"/>
              </a:rPr>
              <a:t>Overbudget</a:t>
            </a:r>
            <a:r>
              <a:rPr lang="en-US" b="1" dirty="0">
                <a:latin typeface="Segoe"/>
                <a:ea typeface="ＭＳ ゴシック"/>
              </a:rPr>
              <a:t> (Number3)</a:t>
            </a:r>
            <a:r>
              <a:rPr lang="en-US" dirty="0">
                <a:latin typeface="Segoe"/>
                <a:ea typeface="ＭＳ ゴシック"/>
              </a:rPr>
              <a:t>. </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301500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Microsoft Project displays the Overbudget column in the Cost table. Your screen should look similar to the figure below. </a:t>
            </a:r>
          </a:p>
        </p:txBody>
      </p:sp>
      <p:pic>
        <p:nvPicPr>
          <p:cNvPr id="4" name="Picture 3" descr="101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339435"/>
            <a:ext cx="6621702" cy="4137565"/>
          </a:xfrm>
          <a:prstGeom prst="rect">
            <a:avLst/>
          </a:prstGeom>
        </p:spPr>
      </p:pic>
      <p:sp>
        <p:nvSpPr>
          <p:cNvPr id="5" name="Oval 4"/>
          <p:cNvSpPr/>
          <p:nvPr/>
        </p:nvSpPr>
        <p:spPr bwMode="auto">
          <a:xfrm>
            <a:off x="4419600" y="2286000"/>
            <a:ext cx="3810000" cy="304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819400" y="2286000"/>
            <a:ext cx="1524000" cy="304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p:cNvSpPr/>
          <p:nvPr/>
        </p:nvSpPr>
        <p:spPr bwMode="auto">
          <a:xfrm>
            <a:off x="1143000" y="5943600"/>
            <a:ext cx="2590800" cy="5334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4343400" y="5943600"/>
            <a:ext cx="2590800" cy="5334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3794" name="Picture 2" descr="Image result for stoplight"/>
          <p:cNvPicPr>
            <a:picLocks noChangeAspect="1" noChangeArrowheads="1"/>
          </p:cNvPicPr>
          <p:nvPr/>
        </p:nvPicPr>
        <p:blipFill>
          <a:blip r:embed="rId3" cstate="print"/>
          <a:srcRect/>
          <a:stretch>
            <a:fillRect/>
          </a:stretch>
        </p:blipFill>
        <p:spPr bwMode="auto">
          <a:xfrm>
            <a:off x="381000" y="3200400"/>
            <a:ext cx="940189" cy="2152650"/>
          </a:xfrm>
          <a:prstGeom prst="rect">
            <a:avLst/>
          </a:prstGeom>
          <a:noFill/>
        </p:spPr>
      </p:pic>
    </p:spTree>
    <p:extLst>
      <p:ext uri="{BB962C8B-B14F-4D97-AF65-F5344CB8AC3E}">
        <p14:creationId xmlns:p14="http://schemas.microsoft.com/office/powerpoint/2010/main" val="3181802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Report Project Variance with a “Stoplight” View</a:t>
            </a:r>
            <a:endParaRPr lang="en-US"/>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The custom field </a:t>
            </a:r>
            <a:r>
              <a:rPr lang="en-US" dirty="0" err="1">
                <a:latin typeface="Segoe"/>
                <a:ea typeface="ＭＳ ゴシック"/>
              </a:rPr>
              <a:t>Overbudget</a:t>
            </a:r>
            <a:r>
              <a:rPr lang="en-US" dirty="0">
                <a:latin typeface="Segoe"/>
                <a:ea typeface="ＭＳ ゴシック"/>
              </a:rPr>
              <a:t> (Number3) displays a graphical indicator that represents one of three different levels of cost variance. </a:t>
            </a:r>
          </a:p>
          <a:p>
            <a:pPr lvl="0">
              <a:buClr>
                <a:srgbClr val="009E49"/>
              </a:buClr>
            </a:pPr>
            <a:r>
              <a:rPr lang="en-US" dirty="0">
                <a:latin typeface="Segoe"/>
                <a:ea typeface="ＭＳ ゴシック"/>
              </a:rPr>
              <a:t>The </a:t>
            </a:r>
            <a:r>
              <a:rPr lang="en-US" b="1" dirty="0">
                <a:latin typeface="Segoe"/>
                <a:ea typeface="ＭＳ ゴシック"/>
              </a:rPr>
              <a:t>graphical indicators will change</a:t>
            </a:r>
            <a:r>
              <a:rPr lang="en-US" dirty="0">
                <a:latin typeface="Segoe"/>
                <a:ea typeface="ＭＳ ゴシック"/>
              </a:rPr>
              <a:t>, according to the ranges specified in the formula, as each task’s cost variance changes. This is a useful format for identifying tasks whose cost variance is higher than you would like (as indicated by the red and yellow indicators). </a:t>
            </a:r>
          </a:p>
          <a:p>
            <a:pPr lvl="0">
              <a:buClr>
                <a:srgbClr val="009E49"/>
              </a:buClr>
            </a:pPr>
            <a:r>
              <a:rPr lang="en-US" dirty="0">
                <a:latin typeface="Segoe"/>
                <a:ea typeface="ＭＳ ゴシック"/>
              </a:rPr>
              <a:t>This makes it easy for any stakeholder to quickly scan the task list and locate tasks that need further attention.</a:t>
            </a:r>
          </a:p>
          <a:p>
            <a:pPr lvl="1"/>
            <a:r>
              <a:rPr lang="en-US" dirty="0">
                <a:latin typeface="Segoe"/>
                <a:ea typeface="ＭＳ ゴシック"/>
              </a:rPr>
              <a:t>13.	</a:t>
            </a:r>
            <a:r>
              <a:rPr lang="en-US" b="1" dirty="0">
                <a:latin typeface="Segoe"/>
                <a:ea typeface="ＭＳ ゴシック"/>
              </a:rPr>
              <a:t>SAVE </a:t>
            </a:r>
            <a:r>
              <a:rPr lang="en-US" dirty="0">
                <a:latin typeface="Segoe"/>
                <a:ea typeface="ＭＳ ゴシック"/>
              </a:rPr>
              <a:t>the project schedule.</a:t>
            </a:r>
          </a:p>
          <a:p>
            <a:pPr lvl="0">
              <a:buClr>
                <a:srgbClr val="009E49"/>
              </a:buClr>
            </a:pPr>
            <a:r>
              <a:rPr lang="en-US" b="1" dirty="0">
                <a:latin typeface="Segoe"/>
                <a:ea typeface="ＭＳ ゴシック"/>
              </a:rPr>
              <a:t>PAUSE. LEAVE </a:t>
            </a:r>
            <a:r>
              <a:rPr lang="en-US" dirty="0">
                <a:latin typeface="Segoe"/>
                <a:ea typeface="ＭＳ ゴシック"/>
              </a:rPr>
              <a:t>Project open to use in the next exercise.</a:t>
            </a:r>
            <a:endParaRPr lang="en-US" dirty="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393470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Report Project Variance with a “Stoplight”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this exercise, you used a custom field with a custom formula to create a custom stoplight report.</a:t>
            </a:r>
          </a:p>
          <a:p>
            <a:pPr lvl="0" rtl="0"/>
            <a:r>
              <a:rPr lang="en-US" b="0" i="0" u="none" strike="noStrike" baseline="0">
                <a:latin typeface="Segoe"/>
                <a:ea typeface="ＭＳ ゴシック"/>
              </a:rPr>
              <a:t>As a project manager, you will find many ways to present the current status of your project. Bear in mind the audience of the report. For example, you will want to present high level information to upper management. Conversely, you will want to give detailed information to the project team.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04703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Down 7">
            <a:extLst>
              <a:ext uri="{FF2B5EF4-FFF2-40B4-BE49-F238E27FC236}">
                <a16:creationId xmlns:a16="http://schemas.microsoft.com/office/drawing/2014/main" id="{F33274D3-E0E2-4D96-815E-4764B98105C9}"/>
              </a:ext>
            </a:extLst>
          </p:cNvPr>
          <p:cNvSpPr/>
          <p:nvPr/>
        </p:nvSpPr>
        <p:spPr bwMode="auto">
          <a:xfrm rot="12736628">
            <a:off x="5640495" y="2048438"/>
            <a:ext cx="228600" cy="291873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Arrow: Down 6">
            <a:extLst>
              <a:ext uri="{FF2B5EF4-FFF2-40B4-BE49-F238E27FC236}">
                <a16:creationId xmlns:a16="http://schemas.microsoft.com/office/drawing/2014/main" id="{C298457C-CE19-41CF-95DD-328AF8228D65}"/>
              </a:ext>
            </a:extLst>
          </p:cNvPr>
          <p:cNvSpPr/>
          <p:nvPr/>
        </p:nvSpPr>
        <p:spPr bwMode="auto">
          <a:xfrm rot="9770374">
            <a:off x="4429065" y="2202548"/>
            <a:ext cx="228600" cy="258482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Using Visual Reports </a:t>
            </a:r>
            <a:r>
              <a:rPr lang="en-US" b="0" i="0" u="none" strike="noStrike" baseline="0" dirty="0">
                <a:solidFill>
                  <a:srgbClr val="FF0000"/>
                </a:solidFill>
                <a:latin typeface="Segoe"/>
                <a:ea typeface="ＭＳ ゴシック"/>
              </a:rPr>
              <a:t>Stop on </a:t>
            </a:r>
            <a:r>
              <a:rPr lang="en-US" b="0" i="0" u="none" strike="noStrike" baseline="0" dirty="0" err="1">
                <a:solidFill>
                  <a:srgbClr val="FF0000"/>
                </a:solidFill>
                <a:latin typeface="Segoe"/>
                <a:ea typeface="ＭＳ ゴシック"/>
              </a:rPr>
              <a:t>thurs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0" i="0" u="none" strike="noStrike" baseline="0" dirty="0">
                <a:solidFill>
                  <a:srgbClr val="FF0000"/>
                </a:solidFill>
                <a:latin typeface="Segoe"/>
                <a:ea typeface="ＭＳ ゴシック"/>
              </a:rPr>
              <a:t>Visual Reports </a:t>
            </a:r>
            <a:r>
              <a:rPr lang="en-US" b="0" i="0" u="none" strike="noStrike" baseline="0" dirty="0">
                <a:latin typeface="Segoe"/>
                <a:ea typeface="ＭＳ ゴシック"/>
              </a:rPr>
              <a:t>feature of Microsoft Project 2013 combines the power of </a:t>
            </a:r>
            <a:r>
              <a:rPr lang="en-US" b="0" i="0" u="none" strike="noStrike" baseline="0" dirty="0">
                <a:solidFill>
                  <a:srgbClr val="FF0000"/>
                </a:solidFill>
                <a:latin typeface="Segoe"/>
                <a:ea typeface="ＭＳ ゴシック"/>
              </a:rPr>
              <a:t>Microsoft Excel and Microsoft Visio </a:t>
            </a:r>
            <a:r>
              <a:rPr lang="en-US" b="0" i="0" u="none" strike="noStrike" baseline="0" dirty="0">
                <a:latin typeface="Segoe"/>
                <a:ea typeface="ＭＳ ゴシック"/>
              </a:rPr>
              <a:t>with the data of your project to create high-impact, visually centered reports. </a:t>
            </a:r>
          </a:p>
          <a:p>
            <a:pPr lvl="0" rtl="0"/>
            <a:r>
              <a:rPr lang="en-US" b="0" i="0" u="none" strike="noStrike" baseline="0" dirty="0">
                <a:latin typeface="Segoe"/>
                <a:ea typeface="ＭＳ ゴシック"/>
              </a:rPr>
              <a:t>You can use a </a:t>
            </a:r>
            <a:r>
              <a:rPr lang="en-US" b="0" i="0" u="none" strike="noStrike" baseline="0" dirty="0">
                <a:solidFill>
                  <a:srgbClr val="FF0000"/>
                </a:solidFill>
                <a:latin typeface="Segoe"/>
                <a:ea typeface="ＭＳ ゴシック"/>
              </a:rPr>
              <a:t>preformatted</a:t>
            </a:r>
            <a:r>
              <a:rPr lang="en-US" b="0" i="0" u="none" strike="noStrike" baseline="0" dirty="0">
                <a:latin typeface="Segoe"/>
                <a:ea typeface="ＭＳ ゴシック"/>
              </a:rPr>
              <a:t> report, </a:t>
            </a:r>
            <a:r>
              <a:rPr lang="en-US" b="0" i="0" u="none" strike="noStrike" baseline="0" dirty="0">
                <a:solidFill>
                  <a:srgbClr val="FF0000"/>
                </a:solidFill>
                <a:latin typeface="Segoe"/>
                <a:ea typeface="ＭＳ ゴシック"/>
              </a:rPr>
              <a:t>edit</a:t>
            </a:r>
            <a:r>
              <a:rPr lang="en-US" b="0" i="0" u="none" strike="noStrike" baseline="0" dirty="0">
                <a:latin typeface="Segoe"/>
                <a:ea typeface="ＭＳ ゴシック"/>
              </a:rPr>
              <a:t> a report, or </a:t>
            </a:r>
            <a:r>
              <a:rPr lang="en-US" b="0" i="0" u="none" strike="noStrike" baseline="0" dirty="0">
                <a:solidFill>
                  <a:srgbClr val="FF0000"/>
                </a:solidFill>
                <a:latin typeface="Segoe"/>
                <a:ea typeface="ＭＳ ゴシック"/>
              </a:rPr>
              <a:t>create</a:t>
            </a:r>
            <a:r>
              <a:rPr lang="en-US" b="0" i="0" u="none" strike="noStrike" baseline="0" dirty="0">
                <a:latin typeface="Segoe"/>
                <a:ea typeface="ＭＳ ゴシック"/>
              </a:rPr>
              <a:t> a new report that includes a specific set of fields from Microsoft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574865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pic>
        <p:nvPicPr>
          <p:cNvPr id="4" name="Picture 3" descr="1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9600" y="1905000"/>
            <a:ext cx="5613400" cy="3985891"/>
          </a:xfrm>
          <a:prstGeom prst="rect">
            <a:avLst/>
          </a:prstGeom>
        </p:spPr>
      </p:pic>
      <p:sp>
        <p:nvSpPr>
          <p:cNvPr id="3" name="Text Placeholder 2"/>
          <p:cNvSpPr>
            <a:spLocks noGrp="1"/>
          </p:cNvSpPr>
          <p:nvPr>
            <p:ph type="body" idx="1"/>
          </p:nvPr>
        </p:nvSpPr>
        <p:spPr>
          <a:xfrm>
            <a:off x="457200" y="1524000"/>
            <a:ext cx="8153400" cy="4953000"/>
          </a:xfrm>
        </p:spPr>
        <p:txBody>
          <a:bodyPr/>
          <a:lstStyle/>
          <a:p>
            <a:pPr lvl="0" rtl="0"/>
            <a:r>
              <a:rPr lang="en-US" sz="2000" b="1" i="0" u="none" strike="noStrike" baseline="0" dirty="0">
                <a:latin typeface="Segoe"/>
                <a:ea typeface="ＭＳ ゴシック"/>
              </a:rPr>
              <a:t>USE </a:t>
            </a:r>
            <a:r>
              <a:rPr lang="en-US" sz="2000" b="0" i="0" u="none" strike="noStrike" baseline="0" dirty="0">
                <a:latin typeface="Segoe"/>
                <a:ea typeface="ＭＳ ゴシック"/>
              </a:rPr>
              <a:t>the project schedule you created in the previous exercise.</a:t>
            </a:r>
          </a:p>
          <a:p>
            <a:pPr lvl="1" rtl="0"/>
            <a:r>
              <a:rPr lang="en-US" sz="2000" b="0" i="0" u="none" strike="noStrike" baseline="0" dirty="0">
                <a:latin typeface="Segoe"/>
                <a:ea typeface="ＭＳ ゴシック"/>
              </a:rPr>
              <a:t>1.	On the ribbon, click the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Report</a:t>
            </a:r>
            <a:r>
              <a:rPr lang="en-US" sz="2000" b="1" i="0" u="none" strike="noStrike" baseline="0" dirty="0">
                <a:latin typeface="Segoe"/>
                <a:ea typeface="ＭＳ ゴシック"/>
              </a:rPr>
              <a:t> </a:t>
            </a:r>
            <a:r>
              <a:rPr lang="en-US" sz="2000" b="0" i="0" u="none" strike="noStrike" baseline="0" dirty="0">
                <a:latin typeface="Segoe"/>
                <a:ea typeface="ＭＳ ゴシック"/>
              </a:rPr>
              <a:t>tab, and </a:t>
            </a:r>
            <a:br>
              <a:rPr lang="en-US" sz="2000" b="0" i="0" u="none" strike="noStrike" baseline="0" dirty="0">
                <a:latin typeface="Segoe"/>
                <a:ea typeface="ＭＳ ゴシック"/>
              </a:rPr>
            </a:br>
            <a:r>
              <a:rPr lang="en-US" sz="2000" b="0" i="0" u="none" strike="noStrike" baseline="0" dirty="0">
                <a:latin typeface="Segoe"/>
                <a:ea typeface="ＭＳ ゴシック"/>
              </a:rPr>
              <a:t>then select the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Visual Reports </a:t>
            </a:r>
            <a:r>
              <a:rPr lang="en-US" sz="2000" b="0" i="0" u="none" strike="noStrike" baseline="0" dirty="0">
                <a:latin typeface="Segoe"/>
                <a:ea typeface="ＭＳ ゴシック"/>
              </a:rPr>
              <a:t>button. The </a:t>
            </a:r>
            <a:br>
              <a:rPr lang="en-US" sz="2000" b="0" i="0" u="none" strike="noStrike" baseline="0" dirty="0">
                <a:latin typeface="Segoe"/>
                <a:ea typeface="ＭＳ ゴシック"/>
              </a:rPr>
            </a:br>
            <a:r>
              <a:rPr lang="en-US" sz="2000" b="0" i="0" u="none" strike="noStrike" baseline="0" dirty="0">
                <a:latin typeface="Segoe"/>
                <a:ea typeface="ＭＳ ゴシック"/>
              </a:rPr>
              <a:t>Visual Reports–Create Report </a:t>
            </a:r>
            <a:br>
              <a:rPr lang="en-US" sz="2000" b="0" i="0" u="none" strike="noStrike" baseline="0" dirty="0">
                <a:latin typeface="Segoe"/>
                <a:ea typeface="ＭＳ ゴシック"/>
              </a:rPr>
            </a:br>
            <a:r>
              <a:rPr lang="en-US" sz="2000" b="0" i="0" u="none" strike="noStrike" baseline="0" dirty="0">
                <a:latin typeface="Segoe"/>
                <a:ea typeface="ＭＳ ゴシック"/>
              </a:rPr>
              <a:t>dialog box appears. Your </a:t>
            </a:r>
            <a:br>
              <a:rPr lang="en-US" sz="2000" b="0" i="0" u="none" strike="noStrike" baseline="0" dirty="0">
                <a:latin typeface="Segoe"/>
                <a:ea typeface="ＭＳ ゴシック"/>
              </a:rPr>
            </a:br>
            <a:r>
              <a:rPr lang="en-US" sz="2000" b="0" i="0" u="none" strike="noStrike" baseline="0" dirty="0">
                <a:latin typeface="Segoe"/>
                <a:ea typeface="ＭＳ ゴシック"/>
              </a:rPr>
              <a:t>screen should look </a:t>
            </a:r>
            <a:br>
              <a:rPr lang="en-US" sz="2000" b="0" i="0" u="none" strike="noStrike" baseline="0" dirty="0">
                <a:latin typeface="Segoe"/>
                <a:ea typeface="ＭＳ ゴシック"/>
              </a:rPr>
            </a:br>
            <a:r>
              <a:rPr lang="en-US" sz="2000" b="0" i="0" u="none" strike="noStrike" baseline="0" dirty="0">
                <a:latin typeface="Segoe"/>
                <a:ea typeface="ＭＳ ゴシック"/>
              </a:rPr>
              <a:t>like the figure at</a:t>
            </a:r>
            <a:br>
              <a:rPr lang="en-US" sz="2000" b="0" i="0" u="none" strike="noStrike" baseline="0" dirty="0">
                <a:latin typeface="Segoe"/>
                <a:ea typeface="ＭＳ ゴシック"/>
              </a:rPr>
            </a:br>
            <a:r>
              <a:rPr lang="en-US" sz="2000" b="0" i="0" u="none" strike="noStrike" baseline="0" dirty="0">
                <a:latin typeface="Segoe"/>
                <a:ea typeface="ＭＳ ゴシック"/>
              </a:rPr>
              <a:t>right.</a:t>
            </a:r>
          </a:p>
          <a:p>
            <a:pPr lvl="1" rtl="0"/>
            <a:r>
              <a:rPr lang="en-US" sz="2000" b="0" i="0" u="none" strike="noStrike" baseline="0" dirty="0">
                <a:latin typeface="Segoe"/>
                <a:ea typeface="ＭＳ ゴシック"/>
              </a:rPr>
              <a:t>2.	Click the </a:t>
            </a:r>
            <a:r>
              <a:rPr lang="en-US" sz="2000" b="1" i="0" u="none" strike="noStrike" baseline="0" dirty="0">
                <a:solidFill>
                  <a:srgbClr val="FF0000"/>
                </a:solidFill>
                <a:latin typeface="Segoe"/>
                <a:ea typeface="ＭＳ ゴシック"/>
              </a:rPr>
              <a:t>Task Usage </a:t>
            </a:r>
            <a:br>
              <a:rPr lang="en-US" sz="2000" b="1" i="0" u="none" strike="noStrike" baseline="0" dirty="0">
                <a:latin typeface="Segoe"/>
                <a:ea typeface="ＭＳ ゴシック"/>
              </a:rPr>
            </a:br>
            <a:r>
              <a:rPr lang="en-US" sz="2000" b="0" i="0" u="none" strike="noStrike" baseline="0" dirty="0">
                <a:latin typeface="Segoe"/>
                <a:ea typeface="ＭＳ ゴシック"/>
              </a:rPr>
              <a:t>tab, and then click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Cash Flow Report</a:t>
            </a:r>
            <a:r>
              <a:rPr lang="en-US" sz="2000" b="0" i="0" u="none" strike="noStrike" baseline="0" dirty="0">
                <a:solidFill>
                  <a:srgbClr val="FF0000"/>
                </a:solidFill>
                <a:latin typeface="Times New Roman"/>
                <a:ea typeface="ＭＳ ゴシック"/>
              </a:rPr>
              <a:t>.</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387028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dirty="0">
                <a:latin typeface="Segoe"/>
                <a:ea typeface="ＭＳ ゴシック"/>
              </a:rPr>
              <a:t>3.	In the Select level </a:t>
            </a:r>
            <a:br>
              <a:rPr lang="en-US" sz="2000" dirty="0">
                <a:latin typeface="Segoe"/>
                <a:ea typeface="ＭＳ ゴシック"/>
              </a:rPr>
            </a:br>
            <a:r>
              <a:rPr lang="en-US" sz="2000" dirty="0">
                <a:latin typeface="Segoe"/>
                <a:ea typeface="ＭＳ ゴシック"/>
              </a:rPr>
              <a:t>of usage data to </a:t>
            </a:r>
            <a:br>
              <a:rPr lang="en-US" sz="2000" dirty="0">
                <a:latin typeface="Segoe"/>
                <a:ea typeface="ＭＳ ゴシック"/>
              </a:rPr>
            </a:br>
            <a:r>
              <a:rPr lang="en-US" sz="2000" dirty="0">
                <a:latin typeface="Segoe"/>
                <a:ea typeface="ＭＳ ゴシック"/>
              </a:rPr>
              <a:t>include in the </a:t>
            </a:r>
            <a:br>
              <a:rPr lang="en-US" sz="2000" dirty="0">
                <a:latin typeface="Segoe"/>
                <a:ea typeface="ＭＳ ゴシック"/>
              </a:rPr>
            </a:br>
            <a:r>
              <a:rPr lang="en-US" sz="2000" dirty="0">
                <a:latin typeface="Segoe"/>
                <a:ea typeface="ＭＳ ゴシック"/>
              </a:rPr>
              <a:t>report: box, select </a:t>
            </a:r>
            <a:br>
              <a:rPr lang="en-US" sz="2000" dirty="0">
                <a:latin typeface="Segoe"/>
                <a:ea typeface="ＭＳ ゴシック"/>
              </a:rPr>
            </a:br>
            <a:r>
              <a:rPr lang="en-US" sz="2000" b="1" dirty="0">
                <a:solidFill>
                  <a:srgbClr val="FF0000"/>
                </a:solidFill>
                <a:latin typeface="Segoe"/>
                <a:ea typeface="ＭＳ ゴシック"/>
              </a:rPr>
              <a:t>Months</a:t>
            </a:r>
            <a:r>
              <a:rPr lang="en-US" sz="2000" dirty="0">
                <a:latin typeface="Times New Roman"/>
                <a:ea typeface="ＭＳ ゴシック"/>
              </a:rPr>
              <a:t>.</a:t>
            </a:r>
          </a:p>
          <a:p>
            <a:pPr lvl="1" rtl="0"/>
            <a:r>
              <a:rPr lang="en-US" sz="2000" b="0" i="0" u="none" strike="noStrike" baseline="0" dirty="0">
                <a:latin typeface="Segoe"/>
                <a:ea typeface="ＭＳ ゴシック"/>
              </a:rPr>
              <a:t>4.	Click the </a:t>
            </a:r>
            <a:r>
              <a:rPr lang="en-US" sz="2000" b="1" i="0" u="none" strike="noStrike" baseline="0" dirty="0">
                <a:solidFill>
                  <a:srgbClr val="FF0000"/>
                </a:solidFill>
                <a:latin typeface="Segoe"/>
                <a:ea typeface="ＭＳ ゴシック"/>
              </a:rPr>
              <a:t>View</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button. </a:t>
            </a:r>
            <a:r>
              <a:rPr lang="en-US" sz="2000" b="1" i="0" u="none" strike="noStrike" baseline="0" dirty="0">
                <a:latin typeface="Segoe"/>
                <a:ea typeface="ＭＳ ゴシック"/>
              </a:rPr>
              <a:t>The Visual </a:t>
            </a:r>
            <a:br>
              <a:rPr lang="en-US" sz="2000" b="1" i="0" u="none" strike="noStrike" baseline="0" dirty="0">
                <a:latin typeface="Segoe"/>
                <a:ea typeface="ＭＳ ゴシック"/>
              </a:rPr>
            </a:br>
            <a:r>
              <a:rPr lang="en-US" sz="2000" b="1" i="0" u="none" strike="noStrike" baseline="0" dirty="0">
                <a:latin typeface="Segoe"/>
                <a:ea typeface="ＭＳ ゴシック"/>
              </a:rPr>
              <a:t>Report engine </a:t>
            </a:r>
            <a:br>
              <a:rPr lang="en-US" sz="2000" b="0" i="0" u="none" strike="noStrike" baseline="0" dirty="0">
                <a:latin typeface="Segoe"/>
                <a:ea typeface="ＭＳ ゴシック"/>
              </a:rPr>
            </a:br>
            <a:r>
              <a:rPr lang="en-US" sz="2000" b="0" i="0" u="none" strike="noStrike" baseline="0" dirty="0">
                <a:latin typeface="Segoe"/>
                <a:ea typeface="ＭＳ ゴシック"/>
              </a:rPr>
              <a:t>gathers data from </a:t>
            </a:r>
            <a:br>
              <a:rPr lang="en-US" sz="2000" b="0" i="0" u="none" strike="noStrike" baseline="0" dirty="0">
                <a:latin typeface="Segoe"/>
                <a:ea typeface="ＭＳ ゴシック"/>
              </a:rPr>
            </a:br>
            <a:r>
              <a:rPr lang="en-US" sz="2000" b="0" i="0" u="none" strike="noStrike" baseline="0" dirty="0">
                <a:latin typeface="Segoe"/>
                <a:ea typeface="ＭＳ ゴシック"/>
              </a:rPr>
              <a:t>your project file </a:t>
            </a:r>
            <a:br>
              <a:rPr lang="en-US" sz="2000" b="0" i="0" u="none" strike="noStrike" baseline="0" dirty="0">
                <a:latin typeface="Segoe"/>
                <a:ea typeface="ＭＳ ゴシック"/>
              </a:rPr>
            </a:br>
            <a:r>
              <a:rPr lang="en-US" sz="2000" b="0" i="0" u="none" strike="noStrike" baseline="0" dirty="0">
                <a:latin typeface="Segoe"/>
                <a:ea typeface="ＭＳ ゴシック"/>
              </a:rPr>
              <a:t>and builds an </a:t>
            </a:r>
            <a:br>
              <a:rPr lang="en-US" sz="2000" b="0" i="0" u="none" strike="noStrike" baseline="0" dirty="0">
                <a:latin typeface="Segoe"/>
                <a:ea typeface="ＭＳ ゴシック"/>
              </a:rPr>
            </a:br>
            <a:r>
              <a:rPr lang="en-US" sz="1800" b="1" i="0" u="none" strike="noStrike" baseline="0" dirty="0">
                <a:latin typeface="Segoe"/>
                <a:ea typeface="ＭＳ ゴシック"/>
              </a:rPr>
              <a:t>Online Analytical </a:t>
            </a:r>
            <a:br>
              <a:rPr lang="en-US" sz="1800" b="1" i="0" u="none" strike="noStrike" baseline="0" dirty="0">
                <a:latin typeface="Segoe"/>
                <a:ea typeface="ＭＳ ゴシック"/>
              </a:rPr>
            </a:br>
            <a:r>
              <a:rPr lang="en-US" sz="1800" b="1" i="0" u="none" strike="noStrike" baseline="0" dirty="0">
                <a:latin typeface="Segoe"/>
                <a:ea typeface="ＭＳ ゴシック"/>
              </a:rPr>
              <a:t>Processing (OLAP) cube</a:t>
            </a:r>
            <a:r>
              <a:rPr lang="en-US" sz="1800" b="0" i="0" u="none" strike="noStrike" baseline="0" dirty="0">
                <a:latin typeface="Segoe"/>
                <a:ea typeface="ＭＳ ゴシック"/>
              </a:rPr>
              <a:t>. The application </a:t>
            </a:r>
            <a:r>
              <a:rPr lang="en-US" sz="1800" b="1" i="0" u="none" strike="noStrike" baseline="0" dirty="0">
                <a:latin typeface="Segoe"/>
                <a:ea typeface="ＭＳ ゴシック"/>
              </a:rPr>
              <a:t>Microsoft Excel </a:t>
            </a:r>
            <a:r>
              <a:rPr lang="en-US" sz="1800" b="0" i="0" u="none" strike="noStrike" baseline="0" dirty="0">
                <a:latin typeface="Segoe"/>
                <a:ea typeface="ＭＳ ゴシック"/>
              </a:rPr>
              <a:t>opens and the report is presented in Chart form from a preformatted report template. Your screen should look similar to the figure </a:t>
            </a:r>
            <a:r>
              <a:rPr lang="en-US" sz="2000" b="0" i="0" u="none" strike="noStrike" baseline="0" dirty="0">
                <a:latin typeface="Segoe"/>
                <a:ea typeface="ＭＳ ゴシック"/>
              </a:rPr>
              <a:t>above.</a:t>
            </a:r>
          </a:p>
        </p:txBody>
      </p:sp>
      <p:pic>
        <p:nvPicPr>
          <p:cNvPr id="4" name="Picture 3" descr="101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990" y="1587500"/>
            <a:ext cx="5470292" cy="37338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a:t>© 2014, John Wiley &amp; Sons, Inc.</a:t>
            </a:r>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cxnSp>
        <p:nvCxnSpPr>
          <p:cNvPr id="9" name="Straight Arrow Connector 8"/>
          <p:cNvCxnSpPr/>
          <p:nvPr/>
        </p:nvCxnSpPr>
        <p:spPr bwMode="auto">
          <a:xfrm>
            <a:off x="8077200" y="1143000"/>
            <a:ext cx="0" cy="1295400"/>
          </a:xfrm>
          <a:prstGeom prst="straightConnector1">
            <a:avLst/>
          </a:prstGeom>
          <a:solidFill>
            <a:schemeClr val="accent1"/>
          </a:solidFill>
          <a:ln w="63500" cap="flat" cmpd="sng" algn="ctr">
            <a:solidFill>
              <a:srgbClr val="FF0000"/>
            </a:solidFill>
            <a:prstDash val="dash"/>
            <a:round/>
            <a:headEnd type="none" w="med" len="med"/>
            <a:tailEnd type="arrow"/>
          </a:ln>
          <a:effectLst/>
        </p:spPr>
      </p:cxnSp>
      <p:cxnSp>
        <p:nvCxnSpPr>
          <p:cNvPr id="10" name="Straight Arrow Connector 9">
            <a:extLst>
              <a:ext uri="{FF2B5EF4-FFF2-40B4-BE49-F238E27FC236}">
                <a16:creationId xmlns:a16="http://schemas.microsoft.com/office/drawing/2014/main" id="{E5FC9970-BCFC-48C3-8F9F-483345860899}"/>
              </a:ext>
            </a:extLst>
          </p:cNvPr>
          <p:cNvCxnSpPr/>
          <p:nvPr/>
        </p:nvCxnSpPr>
        <p:spPr bwMode="auto">
          <a:xfrm>
            <a:off x="6705600" y="4025900"/>
            <a:ext cx="0" cy="1295400"/>
          </a:xfrm>
          <a:prstGeom prst="straightConnector1">
            <a:avLst/>
          </a:prstGeom>
          <a:solidFill>
            <a:schemeClr val="accent1"/>
          </a:solidFill>
          <a:ln w="63500" cap="flat" cmpd="sng" algn="ctr">
            <a:solidFill>
              <a:srgbClr val="FF0000"/>
            </a:solidFill>
            <a:prstDash val="dash"/>
            <a:round/>
            <a:headEnd type="none" w="med" len="med"/>
            <a:tailEnd type="arrow"/>
          </a:ln>
          <a:effectLst/>
        </p:spPr>
      </p:cxnSp>
    </p:spTree>
    <p:extLst>
      <p:ext uri="{BB962C8B-B14F-4D97-AF65-F5344CB8AC3E}">
        <p14:creationId xmlns:p14="http://schemas.microsoft.com/office/powerpoint/2010/main" val="379550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new </a:t>
            </a:r>
            <a:r>
              <a:rPr lang="en-US" b="0" i="0" u="none" strike="noStrike" baseline="0" dirty="0">
                <a:solidFill>
                  <a:srgbClr val="FF0000"/>
                </a:solidFill>
                <a:latin typeface="Segoe"/>
                <a:ea typeface="ＭＳ ゴシック"/>
              </a:rPr>
              <a:t>Report Ribbon </a:t>
            </a:r>
            <a:r>
              <a:rPr lang="en-US" b="0" i="0" u="none" strike="noStrike" baseline="0" dirty="0">
                <a:latin typeface="Segoe"/>
                <a:ea typeface="ＭＳ ゴシック"/>
              </a:rPr>
              <a:t>makes locating and selecting a report easier than ever before. With </a:t>
            </a:r>
            <a:r>
              <a:rPr lang="en-US" b="1" i="0" u="none" strike="noStrike" baseline="0" dirty="0">
                <a:latin typeface="Segoe"/>
                <a:ea typeface="ＭＳ ゴシック"/>
              </a:rPr>
              <a:t>predefined</a:t>
            </a:r>
            <a:r>
              <a:rPr lang="en-US" b="0" i="0" u="none" strike="noStrike" baseline="0" dirty="0">
                <a:latin typeface="Segoe"/>
                <a:ea typeface="ＭＳ ゴシック"/>
              </a:rPr>
              <a:t> dashboard reports, the user can show an overview of the project, project </a:t>
            </a:r>
            <a:r>
              <a:rPr lang="en-US" b="1" i="0" u="none" strike="noStrike" baseline="0" dirty="0">
                <a:latin typeface="Segoe"/>
                <a:ea typeface="ＭＳ ゴシック"/>
              </a:rPr>
              <a:t>burn-</a:t>
            </a:r>
            <a:r>
              <a:rPr lang="en-US" b="0" i="0" u="none" strike="noStrike" baseline="0" dirty="0">
                <a:latin typeface="Segoe"/>
                <a:ea typeface="ＭＳ ゴシック"/>
              </a:rPr>
              <a:t> </a:t>
            </a:r>
            <a:r>
              <a:rPr lang="en-US" b="1" i="0" u="none" strike="noStrike" baseline="0" dirty="0">
                <a:latin typeface="Segoe"/>
                <a:ea typeface="ＭＳ ゴシック"/>
              </a:rPr>
              <a:t>down</a:t>
            </a:r>
            <a:r>
              <a:rPr lang="en-US" b="0" i="0" u="none" strike="noStrike" baseline="0" dirty="0">
                <a:latin typeface="Segoe"/>
                <a:ea typeface="ＭＳ ゴシック"/>
              </a:rPr>
              <a:t>, cost overview, work overview and many more.</a:t>
            </a:r>
          </a:p>
        </p:txBody>
      </p:sp>
      <p:pic>
        <p:nvPicPr>
          <p:cNvPr id="4" name="Picture 3" descr="1001.png"/>
          <p:cNvPicPr>
            <a:picLocks noChangeAspect="1"/>
          </p:cNvPicPr>
          <p:nvPr/>
        </p:nvPicPr>
        <p:blipFill rotWithShape="1">
          <a:blip r:embed="rId2" cstate="print">
            <a:extLst>
              <a:ext uri="{28A0092B-C50C-407E-A947-70E740481C1C}">
                <a14:useLocalDpi xmlns:a14="http://schemas.microsoft.com/office/drawing/2010/main" val="0"/>
              </a:ext>
            </a:extLst>
          </a:blip>
          <a:srcRect l="1389" t="1710" r="1529" b="21139"/>
          <a:stretch/>
        </p:blipFill>
        <p:spPr>
          <a:xfrm>
            <a:off x="1205315" y="2984500"/>
            <a:ext cx="6720670" cy="34036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128757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pic>
        <p:nvPicPr>
          <p:cNvPr id="4" name="Picture 3" descr="101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600200"/>
            <a:ext cx="5787646" cy="4102100"/>
          </a:xfrm>
          <a:prstGeom prst="rect">
            <a:avLst/>
          </a:prstGeom>
        </p:spPr>
      </p:pic>
      <p:sp>
        <p:nvSpPr>
          <p:cNvPr id="3" name="Text Placeholder 2"/>
          <p:cNvSpPr>
            <a:spLocks noGrp="1"/>
          </p:cNvSpPr>
          <p:nvPr>
            <p:ph type="body" idx="1"/>
          </p:nvPr>
        </p:nvSpPr>
        <p:spPr/>
        <p:txBody>
          <a:bodyPr/>
          <a:lstStyle/>
          <a:p>
            <a:pPr lvl="1"/>
            <a:r>
              <a:rPr lang="en-US" sz="2000" dirty="0">
                <a:latin typeface="Segoe"/>
                <a:ea typeface="ＭＳ ゴシック"/>
              </a:rPr>
              <a:t>5.	At the bottom of the </a:t>
            </a:r>
            <a:br>
              <a:rPr lang="en-US" sz="2000" dirty="0">
                <a:latin typeface="Segoe"/>
                <a:ea typeface="ＭＳ ゴシック"/>
              </a:rPr>
            </a:br>
            <a:r>
              <a:rPr lang="en-US" sz="2000" dirty="0">
                <a:latin typeface="Segoe"/>
                <a:ea typeface="ＭＳ ゴシック"/>
              </a:rPr>
              <a:t>Excel window, select the </a:t>
            </a:r>
            <a:br>
              <a:rPr lang="en-US" sz="2000" dirty="0">
                <a:latin typeface="Segoe"/>
                <a:ea typeface="ＭＳ ゴシック"/>
              </a:rPr>
            </a:br>
            <a:r>
              <a:rPr lang="en-US" sz="2000" b="1" dirty="0">
                <a:latin typeface="Segoe"/>
                <a:ea typeface="ＭＳ ゴシック"/>
              </a:rPr>
              <a:t>Task Usage </a:t>
            </a:r>
            <a:r>
              <a:rPr lang="en-US" sz="2000" dirty="0">
                <a:latin typeface="Segoe"/>
                <a:ea typeface="ＭＳ ゴシック"/>
              </a:rPr>
              <a:t>sheet tab.</a:t>
            </a:r>
            <a:endParaRPr lang="en-US" sz="2000" dirty="0">
              <a:latin typeface="Times New Roman"/>
              <a:ea typeface="ＭＳ ゴシック"/>
            </a:endParaRPr>
          </a:p>
          <a:p>
            <a:pPr lvl="1" rtl="0"/>
            <a:r>
              <a:rPr lang="en-US" sz="2000" b="0" i="0" u="none" strike="noStrike" baseline="0" dirty="0">
                <a:latin typeface="Segoe"/>
                <a:ea typeface="ＭＳ ゴシック"/>
              </a:rPr>
              <a:t>6.	In the </a:t>
            </a:r>
            <a:r>
              <a:rPr lang="en-US" sz="2000" b="1" i="0" u="none" strike="noStrike" baseline="0" dirty="0">
                <a:latin typeface="Segoe"/>
                <a:ea typeface="ＭＳ ゴシック"/>
              </a:rPr>
              <a:t>PivotTable </a:t>
            </a:r>
            <a:br>
              <a:rPr lang="en-US" sz="2000" b="1" i="0" u="none" strike="noStrike" baseline="0" dirty="0">
                <a:latin typeface="Segoe"/>
                <a:ea typeface="ＭＳ ゴシック"/>
              </a:rPr>
            </a:br>
            <a:r>
              <a:rPr lang="en-US" sz="2000" b="1" i="0" u="none" strike="noStrike" baseline="0" dirty="0">
                <a:latin typeface="Segoe"/>
                <a:ea typeface="ＭＳ ゴシック"/>
              </a:rPr>
              <a:t>Field List </a:t>
            </a:r>
            <a:r>
              <a:rPr lang="en-US" sz="2000" b="0" i="0" u="none" strike="noStrike" baseline="0" dirty="0">
                <a:latin typeface="Segoe"/>
                <a:ea typeface="ＭＳ ゴシック"/>
              </a:rPr>
              <a:t>box, </a:t>
            </a:r>
            <a:br>
              <a:rPr lang="en-US" sz="2000" b="0" i="0" u="none" strike="noStrike" baseline="0" dirty="0">
                <a:latin typeface="Segoe"/>
                <a:ea typeface="ＭＳ ゴシック"/>
              </a:rPr>
            </a:br>
            <a:r>
              <a:rPr lang="en-US" sz="2000" b="0" i="0" u="none" strike="noStrike" baseline="0" dirty="0">
                <a:latin typeface="Segoe"/>
                <a:ea typeface="ＭＳ ゴシック"/>
              </a:rPr>
              <a:t>navigate to the </a:t>
            </a:r>
            <a:br>
              <a:rPr lang="en-US" sz="2000" b="0" i="0" u="none" strike="noStrike" baseline="0" dirty="0">
                <a:latin typeface="Segoe"/>
                <a:ea typeface="ＭＳ ゴシック"/>
              </a:rPr>
            </a:br>
            <a:r>
              <a:rPr lang="en-US" sz="2000" b="1" i="0" u="none" strike="noStrike" baseline="0" dirty="0">
                <a:latin typeface="Segoe"/>
                <a:ea typeface="ＭＳ ゴシック"/>
              </a:rPr>
              <a:t>Time </a:t>
            </a:r>
            <a:r>
              <a:rPr lang="en-US" sz="2000" b="0" i="0" u="none" strike="noStrike" baseline="0" dirty="0">
                <a:latin typeface="Segoe"/>
                <a:ea typeface="ＭＳ ゴシック"/>
              </a:rPr>
              <a:t>field. Place </a:t>
            </a:r>
            <a:br>
              <a:rPr lang="en-US" sz="2000" b="0" i="0" u="none" strike="noStrike" baseline="0" dirty="0">
                <a:latin typeface="Segoe"/>
                <a:ea typeface="ＭＳ ゴシック"/>
              </a:rPr>
            </a:br>
            <a:r>
              <a:rPr lang="en-US" sz="2000" b="0" i="0" u="none" strike="noStrike" baseline="0" dirty="0">
                <a:latin typeface="Segoe"/>
                <a:ea typeface="ＭＳ ゴシック"/>
              </a:rPr>
              <a:t>your cursor on </a:t>
            </a:r>
            <a:br>
              <a:rPr lang="en-US" sz="2000" b="0" i="0" u="none" strike="noStrike" baseline="0" dirty="0">
                <a:latin typeface="Segoe"/>
                <a:ea typeface="ＭＳ ゴシック"/>
              </a:rPr>
            </a:br>
            <a:r>
              <a:rPr lang="en-US" sz="2000" b="1" i="0" u="none" strike="noStrike" baseline="0" dirty="0">
                <a:latin typeface="Segoe"/>
                <a:ea typeface="ＭＳ ゴシック"/>
              </a:rPr>
              <a:t>Monthly </a:t>
            </a:r>
            <a:br>
              <a:rPr lang="en-US" sz="2000" b="1" i="0" u="none" strike="noStrike" baseline="0" dirty="0">
                <a:latin typeface="Segoe"/>
                <a:ea typeface="ＭＳ ゴシック"/>
              </a:rPr>
            </a:br>
            <a:r>
              <a:rPr lang="en-US" sz="2000" b="1" i="0" u="none" strike="noStrike" baseline="0" dirty="0">
                <a:latin typeface="Segoe"/>
                <a:ea typeface="ＭＳ ゴシック"/>
              </a:rPr>
              <a:t>Calendar </a:t>
            </a:r>
            <a:r>
              <a:rPr lang="en-US" sz="2000" b="0" i="0" u="none" strike="noStrike" baseline="0" dirty="0">
                <a:latin typeface="Segoe"/>
                <a:ea typeface="ＭＳ ゴシック"/>
              </a:rPr>
              <a:t>and </a:t>
            </a:r>
            <a:br>
              <a:rPr lang="en-US" sz="2000" b="0" i="0" u="none" strike="noStrike" baseline="0" dirty="0">
                <a:latin typeface="Segoe"/>
                <a:ea typeface="ＭＳ ゴシック"/>
              </a:rPr>
            </a:br>
            <a:r>
              <a:rPr lang="en-US" sz="2000" b="0" i="0" u="none" strike="noStrike" baseline="0" dirty="0">
                <a:latin typeface="Segoe"/>
                <a:ea typeface="ＭＳ ゴシック"/>
              </a:rPr>
              <a:t>drag it to the </a:t>
            </a:r>
            <a:r>
              <a:rPr lang="en-US" sz="2000" b="1" i="0" u="none" strike="noStrike" baseline="0" dirty="0">
                <a:latin typeface="Segoe"/>
                <a:ea typeface="ＭＳ ゴシック"/>
              </a:rPr>
              <a:t>Rows </a:t>
            </a:r>
            <a:br>
              <a:rPr lang="en-US" sz="2000" b="1" i="0" u="none" strike="noStrike" baseline="0" dirty="0">
                <a:latin typeface="Segoe"/>
                <a:ea typeface="ＭＳ ゴシック"/>
              </a:rPr>
            </a:br>
            <a:r>
              <a:rPr lang="en-US" sz="2000" b="0" i="0" u="none" strike="noStrike" baseline="0" dirty="0">
                <a:latin typeface="Segoe"/>
                <a:ea typeface="ＭＳ ゴシック"/>
              </a:rPr>
              <a:t>box. Your screen should </a:t>
            </a:r>
            <a:br>
              <a:rPr lang="en-US" sz="2000" b="0" i="0" u="none" strike="noStrike" baseline="0" dirty="0">
                <a:latin typeface="Segoe"/>
                <a:ea typeface="ＭＳ ゴシック"/>
              </a:rPr>
            </a:br>
            <a:r>
              <a:rPr lang="en-US" sz="2000" b="0" i="0" u="none" strike="noStrike" baseline="0" dirty="0">
                <a:latin typeface="Segoe"/>
                <a:ea typeface="ＭＳ ゴシック"/>
              </a:rPr>
              <a:t>look similar to the figure </a:t>
            </a:r>
            <a:br>
              <a:rPr lang="en-US" sz="2000" b="0" i="0" u="none" strike="noStrike" baseline="0" dirty="0">
                <a:latin typeface="Segoe"/>
                <a:ea typeface="ＭＳ ゴシック"/>
              </a:rPr>
            </a:br>
            <a:r>
              <a:rPr lang="en-US" sz="2000" b="0" i="0" u="none" strike="noStrike" baseline="0" dirty="0">
                <a:latin typeface="Segoe"/>
                <a:ea typeface="ＭＳ ゴシック"/>
              </a:rPr>
              <a:t>at right.</a:t>
            </a:r>
            <a:endParaRPr lang="en-US" sz="2000"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
        <p:nvSpPr>
          <p:cNvPr id="8" name="Oval 7"/>
          <p:cNvSpPr/>
          <p:nvPr/>
        </p:nvSpPr>
        <p:spPr bwMode="auto">
          <a:xfrm>
            <a:off x="2895600" y="2971800"/>
            <a:ext cx="1066800" cy="5334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971800" y="3886200"/>
            <a:ext cx="1066800" cy="5334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4419600" y="5410200"/>
            <a:ext cx="5334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7315200" y="3733800"/>
            <a:ext cx="609600" cy="304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2" name="Straight Arrow Connector 11"/>
          <p:cNvCxnSpPr/>
          <p:nvPr/>
        </p:nvCxnSpPr>
        <p:spPr bwMode="auto">
          <a:xfrm>
            <a:off x="6934200" y="4724400"/>
            <a:ext cx="457200" cy="381000"/>
          </a:xfrm>
          <a:prstGeom prst="straightConnector1">
            <a:avLst/>
          </a:prstGeom>
          <a:solidFill>
            <a:schemeClr val="accent1"/>
          </a:solidFill>
          <a:ln w="63500" cap="flat" cmpd="sng" algn="ctr">
            <a:solidFill>
              <a:srgbClr val="FF0000"/>
            </a:solidFill>
            <a:prstDash val="dash"/>
            <a:round/>
            <a:headEnd type="none" w="med" len="med"/>
            <a:tailEnd type="arrow"/>
          </a:ln>
          <a:effectLst/>
        </p:spPr>
      </p:cxnSp>
      <p:cxnSp>
        <p:nvCxnSpPr>
          <p:cNvPr id="14" name="Straight Arrow Connector 13">
            <a:extLst>
              <a:ext uri="{FF2B5EF4-FFF2-40B4-BE49-F238E27FC236}">
                <a16:creationId xmlns:a16="http://schemas.microsoft.com/office/drawing/2014/main" id="{FAD21022-B360-4B91-A0F3-AD92A4693ECF}"/>
              </a:ext>
            </a:extLst>
          </p:cNvPr>
          <p:cNvCxnSpPr/>
          <p:nvPr/>
        </p:nvCxnSpPr>
        <p:spPr bwMode="auto">
          <a:xfrm>
            <a:off x="2362200" y="2438400"/>
            <a:ext cx="2057400" cy="2971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01A8A7FB-D44F-4109-8791-9026E3F40978}"/>
              </a:ext>
            </a:extLst>
          </p:cNvPr>
          <p:cNvCxnSpPr>
            <a:cxnSpLocks/>
          </p:cNvCxnSpPr>
          <p:nvPr/>
        </p:nvCxnSpPr>
        <p:spPr bwMode="auto">
          <a:xfrm flipV="1">
            <a:off x="2971800" y="2438400"/>
            <a:ext cx="4343400" cy="304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EC54A650-C858-4298-9048-2B8E8BC09DEF}"/>
              </a:ext>
            </a:extLst>
          </p:cNvPr>
          <p:cNvCxnSpPr>
            <a:cxnSpLocks/>
            <a:endCxn id="11" idx="1"/>
          </p:cNvCxnSpPr>
          <p:nvPr/>
        </p:nvCxnSpPr>
        <p:spPr bwMode="auto">
          <a:xfrm>
            <a:off x="7315200" y="2514600"/>
            <a:ext cx="89274" cy="126383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EC753F57-C196-4084-BF87-7900702DF9B8}"/>
              </a:ext>
            </a:extLst>
          </p:cNvPr>
          <p:cNvCxnSpPr>
            <a:cxnSpLocks/>
          </p:cNvCxnSpPr>
          <p:nvPr/>
        </p:nvCxnSpPr>
        <p:spPr bwMode="auto">
          <a:xfrm>
            <a:off x="7467600" y="3962400"/>
            <a:ext cx="0" cy="8382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7470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pic>
        <p:nvPicPr>
          <p:cNvPr id="4" name="Picture 3" descr="101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9900"/>
            <a:ext cx="5635112" cy="4009482"/>
          </a:xfrm>
          <a:prstGeom prst="rect">
            <a:avLst/>
          </a:prstGeom>
        </p:spPr>
      </p:pic>
      <p:sp>
        <p:nvSpPr>
          <p:cNvPr id="3" name="Text Placeholder 2"/>
          <p:cNvSpPr>
            <a:spLocks noGrp="1"/>
          </p:cNvSpPr>
          <p:nvPr>
            <p:ph type="body" idx="1"/>
          </p:nvPr>
        </p:nvSpPr>
        <p:spPr/>
        <p:txBody>
          <a:bodyPr/>
          <a:lstStyle/>
          <a:p>
            <a:pPr lvl="1"/>
            <a:r>
              <a:rPr lang="en-US" dirty="0">
                <a:latin typeface="Segoe"/>
                <a:ea typeface="ＭＳ ゴシック"/>
              </a:rPr>
              <a:t>7.	</a:t>
            </a:r>
            <a:r>
              <a:rPr lang="en-US" b="0" i="0" u="none" strike="noStrike" baseline="0" dirty="0">
                <a:latin typeface="Segoe"/>
                <a:ea typeface="ＭＳ ゴシック"/>
              </a:rPr>
              <a:t>In the </a:t>
            </a:r>
            <a:r>
              <a:rPr lang="en-US" b="1" i="0" u="none" strike="noStrike" baseline="0" dirty="0">
                <a:latin typeface="Segoe"/>
                <a:ea typeface="ＭＳ ゴシック"/>
              </a:rPr>
              <a:t>PivotTable area</a:t>
            </a:r>
            <a:r>
              <a:rPr lang="en-US" b="0" i="0" u="none" strike="noStrike" baseline="0" dirty="0">
                <a:latin typeface="Segoe"/>
                <a:ea typeface="ＭＳ ゴシック"/>
              </a:rPr>
              <a:t>, </a:t>
            </a:r>
            <a:br>
              <a:rPr lang="en-US" b="0" i="0" u="none" strike="noStrike" baseline="0" dirty="0">
                <a:latin typeface="Segoe"/>
                <a:ea typeface="ＭＳ ゴシック"/>
              </a:rPr>
            </a:br>
            <a:r>
              <a:rPr lang="en-US" b="0" i="0" u="none" strike="noStrike" baseline="0" dirty="0">
                <a:latin typeface="Segoe"/>
                <a:ea typeface="ＭＳ ゴシック"/>
              </a:rPr>
              <a:t>click the expand button </a:t>
            </a:r>
            <a:br>
              <a:rPr lang="en-US" b="0" i="0" u="none" strike="noStrike" baseline="0" dirty="0">
                <a:latin typeface="Segoe"/>
                <a:ea typeface="ＭＳ ゴシック"/>
              </a:rPr>
            </a:br>
            <a:r>
              <a:rPr lang="en-US" b="0" i="0" u="none" strike="noStrike" baseline="0" dirty="0">
                <a:latin typeface="Segoe"/>
                <a:ea typeface="ＭＳ ゴシック"/>
              </a:rPr>
              <a:t>next to the year 2016, to </a:t>
            </a:r>
            <a:br>
              <a:rPr lang="en-US" b="0" i="0" u="none" strike="noStrike" baseline="0" dirty="0">
                <a:latin typeface="Segoe"/>
                <a:ea typeface="ＭＳ ゴシック"/>
              </a:rPr>
            </a:br>
            <a:r>
              <a:rPr lang="en-US" b="0" i="0" u="none" strike="noStrike" baseline="0" dirty="0">
                <a:latin typeface="Segoe"/>
                <a:ea typeface="ＭＳ ゴシック"/>
              </a:rPr>
              <a:t>reveal all the available </a:t>
            </a:r>
            <a:br>
              <a:rPr lang="en-US" b="0" i="0" u="none" strike="noStrike" baseline="0" dirty="0">
                <a:latin typeface="Segoe"/>
                <a:ea typeface="ＭＳ ゴシック"/>
              </a:rPr>
            </a:br>
            <a:r>
              <a:rPr lang="en-US" b="0" i="0" u="none" strike="noStrike" baseline="0" dirty="0">
                <a:latin typeface="Segoe"/>
                <a:ea typeface="ＭＳ ゴシック"/>
              </a:rPr>
              <a:t>time data. Your screen </a:t>
            </a:r>
            <a:br>
              <a:rPr lang="en-US" b="0" i="0" u="none" strike="noStrike" baseline="0" dirty="0">
                <a:latin typeface="Segoe"/>
                <a:ea typeface="ＭＳ ゴシック"/>
              </a:rPr>
            </a:br>
            <a:r>
              <a:rPr lang="en-US" b="0" i="0" u="none" strike="noStrike" baseline="0" dirty="0">
                <a:latin typeface="Segoe"/>
                <a:ea typeface="ＭＳ ゴシック"/>
              </a:rPr>
              <a:t>should look similar </a:t>
            </a:r>
            <a:br>
              <a:rPr lang="en-US" b="0" i="0" u="none" strike="noStrike" baseline="0" dirty="0">
                <a:latin typeface="Segoe"/>
                <a:ea typeface="ＭＳ ゴシック"/>
              </a:rPr>
            </a:br>
            <a:r>
              <a:rPr lang="en-US" b="0" i="0" u="none" strike="noStrike" baseline="0" dirty="0">
                <a:latin typeface="Segoe"/>
                <a:ea typeface="ＭＳ ゴシック"/>
              </a:rPr>
              <a:t>to the figure </a:t>
            </a:r>
            <a:br>
              <a:rPr lang="en-US" b="0" i="0" u="none" strike="noStrike" baseline="0" dirty="0">
                <a:latin typeface="Segoe"/>
                <a:ea typeface="ＭＳ ゴシック"/>
              </a:rPr>
            </a:br>
            <a:r>
              <a:rPr lang="en-US" b="0" i="0" u="none" strike="noStrike" baseline="0" dirty="0">
                <a:latin typeface="Segoe"/>
                <a:ea typeface="ＭＳ ゴシック"/>
              </a:rPr>
              <a:t>at</a:t>
            </a:r>
            <a:r>
              <a:rPr lang="en-US" b="0" i="0" u="none" strike="noStrike" dirty="0">
                <a:latin typeface="Segoe"/>
                <a:ea typeface="ＭＳ ゴシック"/>
              </a:rPr>
              <a:t> right</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
        <p:nvSpPr>
          <p:cNvPr id="8" name="Oval 7"/>
          <p:cNvSpPr/>
          <p:nvPr/>
        </p:nvSpPr>
        <p:spPr bwMode="auto">
          <a:xfrm>
            <a:off x="2971800" y="3810000"/>
            <a:ext cx="1143000" cy="609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7429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pic>
        <p:nvPicPr>
          <p:cNvPr id="4" name="Picture 3" descr="10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2739" y="1600200"/>
            <a:ext cx="5260640" cy="4457700"/>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8.	</a:t>
            </a:r>
            <a:r>
              <a:rPr lang="en-US" sz="1800" b="0" i="0" u="none" strike="noStrike" baseline="0" dirty="0">
                <a:latin typeface="Segoe"/>
                <a:ea typeface="ＭＳ ゴシック"/>
              </a:rPr>
              <a:t>Click the </a:t>
            </a:r>
            <a:r>
              <a:rPr lang="en-US" sz="1800" b="1" i="1" u="none" strike="noStrike" baseline="0" dirty="0">
                <a:latin typeface="Segoe"/>
                <a:ea typeface="ＭＳ ゴシック"/>
              </a:rPr>
              <a:t>Chart1 </a:t>
            </a:r>
            <a:br>
              <a:rPr lang="en-US" sz="1800" b="1" i="1" u="none" strike="noStrike" baseline="0" dirty="0">
                <a:latin typeface="Segoe"/>
                <a:ea typeface="ＭＳ ゴシック"/>
              </a:rPr>
            </a:br>
            <a:r>
              <a:rPr lang="en-US" sz="1800" b="0" i="0" u="none" strike="noStrike" baseline="0" dirty="0">
                <a:latin typeface="Segoe"/>
                <a:ea typeface="ＭＳ ゴシック"/>
              </a:rPr>
              <a:t>sheet tab at the </a:t>
            </a:r>
            <a:br>
              <a:rPr lang="en-US" sz="1800" b="0" i="0" u="none" strike="noStrike" baseline="0" dirty="0">
                <a:latin typeface="Segoe"/>
                <a:ea typeface="ＭＳ ゴシック"/>
              </a:rPr>
            </a:br>
            <a:r>
              <a:rPr lang="en-US" sz="1800" b="1" i="0" u="none" strike="noStrike" baseline="0" dirty="0">
                <a:latin typeface="Segoe"/>
                <a:ea typeface="ＭＳ ゴシック"/>
              </a:rPr>
              <a:t>bottom of the </a:t>
            </a:r>
            <a:br>
              <a:rPr lang="en-US" sz="1800" b="1" i="0" u="none" strike="noStrike" baseline="0" dirty="0">
                <a:latin typeface="Segoe"/>
                <a:ea typeface="ＭＳ ゴシック"/>
              </a:rPr>
            </a:br>
            <a:r>
              <a:rPr lang="en-US" sz="1800" b="1" i="0" u="none" strike="noStrike" baseline="0" dirty="0">
                <a:latin typeface="Segoe"/>
                <a:ea typeface="ＭＳ ゴシック"/>
              </a:rPr>
              <a:t>screen</a:t>
            </a:r>
            <a:r>
              <a:rPr lang="en-US" sz="1800" b="0" i="0" u="none" strike="noStrike" baseline="0" dirty="0">
                <a:latin typeface="Segoe"/>
                <a:ea typeface="ＭＳ ゴシック"/>
              </a:rPr>
              <a:t>. Your screen </a:t>
            </a:r>
            <a:br>
              <a:rPr lang="en-US" sz="1800" b="0" i="0" u="none" strike="noStrike" baseline="0" dirty="0">
                <a:latin typeface="Segoe"/>
                <a:ea typeface="ＭＳ ゴシック"/>
              </a:rPr>
            </a:br>
            <a:r>
              <a:rPr lang="en-US" sz="1800" b="0" i="0" u="none" strike="noStrike" baseline="0" dirty="0">
                <a:latin typeface="Segoe"/>
                <a:ea typeface="ＭＳ ゴシック"/>
              </a:rPr>
              <a:t>should look similar </a:t>
            </a:r>
            <a:br>
              <a:rPr lang="en-US" sz="1800" b="0" i="0" u="none" strike="noStrike" baseline="0" dirty="0">
                <a:latin typeface="Segoe"/>
                <a:ea typeface="ＭＳ ゴシック"/>
              </a:rPr>
            </a:br>
            <a:r>
              <a:rPr lang="en-US" sz="1800" b="0" i="0" u="none" strike="noStrike" baseline="0" dirty="0">
                <a:latin typeface="Segoe"/>
                <a:ea typeface="ＭＳ ゴシック"/>
              </a:rPr>
              <a:t>to the figure at right.</a:t>
            </a:r>
          </a:p>
          <a:p>
            <a:pPr lvl="1" rtl="0"/>
            <a:r>
              <a:rPr lang="en-US" sz="1800" b="0" i="0" u="none" strike="noStrike" baseline="0" dirty="0">
                <a:latin typeface="Segoe"/>
                <a:ea typeface="ＭＳ ゴシック"/>
              </a:rPr>
              <a:t>9.	Save the Excel visual </a:t>
            </a:r>
            <a:br>
              <a:rPr lang="en-US" sz="1800" b="0" i="0" u="none" strike="noStrike" baseline="0" dirty="0">
                <a:latin typeface="Segoe"/>
                <a:ea typeface="ＭＳ ゴシック"/>
              </a:rPr>
            </a:br>
            <a:r>
              <a:rPr lang="en-US" sz="1800" b="0" i="0" u="none" strike="noStrike" baseline="0" dirty="0">
                <a:latin typeface="Segoe"/>
                <a:ea typeface="ＭＳ ゴシック"/>
              </a:rPr>
              <a:t>report as </a:t>
            </a:r>
            <a:r>
              <a:rPr lang="en-US" sz="1800" b="1" i="1" u="none" strike="noStrike" baseline="0" dirty="0">
                <a:latin typeface="Segoe"/>
                <a:ea typeface="ＭＳ ゴシック"/>
              </a:rPr>
              <a:t>Don </a:t>
            </a:r>
            <a:br>
              <a:rPr lang="en-US" sz="1800" b="1" i="1" u="none" strike="noStrike" baseline="0" dirty="0">
                <a:latin typeface="Segoe"/>
                <a:ea typeface="ＭＳ ゴシック"/>
              </a:rPr>
            </a:br>
            <a:r>
              <a:rPr lang="en-US" sz="1800" b="1" i="1" u="none" strike="noStrike" baseline="0" dirty="0">
                <a:latin typeface="Segoe"/>
                <a:ea typeface="ＭＳ ゴシック"/>
              </a:rPr>
              <a:t>Funk Cash Flow </a:t>
            </a:r>
            <a:r>
              <a:rPr lang="en-US" sz="1800" b="0" i="0" u="none" strike="noStrike" baseline="0" dirty="0">
                <a:latin typeface="Segoe"/>
                <a:ea typeface="ＭＳ ゴシック"/>
              </a:rPr>
              <a:t>in </a:t>
            </a:r>
            <a:br>
              <a:rPr lang="en-US" sz="1800" b="0" i="0" u="none" strike="noStrike" baseline="0" dirty="0">
                <a:latin typeface="Segoe"/>
                <a:ea typeface="ＭＳ ゴシック"/>
              </a:rPr>
            </a:br>
            <a:r>
              <a:rPr lang="en-US" sz="1800" b="0" i="0" u="none" strike="noStrike" baseline="0" dirty="0">
                <a:latin typeface="Segoe"/>
                <a:ea typeface="ＭＳ ゴシック"/>
              </a:rPr>
              <a:t>your My Documents</a:t>
            </a:r>
            <a:br>
              <a:rPr lang="en-US" sz="1800" b="0" i="0" u="none" strike="noStrike" baseline="0" dirty="0">
                <a:latin typeface="Segoe"/>
                <a:ea typeface="ＭＳ ゴシック"/>
              </a:rPr>
            </a:br>
            <a:r>
              <a:rPr lang="en-US" sz="1800" b="0" i="0" u="none" strike="noStrike" baseline="0" dirty="0">
                <a:latin typeface="Segoe"/>
                <a:ea typeface="ＭＳ ゴシック"/>
              </a:rPr>
              <a:t>folder or another </a:t>
            </a:r>
            <a:br>
              <a:rPr lang="en-US" sz="1800" b="0" i="0" u="none" strike="noStrike" baseline="0" dirty="0">
                <a:latin typeface="Segoe"/>
                <a:ea typeface="ＭＳ ゴシック"/>
              </a:rPr>
            </a:br>
            <a:r>
              <a:rPr lang="en-US" sz="1800" b="0" i="0" u="none" strike="noStrike" baseline="0" dirty="0">
                <a:latin typeface="Segoe"/>
                <a:ea typeface="ＭＳ ゴシック"/>
              </a:rPr>
              <a:t>folder directed by </a:t>
            </a:r>
            <a:br>
              <a:rPr lang="en-US" sz="1800" b="0" i="0" u="none" strike="noStrike" baseline="0" dirty="0">
                <a:latin typeface="Segoe"/>
                <a:ea typeface="ＭＳ ゴシック"/>
              </a:rPr>
            </a:br>
            <a:r>
              <a:rPr lang="en-US" sz="1800" b="0" i="0" u="none" strike="noStrike" baseline="0" dirty="0">
                <a:latin typeface="Segoe"/>
                <a:ea typeface="ＭＳ ゴシック"/>
              </a:rPr>
              <a:t>your instructor.</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
        <p:nvSpPr>
          <p:cNvPr id="8" name="Oval 7"/>
          <p:cNvSpPr/>
          <p:nvPr/>
        </p:nvSpPr>
        <p:spPr bwMode="auto">
          <a:xfrm>
            <a:off x="3657600" y="5715000"/>
            <a:ext cx="3810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9" name="Straight Arrow Connector 8">
            <a:extLst>
              <a:ext uri="{FF2B5EF4-FFF2-40B4-BE49-F238E27FC236}">
                <a16:creationId xmlns:a16="http://schemas.microsoft.com/office/drawing/2014/main" id="{A7EC4FB6-0DA9-4D98-A791-DF8091070D0B}"/>
              </a:ext>
            </a:extLst>
          </p:cNvPr>
          <p:cNvCxnSpPr>
            <a:cxnSpLocks/>
            <a:endCxn id="8" idx="0"/>
          </p:cNvCxnSpPr>
          <p:nvPr/>
        </p:nvCxnSpPr>
        <p:spPr bwMode="auto">
          <a:xfrm>
            <a:off x="2590800" y="1828800"/>
            <a:ext cx="1257300" cy="38862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5635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Visual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dirty="0">
                <a:latin typeface="Segoe"/>
                <a:ea typeface="ＭＳ ゴシック"/>
              </a:rPr>
              <a:t>10.	</a:t>
            </a:r>
            <a:r>
              <a:rPr lang="en-US" sz="2000" b="1" dirty="0">
                <a:latin typeface="Segoe"/>
                <a:ea typeface="ＭＳ ゴシック"/>
              </a:rPr>
              <a:t>CLOSE </a:t>
            </a:r>
            <a:r>
              <a:rPr lang="en-US" sz="2000" dirty="0">
                <a:latin typeface="Segoe"/>
                <a:ea typeface="ＭＳ ゴシック"/>
              </a:rPr>
              <a:t>Microsoft </a:t>
            </a:r>
            <a:r>
              <a:rPr lang="en-US" sz="2000" dirty="0">
                <a:solidFill>
                  <a:srgbClr val="FF0000"/>
                </a:solidFill>
                <a:latin typeface="Segoe"/>
                <a:ea typeface="ＭＳ ゴシック"/>
              </a:rPr>
              <a:t>Excel</a:t>
            </a:r>
            <a:r>
              <a:rPr lang="en-US" sz="2000" dirty="0">
                <a:latin typeface="Segoe"/>
                <a:ea typeface="ＭＳ ゴシック"/>
              </a:rPr>
              <a:t>.</a:t>
            </a:r>
          </a:p>
          <a:p>
            <a:pPr lvl="1"/>
            <a:r>
              <a:rPr lang="en-US" sz="2000" dirty="0">
                <a:latin typeface="Segoe"/>
                <a:ea typeface="ＭＳ ゴシック"/>
              </a:rPr>
              <a:t>11.	</a:t>
            </a:r>
            <a:r>
              <a:rPr lang="en-US" sz="2000" b="1" dirty="0">
                <a:latin typeface="Segoe"/>
                <a:ea typeface="ＭＳ ゴシック"/>
              </a:rPr>
              <a:t>CLOSE </a:t>
            </a:r>
            <a:r>
              <a:rPr lang="en-US" sz="2000" dirty="0">
                <a:latin typeface="Segoe"/>
                <a:ea typeface="ＭＳ ゴシック"/>
              </a:rPr>
              <a:t>the Visual Reports Dialog box.</a:t>
            </a:r>
          </a:p>
          <a:p>
            <a:pPr lvl="1"/>
            <a:r>
              <a:rPr lang="en-US" sz="2000" dirty="0">
                <a:latin typeface="Segoe"/>
                <a:ea typeface="ＭＳ ゴシック"/>
              </a:rPr>
              <a:t>12.	</a:t>
            </a:r>
            <a:r>
              <a:rPr lang="en-US" sz="2000" b="1" dirty="0">
                <a:latin typeface="Segoe"/>
                <a:ea typeface="ＭＳ ゴシック"/>
              </a:rPr>
              <a:t>SAVE </a:t>
            </a:r>
            <a:r>
              <a:rPr lang="en-US" sz="2000" dirty="0">
                <a:latin typeface="Segoe"/>
                <a:ea typeface="ＭＳ ゴシック"/>
              </a:rPr>
              <a:t>the project schedule.</a:t>
            </a:r>
            <a:endParaRPr lang="en-US" sz="2000" dirty="0">
              <a:latin typeface="Times New Roman"/>
              <a:ea typeface="ＭＳ ゴシック"/>
            </a:endParaRPr>
          </a:p>
          <a:p>
            <a:pPr lvl="0" rtl="0"/>
            <a:r>
              <a:rPr lang="en-US" sz="2000" b="1" i="0" u="none" strike="noStrike" baseline="0" dirty="0">
                <a:latin typeface="Segoe"/>
                <a:ea typeface="ＭＳ ゴシック"/>
              </a:rPr>
              <a:t>PAUSE. LEAVE </a:t>
            </a:r>
            <a:r>
              <a:rPr lang="en-US" sz="2000" b="0" i="0" u="none" strike="noStrike" baseline="0" dirty="0">
                <a:latin typeface="Segoe"/>
                <a:ea typeface="ＭＳ ゴシック"/>
              </a:rPr>
              <a:t>Project open to use in the next exercise.</a:t>
            </a:r>
          </a:p>
          <a:p>
            <a:pPr lvl="0" rtl="0"/>
            <a:r>
              <a:rPr lang="en-US" sz="2000" b="0" i="0" u="none" strike="noStrike" baseline="0" dirty="0">
                <a:latin typeface="Segoe"/>
                <a:ea typeface="ＭＳ ゴシック"/>
              </a:rPr>
              <a:t>In this exercise, you created a new visual report. </a:t>
            </a:r>
          </a:p>
          <a:p>
            <a:pPr lvl="0" rtl="0"/>
            <a:r>
              <a:rPr lang="en-US" sz="2000" b="0" i="0" u="none" strike="noStrike" baseline="0" dirty="0">
                <a:latin typeface="Segoe"/>
                <a:ea typeface="ＭＳ ゴシック"/>
              </a:rPr>
              <a:t>A </a:t>
            </a:r>
            <a:r>
              <a:rPr lang="en-US" sz="2000" b="1" i="1" u="none" strike="noStrike" baseline="0" dirty="0">
                <a:latin typeface="Segoe"/>
                <a:ea typeface="ＭＳ ゴシック"/>
              </a:rPr>
              <a:t>visual report </a:t>
            </a:r>
            <a:r>
              <a:rPr lang="en-US" sz="2000" b="0" i="0" u="none" strike="noStrike" baseline="0" dirty="0">
                <a:latin typeface="Segoe"/>
                <a:ea typeface="ＭＳ ゴシック"/>
              </a:rPr>
              <a:t>is a specific type of report that utilizes the combined the power of either </a:t>
            </a:r>
            <a:r>
              <a:rPr lang="en-US" sz="2000" b="0" i="0" u="none" strike="noStrike" baseline="0" dirty="0">
                <a:solidFill>
                  <a:srgbClr val="FF0000"/>
                </a:solidFill>
                <a:latin typeface="Segoe"/>
                <a:ea typeface="ＭＳ ゴシック"/>
              </a:rPr>
              <a:t>Microsoft Excel </a:t>
            </a:r>
            <a:r>
              <a:rPr lang="en-US" sz="2000" b="0" i="0" u="none" strike="noStrike" baseline="0" dirty="0">
                <a:latin typeface="Segoe"/>
                <a:ea typeface="ＭＳ ゴシック"/>
              </a:rPr>
              <a:t>or </a:t>
            </a:r>
            <a:r>
              <a:rPr lang="en-US" sz="2000" b="0" i="0" u="none" strike="noStrike" baseline="0" dirty="0">
                <a:solidFill>
                  <a:srgbClr val="FF0000"/>
                </a:solidFill>
                <a:latin typeface="Segoe"/>
                <a:ea typeface="ＭＳ ゴシック"/>
              </a:rPr>
              <a:t>Microsoft Visio</a:t>
            </a:r>
            <a:r>
              <a:rPr lang="en-US" sz="2000" b="0" i="0" u="none" strike="noStrike" baseline="0" dirty="0">
                <a:latin typeface="Segoe"/>
                <a:ea typeface="ＭＳ ゴシック"/>
              </a:rPr>
              <a:t> and the data which you have created in your project file. </a:t>
            </a:r>
          </a:p>
          <a:p>
            <a:pPr lvl="0" rtl="0">
              <a:buClr>
                <a:srgbClr val="FF0000"/>
              </a:buClr>
              <a:buFont typeface="Wingdings" pitchFamily="2" charset="2"/>
              <a:buChar char="ü"/>
            </a:pPr>
            <a:r>
              <a:rPr lang="en-US" sz="2000" b="0" i="0" u="none" strike="noStrike" baseline="0" dirty="0">
                <a:latin typeface="Segoe"/>
                <a:ea typeface="ＭＳ ゴシック"/>
              </a:rPr>
              <a:t>The data is translated into pivot tables and graphs. You must have Microsoft Excel 2007 or newer to view the Excel reports with the Visual Reports feature. </a:t>
            </a:r>
          </a:p>
          <a:p>
            <a:pPr lvl="0" rtl="0">
              <a:buClr>
                <a:srgbClr val="FF0000"/>
              </a:buClr>
              <a:buFont typeface="Wingdings" pitchFamily="2" charset="2"/>
              <a:buChar char="ü"/>
            </a:pPr>
            <a:r>
              <a:rPr lang="en-US" sz="2000" b="0" i="0" u="none" strike="noStrike" baseline="0" dirty="0">
                <a:latin typeface="Segoe"/>
                <a:ea typeface="ＭＳ ゴシック"/>
              </a:rPr>
              <a:t>You must have Microsoft Visio 2007 Professional or higher installed on your system to view the Visio reports. If this is not installed, the Visio reports will not be listed in the dialog box.</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275533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Customizing and Printing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Using a view, you can see your project schedule information on-screen. </a:t>
            </a:r>
          </a:p>
          <a:p>
            <a:pPr lvl="0" rtl="0"/>
            <a:r>
              <a:rPr lang="en-US" b="0" i="0" u="none" strike="noStrike" baseline="0" dirty="0">
                <a:latin typeface="Segoe"/>
                <a:ea typeface="ＭＳ ゴシック"/>
              </a:rPr>
              <a:t>You can change what you see by customizing the view. </a:t>
            </a:r>
          </a:p>
          <a:p>
            <a:pPr lvl="0" rtl="0"/>
            <a:r>
              <a:rPr lang="en-US" b="0" i="0" u="none" strike="noStrike" baseline="0" dirty="0">
                <a:latin typeface="Segoe"/>
                <a:ea typeface="ＭＳ ゴシック"/>
              </a:rPr>
              <a:t>You can also apply these customized views to print the information on paper.</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
        <p:nvSpPr>
          <p:cNvPr id="7" name="Oval 6"/>
          <p:cNvSpPr/>
          <p:nvPr/>
        </p:nvSpPr>
        <p:spPr bwMode="auto">
          <a:xfrm>
            <a:off x="2286000" y="3048000"/>
            <a:ext cx="1295400" cy="381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22042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USE </a:t>
            </a:r>
            <a:r>
              <a:rPr lang="en-US" sz="2000" b="0" i="0" u="none" strike="noStrike" baseline="0" dirty="0">
                <a:latin typeface="Segoe"/>
                <a:ea typeface="ＭＳ ゴシック"/>
              </a:rPr>
              <a:t>the project </a:t>
            </a:r>
            <a:br>
              <a:rPr lang="en-US" sz="2000" b="0" i="0" u="none" strike="noStrike" baseline="0" dirty="0">
                <a:latin typeface="Segoe"/>
                <a:ea typeface="ＭＳ ゴシック"/>
              </a:rPr>
            </a:br>
            <a:r>
              <a:rPr lang="en-US" sz="2000" b="0" i="0" u="none" strike="noStrike" baseline="0" dirty="0">
                <a:latin typeface="Segoe"/>
                <a:ea typeface="ＭＳ ゴシック"/>
              </a:rPr>
              <a:t>schedule you </a:t>
            </a:r>
            <a:br>
              <a:rPr lang="en-US" sz="2000" b="0" i="0" u="none" strike="noStrike" baseline="0" dirty="0">
                <a:latin typeface="Segoe"/>
                <a:ea typeface="ＭＳ ゴシック"/>
              </a:rPr>
            </a:br>
            <a:r>
              <a:rPr lang="en-US" sz="2000" b="0" i="0" u="none" strike="noStrike" baseline="0" dirty="0">
                <a:latin typeface="Segoe"/>
                <a:ea typeface="ＭＳ ゴシック"/>
              </a:rPr>
              <a:t>created in the </a:t>
            </a:r>
            <a:br>
              <a:rPr lang="en-US" sz="2000" b="0" i="0" u="none" strike="noStrike" baseline="0" dirty="0">
                <a:latin typeface="Segoe"/>
                <a:ea typeface="ＭＳ ゴシック"/>
              </a:rPr>
            </a:br>
            <a:r>
              <a:rPr lang="en-US" sz="2000" b="0" i="0" u="none" strike="noStrike" baseline="0" dirty="0">
                <a:latin typeface="Segoe"/>
                <a:ea typeface="ＭＳ ゴシック"/>
              </a:rPr>
              <a:t>previous exercise.</a:t>
            </a:r>
          </a:p>
          <a:p>
            <a:pPr lvl="1" rtl="0">
              <a:buAutoNum type="arabicPeriod"/>
            </a:pPr>
            <a:r>
              <a:rPr lang="en-US" sz="2000" b="0" i="0" u="none" strike="noStrike" baseline="0" dirty="0">
                <a:latin typeface="Segoe"/>
                <a:ea typeface="ＭＳ ゴシック"/>
              </a:rPr>
              <a:t>Click the </a:t>
            </a:r>
            <a:r>
              <a:rPr lang="en-US" sz="2000" b="1" i="0" u="none" strike="noStrike" baseline="0" dirty="0">
                <a:solidFill>
                  <a:srgbClr val="FF0000"/>
                </a:solidFill>
                <a:latin typeface="Segoe"/>
                <a:ea typeface="ＭＳ ゴシック"/>
              </a:rPr>
              <a:t>View</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tab, then select </a:t>
            </a:r>
            <a:br>
              <a:rPr lang="en-US" sz="2000" b="0" i="0" u="none" strike="noStrike" baseline="0" dirty="0">
                <a:latin typeface="Segoe"/>
                <a:ea typeface="ＭＳ ゴシック"/>
              </a:rPr>
            </a:br>
            <a:r>
              <a:rPr lang="en-US" sz="2000" b="0" i="0" u="none" strike="noStrike" baseline="0" dirty="0">
                <a:latin typeface="Segoe"/>
                <a:ea typeface="ＭＳ ゴシック"/>
              </a:rPr>
              <a:t>the </a:t>
            </a:r>
            <a:r>
              <a:rPr lang="en-US" sz="2000" b="1" i="0" u="none" strike="noStrike" baseline="0" dirty="0">
                <a:solidFill>
                  <a:srgbClr val="FF0000"/>
                </a:solidFill>
                <a:latin typeface="Segoe"/>
                <a:ea typeface="ＭＳ ゴシック"/>
              </a:rPr>
              <a:t>Gantt</a:t>
            </a:r>
            <a:r>
              <a:rPr lang="en-US" sz="2000" b="1" i="0" u="none" strike="noStrike" baseline="0" dirty="0">
                <a:latin typeface="Segoe"/>
                <a:ea typeface="ＭＳ ゴシック"/>
              </a:rPr>
              <a:t> </a:t>
            </a:r>
            <a:r>
              <a:rPr lang="en-US" sz="2000" b="1" i="0" u="none" strike="noStrike" baseline="0" dirty="0">
                <a:solidFill>
                  <a:srgbClr val="FF0000"/>
                </a:solidFill>
                <a:latin typeface="Segoe"/>
                <a:ea typeface="ＭＳ ゴシック"/>
              </a:rPr>
              <a:t>Chart</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button.</a:t>
            </a:r>
          </a:p>
          <a:p>
            <a:pPr lvl="1" rtl="0">
              <a:buAutoNum type="arabicPeriod"/>
            </a:pPr>
            <a:endParaRPr lang="en-US" sz="1000" b="0" i="0" u="none" strike="noStrike" baseline="0" dirty="0">
              <a:latin typeface="Segoe"/>
              <a:ea typeface="ＭＳ ゴシック"/>
            </a:endParaRPr>
          </a:p>
          <a:p>
            <a:pPr lvl="1" rtl="0"/>
            <a:r>
              <a:rPr lang="en-US" sz="1800" b="0" i="0" u="none" strike="noStrike" baseline="0" dirty="0">
                <a:latin typeface="Segoe"/>
                <a:ea typeface="ＭＳ ゴシック"/>
              </a:rPr>
              <a:t>2.	Click the </a:t>
            </a:r>
            <a:r>
              <a:rPr lang="en-US" sz="1800" b="1" i="0" u="none" strike="noStrike" baseline="0" dirty="0">
                <a:solidFill>
                  <a:srgbClr val="FF0000"/>
                </a:solidFill>
                <a:latin typeface="Segoe"/>
                <a:ea typeface="ＭＳ ゴシック"/>
              </a:rPr>
              <a:t>File</a:t>
            </a:r>
            <a:r>
              <a:rPr lang="en-US" sz="1800" b="1" i="0" u="none" strike="noStrike" baseline="0" dirty="0">
                <a:latin typeface="Segoe"/>
                <a:ea typeface="ＭＳ ゴシック"/>
              </a:rPr>
              <a:t> </a:t>
            </a:r>
            <a:r>
              <a:rPr lang="en-US" sz="1800" b="0" i="0" u="none" strike="noStrike" baseline="0" dirty="0">
                <a:latin typeface="Segoe"/>
                <a:ea typeface="ＭＳ ゴシック"/>
              </a:rPr>
              <a:t>tab </a:t>
            </a:r>
            <a:br>
              <a:rPr lang="en-US" sz="1800" b="0" i="0" u="none" strike="noStrike" baseline="0" dirty="0">
                <a:latin typeface="Segoe"/>
                <a:ea typeface="ＭＳ ゴシック"/>
              </a:rPr>
            </a:br>
            <a:r>
              <a:rPr lang="en-US" sz="1800" b="0" i="0" u="none" strike="noStrike" baseline="0" dirty="0">
                <a:latin typeface="Segoe"/>
                <a:ea typeface="ＭＳ ゴシック"/>
              </a:rPr>
              <a:t>and then click </a:t>
            </a:r>
            <a:br>
              <a:rPr lang="en-US" sz="1800" b="0" i="0" u="none" strike="noStrike" baseline="0" dirty="0">
                <a:latin typeface="Segoe"/>
                <a:ea typeface="ＭＳ ゴシック"/>
              </a:rPr>
            </a:br>
            <a:r>
              <a:rPr lang="en-US" sz="1800" b="1" i="0" u="none" strike="noStrike" baseline="0" dirty="0">
                <a:solidFill>
                  <a:srgbClr val="FF0000"/>
                </a:solidFill>
                <a:latin typeface="Segoe"/>
                <a:ea typeface="ＭＳ ゴシック"/>
              </a:rPr>
              <a:t>Print</a:t>
            </a:r>
            <a:r>
              <a:rPr lang="en-US" sz="1800" b="0" i="0" u="none" strike="noStrike" baseline="0" dirty="0">
                <a:latin typeface="Segoe"/>
                <a:ea typeface="ＭＳ ゴシック"/>
              </a:rPr>
              <a:t>. Microsoft </a:t>
            </a:r>
            <a:br>
              <a:rPr lang="en-US" sz="1800" b="0" i="0" u="none" strike="noStrike" baseline="0" dirty="0">
                <a:latin typeface="Segoe"/>
                <a:ea typeface="ＭＳ ゴシック"/>
              </a:rPr>
            </a:br>
            <a:r>
              <a:rPr lang="en-US" sz="1800" b="0" i="0" u="none" strike="noStrike" baseline="0" dirty="0">
                <a:latin typeface="Segoe"/>
                <a:ea typeface="ＭＳ ゴシック"/>
              </a:rPr>
              <a:t>Project displays </a:t>
            </a:r>
            <a:br>
              <a:rPr lang="en-US" sz="1800" b="0" i="0" u="none" strike="noStrike" baseline="0" dirty="0">
                <a:latin typeface="Segoe"/>
                <a:ea typeface="ＭＳ ゴシック"/>
              </a:rPr>
            </a:br>
            <a:r>
              <a:rPr lang="en-US" sz="1800" b="0" i="0" u="none" strike="noStrike" baseline="0" dirty="0">
                <a:latin typeface="Segoe"/>
                <a:ea typeface="ＭＳ ゴシック"/>
              </a:rPr>
              <a:t>print options on </a:t>
            </a:r>
            <a:br>
              <a:rPr lang="en-US" sz="1800" b="0" i="0" u="none" strike="noStrike" baseline="0" dirty="0">
                <a:latin typeface="Segoe"/>
                <a:ea typeface="ＭＳ ゴシック"/>
              </a:rPr>
            </a:br>
            <a:r>
              <a:rPr lang="en-US" sz="1800" b="0" i="0" u="none" strike="noStrike" baseline="0" dirty="0">
                <a:latin typeface="Segoe"/>
                <a:ea typeface="ＭＳ ゴシック"/>
              </a:rPr>
              <a:t>the left side and the Gantt Chart view in the right side, which is the Print Preview window. Your screen should look like the figure above.</a:t>
            </a:r>
            <a:endParaRPr lang="en-US" sz="1800" b="0" i="0" u="none" strike="noStrike" baseline="0" dirty="0">
              <a:latin typeface="Times New Roman"/>
              <a:ea typeface="ＭＳ ゴシック"/>
            </a:endParaRPr>
          </a:p>
        </p:txBody>
      </p:sp>
      <p:pic>
        <p:nvPicPr>
          <p:cNvPr id="4" name="Picture 3" descr="101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300" y="1600200"/>
            <a:ext cx="5746209" cy="4061231"/>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a:t>© 2014, John Wiley &amp; Sons, Inc.</a:t>
            </a:r>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
        <p:nvSpPr>
          <p:cNvPr id="8" name="Oval 7"/>
          <p:cNvSpPr/>
          <p:nvPr/>
        </p:nvSpPr>
        <p:spPr bwMode="auto">
          <a:xfrm>
            <a:off x="7086600" y="4724400"/>
            <a:ext cx="1752600" cy="990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343400" y="5257800"/>
            <a:ext cx="838200" cy="381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0561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3.	On the Print Preview toolbar, click the </a:t>
            </a:r>
            <a:r>
              <a:rPr lang="en-US" b="1" i="0" u="none" strike="noStrike" baseline="0" dirty="0">
                <a:latin typeface="Segoe"/>
                <a:ea typeface="ＭＳ ゴシック"/>
              </a:rPr>
              <a:t>Page Right </a:t>
            </a:r>
            <a:r>
              <a:rPr lang="en-US" b="0" i="0" u="none" strike="noStrike" baseline="0" dirty="0">
                <a:latin typeface="Segoe"/>
                <a:ea typeface="ＭＳ ゴシック"/>
              </a:rPr>
              <a:t>and/or </a:t>
            </a:r>
            <a:r>
              <a:rPr lang="en-US" b="1" i="0" u="none" strike="noStrike" baseline="0" dirty="0">
                <a:latin typeface="Segoe"/>
                <a:ea typeface="ＭＳ ゴシック"/>
              </a:rPr>
              <a:t>Page Down </a:t>
            </a:r>
            <a:r>
              <a:rPr lang="en-US" b="0" i="0" u="none" strike="noStrike" baseline="0" dirty="0">
                <a:latin typeface="Segoe"/>
                <a:ea typeface="ＭＳ ゴシック"/>
              </a:rPr>
              <a:t>button to display different pages.</a:t>
            </a:r>
          </a:p>
          <a:p>
            <a:pPr lvl="1" rtl="0"/>
            <a:r>
              <a:rPr lang="en-US" b="0" i="0" u="none" strike="noStrike" baseline="0" dirty="0">
                <a:latin typeface="Segoe"/>
                <a:ea typeface="ＭＳ ゴシック"/>
              </a:rPr>
              <a:t>4.	On the Print Preview toolbar, click the </a:t>
            </a:r>
            <a:r>
              <a:rPr lang="en-US" b="1" i="0" u="none" strike="noStrike" baseline="0" dirty="0">
                <a:latin typeface="Segoe"/>
                <a:ea typeface="ＭＳ ゴシック"/>
              </a:rPr>
              <a:t>Multiple Pages </a:t>
            </a:r>
            <a:r>
              <a:rPr lang="en-US" b="0" i="0" u="none" strike="noStrike" baseline="0" dirty="0">
                <a:latin typeface="Segoe"/>
                <a:ea typeface="ＭＳ ゴシック"/>
              </a:rPr>
              <a:t>button. Most of the pages of the Gantt Chart appears in the Print Preview window. When the multiple pages Print Preview is active the printed output is displayed on separate sheets. You navigate using the scroll control at the bottom of the Print Preview pane. The Page Right, Page Left, Page Up, and Page Down buttons are inactive. </a:t>
            </a:r>
            <a:r>
              <a:rPr lang="en-US" b="1" i="0" u="none" strike="noStrike" baseline="0" dirty="0">
                <a:latin typeface="Segoe"/>
                <a:ea typeface="ＭＳ ゴシック"/>
              </a:rPr>
              <a:t>The paper size displayed is determined by your printer settings</a:t>
            </a:r>
            <a:r>
              <a:rPr lang="en-US" b="0" i="0" u="none" strike="noStrike" baseline="0" dirty="0">
                <a:latin typeface="Segoe"/>
                <a:ea typeface="ＭＳ ゴシック"/>
              </a:rPr>
              <a:t>. Your screen should look similar to the figure on the next slide.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412690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Customize and Print a Gantt Chart View</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37</a:t>
            </a:fld>
            <a:endParaRPr lang="en-US" dirty="0"/>
          </a:p>
        </p:txBody>
      </p:sp>
      <p:pic>
        <p:nvPicPr>
          <p:cNvPr id="7" name="Picture 6" descr="101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800" y="1524001"/>
            <a:ext cx="6604000" cy="4582198"/>
          </a:xfrm>
          <a:prstGeom prst="rect">
            <a:avLst/>
          </a:prstGeom>
        </p:spPr>
      </p:pic>
    </p:spTree>
    <p:extLst>
      <p:ext uri="{BB962C8B-B14F-4D97-AF65-F5344CB8AC3E}">
        <p14:creationId xmlns:p14="http://schemas.microsoft.com/office/powerpoint/2010/main" val="392073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left side of the Print Preview Toolbar status bar should read “3 rows 3 columns.” In the Print Preview window, this means there are three rows of pages by three columns of pages, for a total of nine pages. The status bar can help you quickly determine the total number of pages your printed view will be.</a:t>
            </a:r>
          </a:p>
          <a:p>
            <a:pPr lvl="1" rtl="0"/>
            <a:r>
              <a:rPr lang="en-US" b="0" i="0" u="none" strike="noStrike" baseline="0" dirty="0">
                <a:latin typeface="Segoe"/>
                <a:ea typeface="ＭＳ ゴシック"/>
              </a:rPr>
              <a:t>5.	On the Print Preview toolbar, click the </a:t>
            </a:r>
            <a:r>
              <a:rPr lang="en-US" b="1" i="0" u="none" strike="noStrike" baseline="0" dirty="0">
                <a:solidFill>
                  <a:srgbClr val="FF0000"/>
                </a:solidFill>
                <a:latin typeface="Segoe"/>
                <a:ea typeface="ＭＳ ゴシック"/>
              </a:rPr>
              <a:t>One Page </a:t>
            </a:r>
            <a:r>
              <a:rPr lang="en-US" b="0" i="0" u="none" strike="noStrike" baseline="0" dirty="0">
                <a:latin typeface="Segoe"/>
                <a:ea typeface="ＭＳ ゴシック"/>
              </a:rPr>
              <a:t>button. The first page of the Gantt Chart is displayed.</a:t>
            </a:r>
          </a:p>
          <a:p>
            <a:pPr lvl="1" rtl="0"/>
            <a:r>
              <a:rPr lang="en-US" b="0" i="0" u="none" strike="noStrike" baseline="0" dirty="0">
                <a:latin typeface="Segoe"/>
                <a:ea typeface="ＭＳ ゴシック"/>
              </a:rPr>
              <a:t>6.	Click the </a:t>
            </a:r>
            <a:r>
              <a:rPr lang="en-US" b="1" i="0" u="none" strike="noStrike" baseline="0" dirty="0">
                <a:solidFill>
                  <a:srgbClr val="FF0000"/>
                </a:solidFill>
                <a:latin typeface="Segoe"/>
                <a:ea typeface="ＭＳ ゴシック"/>
              </a:rPr>
              <a:t>Page Setup </a:t>
            </a:r>
            <a:r>
              <a:rPr lang="en-US" b="0" i="0" u="none" strike="noStrike" baseline="0" dirty="0">
                <a:latin typeface="Segoe"/>
                <a:ea typeface="ＭＳ ゴシック"/>
              </a:rPr>
              <a:t>hyperlink. The Page Setup dialog box appears. This is the same dialog box that would appear if you selected the Page Setup option on the File tab.</a:t>
            </a:r>
          </a:p>
          <a:p>
            <a:pPr lvl="1"/>
            <a:r>
              <a:rPr lang="en-US" dirty="0">
                <a:latin typeface="Segoe"/>
                <a:ea typeface="ＭＳ ゴシック"/>
              </a:rPr>
              <a:t>7.	</a:t>
            </a:r>
            <a:r>
              <a:rPr lang="en-US" dirty="0">
                <a:solidFill>
                  <a:srgbClr val="000000"/>
                </a:solidFill>
                <a:latin typeface="Segoe"/>
                <a:ea typeface="ＭＳ ゴシック"/>
              </a:rPr>
              <a:t>Click the </a:t>
            </a:r>
            <a:r>
              <a:rPr lang="en-US" b="1" dirty="0">
                <a:solidFill>
                  <a:srgbClr val="FF0000"/>
                </a:solidFill>
                <a:latin typeface="Segoe"/>
                <a:ea typeface="ＭＳ ゴシック"/>
              </a:rPr>
              <a:t>Header</a:t>
            </a:r>
            <a:r>
              <a:rPr lang="en-US" b="1" dirty="0">
                <a:solidFill>
                  <a:srgbClr val="000000"/>
                </a:solidFill>
                <a:latin typeface="Segoe"/>
                <a:ea typeface="ＭＳ ゴシック"/>
              </a:rPr>
              <a:t> </a:t>
            </a:r>
            <a:r>
              <a:rPr lang="en-US" dirty="0">
                <a:solidFill>
                  <a:srgbClr val="000000"/>
                </a:solidFill>
                <a:latin typeface="Segoe"/>
                <a:ea typeface="ＭＳ ゴシック"/>
              </a:rPr>
              <a:t>tab. You want to add the company name to the header that prints on each page.</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35459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lnSpc>
                <a:spcPct val="90000"/>
              </a:lnSpc>
            </a:pPr>
            <a:r>
              <a:rPr lang="en-US" b="0" i="0" u="none" strike="noStrike" baseline="0" dirty="0">
                <a:latin typeface="Segoe"/>
                <a:ea typeface="ＭＳ ゴシック"/>
              </a:rPr>
              <a:t>8.	There are three Alignment tabs in the center section of the Header tab box. Select </a:t>
            </a:r>
            <a:r>
              <a:rPr lang="en-US" b="1" i="0" u="none" strike="noStrike" baseline="0" dirty="0">
                <a:solidFill>
                  <a:srgbClr val="FF0000"/>
                </a:solidFill>
                <a:latin typeface="Segoe"/>
                <a:ea typeface="ＭＳ ゴシック"/>
              </a:rPr>
              <a:t>Center </a:t>
            </a:r>
            <a:r>
              <a:rPr lang="en-US" b="0" i="0" u="none" strike="noStrike" baseline="0" dirty="0">
                <a:latin typeface="Segoe"/>
                <a:ea typeface="ＭＳ ゴシック"/>
              </a:rPr>
              <a:t>if it is not already selected. In the General box, click </a:t>
            </a:r>
            <a:r>
              <a:rPr lang="en-US" b="1" i="0" u="none" strike="noStrike" baseline="0" dirty="0">
                <a:solidFill>
                  <a:srgbClr val="FF0000"/>
                </a:solidFill>
                <a:latin typeface="Segoe"/>
                <a:ea typeface="ＭＳ ゴシック"/>
              </a:rPr>
              <a:t>Company Name </a:t>
            </a:r>
            <a:r>
              <a:rPr lang="en-US" b="0" i="0" u="none" strike="noStrike" baseline="0" dirty="0">
                <a:latin typeface="Segoe"/>
                <a:ea typeface="ＭＳ ゴシック"/>
              </a:rPr>
              <a:t>and then click the </a:t>
            </a:r>
            <a:r>
              <a:rPr lang="en-US" b="1" i="0" u="none" strike="noStrike" baseline="0" dirty="0">
                <a:solidFill>
                  <a:srgbClr val="FF0000"/>
                </a:solidFill>
                <a:latin typeface="Segoe"/>
                <a:ea typeface="ＭＳ ゴシック"/>
              </a:rPr>
              <a:t>Add </a:t>
            </a:r>
            <a:r>
              <a:rPr lang="en-US" b="0" i="0" u="none" strike="noStrike" baseline="0" dirty="0">
                <a:latin typeface="Segoe"/>
                <a:ea typeface="ＭＳ ゴシック"/>
              </a:rPr>
              <a:t>button next to the General box. Microsoft Project places the following code into the header: &amp;[Company]. The software also displays a preview in the Preview window of the Page Setup dialog box.</a:t>
            </a:r>
          </a:p>
          <a:p>
            <a:pPr lvl="1" rtl="0">
              <a:lnSpc>
                <a:spcPct val="90000"/>
              </a:lnSpc>
            </a:pPr>
            <a:r>
              <a:rPr lang="en-US" b="0" i="0" u="none" strike="noStrike" baseline="0" dirty="0">
                <a:latin typeface="Segoe"/>
                <a:ea typeface="ＭＳ ゴシック"/>
              </a:rPr>
              <a:t>9.	Click the </a:t>
            </a:r>
            <a:r>
              <a:rPr lang="en-US" b="1" i="0" u="none" strike="noStrike" baseline="0" dirty="0">
                <a:solidFill>
                  <a:srgbClr val="FF0000"/>
                </a:solidFill>
                <a:latin typeface="Segoe"/>
                <a:ea typeface="ＭＳ ゴシック"/>
              </a:rPr>
              <a:t>Legend </a:t>
            </a:r>
            <a:r>
              <a:rPr lang="en-US" b="0" i="0" u="none" strike="noStrike" baseline="0" dirty="0">
                <a:latin typeface="Segoe"/>
                <a:ea typeface="ＭＳ ゴシック"/>
              </a:rPr>
              <a:t>tab. You want to change some of the content of the Gantt Chart view’s legend.</a:t>
            </a:r>
          </a:p>
          <a:p>
            <a:pPr lvl="1">
              <a:lnSpc>
                <a:spcPct val="90000"/>
              </a:lnSpc>
            </a:pPr>
            <a:r>
              <a:rPr lang="en-US" dirty="0">
                <a:latin typeface="Segoe"/>
                <a:ea typeface="ＭＳ ゴシック"/>
              </a:rPr>
              <a:t>10.	There are three Alignment tabs in the center of the Legend tab box. Click the </a:t>
            </a:r>
            <a:r>
              <a:rPr lang="en-US" b="1" dirty="0">
                <a:solidFill>
                  <a:srgbClr val="FF0000"/>
                </a:solidFill>
                <a:latin typeface="Segoe"/>
                <a:ea typeface="ＭＳ ゴシック"/>
              </a:rPr>
              <a:t>Left </a:t>
            </a:r>
            <a:r>
              <a:rPr lang="en-US" dirty="0">
                <a:latin typeface="Segoe"/>
                <a:ea typeface="ＭＳ ゴシック"/>
              </a:rPr>
              <a:t>tab. Currently, Microsoft Project is formatted to print the project title and current date on the left side of the legend. You also want to print the start date and duration on the right side of the legend.</a:t>
            </a:r>
          </a:p>
          <a:p>
            <a:pPr lvl="1" rtl="0">
              <a:lnSpc>
                <a:spcPct val="90000"/>
              </a:lnSpc>
            </a:pP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2185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3" name="Content Placeholder 2"/>
          <p:cNvSpPr>
            <a:spLocks noGrp="1"/>
          </p:cNvSpPr>
          <p:nvPr>
            <p:ph idx="1"/>
          </p:nvPr>
        </p:nvSpPr>
        <p:spPr>
          <a:xfrm>
            <a:off x="457200" y="4267200"/>
            <a:ext cx="8229600" cy="2209800"/>
          </a:xfrm>
        </p:spPr>
        <p:txBody>
          <a:bodyPr/>
          <a:lstStyle/>
          <a:p>
            <a:pPr lvl="0">
              <a:buClr>
                <a:srgbClr val="009E49"/>
              </a:buClr>
            </a:pPr>
            <a:r>
              <a:rPr lang="en-US" dirty="0">
                <a:latin typeface="Segoe"/>
                <a:ea typeface="ＭＳ ゴシック"/>
              </a:rPr>
              <a:t>The </a:t>
            </a:r>
            <a:r>
              <a:rPr lang="en-US" b="1" dirty="0">
                <a:latin typeface="Segoe"/>
                <a:ea typeface="ＭＳ ゴシック"/>
              </a:rPr>
              <a:t>Project Overview Dashboard </a:t>
            </a:r>
            <a:r>
              <a:rPr lang="en-US" dirty="0">
                <a:latin typeface="Segoe"/>
                <a:ea typeface="ＭＳ ゴシック"/>
              </a:rPr>
              <a:t>provides the basic information need to present project performance to date, which tasks are late, which milestones are coming due, and an overall percent complete.</a:t>
            </a:r>
            <a:endParaRPr lang="en-US" dirty="0">
              <a:latin typeface="Times New Roman"/>
              <a:ea typeface="ＭＳ ゴシック"/>
            </a:endParaRPr>
          </a:p>
          <a:p>
            <a:endParaRPr lang="en-US" dirty="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10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100" y="1752600"/>
            <a:ext cx="7886700" cy="2170834"/>
          </a:xfrm>
          <a:prstGeom prst="rect">
            <a:avLst/>
          </a:prstGeom>
        </p:spPr>
      </p:pic>
    </p:spTree>
    <p:extLst>
      <p:ext uri="{BB962C8B-B14F-4D97-AF65-F5344CB8AC3E}">
        <p14:creationId xmlns:p14="http://schemas.microsoft.com/office/powerpoint/2010/main" val="4012609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12.	Click the </a:t>
            </a:r>
            <a:r>
              <a:rPr lang="en-US" b="1" i="0" u="none" strike="noStrike" baseline="0" dirty="0">
                <a:latin typeface="Segoe"/>
                <a:ea typeface="ＭＳ ゴシック"/>
              </a:rPr>
              <a:t>Right </a:t>
            </a:r>
            <a:r>
              <a:rPr lang="en-US" b="0" i="0" u="none" strike="noStrike" baseline="0" dirty="0">
                <a:latin typeface="Segoe"/>
                <a:ea typeface="ＭＳ ゴシック"/>
              </a:rPr>
              <a:t>Alignment tab. Click the </a:t>
            </a:r>
            <a:r>
              <a:rPr lang="en-US" b="1" i="0" u="none" strike="noStrike" baseline="0" dirty="0">
                <a:latin typeface="Segoe"/>
                <a:ea typeface="ＭＳ ゴシック"/>
              </a:rPr>
              <a:t>Right Alignment </a:t>
            </a:r>
            <a:r>
              <a:rPr lang="en-US" b="0" i="0" u="none" strike="noStrike" baseline="0" dirty="0">
                <a:latin typeface="Segoe"/>
                <a:ea typeface="ＭＳ ゴシック"/>
              </a:rPr>
              <a:t>box, press </a:t>
            </a:r>
            <a:r>
              <a:rPr lang="en-US" b="1" i="0" u="none" strike="noStrike" baseline="0" dirty="0">
                <a:latin typeface="Segoe"/>
                <a:ea typeface="ＭＳ ゴシック"/>
              </a:rPr>
              <a:t>Enter</a:t>
            </a:r>
            <a:r>
              <a:rPr lang="en-US" b="0" i="0" u="none" strike="noStrike" baseline="0" dirty="0">
                <a:latin typeface="Segoe"/>
                <a:ea typeface="ＭＳ ゴシック"/>
              </a:rPr>
              <a:t>, and then type </a:t>
            </a:r>
            <a:r>
              <a:rPr lang="en-US" b="1" i="0" u="none" strike="noStrike" baseline="0" dirty="0">
                <a:latin typeface="Segoe"/>
                <a:ea typeface="ＭＳ ゴシック"/>
              </a:rPr>
              <a:t>Start: </a:t>
            </a:r>
            <a:r>
              <a:rPr lang="en-US" b="0" i="0" u="none" strike="noStrike" baseline="0" dirty="0">
                <a:latin typeface="Segoe"/>
                <a:ea typeface="ＭＳ ゴシック"/>
              </a:rPr>
              <a:t>followed by a space.</a:t>
            </a:r>
          </a:p>
          <a:p>
            <a:pPr lvl="1" rtl="0"/>
            <a:r>
              <a:rPr lang="en-US" b="0" i="0" u="none" strike="noStrike" baseline="0" dirty="0">
                <a:latin typeface="Segoe"/>
                <a:ea typeface="ＭＳ ゴシック"/>
              </a:rPr>
              <a:t>13.	In the General box, select </a:t>
            </a:r>
            <a:r>
              <a:rPr lang="en-US" b="1" i="0" u="none" strike="noStrike" baseline="0" dirty="0">
                <a:latin typeface="Segoe"/>
                <a:ea typeface="ＭＳ ゴシック"/>
              </a:rPr>
              <a:t>Project Start Date </a:t>
            </a:r>
            <a:r>
              <a:rPr lang="en-US" b="0" i="0" u="none" strike="noStrike" baseline="0" dirty="0">
                <a:latin typeface="Segoe"/>
                <a:ea typeface="ＭＳ ゴシック"/>
              </a:rPr>
              <a:t>from the dropdown list. Click the </a:t>
            </a:r>
            <a:r>
              <a:rPr lang="en-US" b="1" i="0" u="none" strike="noStrike" baseline="0" dirty="0">
                <a:latin typeface="Segoe"/>
                <a:ea typeface="ＭＳ ゴシック"/>
              </a:rPr>
              <a:t>Add </a:t>
            </a:r>
            <a:r>
              <a:rPr lang="en-US" b="0" i="0" u="none" strike="noStrike" baseline="0" dirty="0">
                <a:latin typeface="Segoe"/>
                <a:ea typeface="ＭＳ ゴシック"/>
              </a:rPr>
              <a:t>button next to the General box. Microsoft Project adds the label and code for the project start date to the legend.</a:t>
            </a:r>
          </a:p>
          <a:p>
            <a:pPr lvl="1"/>
            <a:r>
              <a:rPr lang="en-US" dirty="0">
                <a:latin typeface="Segoe"/>
                <a:ea typeface="ＭＳ ゴシック"/>
              </a:rPr>
              <a:t>14.	Press </a:t>
            </a:r>
            <a:r>
              <a:rPr lang="en-US" b="1" dirty="0">
                <a:latin typeface="Segoe"/>
                <a:ea typeface="ＭＳ ゴシック"/>
              </a:rPr>
              <a:t>Enter </a:t>
            </a:r>
            <a:r>
              <a:rPr lang="en-US" dirty="0">
                <a:latin typeface="Segoe"/>
                <a:ea typeface="ＭＳ ゴシック"/>
              </a:rPr>
              <a:t>to add a second line to the legend and then type </a:t>
            </a:r>
            <a:r>
              <a:rPr lang="en-US" b="1" dirty="0">
                <a:latin typeface="Segoe"/>
                <a:ea typeface="ＭＳ ゴシック"/>
              </a:rPr>
              <a:t>Duration: </a:t>
            </a:r>
            <a:r>
              <a:rPr lang="en-US" dirty="0">
                <a:latin typeface="Segoe"/>
                <a:ea typeface="ＭＳ ゴシック"/>
              </a:rPr>
              <a:t>followed by a space.</a:t>
            </a:r>
          </a:p>
          <a:p>
            <a:pPr lvl="1"/>
            <a:r>
              <a:rPr lang="en-US" dirty="0">
                <a:latin typeface="Segoe"/>
                <a:ea typeface="ＭＳ ゴシック"/>
              </a:rPr>
              <a:t>15.	In the Project Fields box, select </a:t>
            </a:r>
            <a:r>
              <a:rPr lang="en-US" b="1" dirty="0">
                <a:latin typeface="Segoe"/>
                <a:ea typeface="ＭＳ ゴシック"/>
              </a:rPr>
              <a:t>Scheduled Duration </a:t>
            </a:r>
            <a:r>
              <a:rPr lang="en-US" dirty="0">
                <a:latin typeface="Segoe"/>
                <a:ea typeface="ＭＳ ゴシック"/>
              </a:rPr>
              <a:t>from the dropdown list. Click the </a:t>
            </a:r>
            <a:r>
              <a:rPr lang="en-US" b="1" dirty="0">
                <a:latin typeface="Segoe"/>
                <a:ea typeface="ＭＳ ゴシック"/>
              </a:rPr>
              <a:t>Add </a:t>
            </a:r>
            <a:r>
              <a:rPr lang="en-US" dirty="0">
                <a:latin typeface="Segoe"/>
                <a:ea typeface="ＭＳ ゴシック"/>
              </a:rPr>
              <a:t>button next to the Project Fields box. Microsoft Project adds the label and code for project duration to the legend.</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16709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16.	In the Width </a:t>
            </a:r>
            <a:br>
              <a:rPr lang="en-US" b="0" i="0" u="none" strike="noStrike" baseline="0">
                <a:latin typeface="Segoe"/>
                <a:ea typeface="ＭＳ ゴシック"/>
              </a:rPr>
            </a:br>
            <a:r>
              <a:rPr lang="en-US" b="0" i="0" u="none" strike="noStrike" baseline="0">
                <a:latin typeface="Segoe"/>
                <a:ea typeface="ＭＳ ゴシック"/>
              </a:rPr>
              <a:t>box, type or </a:t>
            </a:r>
            <a:br>
              <a:rPr lang="en-US" b="0" i="0" u="none" strike="noStrike" baseline="0">
                <a:latin typeface="Segoe"/>
                <a:ea typeface="ＭＳ ゴシック"/>
              </a:rPr>
            </a:br>
            <a:r>
              <a:rPr lang="en-US" b="0" i="0" u="none" strike="noStrike" baseline="0">
                <a:latin typeface="Segoe"/>
                <a:ea typeface="ＭＳ ゴシック"/>
              </a:rPr>
              <a:t>use the scroll</a:t>
            </a:r>
            <a:br>
              <a:rPr lang="en-US" b="0" i="0" u="none" strike="noStrike" baseline="0">
                <a:latin typeface="Segoe"/>
                <a:ea typeface="ＭＳ ゴシック"/>
              </a:rPr>
            </a:br>
            <a:r>
              <a:rPr lang="en-US" b="0" i="0" u="none" strike="noStrike" baseline="0">
                <a:latin typeface="Segoe"/>
                <a:ea typeface="ＭＳ ゴシック"/>
              </a:rPr>
              <a:t>buttons to </a:t>
            </a:r>
            <a:br>
              <a:rPr lang="en-US" b="0" i="0" u="none" strike="noStrike" baseline="0">
                <a:latin typeface="Segoe"/>
                <a:ea typeface="ＭＳ ゴシック"/>
              </a:rPr>
            </a:br>
            <a:r>
              <a:rPr lang="en-US" b="0" i="0" u="none" strike="noStrike" baseline="0">
                <a:latin typeface="Segoe"/>
                <a:ea typeface="ＭＳ ゴシック"/>
              </a:rPr>
              <a:t>enter </a:t>
            </a:r>
            <a:r>
              <a:rPr lang="en-US" b="1" i="0" u="none" strike="noStrike" baseline="0">
                <a:latin typeface="Segoe"/>
                <a:ea typeface="ＭＳ ゴシック"/>
              </a:rPr>
              <a:t>3</a:t>
            </a:r>
            <a:r>
              <a:rPr lang="en-US" b="0" i="0" u="none" strike="noStrike" baseline="0">
                <a:latin typeface="Segoe"/>
                <a:ea typeface="ＭＳ ゴシック"/>
              </a:rPr>
              <a:t>. This </a:t>
            </a:r>
            <a:br>
              <a:rPr lang="en-US" b="0" i="0" u="none" strike="noStrike" baseline="0">
                <a:latin typeface="Segoe"/>
                <a:ea typeface="ＭＳ ゴシック"/>
              </a:rPr>
            </a:br>
            <a:r>
              <a:rPr lang="en-US" b="0" i="0" u="none" strike="noStrike" baseline="0">
                <a:latin typeface="Segoe"/>
                <a:ea typeface="ＭＳ ゴシック"/>
              </a:rPr>
              <a:t>increases the </a:t>
            </a:r>
            <a:br>
              <a:rPr lang="en-US" b="0" i="0" u="none" strike="noStrike" baseline="0">
                <a:latin typeface="Segoe"/>
                <a:ea typeface="ＭＳ ゴシック"/>
              </a:rPr>
            </a:br>
            <a:r>
              <a:rPr lang="en-US" b="0" i="0" u="none" strike="noStrike" baseline="0">
                <a:latin typeface="Segoe"/>
                <a:ea typeface="ＭＳ ゴシック"/>
              </a:rPr>
              <a:t>width of the </a:t>
            </a:r>
            <a:br>
              <a:rPr lang="en-US" b="0" i="0" u="none" strike="noStrike" baseline="0">
                <a:latin typeface="Segoe"/>
                <a:ea typeface="ＭＳ ゴシック"/>
              </a:rPr>
            </a:br>
            <a:r>
              <a:rPr lang="en-US" b="0" i="0" u="none" strike="noStrike" baseline="0">
                <a:latin typeface="Segoe"/>
                <a:ea typeface="ＭＳ ゴシック"/>
              </a:rPr>
              <a:t>box that </a:t>
            </a:r>
            <a:br>
              <a:rPr lang="en-US" b="0" i="0" u="none" strike="noStrike" baseline="0">
                <a:latin typeface="Segoe"/>
                <a:ea typeface="ＭＳ ゴシック"/>
              </a:rPr>
            </a:br>
            <a:r>
              <a:rPr lang="en-US" b="0" i="0" u="none" strike="noStrike" baseline="0">
                <a:latin typeface="Segoe"/>
                <a:ea typeface="ＭＳ ゴシック"/>
              </a:rPr>
              <a:t>appears on </a:t>
            </a:r>
            <a:br>
              <a:rPr lang="en-US" b="0" i="0" u="none" strike="noStrike" baseline="0">
                <a:latin typeface="Segoe"/>
                <a:ea typeface="ＭＳ ゴシック"/>
              </a:rPr>
            </a:br>
            <a:r>
              <a:rPr lang="en-US" b="0" i="0" u="none" strike="noStrike" baseline="0">
                <a:latin typeface="Segoe"/>
                <a:ea typeface="ＭＳ ゴシック"/>
              </a:rPr>
              <a:t>the left side </a:t>
            </a:r>
            <a:br>
              <a:rPr lang="en-US" b="0" i="0" u="none" strike="noStrike" baseline="0">
                <a:latin typeface="Segoe"/>
                <a:ea typeface="ＭＳ ゴシック"/>
              </a:rPr>
            </a:br>
            <a:r>
              <a:rPr lang="en-US" b="0" i="0" u="none" strike="noStrike" baseline="0">
                <a:latin typeface="Segoe"/>
                <a:ea typeface="ＭＳ ゴシック"/>
              </a:rPr>
              <a:t>of the legend. </a:t>
            </a:r>
            <a:br>
              <a:rPr lang="en-US" b="0" i="0" u="none" strike="noStrike" baseline="0">
                <a:latin typeface="Segoe"/>
                <a:ea typeface="ＭＳ ゴシック"/>
              </a:rPr>
            </a:br>
            <a:r>
              <a:rPr lang="en-US" b="0" i="0" u="none" strike="noStrike" baseline="0">
                <a:latin typeface="Segoe"/>
                <a:ea typeface="ＭＳ ゴシック"/>
              </a:rPr>
              <a:t>Your screen </a:t>
            </a:r>
            <a:br>
              <a:rPr lang="en-US" b="0" i="0" u="none" strike="noStrike" baseline="0">
                <a:latin typeface="Segoe"/>
                <a:ea typeface="ＭＳ ゴシック"/>
              </a:rPr>
            </a:br>
            <a:r>
              <a:rPr lang="en-US" b="0" i="0" u="none" strike="noStrike" baseline="0">
                <a:latin typeface="Segoe"/>
                <a:ea typeface="ＭＳ ゴシック"/>
              </a:rPr>
              <a:t>should look similar to the figure above.</a:t>
            </a:r>
            <a:endParaRPr lang="en-US" b="0" i="0" u="none" strike="noStrike" baseline="0">
              <a:latin typeface="Times New Roman"/>
              <a:ea typeface="ＭＳ ゴシック"/>
            </a:endParaRPr>
          </a:p>
        </p:txBody>
      </p:sp>
      <p:pic>
        <p:nvPicPr>
          <p:cNvPr id="4" name="Picture 3" descr="10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600200"/>
            <a:ext cx="5807076" cy="368969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4011286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17.	Click </a:t>
            </a:r>
            <a:r>
              <a:rPr lang="en-US" b="1" i="0" u="none" strike="noStrike" baseline="0" dirty="0">
                <a:latin typeface="Segoe"/>
                <a:ea typeface="ＭＳ ゴシック"/>
              </a:rPr>
              <a:t>OK </a:t>
            </a:r>
            <a:r>
              <a:rPr lang="en-US" b="0" i="0" u="none" strike="noStrike" baseline="0" dirty="0">
                <a:latin typeface="Segoe"/>
                <a:ea typeface="ＭＳ ゴシック"/>
              </a:rPr>
              <a:t>to close the Page Setup dialog box. Microsoft Project applies the custom changes to the legend.</a:t>
            </a:r>
          </a:p>
          <a:p>
            <a:pPr lvl="1" rtl="0"/>
            <a:r>
              <a:rPr lang="en-US" b="0" i="0" u="none" strike="noStrike" baseline="0" dirty="0">
                <a:latin typeface="Segoe"/>
                <a:ea typeface="ＭＳ ゴシック"/>
              </a:rPr>
              <a:t>18.	Move your mouse cursor to the lower left corner of the page preview (your cursor appears as a magnifying glass). Click the </a:t>
            </a:r>
            <a:r>
              <a:rPr lang="en-US" b="1" i="0" u="none" strike="noStrike" baseline="0" dirty="0">
                <a:latin typeface="Segoe"/>
                <a:ea typeface="ＭＳ ゴシック"/>
              </a:rPr>
              <a:t>lower left corner </a:t>
            </a:r>
            <a:r>
              <a:rPr lang="en-US" b="0" i="0" u="none" strike="noStrike" baseline="0" dirty="0">
                <a:latin typeface="Segoe"/>
                <a:ea typeface="ＭＳ ゴシック"/>
              </a:rPr>
              <a:t>of the page. Microsoft Project zooms in to show the </a:t>
            </a:r>
            <a:r>
              <a:rPr lang="en-US" b="1" i="0" u="none" strike="noStrike" baseline="0" dirty="0">
                <a:solidFill>
                  <a:srgbClr val="FF0000"/>
                </a:solidFill>
                <a:latin typeface="Segoe"/>
                <a:ea typeface="ＭＳ ゴシック"/>
              </a:rPr>
              <a:t>legend</a:t>
            </a:r>
            <a:r>
              <a:rPr lang="en-US" b="0" i="0" u="none" strike="noStrike" baseline="0" dirty="0">
                <a:latin typeface="Segoe"/>
                <a:ea typeface="ＭＳ ゴシック"/>
              </a:rPr>
              <a:t>. Your screen should look similar to the figure on the next slide.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59158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Customize and Print a Gantt Chart View</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43</a:t>
            </a:fld>
            <a:endParaRPr lang="en-US" dirty="0"/>
          </a:p>
        </p:txBody>
      </p:sp>
      <p:pic>
        <p:nvPicPr>
          <p:cNvPr id="7" name="Picture 6" descr="102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400" y="1600200"/>
            <a:ext cx="6959600" cy="4462178"/>
          </a:xfrm>
          <a:prstGeom prst="rect">
            <a:avLst/>
          </a:prstGeom>
        </p:spPr>
      </p:pic>
      <p:sp>
        <p:nvSpPr>
          <p:cNvPr id="8" name="Oval 7"/>
          <p:cNvSpPr/>
          <p:nvPr/>
        </p:nvSpPr>
        <p:spPr bwMode="auto">
          <a:xfrm>
            <a:off x="2590800" y="4191000"/>
            <a:ext cx="1371600" cy="5334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416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a:latin typeface="Segoe"/>
                <a:ea typeface="ＭＳ ゴシック"/>
              </a:rPr>
              <a:t>The data you added to the legend will print on every page of the printed output.</a:t>
            </a:r>
            <a:endParaRPr lang="en-US">
              <a:latin typeface="Times New Roman"/>
              <a:ea typeface="ＭＳ ゴシック"/>
            </a:endParaRPr>
          </a:p>
          <a:p>
            <a:pPr lvl="1" rtl="0"/>
            <a:r>
              <a:rPr lang="en-US" b="0" i="0" u="none" strike="noStrike" baseline="0">
                <a:latin typeface="Segoe"/>
                <a:ea typeface="ＭＳ ゴシック"/>
              </a:rPr>
              <a:t>19.	Click the </a:t>
            </a:r>
            <a:r>
              <a:rPr lang="en-US" b="1" i="0" u="none" strike="noStrike" baseline="0">
                <a:latin typeface="Segoe"/>
                <a:ea typeface="ＭＳ ゴシック"/>
              </a:rPr>
              <a:t>Task </a:t>
            </a:r>
            <a:r>
              <a:rPr lang="en-US" b="0" i="0" u="none" strike="noStrike" baseline="0">
                <a:latin typeface="Segoe"/>
                <a:ea typeface="ＭＳ ゴシック"/>
              </a:rPr>
              <a:t>tab to return to the Gantt Chart view. Take note that although you did not print, your changes to the header and the legend will be saved when you save the project file.</a:t>
            </a:r>
          </a:p>
          <a:p>
            <a:pPr lvl="1" rtl="0"/>
            <a:r>
              <a:rPr lang="en-US" b="0" i="0" u="none" strike="noStrike" baseline="0">
                <a:latin typeface="Segoe"/>
                <a:ea typeface="ＭＳ ゴシック"/>
              </a:rPr>
              <a:t>20.</a:t>
            </a:r>
            <a:r>
              <a:rPr lang="en-US" b="1" i="0" u="none" strike="noStrike" baseline="0">
                <a:latin typeface="Times New Roman"/>
                <a:ea typeface="ＭＳ ゴシック"/>
              </a:rPr>
              <a:t>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a:t>
            </a:r>
            <a:r>
              <a:rPr lang="en-US" b="0" i="0" u="none" strike="noStrike" baseline="0">
                <a:latin typeface="Segoe"/>
                <a:ea typeface="ＭＳ ゴシック"/>
              </a:rPr>
              <a:t>If you are continuing to the next lesson, keep Project open. If you are not continuing to additional lessons, </a:t>
            </a:r>
            <a:r>
              <a:rPr lang="en-US" b="1" i="0" u="none" strike="noStrike" baseline="0">
                <a:latin typeface="Segoe"/>
                <a:ea typeface="ＭＳ ゴシック"/>
              </a:rPr>
              <a:t>CLOSE </a:t>
            </a:r>
            <a:r>
              <a:rPr lang="en-US" b="0" i="0" u="none" strike="noStrike" baseline="0">
                <a:latin typeface="Segoe"/>
                <a:ea typeface="ＭＳ ゴシック"/>
              </a:rPr>
              <a:t>Project.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1473704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a view, you can enter, read, edit, and print information. In a report, you can only print the information, you cannot change the data. Printing a view allows you to provide, on paper, almost everything you see on your screen. You can print any view you see in Microsoft Project, with just a few exceptions.</a:t>
            </a:r>
          </a:p>
          <a:p>
            <a:pPr lvl="0" rtl="0"/>
            <a:r>
              <a:rPr lang="en-US" b="0" i="0" u="none" strike="noStrike" baseline="0">
                <a:latin typeface="Segoe"/>
                <a:ea typeface="ＭＳ ゴシック"/>
              </a:rPr>
              <a:t>You cannot print form views (for instance, Task Form) or certain diagrams, such as the Relationship Diagram.</a:t>
            </a:r>
          </a:p>
          <a:p>
            <a:pPr lvl="0" rtl="0"/>
            <a:r>
              <a:rPr lang="en-US" b="0" i="0" u="none" strike="noStrike" baseline="0">
                <a:latin typeface="Segoe"/>
                <a:ea typeface="ＭＳ ゴシック"/>
              </a:rPr>
              <a:t>If you have two views displayed in a combination view (one view in the top pane and the other view in the bottom pane), only the view in the active pane will print.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cxnSp>
        <p:nvCxnSpPr>
          <p:cNvPr id="8" name="Straight Connector 7">
            <a:extLst>
              <a:ext uri="{FF2B5EF4-FFF2-40B4-BE49-F238E27FC236}">
                <a16:creationId xmlns:a16="http://schemas.microsoft.com/office/drawing/2014/main" id="{EEEAB61F-EF91-4B15-8E89-F670768C151A}"/>
              </a:ext>
            </a:extLst>
          </p:cNvPr>
          <p:cNvCxnSpPr/>
          <p:nvPr/>
        </p:nvCxnSpPr>
        <p:spPr bwMode="auto">
          <a:xfrm flipV="1">
            <a:off x="457200" y="1600200"/>
            <a:ext cx="8001000" cy="396240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Tree>
    <p:extLst>
      <p:ext uri="{BB962C8B-B14F-4D97-AF65-F5344CB8AC3E}">
        <p14:creationId xmlns:p14="http://schemas.microsoft.com/office/powerpoint/2010/main" val="149552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this lesson, you applied some custom formulas and graphical indicators to make it simple to review the status of tasks using the Task Sheet view. </a:t>
            </a:r>
          </a:p>
          <a:p>
            <a:pPr lvl="0" rtl="0"/>
            <a:r>
              <a:rPr lang="en-US" b="0" i="0" u="none" strike="noStrike" baseline="0">
                <a:latin typeface="Segoe"/>
                <a:ea typeface="ＭＳ ゴシック"/>
              </a:rPr>
              <a:t>Communicating the project status to stakeholders is one of the most important functions of a project manager and one that may occupy a significant portion of your working time.</a:t>
            </a:r>
          </a:p>
          <a:p>
            <a:pPr lvl="0" rtl="0"/>
            <a:r>
              <a:rPr lang="en-US" b="0" i="0" u="none" strike="noStrike" baseline="0">
                <a:latin typeface="Segoe"/>
                <a:ea typeface="ＭＳ ゴシック"/>
              </a:rPr>
              <a:t> It is imperative that the project manager know who needs to know the project status and why, as well as in what format and level of detail these people need the information. </a:t>
            </a:r>
          </a:p>
          <a:p>
            <a:pPr lvl="0" rtl="0"/>
            <a:r>
              <a:rPr lang="en-US" b="0" i="0" u="none" strike="noStrike" baseline="0">
                <a:latin typeface="Segoe"/>
                <a:ea typeface="ＭＳ ゴシック"/>
              </a:rPr>
              <a:t>The time to find the answers to these questions is in the initial planning stages of the project.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cxnSp>
        <p:nvCxnSpPr>
          <p:cNvPr id="7" name="Straight Connector 6">
            <a:extLst>
              <a:ext uri="{FF2B5EF4-FFF2-40B4-BE49-F238E27FC236}">
                <a16:creationId xmlns:a16="http://schemas.microsoft.com/office/drawing/2014/main" id="{80F390CE-B220-490B-A7B0-7BC38D95E3EF}"/>
              </a:ext>
            </a:extLst>
          </p:cNvPr>
          <p:cNvCxnSpPr/>
          <p:nvPr/>
        </p:nvCxnSpPr>
        <p:spPr bwMode="auto">
          <a:xfrm flipV="1">
            <a:off x="457200" y="1600200"/>
            <a:ext cx="8001000" cy="396240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Tree>
    <p:extLst>
      <p:ext uri="{BB962C8B-B14F-4D97-AF65-F5344CB8AC3E}">
        <p14:creationId xmlns:p14="http://schemas.microsoft.com/office/powerpoint/2010/main" val="2697131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Once work on the project has commenced, your primary communication task will be reporting project status. This can take several forms:</a:t>
            </a:r>
          </a:p>
          <a:p>
            <a:pPr lvl="0" rtl="0">
              <a:buFont typeface="Wingdings" pitchFamily="2" charset="2"/>
              <a:buChar char="ü"/>
            </a:pPr>
            <a:r>
              <a:rPr lang="en-US" b="0" i="0" u="none" strike="noStrike" baseline="0" dirty="0">
                <a:solidFill>
                  <a:srgbClr val="FF0000"/>
                </a:solidFill>
                <a:latin typeface="Segoe"/>
                <a:ea typeface="ＭＳ ゴシック"/>
              </a:rPr>
              <a:t>Status reports describe where the project is in terms of scope, cost, and schedule.</a:t>
            </a:r>
            <a:r>
              <a:rPr lang="en-US" b="0" i="0" u="none" strike="noStrike" baseline="0" dirty="0">
                <a:latin typeface="Segoe"/>
                <a:ea typeface="ＭＳ ゴシック"/>
              </a:rPr>
              <a:t> These are often referred to as the triple constraints, which is a popular model of project management.</a:t>
            </a:r>
          </a:p>
          <a:p>
            <a:pPr lvl="0" rtl="0">
              <a:buFont typeface="Wingdings" pitchFamily="2" charset="2"/>
              <a:buChar char="ü"/>
            </a:pPr>
            <a:r>
              <a:rPr lang="en-US" b="0" i="0" u="none" strike="noStrike" baseline="0" dirty="0">
                <a:latin typeface="Segoe"/>
                <a:ea typeface="ＭＳ ゴシック"/>
              </a:rPr>
              <a:t>Progress reports that provide the specific accomplishments of the project team.</a:t>
            </a:r>
          </a:p>
          <a:p>
            <a:pPr lvl="0" rtl="0">
              <a:buFont typeface="Wingdings" pitchFamily="2" charset="2"/>
              <a:buChar char="ü"/>
            </a:pPr>
            <a:r>
              <a:rPr lang="en-US" b="0" i="0" u="none" strike="noStrike" baseline="0" dirty="0">
                <a:latin typeface="Segoe"/>
                <a:ea typeface="ＭＳ ゴシック"/>
              </a:rPr>
              <a:t>Forecasts that predict future project performance.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1628854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Standard report formats may already exist if your organization is highly focused on projects and project management. If your organization does not have standard reports, you may be able to introduce project status formats that are based on clear communication and project management principles. You may be able to report project status using some of the following:</a:t>
            </a:r>
          </a:p>
          <a:p>
            <a:pPr lvl="0" rtl="0"/>
            <a:r>
              <a:rPr lang="en-US" b="0" i="0" u="none" strike="noStrike" baseline="0">
                <a:latin typeface="Segoe"/>
                <a:ea typeface="ＭＳ ゴシック"/>
              </a:rPr>
              <a:t>Printing the Project Overview dashboard report.</a:t>
            </a:r>
          </a:p>
          <a:p>
            <a:pPr lvl="0" rtl="0"/>
            <a:r>
              <a:rPr lang="en-US" b="0" i="0" u="none" strike="noStrike" baseline="0">
                <a:latin typeface="Segoe"/>
                <a:ea typeface="ＭＳ ゴシック"/>
              </a:rPr>
              <a:t>Copying Microsoft Project data to other applications. For example, you could copy the Calendar view to Microsoft Office Word or Microsoft Office PowerPoint.</a:t>
            </a:r>
          </a:p>
          <a:p>
            <a:pPr lvl="0" rtl="0"/>
            <a:r>
              <a:rPr lang="en-US" b="0" i="0" u="none" strike="noStrike" baseline="0">
                <a:latin typeface="Segoe"/>
                <a:ea typeface="ＭＳ ゴシック"/>
              </a:rPr>
              <a:t>Saving Microsoft Project data in other formats, such as Excel, HTML or GIF.</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cxnSp>
        <p:nvCxnSpPr>
          <p:cNvPr id="7" name="Straight Connector 6">
            <a:extLst>
              <a:ext uri="{FF2B5EF4-FFF2-40B4-BE49-F238E27FC236}">
                <a16:creationId xmlns:a16="http://schemas.microsoft.com/office/drawing/2014/main" id="{271111A7-4A8F-44DB-9188-A7F3E5DBCEE1}"/>
              </a:ext>
            </a:extLst>
          </p:cNvPr>
          <p:cNvCxnSpPr/>
          <p:nvPr/>
        </p:nvCxnSpPr>
        <p:spPr bwMode="auto">
          <a:xfrm flipV="1">
            <a:off x="457200" y="1600200"/>
            <a:ext cx="8001000" cy="396240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Tree>
    <p:extLst>
      <p:ext uri="{BB962C8B-B14F-4D97-AF65-F5344CB8AC3E}">
        <p14:creationId xmlns:p14="http://schemas.microsoft.com/office/powerpoint/2010/main" val="3705423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It is important to keep in mind that the part of the project schedule you see on your screen is only a small part of the total project. For example, to print a six-month project with 75 tasks may require more than a dozen letter-sized pages. </a:t>
            </a:r>
          </a:p>
          <a:p>
            <a:pPr lvl="0" rtl="0"/>
            <a:r>
              <a:rPr lang="en-US" b="0" i="0" u="none" strike="noStrike" baseline="0" dirty="0">
                <a:solidFill>
                  <a:srgbClr val="FF0000"/>
                </a:solidFill>
                <a:latin typeface="Segoe"/>
                <a:ea typeface="ＭＳ ゴシック"/>
              </a:rPr>
              <a:t>In general, Gantt Charts and Network Diagrams can use significant amounts of paper on large projects</a:t>
            </a:r>
            <a:r>
              <a:rPr lang="en-US" b="0" i="0" u="none" strike="noStrike" baseline="0" dirty="0">
                <a:latin typeface="Segoe"/>
                <a:ea typeface="ＭＳ ゴシック"/>
              </a:rPr>
              <a:t>. </a:t>
            </a:r>
          </a:p>
          <a:p>
            <a:pPr lvl="0" rtl="0"/>
            <a:r>
              <a:rPr lang="en-US" b="0" i="0" u="none" strike="noStrike" baseline="0" dirty="0">
                <a:latin typeface="Segoe"/>
                <a:ea typeface="ＭＳ ゴシック"/>
              </a:rPr>
              <a:t>Some experienced project managers who regularly use Microsoft Project print their projects on poster-sized paper using plotters (a type of printer that draws pictures or graphs using attached pens) or other specialized printing equipment.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2514600"/>
            <a:ext cx="5543550" cy="3659703"/>
          </a:xfrm>
          <a:prstGeom prst="rect">
            <a:avLst/>
          </a:prstGeom>
          <a:noFill/>
          <a:ln w="9525">
            <a:noFill/>
            <a:miter lim="800000"/>
            <a:headEnd/>
            <a:tailEnd/>
          </a:ln>
        </p:spPr>
      </p:pic>
    </p:spTree>
    <p:extLst>
      <p:ext uri="{BB962C8B-B14F-4D97-AF65-F5344CB8AC3E}">
        <p14:creationId xmlns:p14="http://schemas.microsoft.com/office/powerpoint/2010/main" val="8821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Activate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Using a Dashboard report you can quickly see all of the major information about your project, then print the information.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199390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Customize and Print a Gantt Chart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000" b="0" i="0" u="none" strike="noStrike" baseline="0">
                <a:latin typeface="Segoe"/>
                <a:ea typeface="ＭＳ ゴシック"/>
              </a:rPr>
              <a:t>Projects with several hundred tasks or long time frames will not print legibly on letter or legal-sized paper. </a:t>
            </a:r>
          </a:p>
          <a:p>
            <a:pPr lvl="0" rtl="0">
              <a:lnSpc>
                <a:spcPct val="90000"/>
              </a:lnSpc>
            </a:pPr>
            <a:r>
              <a:rPr lang="en-US" sz="2000" b="0" i="0" u="none" strike="noStrike" baseline="0">
                <a:latin typeface="Segoe"/>
                <a:ea typeface="ＭＳ ゴシック"/>
              </a:rPr>
              <a:t>To reduce the number of required pages, you can print just summary tasks or filtered data. </a:t>
            </a:r>
          </a:p>
          <a:p>
            <a:pPr lvl="0" rtl="0">
              <a:lnSpc>
                <a:spcPct val="90000"/>
              </a:lnSpc>
            </a:pPr>
            <a:r>
              <a:rPr lang="en-US" sz="2000" b="0" i="0" u="none" strike="noStrike" baseline="0">
                <a:latin typeface="Segoe"/>
                <a:ea typeface="ＭＳ ゴシック"/>
              </a:rPr>
              <a:t>If you are interested in a specific timeframe, you can print just that portion of the timescale, which is the band across the top of the Gantt Chart grid that denotes units of time. </a:t>
            </a:r>
          </a:p>
          <a:p>
            <a:pPr lvl="0" rtl="0">
              <a:lnSpc>
                <a:spcPct val="90000"/>
              </a:lnSpc>
            </a:pPr>
            <a:r>
              <a:rPr lang="en-US" sz="2000" b="0" i="0" u="none" strike="noStrike" baseline="0">
                <a:latin typeface="Segoe"/>
                <a:ea typeface="ＭＳ ゴシック"/>
              </a:rPr>
              <a:t>A filter could be applied to display only the information that is of interest to a specific audience. In any case, it is a good idea to preview the views you want to print. </a:t>
            </a:r>
          </a:p>
          <a:p>
            <a:pPr lvl="0" rtl="0">
              <a:lnSpc>
                <a:spcPct val="90000"/>
              </a:lnSpc>
            </a:pPr>
            <a:r>
              <a:rPr lang="en-US" sz="2000" b="0" i="0" u="none" strike="noStrike" baseline="0">
                <a:latin typeface="Segoe"/>
                <a:ea typeface="ＭＳ ゴシック"/>
              </a:rPr>
              <a:t>By using the Page Setup dialog box along with the Print Preview window, you can control many features of the view to be printed. For example, you can set the number of pages on which the view will be printed, apply headers and footers, and determine content that appears in the legend of the Gantt Chart and some other views.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cxnSp>
        <p:nvCxnSpPr>
          <p:cNvPr id="7" name="Straight Connector 6">
            <a:extLst>
              <a:ext uri="{FF2B5EF4-FFF2-40B4-BE49-F238E27FC236}">
                <a16:creationId xmlns:a16="http://schemas.microsoft.com/office/drawing/2014/main" id="{187E6BB0-9D6D-4DF9-845E-AEF863D024BD}"/>
              </a:ext>
            </a:extLst>
          </p:cNvPr>
          <p:cNvCxnSpPr/>
          <p:nvPr/>
        </p:nvCxnSpPr>
        <p:spPr bwMode="auto">
          <a:xfrm flipV="1">
            <a:off x="457200" y="1600200"/>
            <a:ext cx="8001000" cy="396240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Tree>
    <p:extLst>
      <p:ext uri="{BB962C8B-B14F-4D97-AF65-F5344CB8AC3E}">
        <p14:creationId xmlns:p14="http://schemas.microsoft.com/office/powerpoint/2010/main" val="2575591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1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659467"/>
            <a:ext cx="8094133" cy="199836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9847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1" i="0" u="none" strike="noStrike" baseline="0">
                <a:latin typeface="Segoe"/>
                <a:ea typeface="ＭＳ ゴシック"/>
              </a:rPr>
              <a:t>GET READY. </a:t>
            </a:r>
            <a:r>
              <a:rPr lang="en-US" b="0" i="0" u="none" strike="noStrike" baseline="0">
                <a:latin typeface="Segoe"/>
                <a:ea typeface="ＭＳ ゴシック"/>
              </a:rPr>
              <a:t>Before you begin these steps, launch Microsoft Project 2013.</a:t>
            </a:r>
          </a:p>
          <a:p>
            <a:pPr lvl="1" rtl="0"/>
            <a:r>
              <a:rPr lang="en-US" b="0" i="0" u="none" strike="noStrike" baseline="0">
                <a:latin typeface="Segoe"/>
                <a:ea typeface="ＭＳ ゴシック"/>
              </a:rPr>
              <a:t>1.	</a:t>
            </a:r>
            <a:r>
              <a:rPr lang="en-US" b="1" i="0" u="none" strike="noStrike" baseline="0">
                <a:latin typeface="Segoe"/>
                <a:ea typeface="ＭＳ ゴシック"/>
              </a:rPr>
              <a:t>OPEN </a:t>
            </a:r>
            <a:r>
              <a:rPr lang="en-US" b="0" i="0" u="none" strike="noStrike" baseline="0">
                <a:latin typeface="Segoe"/>
                <a:ea typeface="ＭＳ ゴシック"/>
              </a:rPr>
              <a:t>the </a:t>
            </a:r>
            <a:r>
              <a:rPr lang="en-US" b="1" i="1" u="none" strike="noStrike" baseline="0">
                <a:latin typeface="Segoe"/>
                <a:ea typeface="ＭＳ ゴシック"/>
              </a:rPr>
              <a:t>Don Funk Music Video 10M </a:t>
            </a:r>
            <a:r>
              <a:rPr lang="en-US" b="0" i="0" u="none" strike="noStrike" baseline="0">
                <a:latin typeface="Segoe"/>
                <a:ea typeface="ＭＳ ゴシック"/>
              </a:rPr>
              <a:t>project schedule.</a:t>
            </a:r>
          </a:p>
          <a:p>
            <a:pPr lvl="1" rtl="0"/>
            <a:r>
              <a:rPr lang="en-US" b="0" i="0" u="none" strike="noStrike" baseline="0">
                <a:latin typeface="Segoe"/>
                <a:ea typeface="ＭＳ ゴシック"/>
              </a:rPr>
              <a:t>2.	</a:t>
            </a:r>
            <a:r>
              <a:rPr lang="en-US" b="1" i="0" u="none" strike="noStrike" baseline="0">
                <a:latin typeface="Segoe"/>
                <a:ea typeface="ＭＳ ゴシック"/>
              </a:rPr>
              <a:t>SAVE </a:t>
            </a:r>
            <a:r>
              <a:rPr lang="en-US" b="0" i="0" u="none" strike="noStrike" baseline="0">
                <a:latin typeface="Segoe"/>
                <a:ea typeface="ＭＳ ゴシック"/>
              </a:rPr>
              <a:t>the file as </a:t>
            </a:r>
            <a:r>
              <a:rPr lang="en-US" b="1" i="1" u="none" strike="noStrike" baseline="0">
                <a:latin typeface="Segoe"/>
                <a:ea typeface="ＭＳ ゴシック"/>
              </a:rPr>
              <a:t>Don Funk Music Video 10</a:t>
            </a:r>
            <a:r>
              <a:rPr lang="en-US" b="0" i="0" u="none" strike="noStrike" baseline="0">
                <a:latin typeface="Times New Roman"/>
                <a:ea typeface="ＭＳ ゴシック"/>
              </a:rPr>
              <a:t>.</a:t>
            </a:r>
          </a:p>
          <a:p>
            <a:pPr lvl="1" rtl="0"/>
            <a:r>
              <a:rPr lang="en-US" b="0" i="0" u="none" strike="noStrike" baseline="0">
                <a:latin typeface="Segoe"/>
                <a:ea typeface="ＭＳ ゴシック"/>
              </a:rPr>
              <a:t>3.	On the ribbon, click the </a:t>
            </a:r>
            <a:r>
              <a:rPr lang="en-US" b="1" i="0" u="none" strike="noStrike" baseline="0">
                <a:latin typeface="Segoe"/>
                <a:ea typeface="ＭＳ ゴシック"/>
              </a:rPr>
              <a:t>Project </a:t>
            </a:r>
            <a:r>
              <a:rPr lang="en-US" b="0" i="0" u="none" strike="noStrike" baseline="0">
                <a:latin typeface="Segoe"/>
                <a:ea typeface="ＭＳ ゴシック"/>
              </a:rPr>
              <a:t>tab. In the Status group click the </a:t>
            </a:r>
            <a:r>
              <a:rPr lang="en-US" b="1" i="0" u="none" strike="noStrike" baseline="0">
                <a:latin typeface="Segoe"/>
                <a:ea typeface="ＭＳ ゴシック"/>
              </a:rPr>
              <a:t>calendar icon </a:t>
            </a:r>
            <a:r>
              <a:rPr lang="en-US" b="0" i="0" u="none" strike="noStrike" baseline="0">
                <a:latin typeface="Segoe"/>
                <a:ea typeface="ＭＳ ゴシック"/>
              </a:rPr>
              <a:t>in the Status Date field. Microsoft Project displays the Status Date dialog box.</a:t>
            </a:r>
          </a:p>
          <a:p>
            <a:pPr lvl="1" rtl="0"/>
            <a:r>
              <a:rPr lang="en-US" b="0" i="0" u="none" strike="noStrike" baseline="0">
                <a:latin typeface="Segoe"/>
                <a:ea typeface="ＭＳ ゴシック"/>
              </a:rPr>
              <a:t>4.	In the Select Date: field type </a:t>
            </a:r>
            <a:br>
              <a:rPr lang="en-US" b="0" i="0" u="none" strike="noStrike" baseline="0">
                <a:latin typeface="Segoe"/>
                <a:ea typeface="ＭＳ ゴシック"/>
              </a:rPr>
            </a:br>
            <a:r>
              <a:rPr lang="en-US" b="0" i="0" u="none" strike="noStrike" baseline="0">
                <a:latin typeface="Segoe"/>
                <a:ea typeface="ＭＳ ゴシック"/>
              </a:rPr>
              <a:t>or select </a:t>
            </a:r>
            <a:r>
              <a:rPr lang="en-US" b="1" i="0" u="none" strike="noStrike" baseline="0">
                <a:latin typeface="Segoe"/>
                <a:ea typeface="ＭＳ ゴシック"/>
              </a:rPr>
              <a:t>6/10/16</a:t>
            </a:r>
            <a:r>
              <a:rPr lang="en-US" b="0" i="0" u="none" strike="noStrike" baseline="0">
                <a:latin typeface="Segoe"/>
                <a:ea typeface="ＭＳ ゴシック"/>
              </a:rPr>
              <a:t>. Your screen </a:t>
            </a:r>
            <a:br>
              <a:rPr lang="en-US" b="0" i="0" u="none" strike="noStrike" baseline="0">
                <a:latin typeface="Segoe"/>
                <a:ea typeface="ＭＳ ゴシック"/>
              </a:rPr>
            </a:br>
            <a:r>
              <a:rPr lang="en-US" b="0" i="0" u="none" strike="noStrike" baseline="0">
                <a:latin typeface="Segoe"/>
                <a:ea typeface="ＭＳ ゴシック"/>
              </a:rPr>
              <a:t>should look like the figure at</a:t>
            </a:r>
            <a:br>
              <a:rPr lang="en-US" b="0" i="0" u="none" strike="noStrike" baseline="0">
                <a:latin typeface="Segoe"/>
                <a:ea typeface="ＭＳ ゴシック"/>
              </a:rPr>
            </a:br>
            <a:r>
              <a:rPr lang="en-US" b="0" i="0" u="none" strike="noStrike" baseline="0">
                <a:latin typeface="Segoe"/>
                <a:ea typeface="ＭＳ ゴシック"/>
              </a:rPr>
              <a:t>right.</a:t>
            </a:r>
            <a:endParaRPr lang="en-US" b="0" i="0" u="none" strike="noStrike" baseline="0">
              <a:latin typeface="Times New Roman"/>
              <a:ea typeface="ＭＳ ゴシック"/>
            </a:endParaRPr>
          </a:p>
        </p:txBody>
      </p:sp>
      <p:pic>
        <p:nvPicPr>
          <p:cNvPr id="4" name="Picture 3" descr="10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7600" y="4191000"/>
            <a:ext cx="3581400" cy="1851061"/>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51945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5.	Click </a:t>
            </a:r>
            <a:r>
              <a:rPr lang="en-US" sz="2000" b="1" i="0" u="none" strike="noStrike" baseline="0" dirty="0">
                <a:latin typeface="Segoe"/>
                <a:ea typeface="ＭＳ ゴシック"/>
              </a:rPr>
              <a:t>OK </a:t>
            </a:r>
            <a:r>
              <a:rPr lang="en-US" sz="2000" b="0" i="0" u="none" strike="noStrike" baseline="0" dirty="0">
                <a:latin typeface="Segoe"/>
                <a:ea typeface="ＭＳ ゴシック"/>
              </a:rPr>
              <a:t>or press </a:t>
            </a:r>
            <a:r>
              <a:rPr lang="en-US" sz="2000" b="1" i="0" u="none" strike="noStrike" baseline="0" dirty="0">
                <a:latin typeface="Segoe"/>
                <a:ea typeface="ＭＳ ゴシック"/>
              </a:rPr>
              <a:t>Enter </a:t>
            </a:r>
            <a:r>
              <a:rPr lang="en-US" sz="2000" b="0" i="0" u="none" strike="noStrike" baseline="0" dirty="0">
                <a:latin typeface="Segoe"/>
                <a:ea typeface="ＭＳ ゴシック"/>
              </a:rPr>
              <a:t>to close the </a:t>
            </a:r>
            <a:r>
              <a:rPr lang="en-US" sz="2000" b="1" i="0" u="none" strike="noStrike" baseline="0" dirty="0">
                <a:latin typeface="Segoe"/>
                <a:ea typeface="ＭＳ ゴシック"/>
              </a:rPr>
              <a:t>Status Date </a:t>
            </a:r>
            <a:r>
              <a:rPr lang="en-US" sz="2000" b="0" i="0" u="none" strike="noStrike" baseline="0" dirty="0">
                <a:latin typeface="Segoe"/>
                <a:ea typeface="ＭＳ ゴシック"/>
              </a:rPr>
              <a:t>dialog box. You set the </a:t>
            </a:r>
            <a:r>
              <a:rPr lang="en-US" sz="2000" b="0" i="0" u="none" strike="noStrike" baseline="0" dirty="0">
                <a:solidFill>
                  <a:srgbClr val="FF0000"/>
                </a:solidFill>
                <a:latin typeface="Segoe"/>
                <a:ea typeface="ＭＳ ゴシック"/>
              </a:rPr>
              <a:t>Status Date to tell Microsoft Project you want information as of this date.</a:t>
            </a:r>
          </a:p>
          <a:p>
            <a:pPr lvl="1" rtl="0"/>
            <a:r>
              <a:rPr lang="en-US" sz="2000" b="0" i="0" u="none" strike="noStrike" baseline="0" dirty="0">
                <a:latin typeface="Segoe"/>
                <a:ea typeface="ＭＳ ゴシック"/>
              </a:rPr>
              <a:t>6.	On the ribbon, </a:t>
            </a:r>
            <a:br>
              <a:rPr lang="en-US" sz="2000" b="0" i="0" u="none" strike="noStrike" baseline="0" dirty="0">
                <a:latin typeface="Segoe"/>
                <a:ea typeface="ＭＳ ゴシック"/>
              </a:rPr>
            </a:br>
            <a:r>
              <a:rPr lang="en-US" sz="2000" b="0" i="0" u="none" strike="noStrike" baseline="0" dirty="0">
                <a:latin typeface="Segoe"/>
                <a:ea typeface="ＭＳ ゴシック"/>
              </a:rPr>
              <a:t>click the </a:t>
            </a:r>
            <a:r>
              <a:rPr lang="en-US" sz="2000" b="1" i="0" u="none" strike="noStrike" baseline="0" dirty="0">
                <a:solidFill>
                  <a:srgbClr val="FF0000"/>
                </a:solidFill>
                <a:latin typeface="Segoe"/>
                <a:ea typeface="ＭＳ ゴシック"/>
              </a:rPr>
              <a:t>Report</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tab and then </a:t>
            </a:r>
            <a:br>
              <a:rPr lang="en-US" sz="2000" b="0" i="0" u="none" strike="noStrike" baseline="0" dirty="0">
                <a:latin typeface="Segoe"/>
                <a:ea typeface="ＭＳ ゴシック"/>
              </a:rPr>
            </a:br>
            <a:r>
              <a:rPr lang="en-US" sz="2000" b="0" i="0" u="none" strike="noStrike" baseline="0" dirty="0">
                <a:latin typeface="Segoe"/>
                <a:ea typeface="ＭＳ ゴシック"/>
              </a:rPr>
              <a:t>select the </a:t>
            </a:r>
            <a:br>
              <a:rPr lang="en-US" sz="2000" b="0" i="0" u="none" strike="noStrike" baseline="0" dirty="0">
                <a:latin typeface="Segoe"/>
                <a:ea typeface="ＭＳ ゴシック"/>
              </a:rPr>
            </a:br>
            <a:r>
              <a:rPr lang="en-US" sz="2000" b="1" i="0" u="none" strike="noStrike" baseline="0" dirty="0">
                <a:solidFill>
                  <a:srgbClr val="FF0000"/>
                </a:solidFill>
                <a:latin typeface="Segoe"/>
                <a:ea typeface="ＭＳ ゴシック"/>
              </a:rPr>
              <a:t>Dashboards</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button. From the </a:t>
            </a:r>
            <a:br>
              <a:rPr lang="en-US" sz="2000" b="0" i="0" u="none" strike="noStrike" baseline="0" dirty="0">
                <a:latin typeface="Segoe"/>
                <a:ea typeface="ＭＳ ゴシック"/>
              </a:rPr>
            </a:br>
            <a:r>
              <a:rPr lang="en-US" sz="2000" b="0" i="0" u="none" strike="noStrike" baseline="0" dirty="0">
                <a:latin typeface="Segoe"/>
                <a:ea typeface="ＭＳ ゴシック"/>
              </a:rPr>
              <a:t>dropdown menu </a:t>
            </a:r>
            <a:br>
              <a:rPr lang="en-US" sz="2000" b="0" i="0" u="none" strike="noStrike" baseline="0" dirty="0">
                <a:latin typeface="Segoe"/>
                <a:ea typeface="ＭＳ ゴシック"/>
              </a:rPr>
            </a:br>
            <a:r>
              <a:rPr lang="en-US" sz="2000" b="0" i="0" u="none" strike="noStrike" baseline="0" dirty="0">
                <a:latin typeface="Segoe"/>
                <a:ea typeface="ＭＳ ゴシック"/>
              </a:rPr>
              <a:t>that appears, </a:t>
            </a:r>
            <a:br>
              <a:rPr lang="en-US" sz="2000" b="0" i="0" u="none" strike="noStrike" baseline="0" dirty="0">
                <a:latin typeface="Segoe"/>
                <a:ea typeface="ＭＳ ゴシック"/>
              </a:rPr>
            </a:br>
            <a:r>
              <a:rPr lang="en-US" sz="2000" b="0" i="0" u="none" strike="noStrike" baseline="0" dirty="0">
                <a:latin typeface="Segoe"/>
                <a:ea typeface="ＭＳ ゴシック"/>
              </a:rPr>
              <a:t>select </a:t>
            </a:r>
            <a:r>
              <a:rPr lang="en-US" sz="2000" b="1" i="0" u="none" strike="noStrike" baseline="0" dirty="0">
                <a:solidFill>
                  <a:srgbClr val="FF0000"/>
                </a:solidFill>
                <a:latin typeface="Segoe"/>
                <a:ea typeface="ＭＳ ゴシック"/>
              </a:rPr>
              <a:t>Project</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1" i="0" u="none" strike="noStrike" baseline="0" dirty="0">
                <a:solidFill>
                  <a:srgbClr val="FF0000"/>
                </a:solidFill>
                <a:latin typeface="Segoe"/>
                <a:ea typeface="ＭＳ ゴシック"/>
              </a:rPr>
              <a:t>Overview</a:t>
            </a:r>
            <a:r>
              <a:rPr lang="en-US" sz="2000" b="0" i="0" u="none" strike="noStrike" baseline="0" dirty="0">
                <a:latin typeface="Segoe"/>
                <a:ea typeface="ＭＳ ゴシック"/>
              </a:rPr>
              <a:t>. Your </a:t>
            </a:r>
            <a:br>
              <a:rPr lang="en-US" sz="2000" b="0" i="0" u="none" strike="noStrike" baseline="0" dirty="0">
                <a:latin typeface="Segoe"/>
                <a:ea typeface="ＭＳ ゴシック"/>
              </a:rPr>
            </a:br>
            <a:r>
              <a:rPr lang="en-US" sz="2000" b="0" i="0" u="none" strike="noStrike" baseline="0" dirty="0">
                <a:latin typeface="Segoe"/>
                <a:ea typeface="ＭＳ ゴシック"/>
              </a:rPr>
              <a:t>screen should </a:t>
            </a:r>
            <a:br>
              <a:rPr lang="en-US" sz="2000" b="0" i="0" u="none" strike="noStrike" baseline="0" dirty="0">
                <a:latin typeface="Segoe"/>
                <a:ea typeface="ＭＳ ゴシック"/>
              </a:rPr>
            </a:br>
            <a:r>
              <a:rPr lang="en-US" sz="2000" b="0" i="0" u="none" strike="noStrike" baseline="0" dirty="0">
                <a:latin typeface="Segoe"/>
                <a:ea typeface="ＭＳ ゴシック"/>
              </a:rPr>
              <a:t>look similar to the figure above.</a:t>
            </a:r>
            <a:endParaRPr lang="en-US" sz="2000" b="0" i="0" u="none" strike="noStrike" baseline="0" dirty="0">
              <a:latin typeface="Times New Roman"/>
              <a:ea typeface="ＭＳ ゴシック"/>
            </a:endParaRPr>
          </a:p>
        </p:txBody>
      </p:sp>
      <p:pic>
        <p:nvPicPr>
          <p:cNvPr id="4" name="Picture 3" descr="10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286000"/>
            <a:ext cx="5746478" cy="356802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163887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7.	On the ribbon, click the </a:t>
            </a:r>
            <a:r>
              <a:rPr lang="en-US" sz="2000" b="1" i="0" u="none" strike="noStrike" baseline="0" dirty="0">
                <a:solidFill>
                  <a:srgbClr val="FF0000"/>
                </a:solidFill>
                <a:latin typeface="Segoe"/>
                <a:ea typeface="ＭＳ ゴシック"/>
              </a:rPr>
              <a:t>File</a:t>
            </a:r>
            <a:r>
              <a:rPr lang="en-US" sz="2000" b="1" i="0" u="none" strike="noStrike" baseline="0" dirty="0">
                <a:latin typeface="Segoe"/>
                <a:ea typeface="ＭＳ ゴシック"/>
              </a:rPr>
              <a:t> </a:t>
            </a:r>
            <a:r>
              <a:rPr lang="en-US" sz="2000" b="0" i="0" u="none" strike="noStrike" baseline="0" dirty="0">
                <a:latin typeface="Segoe"/>
                <a:ea typeface="ＭＳ ゴシック"/>
              </a:rPr>
              <a:t>tab and then select </a:t>
            </a:r>
            <a:r>
              <a:rPr lang="en-US" sz="2000" b="1" i="0" u="none" strike="noStrike" baseline="0" dirty="0">
                <a:solidFill>
                  <a:srgbClr val="FF0000"/>
                </a:solidFill>
                <a:latin typeface="Segoe"/>
                <a:ea typeface="ＭＳ ゴシック"/>
              </a:rPr>
              <a:t>Print</a:t>
            </a:r>
            <a:r>
              <a:rPr lang="en-US" sz="2000" b="1" i="0" u="none" strike="noStrike" baseline="0" dirty="0">
                <a:latin typeface="Segoe"/>
                <a:ea typeface="ＭＳ ゴシック"/>
              </a:rPr>
              <a:t> </a:t>
            </a:r>
            <a:r>
              <a:rPr lang="en-US" sz="2000" b="0" i="0" u="none" strike="noStrike" baseline="0" dirty="0">
                <a:latin typeface="Segoe"/>
                <a:ea typeface="ＭＳ ゴシック"/>
              </a:rPr>
              <a:t>from the navigation bar on the left side of the screen. Your screen should look similar to </a:t>
            </a:r>
            <a:br>
              <a:rPr lang="en-US" sz="2000" b="0" i="0" u="none" strike="noStrike" baseline="0" dirty="0">
                <a:latin typeface="Segoe"/>
                <a:ea typeface="ＭＳ ゴシック"/>
              </a:rPr>
            </a:br>
            <a:r>
              <a:rPr lang="en-US" sz="2000" b="0" i="0" u="none" strike="noStrike" baseline="0" dirty="0">
                <a:latin typeface="Segoe"/>
                <a:ea typeface="ＭＳ ゴシック"/>
              </a:rPr>
              <a:t>the figure at </a:t>
            </a:r>
            <a:br>
              <a:rPr lang="en-US" sz="2000" b="0" i="0" u="none" strike="noStrike" baseline="0" dirty="0">
                <a:latin typeface="Segoe"/>
                <a:ea typeface="ＭＳ ゴシック"/>
              </a:rPr>
            </a:br>
            <a:r>
              <a:rPr lang="en-US" sz="2000" b="0" i="0" u="none" strike="noStrike" baseline="0" dirty="0">
                <a:latin typeface="Segoe"/>
                <a:ea typeface="ＭＳ ゴシック"/>
              </a:rPr>
              <a:t>right. You may </a:t>
            </a:r>
            <a:br>
              <a:rPr lang="en-US" sz="2000" b="0" i="0" u="none" strike="noStrike" baseline="0" dirty="0">
                <a:latin typeface="Segoe"/>
                <a:ea typeface="ＭＳ ゴシック"/>
              </a:rPr>
            </a:br>
            <a:r>
              <a:rPr lang="en-US" sz="2000" b="0" i="0" u="none" strike="noStrike" baseline="0" dirty="0">
                <a:latin typeface="Segoe"/>
                <a:ea typeface="ＭＳ ゴシック"/>
              </a:rPr>
              <a:t>notice that </a:t>
            </a:r>
            <a:br>
              <a:rPr lang="en-US" sz="2000" b="0" i="0" u="none" strike="noStrike" baseline="0" dirty="0">
                <a:latin typeface="Segoe"/>
                <a:ea typeface="ＭＳ ゴシック"/>
              </a:rPr>
            </a:br>
            <a:r>
              <a:rPr lang="en-US" sz="2000" b="0" i="0" u="none" strike="noStrike" baseline="0" dirty="0">
                <a:latin typeface="Segoe"/>
                <a:ea typeface="ＭＳ ゴシック"/>
              </a:rPr>
              <a:t>some of the </a:t>
            </a:r>
            <a:br>
              <a:rPr lang="en-US" sz="2000" b="0" i="0" u="none" strike="noStrike" baseline="0" dirty="0">
                <a:latin typeface="Segoe"/>
                <a:ea typeface="ＭＳ ゴシック"/>
              </a:rPr>
            </a:br>
            <a:r>
              <a:rPr lang="en-US" sz="2000" b="0" i="0" u="none" strike="noStrike" baseline="0" dirty="0">
                <a:latin typeface="Segoe"/>
                <a:ea typeface="ＭＳ ゴシック"/>
              </a:rPr>
              <a:t>report is cut </a:t>
            </a:r>
            <a:br>
              <a:rPr lang="en-US" sz="2000" b="0" i="0" u="none" strike="noStrike" baseline="0" dirty="0">
                <a:latin typeface="Segoe"/>
                <a:ea typeface="ＭＳ ゴシック"/>
              </a:rPr>
            </a:br>
            <a:r>
              <a:rPr lang="en-US" sz="2000" b="0" i="0" u="none" strike="noStrike" baseline="0" dirty="0">
                <a:latin typeface="Segoe"/>
                <a:ea typeface="ＭＳ ゴシック"/>
              </a:rPr>
              <a:t>|off at the </a:t>
            </a:r>
            <a:br>
              <a:rPr lang="en-US" sz="2000" b="0" i="0" u="none" strike="noStrike" baseline="0" dirty="0">
                <a:latin typeface="Segoe"/>
                <a:ea typeface="ＭＳ ゴシック"/>
              </a:rPr>
            </a:br>
            <a:r>
              <a:rPr lang="en-US" sz="2000" b="0" i="0" u="none" strike="noStrike" baseline="0" dirty="0">
                <a:latin typeface="Segoe"/>
                <a:ea typeface="ＭＳ ゴシック"/>
              </a:rPr>
              <a:t>right side of </a:t>
            </a:r>
            <a:br>
              <a:rPr lang="en-US" sz="2000" b="0" i="0" u="none" strike="noStrike" baseline="0" dirty="0">
                <a:latin typeface="Segoe"/>
                <a:ea typeface="ＭＳ ゴシック"/>
              </a:rPr>
            </a:br>
            <a:r>
              <a:rPr lang="en-US" sz="2000" b="0" i="0" u="none" strike="noStrike" baseline="0" dirty="0">
                <a:latin typeface="Segoe"/>
                <a:ea typeface="ＭＳ ゴシック"/>
              </a:rPr>
              <a:t>the print pre-</a:t>
            </a:r>
            <a:br>
              <a:rPr lang="en-US" sz="2000" b="0" i="0" u="none" strike="noStrike" baseline="0" dirty="0">
                <a:latin typeface="Segoe"/>
                <a:ea typeface="ＭＳ ゴシック"/>
              </a:rPr>
            </a:br>
            <a:r>
              <a:rPr lang="en-US" sz="2000" b="0" i="0" u="none" strike="noStrike" baseline="0" dirty="0">
                <a:latin typeface="Segoe"/>
                <a:ea typeface="ＭＳ ゴシック"/>
              </a:rPr>
              <a:t>view area.</a:t>
            </a:r>
          </a:p>
        </p:txBody>
      </p:sp>
      <p:pic>
        <p:nvPicPr>
          <p:cNvPr id="4" name="Picture 3" descr="100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286000"/>
            <a:ext cx="5934948" cy="3706557"/>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89883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Select and Print a Dashboard Report</a:t>
            </a:r>
            <a:endParaRPr lang="en-US" b="0" i="0" u="none" strike="noStrike" baseline="0">
              <a:solidFill>
                <a:srgbClr val="009E49"/>
              </a:solidFill>
              <a:latin typeface="Times New Roman"/>
              <a:ea typeface="ＭＳ ゴシック"/>
            </a:endParaRPr>
          </a:p>
        </p:txBody>
      </p:sp>
      <p:pic>
        <p:nvPicPr>
          <p:cNvPr id="4" name="Picture 3" descr="10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286000"/>
            <a:ext cx="5964280" cy="3924300"/>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8.	At the lower right of the Settings section, click the </a:t>
            </a:r>
            <a:r>
              <a:rPr lang="en-US" sz="2000" b="1" i="0" u="none" strike="noStrike" baseline="0" dirty="0">
                <a:solidFill>
                  <a:srgbClr val="FF0000"/>
                </a:solidFill>
                <a:latin typeface="Segoe"/>
                <a:ea typeface="ＭＳ ゴシック"/>
              </a:rPr>
              <a:t>Page Setup</a:t>
            </a:r>
            <a:r>
              <a:rPr lang="en-US" sz="2000" b="1" i="0" u="none" strike="noStrike" baseline="0" dirty="0">
                <a:latin typeface="Segoe"/>
                <a:ea typeface="ＭＳ ゴシック"/>
              </a:rPr>
              <a:t> </a:t>
            </a:r>
            <a:r>
              <a:rPr lang="en-US" sz="2000" b="0" i="0" u="none" strike="noStrike" baseline="0" dirty="0">
                <a:latin typeface="Segoe"/>
                <a:ea typeface="ＭＳ ゴシック"/>
              </a:rPr>
              <a:t>hyperlink. Microsoft Project displays the Page Setup dialog box.</a:t>
            </a:r>
          </a:p>
          <a:p>
            <a:pPr lvl="1" rtl="0"/>
            <a:r>
              <a:rPr lang="en-US" sz="2000" b="0" i="0" u="none" strike="noStrike" baseline="0" dirty="0">
                <a:latin typeface="Segoe"/>
                <a:ea typeface="ＭＳ ゴシック"/>
              </a:rPr>
              <a:t>9.	On the Page tab, </a:t>
            </a:r>
            <a:br>
              <a:rPr lang="en-US" sz="2000" b="0" i="0" u="none" strike="noStrike" baseline="0" dirty="0">
                <a:latin typeface="Segoe"/>
                <a:ea typeface="ＭＳ ゴシック"/>
              </a:rPr>
            </a:br>
            <a:r>
              <a:rPr lang="en-US" sz="2000" b="0" i="0" u="none" strike="noStrike" baseline="0" dirty="0">
                <a:latin typeface="Segoe"/>
                <a:ea typeface="ＭＳ ゴシック"/>
              </a:rPr>
              <a:t>in the Scaling </a:t>
            </a:r>
            <a:br>
              <a:rPr lang="en-US" sz="2000" b="0" i="0" u="none" strike="noStrike" baseline="0" dirty="0">
                <a:latin typeface="Segoe"/>
                <a:ea typeface="ＭＳ ゴシック"/>
              </a:rPr>
            </a:br>
            <a:r>
              <a:rPr lang="en-US" sz="2000" b="0" i="0" u="none" strike="noStrike" baseline="0" dirty="0">
                <a:latin typeface="Segoe"/>
                <a:ea typeface="ＭＳ ゴシック"/>
              </a:rPr>
              <a:t>section, click </a:t>
            </a:r>
            <a:r>
              <a:rPr lang="en-US" sz="2000" b="1" i="0" u="none" strike="noStrike" baseline="0" dirty="0">
                <a:solidFill>
                  <a:srgbClr val="FF0000"/>
                </a:solidFill>
                <a:latin typeface="Segoe"/>
                <a:ea typeface="ＭＳ ゴシック"/>
              </a:rPr>
              <a:t>Fit </a:t>
            </a:r>
            <a:br>
              <a:rPr lang="en-US" sz="2000" b="1" i="0" u="none" strike="noStrike" baseline="0" dirty="0">
                <a:solidFill>
                  <a:srgbClr val="FF0000"/>
                </a:solidFill>
                <a:latin typeface="Segoe"/>
                <a:ea typeface="ＭＳ ゴシック"/>
              </a:rPr>
            </a:br>
            <a:r>
              <a:rPr lang="en-US" sz="2000" b="1" i="0" u="none" strike="noStrike" baseline="0" dirty="0">
                <a:solidFill>
                  <a:srgbClr val="FF0000"/>
                </a:solidFill>
                <a:latin typeface="Segoe"/>
                <a:ea typeface="ＭＳ ゴシック"/>
              </a:rPr>
              <a:t>to</a:t>
            </a:r>
            <a:r>
              <a:rPr lang="en-US" sz="2000" b="1" i="0" u="none" strike="noStrike" baseline="0" dirty="0">
                <a:latin typeface="Segoe"/>
                <a:ea typeface="ＭＳ ゴシック"/>
              </a:rPr>
              <a:t>: </a:t>
            </a:r>
            <a:r>
              <a:rPr lang="en-US" sz="2000" b="0" i="0" u="none" strike="noStrike" baseline="0" dirty="0">
                <a:latin typeface="Segoe"/>
                <a:ea typeface="ＭＳ ゴシック"/>
              </a:rPr>
              <a:t>and choose </a:t>
            </a:r>
            <a:r>
              <a:rPr lang="en-US" sz="2000" b="1" i="0" u="none" strike="noStrike" baseline="0" dirty="0">
                <a:solidFill>
                  <a:srgbClr val="FF0000"/>
                </a:solidFill>
                <a:latin typeface="Segoe"/>
                <a:ea typeface="ＭＳ ゴシック"/>
              </a:rPr>
              <a:t>1</a:t>
            </a:r>
            <a:r>
              <a:rPr lang="en-US" sz="2000" b="1" i="0" u="none" strike="noStrike" baseline="0" dirty="0">
                <a:latin typeface="Segoe"/>
                <a:ea typeface="ＭＳ ゴシック"/>
              </a:rPr>
              <a:t> </a:t>
            </a:r>
            <a:r>
              <a:rPr lang="en-US" sz="2000" b="0" i="0" u="none" strike="noStrike" baseline="0" dirty="0">
                <a:latin typeface="Segoe"/>
                <a:ea typeface="ＭＳ ゴシック"/>
              </a:rPr>
              <a:t>against </a:t>
            </a:r>
            <a:br>
              <a:rPr lang="en-US" sz="2000" b="0" i="0" u="none" strike="noStrike" baseline="0" dirty="0">
                <a:latin typeface="Segoe"/>
                <a:ea typeface="ＭＳ ゴシック"/>
              </a:rPr>
            </a:br>
            <a:r>
              <a:rPr lang="en-US" sz="2000" b="0" i="0" u="none" strike="noStrike" baseline="0" dirty="0">
                <a:latin typeface="Segoe"/>
                <a:ea typeface="ＭＳ ゴシック"/>
              </a:rPr>
              <a:t>the </a:t>
            </a:r>
            <a:r>
              <a:rPr lang="en-US" sz="2000" b="1" i="0" u="none" strike="noStrike" baseline="0" dirty="0">
                <a:solidFill>
                  <a:srgbClr val="FF0000"/>
                </a:solidFill>
                <a:latin typeface="Segoe"/>
                <a:ea typeface="ＭＳ ゴシック"/>
              </a:rPr>
              <a:t>pages wide by</a:t>
            </a:r>
            <a:r>
              <a:rPr lang="en-US" sz="2000" b="1" i="0" u="none" strike="noStrike" baseline="0" dirty="0">
                <a:latin typeface="Segoe"/>
                <a:ea typeface="ＭＳ ゴシック"/>
              </a:rPr>
              <a:t> </a:t>
            </a:r>
            <a:br>
              <a:rPr lang="en-US" sz="2000" b="1" i="0" u="none" strike="noStrike" baseline="0" dirty="0">
                <a:latin typeface="Segoe"/>
                <a:ea typeface="ＭＳ ゴシック"/>
              </a:rPr>
            </a:br>
            <a:r>
              <a:rPr lang="en-US" sz="2000" b="0" i="0" u="none" strike="noStrike" baseline="0" dirty="0">
                <a:latin typeface="Segoe"/>
                <a:ea typeface="ＭＳ ゴシック"/>
              </a:rPr>
              <a:t>and </a:t>
            </a:r>
            <a:r>
              <a:rPr lang="en-US" sz="2000" b="1" i="0" u="none" strike="noStrike" baseline="0" dirty="0">
                <a:solidFill>
                  <a:srgbClr val="FF0000"/>
                </a:solidFill>
                <a:latin typeface="Segoe"/>
                <a:ea typeface="ＭＳ ゴシック"/>
              </a:rPr>
              <a:t>tall</a:t>
            </a:r>
            <a:r>
              <a:rPr lang="en-US" sz="2000" b="1" i="0" u="none" strike="noStrike" baseline="0" dirty="0">
                <a:latin typeface="Segoe"/>
                <a:ea typeface="ＭＳ ゴシック"/>
              </a:rPr>
              <a:t> </a:t>
            </a:r>
            <a:r>
              <a:rPr lang="en-US" sz="2000" b="0" i="0" u="none" strike="noStrike" baseline="0" dirty="0">
                <a:latin typeface="Segoe"/>
                <a:ea typeface="ＭＳ ゴシック"/>
              </a:rPr>
              <a:t>boxes. </a:t>
            </a:r>
            <a:br>
              <a:rPr lang="en-US" sz="2000" b="0" i="0" u="none" strike="noStrike" baseline="0" dirty="0">
                <a:latin typeface="Segoe"/>
                <a:ea typeface="ＭＳ ゴシック"/>
              </a:rPr>
            </a:br>
            <a:r>
              <a:rPr lang="en-US" sz="2000" b="0" i="0" u="none" strike="noStrike" baseline="0" dirty="0">
                <a:latin typeface="Segoe"/>
                <a:ea typeface="ＭＳ ゴシック"/>
              </a:rPr>
              <a:t>Your dialog </a:t>
            </a:r>
            <a:br>
              <a:rPr lang="en-US" sz="2000" b="0" i="0" u="none" strike="noStrike" baseline="0" dirty="0">
                <a:latin typeface="Segoe"/>
                <a:ea typeface="ＭＳ ゴシック"/>
              </a:rPr>
            </a:br>
            <a:r>
              <a:rPr lang="en-US" sz="2000" b="0" i="0" u="none" strike="noStrike" baseline="0" dirty="0">
                <a:latin typeface="Segoe"/>
                <a:ea typeface="ＭＳ ゴシック"/>
              </a:rPr>
              <a:t>box should </a:t>
            </a:r>
            <a:br>
              <a:rPr lang="en-US" sz="2000" b="0" i="0" u="none" strike="noStrike" baseline="0" dirty="0">
                <a:latin typeface="Segoe"/>
                <a:ea typeface="ＭＳ ゴシック"/>
              </a:rPr>
            </a:br>
            <a:r>
              <a:rPr lang="en-US" sz="2000" b="0" i="0" u="none" strike="noStrike" baseline="0" dirty="0">
                <a:latin typeface="Segoe"/>
                <a:ea typeface="ＭＳ ゴシック"/>
              </a:rPr>
              <a:t>look like the figure </a:t>
            </a:r>
            <a:br>
              <a:rPr lang="en-US" sz="2000" b="0" i="0" u="none" strike="noStrike" baseline="0" dirty="0">
                <a:latin typeface="Segoe"/>
                <a:ea typeface="ＭＳ ゴシック"/>
              </a:rPr>
            </a:br>
            <a:r>
              <a:rPr lang="en-US" sz="2000" b="0" i="0" u="none" strike="noStrike" baseline="0" dirty="0">
                <a:latin typeface="Segoe"/>
                <a:ea typeface="ＭＳ ゴシック"/>
              </a:rPr>
              <a:t>at right.</a:t>
            </a:r>
            <a:endParaRPr lang="en-US" sz="2000" b="0" i="0" u="none" strike="noStrike" baseline="0" dirty="0">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216116439"/>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371</TotalTime>
  <Words>3235</Words>
  <Application>Microsoft Office PowerPoint</Application>
  <PresentationFormat>On-screen Show (4:3)</PresentationFormat>
  <Paragraphs>350</Paragraphs>
  <Slides>51</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Wingdings</vt:lpstr>
      <vt:lpstr>template</vt:lpstr>
      <vt:lpstr>Project Reporting</vt:lpstr>
      <vt:lpstr>Objectives</vt:lpstr>
      <vt:lpstr>Software Orientation</vt:lpstr>
      <vt:lpstr>Software Orientation</vt:lpstr>
      <vt:lpstr>Activate and Print a Dashboard Report</vt:lpstr>
      <vt:lpstr>Step by Step: Select and Print a Dashboard Report</vt:lpstr>
      <vt:lpstr>Step by Step: Select and Print a Dashboard Report</vt:lpstr>
      <vt:lpstr>Step by Step: Select and Print a Dashboard Report</vt:lpstr>
      <vt:lpstr>Step by Step: Select and Print a Dashboard Report</vt:lpstr>
      <vt:lpstr>Step by Step: Select and Print a Dashboard Report</vt:lpstr>
      <vt:lpstr>Step by Step: Select and Print a Dashboard Report</vt:lpstr>
      <vt:lpstr>Customize and Print a Report</vt:lpstr>
      <vt:lpstr>Step by Step: Create, Customize and Print a Report</vt:lpstr>
      <vt:lpstr>Step by Step: Create, Customize and Print a Report</vt:lpstr>
      <vt:lpstr>Step by Step: Create, Customize and Print a Report</vt:lpstr>
      <vt:lpstr>Step by Step: Create, Customize and Print a Report</vt:lpstr>
      <vt:lpstr>Step by Step: Create, Customize and Print a Report</vt:lpstr>
      <vt:lpstr>Reporting Project Status</vt:lpstr>
      <vt:lpstr>Step by Step: Report Project Variance with a “Stoplight” View</vt:lpstr>
      <vt:lpstr>Step by Step: Report Project Variance with a “Stoplight” View</vt:lpstr>
      <vt:lpstr>Step by Step: Report Project Variance with a “Stoplight” View</vt:lpstr>
      <vt:lpstr>Step by Step: Report Project Variance with a “Stoplight” View</vt:lpstr>
      <vt:lpstr>Step by Step: Report Project Variance with a “Stoplight” View</vt:lpstr>
      <vt:lpstr>Step by Step: Report Project Variance with a “Stoplight” View</vt:lpstr>
      <vt:lpstr>Step by Step: Report Project Variance with a “Stoplight” View</vt:lpstr>
      <vt:lpstr>Step by Step: Report Project Variance with a “Stoplight” View</vt:lpstr>
      <vt:lpstr>Using Visual Reports Stop on thurs</vt:lpstr>
      <vt:lpstr>Step by Step: Create a Visual Report</vt:lpstr>
      <vt:lpstr>Step by Step: Create a Visual Report</vt:lpstr>
      <vt:lpstr>Step by Step: Create a Visual Report</vt:lpstr>
      <vt:lpstr>Step by Step: Create a Visual Report</vt:lpstr>
      <vt:lpstr>Step by Step: Create a Visual Report</vt:lpstr>
      <vt:lpstr>Step by Step: Create a Visual Report</vt:lpstr>
      <vt:lpstr>Customizing and Printing a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Step by Step: Customize and Print a Gantt Chart View</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306</cp:revision>
  <dcterms:created xsi:type="dcterms:W3CDTF">2011-08-08T12:10:51Z</dcterms:created>
  <dcterms:modified xsi:type="dcterms:W3CDTF">2017-10-23T19:52:02Z</dcterms:modified>
</cp:coreProperties>
</file>