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7"/>
  </p:notesMasterIdLst>
  <p:handoutMasterIdLst>
    <p:handoutMasterId r:id="rId48"/>
  </p:handoutMasterIdLst>
  <p:sldIdLst>
    <p:sldId id="256" r:id="rId2"/>
    <p:sldId id="297" r:id="rId3"/>
    <p:sldId id="258" r:id="rId4"/>
    <p:sldId id="298" r:id="rId5"/>
    <p:sldId id="259" r:id="rId6"/>
    <p:sldId id="301" r:id="rId7"/>
    <p:sldId id="260" r:id="rId8"/>
    <p:sldId id="30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99" r:id="rId23"/>
    <p:sldId id="275" r:id="rId24"/>
    <p:sldId id="276" r:id="rId25"/>
    <p:sldId id="277" r:id="rId26"/>
    <p:sldId id="278" r:id="rId27"/>
    <p:sldId id="302"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96" d="100"/>
          <a:sy n="96" d="100"/>
        </p:scale>
        <p:origin x="1620"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10/30/2017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10/30/2017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The mouse pointer changes to a two-headed arrow (pointing left and right) when it is in the correct position to drag the vertical divider bar.</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23</a:t>
            </a:fld>
            <a:endParaRPr lang="en-US"/>
          </a:p>
        </p:txBody>
      </p:sp>
    </p:spTree>
    <p:extLst>
      <p:ext uri="{BB962C8B-B14F-4D97-AF65-F5344CB8AC3E}">
        <p14:creationId xmlns:p14="http://schemas.microsoft.com/office/powerpoint/2010/main" val="149681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To see more information about any field, point to the column heading, and read the ToolTip that appears. Press the F1 key for additional information.</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167335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3EE4D6-489D-824F-AA90-088525A58D18}" type="datetimeFigureOut">
              <a:rPr lang="en-US"/>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A8B59-6439-4746-B6E9-FBB433B7DA43}" type="slidenum">
              <a:rPr/>
              <a:pPr/>
              <a:t>‹#›</a:t>
            </a:fld>
            <a:endParaRPr lang="en-US"/>
          </a:p>
        </p:txBody>
      </p:sp>
    </p:spTree>
    <p:extLst>
      <p:ext uri="{BB962C8B-B14F-4D97-AF65-F5344CB8AC3E}">
        <p14:creationId xmlns:p14="http://schemas.microsoft.com/office/powerpoint/2010/main" val="191417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3600" b="1" dirty="0">
                <a:latin typeface="Segoe"/>
                <a:ea typeface="ＭＳ ゴシック"/>
              </a:rPr>
              <a:t>Advanced </a:t>
            </a:r>
            <a:r>
              <a:rPr lang="en-US" sz="3600" b="1" dirty="0">
                <a:solidFill>
                  <a:srgbClr val="FF0000"/>
                </a:solidFill>
                <a:latin typeface="Segoe"/>
                <a:ea typeface="ＭＳ ゴシック"/>
              </a:rPr>
              <a:t>Project Schedule </a:t>
            </a:r>
            <a:r>
              <a:rPr lang="en-US" sz="3600" b="1" dirty="0">
                <a:latin typeface="Segoe"/>
                <a:ea typeface="ＭＳ ゴシック"/>
              </a:rPr>
              <a:t>Tracking</a:t>
            </a:r>
            <a:endParaRPr lang="en-US" sz="3600" b="1" dirty="0">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11</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On the ribbon, click the </a:t>
            </a:r>
            <a:r>
              <a:rPr lang="en-US" b="1" i="0" u="none" strike="noStrike" baseline="0" dirty="0">
                <a:latin typeface="Segoe"/>
                <a:ea typeface="ＭＳ ゴシック"/>
              </a:rPr>
              <a:t>down-arrow </a:t>
            </a:r>
            <a:r>
              <a:rPr lang="en-US" b="0" i="0" u="none" strike="noStrike" baseline="0" dirty="0">
                <a:latin typeface="Segoe"/>
                <a:ea typeface="ＭＳ ゴシック"/>
              </a:rPr>
              <a:t>next to the </a:t>
            </a:r>
            <a:r>
              <a:rPr lang="en-US" b="0" i="0" u="sng" strike="noStrike" baseline="0" dirty="0">
                <a:latin typeface="Segoe"/>
                <a:ea typeface="ＭＳ ゴシック"/>
              </a:rPr>
              <a:t>Mark on Track</a:t>
            </a:r>
            <a:r>
              <a:rPr lang="en-US" b="0" i="0" u="none" strike="noStrike" baseline="0" dirty="0">
                <a:latin typeface="Segoe"/>
                <a:ea typeface="ＭＳ ゴシック"/>
              </a:rPr>
              <a:t> button and select </a:t>
            </a:r>
            <a:r>
              <a:rPr lang="en-US" b="1" i="0" u="none" strike="noStrike" baseline="0" dirty="0">
                <a:solidFill>
                  <a:srgbClr val="FF0000"/>
                </a:solidFill>
                <a:latin typeface="Segoe"/>
                <a:ea typeface="ＭＳ ゴシック"/>
              </a:rPr>
              <a:t>Update Tasks</a:t>
            </a:r>
            <a:r>
              <a:rPr lang="en-US" b="0" i="0" u="none" strike="noStrike" baseline="0" dirty="0">
                <a:latin typeface="Segoe"/>
                <a:ea typeface="ＭＳ ゴシック"/>
              </a:rPr>
              <a:t>. The Update Tasks dialog box appears.</a:t>
            </a:r>
          </a:p>
          <a:p>
            <a:pPr lvl="1" rtl="0"/>
            <a:r>
              <a:rPr lang="en-US" b="0" i="0" u="none" strike="noStrike" baseline="0" dirty="0">
                <a:latin typeface="Segoe"/>
                <a:ea typeface="ＭＳ ゴシック"/>
              </a:rPr>
              <a:t>5.	Under the </a:t>
            </a:r>
            <a:r>
              <a:rPr lang="en-US" b="1" i="0" u="none" strike="noStrike" baseline="0" dirty="0">
                <a:latin typeface="Segoe"/>
                <a:ea typeface="ＭＳ ゴシック"/>
              </a:rPr>
              <a:t>Actual</a:t>
            </a:r>
            <a:r>
              <a:rPr lang="en-US" b="0" i="0" u="none" strike="noStrike" baseline="0" dirty="0">
                <a:latin typeface="Segoe"/>
                <a:ea typeface="ＭＳ ゴシック"/>
              </a:rPr>
              <a:t> label, in the Start box, type or select </a:t>
            </a:r>
            <a:r>
              <a:rPr lang="en-US" b="1" i="0" u="none" strike="noStrike" baseline="0" dirty="0">
                <a:latin typeface="Segoe"/>
                <a:ea typeface="ＭＳ ゴシック"/>
              </a:rPr>
              <a:t>March 25, 2016</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In the </a:t>
            </a:r>
            <a:r>
              <a:rPr lang="en-US" b="1" i="0" u="sng" strike="noStrike" baseline="0" dirty="0">
                <a:latin typeface="Segoe"/>
                <a:ea typeface="ＭＳ ゴシック"/>
              </a:rPr>
              <a:t>Actual </a:t>
            </a:r>
            <a:r>
              <a:rPr lang="en-US" b="1" i="0" u="sng" strike="noStrike" baseline="0" dirty="0" err="1">
                <a:latin typeface="Segoe"/>
                <a:ea typeface="ＭＳ ゴシック"/>
              </a:rPr>
              <a:t>dur</a:t>
            </a:r>
            <a:r>
              <a:rPr lang="en-US" b="1" i="0" u="none" strike="noStrike" baseline="0" dirty="0">
                <a:latin typeface="Segoe"/>
                <a:ea typeface="ＭＳ ゴシック"/>
              </a:rPr>
              <a:t> </a:t>
            </a:r>
            <a:r>
              <a:rPr lang="en-US" b="0" i="0" u="none" strike="noStrike" baseline="0" dirty="0">
                <a:latin typeface="Segoe"/>
                <a:ea typeface="ＭＳ ゴシック"/>
              </a:rPr>
              <a:t>box, type or select </a:t>
            </a:r>
            <a:r>
              <a:rPr lang="en-US" b="1" i="0" u="none" strike="noStrike" baseline="0" dirty="0">
                <a:latin typeface="Segoe"/>
                <a:ea typeface="ＭＳ ゴシック"/>
              </a:rPr>
              <a:t>2w</a:t>
            </a:r>
            <a:r>
              <a:rPr lang="en-US" b="0" i="0" u="none" strike="noStrike" baseline="0" dirty="0">
                <a:latin typeface="Segoe"/>
                <a:ea typeface="ＭＳ ゴシック"/>
              </a:rPr>
              <a:t>, and then click </a:t>
            </a:r>
            <a:r>
              <a:rPr lang="en-US" b="1" i="0" u="none" strike="noStrike" baseline="0" dirty="0">
                <a:solidFill>
                  <a:srgbClr val="FF0000"/>
                </a:solidFill>
                <a:latin typeface="Segoe"/>
                <a:ea typeface="ＭＳ ゴシック"/>
              </a:rPr>
              <a:t>OK</a:t>
            </a:r>
            <a:r>
              <a:rPr lang="en-US" b="1" i="0" u="none" strike="noStrike" baseline="0" dirty="0">
                <a:latin typeface="Segoe"/>
                <a:ea typeface="ＭＳ ゴシック"/>
              </a:rPr>
              <a:t> </a:t>
            </a:r>
            <a:r>
              <a:rPr lang="en-US" b="0" i="0" u="none" strike="noStrike" baseline="0" dirty="0">
                <a:latin typeface="Segoe"/>
                <a:ea typeface="ＭＳ ゴシック"/>
              </a:rPr>
              <a:t>to close the Update Tasks dialog box.</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26905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7.	The </a:t>
            </a:r>
            <a:r>
              <a:rPr lang="en-US" b="1" i="0" u="none" strike="noStrike" baseline="0" dirty="0">
                <a:latin typeface="Segoe"/>
                <a:ea typeface="ＭＳ ゴシック"/>
              </a:rPr>
              <a:t>Planning Wizard dialog box </a:t>
            </a:r>
            <a:r>
              <a:rPr lang="en-US" b="0" i="0" u="none" strike="noStrike" baseline="0" dirty="0">
                <a:latin typeface="Segoe"/>
                <a:ea typeface="ＭＳ ゴシック"/>
              </a:rPr>
              <a:t>appears. Select </a:t>
            </a:r>
            <a:r>
              <a:rPr lang="en-US" b="1" i="0" u="none" strike="noStrike" baseline="0" dirty="0">
                <a:latin typeface="Segoe"/>
                <a:ea typeface="ＭＳ ゴシック"/>
              </a:rPr>
              <a:t>Continue</a:t>
            </a:r>
            <a:r>
              <a:rPr lang="en-US" b="0" i="0" u="none" strike="noStrike" baseline="0" dirty="0">
                <a:latin typeface="Segoe"/>
                <a:ea typeface="ＭＳ ゴシック"/>
              </a:rPr>
              <a:t>. </a:t>
            </a:r>
            <a:r>
              <a:rPr lang="en-US" b="1" i="0" u="none" strike="noStrike" baseline="0" dirty="0">
                <a:solidFill>
                  <a:srgbClr val="FF0000"/>
                </a:solidFill>
                <a:latin typeface="Segoe"/>
                <a:ea typeface="ＭＳ ゴシック"/>
              </a:rPr>
              <a:t>Allow the scheduling conflict</a:t>
            </a:r>
            <a:r>
              <a:rPr lang="en-US" b="0" i="0" u="none" strike="noStrike" baseline="0" dirty="0">
                <a:latin typeface="Segoe"/>
                <a:ea typeface="ＭＳ ゴシック"/>
              </a:rPr>
              <a:t>. Click </a:t>
            </a:r>
            <a:r>
              <a:rPr lang="en-US" b="1" i="0" u="none" strike="noStrike" baseline="0" dirty="0">
                <a:solidFill>
                  <a:srgbClr val="FF0000"/>
                </a:solidFill>
                <a:latin typeface="Segoe"/>
                <a:ea typeface="ＭＳ ゴシック"/>
              </a:rPr>
              <a:t>OK</a:t>
            </a:r>
            <a:r>
              <a:rPr lang="en-US" b="0" i="0" u="none" strike="noStrike" baseline="0" dirty="0">
                <a:latin typeface="Segoe"/>
                <a:ea typeface="ＭＳ ゴシック"/>
              </a:rPr>
              <a:t>. Microsoft Project records the actual start date and work for Task 7. Your screen should look similar to the figure below.</a:t>
            </a:r>
          </a:p>
          <a:p>
            <a:pPr lvl="1" rtl="0"/>
            <a:r>
              <a:rPr lang="en-US" b="0" i="0" u="none" strike="noStrike" baseline="0" dirty="0">
                <a:latin typeface="Segoe"/>
                <a:ea typeface="ＭＳ ゴシック"/>
              </a:rPr>
              <a:t>8.	In the Task Name column, select the name of Task 8, </a:t>
            </a:r>
            <a:r>
              <a:rPr lang="en-US" b="1" i="0" u="none" strike="noStrike" baseline="0" dirty="0">
                <a:latin typeface="Segoe"/>
                <a:ea typeface="ＭＳ ゴシック"/>
              </a:rPr>
              <a:t>Book dancers</a:t>
            </a:r>
            <a:r>
              <a:rPr lang="en-US" b="0" i="0" u="none" strike="noStrike" baseline="0" dirty="0">
                <a:latin typeface="Segoe"/>
                <a:ea typeface="ＭＳ ゴシック"/>
              </a:rPr>
              <a:t>. You need to record that Task 8 started on time but took three days longer to complete.</a:t>
            </a:r>
            <a:endParaRPr lang="en-US" b="0" i="0" u="none" strike="noStrike" baseline="0" dirty="0">
              <a:latin typeface="Times New Roman"/>
              <a:ea typeface="ＭＳ ゴシック"/>
            </a:endParaRPr>
          </a:p>
        </p:txBody>
      </p:sp>
      <p:pic>
        <p:nvPicPr>
          <p:cNvPr id="4" name="Picture 3" descr="11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300" y="4255390"/>
            <a:ext cx="7899400" cy="182702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
        <p:nvSpPr>
          <p:cNvPr id="8" name="Oval 7">
            <a:extLst>
              <a:ext uri="{FF2B5EF4-FFF2-40B4-BE49-F238E27FC236}">
                <a16:creationId xmlns:a16="http://schemas.microsoft.com/office/drawing/2014/main" id="{1DF55120-9D93-428B-93EF-B1432ED121ED}"/>
              </a:ext>
            </a:extLst>
          </p:cNvPr>
          <p:cNvSpPr/>
          <p:nvPr/>
        </p:nvSpPr>
        <p:spPr bwMode="auto">
          <a:xfrm>
            <a:off x="2286000" y="4114800"/>
            <a:ext cx="1752600"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5EF01A9E-3AC7-4CAC-87B6-A037E0B26C45}"/>
              </a:ext>
            </a:extLst>
          </p:cNvPr>
          <p:cNvSpPr/>
          <p:nvPr/>
        </p:nvSpPr>
        <p:spPr bwMode="auto">
          <a:xfrm>
            <a:off x="4876800" y="4136120"/>
            <a:ext cx="2286000"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565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9.	On the ribbon, click the </a:t>
            </a:r>
            <a:r>
              <a:rPr lang="en-US" b="1" i="0" u="none" strike="noStrike" baseline="0" dirty="0">
                <a:latin typeface="Segoe"/>
                <a:ea typeface="ＭＳ ゴシック"/>
              </a:rPr>
              <a:t>down-arrow </a:t>
            </a:r>
            <a:r>
              <a:rPr lang="en-US" b="0" i="0" u="none" strike="noStrike" baseline="0" dirty="0">
                <a:latin typeface="Segoe"/>
                <a:ea typeface="ＭＳ ゴシック"/>
              </a:rPr>
              <a:t>next to the </a:t>
            </a:r>
            <a:r>
              <a:rPr lang="en-US" b="0" i="0" u="sng" strike="noStrike" baseline="0" dirty="0">
                <a:latin typeface="Segoe"/>
                <a:ea typeface="ＭＳ ゴシック"/>
              </a:rPr>
              <a:t>Mark on Track</a:t>
            </a:r>
            <a:r>
              <a:rPr lang="en-US" b="0" i="0" u="none" strike="noStrike" baseline="0" dirty="0">
                <a:latin typeface="Segoe"/>
                <a:ea typeface="ＭＳ ゴシック"/>
              </a:rPr>
              <a:t> button and select </a:t>
            </a:r>
            <a:r>
              <a:rPr lang="en-US" b="1" i="0" u="none" strike="noStrike" baseline="0" dirty="0">
                <a:solidFill>
                  <a:srgbClr val="FF0000"/>
                </a:solidFill>
                <a:latin typeface="Segoe"/>
                <a:ea typeface="ＭＳ ゴシック"/>
              </a:rPr>
              <a:t>Update Tasks</a:t>
            </a:r>
            <a:r>
              <a:rPr lang="en-US" b="0" i="0" u="none" strike="noStrike" baseline="0" dirty="0">
                <a:latin typeface="Segoe"/>
                <a:ea typeface="ＭＳ ゴシック"/>
              </a:rPr>
              <a:t>. The </a:t>
            </a:r>
            <a:r>
              <a:rPr lang="en-US" b="0" i="0" u="sng" strike="noStrike" baseline="0" dirty="0">
                <a:latin typeface="Segoe"/>
                <a:ea typeface="ＭＳ ゴシック"/>
              </a:rPr>
              <a:t>Update Tasks </a:t>
            </a:r>
            <a:r>
              <a:rPr lang="en-US" b="0" i="0" u="none" strike="noStrike" baseline="0" dirty="0">
                <a:latin typeface="Segoe"/>
                <a:ea typeface="ＭＳ ゴシック"/>
              </a:rPr>
              <a:t>dialog box reappears.</a:t>
            </a:r>
          </a:p>
          <a:p>
            <a:pPr lvl="1" rtl="0"/>
            <a:r>
              <a:rPr lang="en-US" b="0" i="0" u="none" strike="noStrike" baseline="0" dirty="0">
                <a:latin typeface="Segoe"/>
                <a:ea typeface="ＭＳ ゴシック"/>
              </a:rPr>
              <a:t>10.	In the </a:t>
            </a:r>
            <a:r>
              <a:rPr lang="en-US" b="0" i="0" u="sng" strike="noStrike" baseline="0" dirty="0">
                <a:latin typeface="Segoe"/>
                <a:ea typeface="ＭＳ ゴシック"/>
              </a:rPr>
              <a:t>Actual </a:t>
            </a:r>
            <a:r>
              <a:rPr lang="en-US" b="0" i="0" u="sng" strike="noStrike" baseline="0" dirty="0" err="1">
                <a:latin typeface="Segoe"/>
                <a:ea typeface="ＭＳ ゴシック"/>
              </a:rPr>
              <a:t>dur</a:t>
            </a:r>
            <a:r>
              <a:rPr lang="en-US" b="0" i="0" u="sng" strike="noStrike" baseline="0" dirty="0">
                <a:latin typeface="Segoe"/>
                <a:ea typeface="ＭＳ ゴシック"/>
              </a:rPr>
              <a:t> </a:t>
            </a:r>
            <a:r>
              <a:rPr lang="en-US" b="0" i="0" u="none" strike="noStrike" baseline="0" dirty="0">
                <a:latin typeface="Segoe"/>
                <a:ea typeface="ＭＳ ゴシック"/>
              </a:rPr>
              <a:t>box, key </a:t>
            </a:r>
            <a:r>
              <a:rPr lang="en-US" b="1" i="0" u="none" strike="noStrike" baseline="0" dirty="0">
                <a:latin typeface="Segoe"/>
                <a:ea typeface="ＭＳ ゴシック"/>
              </a:rPr>
              <a:t>13d</a:t>
            </a:r>
            <a:r>
              <a:rPr lang="en-US" b="0" i="0" u="none" strike="noStrike" baseline="0" dirty="0">
                <a:latin typeface="Segoe"/>
                <a:ea typeface="ＭＳ ゴシック"/>
              </a:rPr>
              <a:t>, and then click </a:t>
            </a:r>
            <a:r>
              <a:rPr lang="en-US" b="1" i="0" u="none" strike="noStrike" baseline="0" dirty="0">
                <a:solidFill>
                  <a:srgbClr val="FF0000"/>
                </a:solidFill>
                <a:latin typeface="Segoe"/>
                <a:ea typeface="ＭＳ ゴシック"/>
              </a:rPr>
              <a:t>OK</a:t>
            </a:r>
            <a:r>
              <a:rPr lang="en-US" b="0" i="0" u="none" strike="noStrike" baseline="0" dirty="0">
                <a:latin typeface="Segoe"/>
                <a:ea typeface="ＭＳ ゴシック"/>
              </a:rPr>
              <a:t>. The Planning Wizard dialog box appears again. Select </a:t>
            </a:r>
            <a:r>
              <a:rPr lang="en-US" b="1" i="0" u="none" strike="noStrike" baseline="0" dirty="0">
                <a:latin typeface="Segoe"/>
                <a:ea typeface="ＭＳ ゴシック"/>
              </a:rPr>
              <a:t>Continue. </a:t>
            </a:r>
            <a:r>
              <a:rPr lang="en-US" b="1" i="0" u="none" strike="noStrike" baseline="0" dirty="0">
                <a:solidFill>
                  <a:srgbClr val="FF0000"/>
                </a:solidFill>
                <a:latin typeface="Segoe"/>
                <a:ea typeface="ＭＳ ゴシック"/>
              </a:rPr>
              <a:t>Allow the scheduling conflict</a:t>
            </a:r>
            <a:r>
              <a:rPr lang="en-US" b="0" i="0" u="none" strike="noStrike" baseline="0" dirty="0">
                <a:latin typeface="Segoe"/>
                <a:ea typeface="ＭＳ ゴシック"/>
              </a:rPr>
              <a:t>. Click </a:t>
            </a:r>
            <a:r>
              <a:rPr lang="en-US" b="1" i="0" u="none" strike="noStrike" baseline="0" dirty="0">
                <a:solidFill>
                  <a:srgbClr val="FF0000"/>
                </a:solidFill>
                <a:latin typeface="Segoe"/>
                <a:ea typeface="ＭＳ ゴシック"/>
              </a:rPr>
              <a:t>OK</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912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11.	Click the </a:t>
            </a:r>
            <a:r>
              <a:rPr lang="en-US" sz="2000" b="1" i="0" u="none" strike="noStrike" baseline="0" dirty="0">
                <a:solidFill>
                  <a:srgbClr val="FF0000"/>
                </a:solidFill>
                <a:latin typeface="Segoe"/>
                <a:ea typeface="ＭＳ ゴシック"/>
              </a:rPr>
              <a:t>Scroll to Task </a:t>
            </a:r>
            <a:r>
              <a:rPr lang="en-US" sz="2000" b="0" i="0" u="none" strike="noStrike" baseline="0" dirty="0">
                <a:latin typeface="Segoe"/>
                <a:ea typeface="ＭＳ ゴシック"/>
              </a:rPr>
              <a:t>button or scroll so that the Gantt bar for Task 8 is visible in the center of the Gantt Chart. Your screen should look similar to the figure below.</a:t>
            </a:r>
          </a:p>
          <a:p>
            <a:pPr lvl="0" rtl="0"/>
            <a:r>
              <a:rPr lang="en-US" sz="2000" b="0" i="0" u="none" strike="noStrike" baseline="0" dirty="0">
                <a:latin typeface="Segoe"/>
                <a:ea typeface="ＭＳ ゴシック"/>
              </a:rPr>
              <a:t>Microsoft Project records the actual duration of the task. </a:t>
            </a:r>
            <a:r>
              <a:rPr lang="en-US" sz="2000" b="1" i="0" u="none" strike="noStrike" baseline="0" dirty="0">
                <a:latin typeface="Segoe"/>
                <a:ea typeface="ＭＳ ゴシック"/>
              </a:rPr>
              <a:t>Microsoft Project assumes that the task started as scheduled because you did not specify an actual start date. </a:t>
            </a:r>
            <a:r>
              <a:rPr lang="en-US" sz="2000" b="0" i="0" u="none" strike="noStrike" baseline="0" dirty="0">
                <a:latin typeface="Segoe"/>
                <a:ea typeface="ＭＳ ゴシック"/>
              </a:rPr>
              <a:t>However, the actual duration that you entered causes Microsoft Project </a:t>
            </a:r>
            <a:r>
              <a:rPr lang="en-US" sz="2000" b="0" i="0" u="sng" strike="noStrike" baseline="0" dirty="0">
                <a:latin typeface="Segoe"/>
                <a:ea typeface="ＭＳ ゴシック"/>
              </a:rPr>
              <a:t>to calculate a finish date that is later than the originally scheduled finish date</a:t>
            </a:r>
            <a:r>
              <a:rPr lang="en-US" sz="2000" b="0" i="0" u="none" strike="noStrike" baseline="0" dirty="0">
                <a:latin typeface="Segoe"/>
                <a:ea typeface="ＭＳ ゴシック"/>
              </a:rPr>
              <a:t>.</a:t>
            </a:r>
            <a:endParaRPr lang="en-US" sz="2000" b="0" i="0" u="none" strike="noStrike" baseline="0" dirty="0">
              <a:latin typeface="Times New Roman"/>
              <a:ea typeface="ＭＳ ゴシック"/>
            </a:endParaRPr>
          </a:p>
        </p:txBody>
      </p:sp>
      <p:pic>
        <p:nvPicPr>
          <p:cNvPr id="4" name="Picture 3" descr="11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800" y="4267200"/>
            <a:ext cx="8026400" cy="192817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
        <p:nvSpPr>
          <p:cNvPr id="8" name="Oval 7">
            <a:extLst>
              <a:ext uri="{FF2B5EF4-FFF2-40B4-BE49-F238E27FC236}">
                <a16:creationId xmlns:a16="http://schemas.microsoft.com/office/drawing/2014/main" id="{775CA478-D330-456C-ADE8-975BC3031770}"/>
              </a:ext>
            </a:extLst>
          </p:cNvPr>
          <p:cNvSpPr/>
          <p:nvPr/>
        </p:nvSpPr>
        <p:spPr bwMode="auto">
          <a:xfrm>
            <a:off x="3276600" y="4343400"/>
            <a:ext cx="2286000"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415EC4E3-8CD5-4497-8376-75D334F4E5C2}"/>
              </a:ext>
            </a:extLst>
          </p:cNvPr>
          <p:cNvSpPr/>
          <p:nvPr/>
        </p:nvSpPr>
        <p:spPr bwMode="auto">
          <a:xfrm>
            <a:off x="6000474" y="4340087"/>
            <a:ext cx="2279926"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557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Next you will record that </a:t>
            </a:r>
            <a:r>
              <a:rPr lang="en-US" b="0" i="0" u="sng" strike="noStrike" baseline="0" dirty="0">
                <a:latin typeface="Segoe"/>
                <a:ea typeface="ＭＳ ゴシック"/>
              </a:rPr>
              <a:t>Task 9 was completed as scheduled </a:t>
            </a:r>
            <a:r>
              <a:rPr lang="en-US" b="0" i="0" u="none" strike="noStrike" baseline="0" dirty="0">
                <a:latin typeface="Segoe"/>
                <a:ea typeface="ＭＳ ゴシック"/>
              </a:rPr>
              <a:t>and that </a:t>
            </a:r>
            <a:r>
              <a:rPr lang="en-US" b="0" i="0" u="sng" strike="noStrike" baseline="0" dirty="0">
                <a:latin typeface="Segoe"/>
                <a:ea typeface="ＭＳ ゴシック"/>
              </a:rPr>
              <a:t>task 10 took longer than scheduled </a:t>
            </a:r>
            <a:r>
              <a:rPr lang="en-US" b="0" i="0" u="none" strike="noStrike" baseline="0" dirty="0">
                <a:latin typeface="Segoe"/>
                <a:ea typeface="ＭＳ ゴシック"/>
              </a:rPr>
              <a:t>to complete.</a:t>
            </a:r>
          </a:p>
          <a:p>
            <a:pPr lvl="1" rtl="0"/>
            <a:r>
              <a:rPr lang="en-US" b="0" i="0" u="none" strike="noStrike" baseline="0" dirty="0">
                <a:latin typeface="Segoe"/>
                <a:ea typeface="ＭＳ ゴシック"/>
              </a:rPr>
              <a:t>12.	In the Task Name column, select the name of Task 9, </a:t>
            </a:r>
            <a:r>
              <a:rPr lang="en-US" b="1" i="0" u="none" strike="noStrike" baseline="0" dirty="0">
                <a:latin typeface="Segoe"/>
                <a:ea typeface="ＭＳ ゴシック"/>
              </a:rPr>
              <a:t>Reserve audio recording equipment</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13.	On the ribbon, click the </a:t>
            </a:r>
            <a:r>
              <a:rPr lang="en-US" b="1" i="0" u="none" strike="noStrike" baseline="0" dirty="0">
                <a:solidFill>
                  <a:srgbClr val="FF0000"/>
                </a:solidFill>
                <a:latin typeface="Segoe"/>
                <a:ea typeface="ＭＳ ゴシック"/>
              </a:rPr>
              <a:t>100% Complete </a:t>
            </a:r>
            <a:r>
              <a:rPr lang="en-US" b="0" i="0" u="none" strike="noStrike" baseline="0" dirty="0">
                <a:latin typeface="Segoe"/>
                <a:ea typeface="ＭＳ ゴシック"/>
              </a:rPr>
              <a:t>button in the schedule group. Microsoft Project updates Task 9 as 100% complete.</a:t>
            </a:r>
          </a:p>
          <a:p>
            <a:pPr lvl="1" rtl="0"/>
            <a:r>
              <a:rPr lang="en-US" b="0" i="0" u="none" strike="noStrike" baseline="0" dirty="0">
                <a:latin typeface="Segoe"/>
                <a:ea typeface="ＭＳ ゴシック"/>
              </a:rPr>
              <a:t>14.	In the Task Name column, select the name of Task 10, </a:t>
            </a:r>
            <a:r>
              <a:rPr lang="en-US" b="1" i="0" u="none" strike="noStrike" baseline="0" dirty="0">
                <a:latin typeface="Segoe"/>
                <a:ea typeface="ＭＳ ゴシック"/>
              </a:rPr>
              <a:t>Reserve video recording equipment</a:t>
            </a:r>
            <a:r>
              <a:rPr lang="en-US" b="0" i="0" u="none" strike="noStrike" baseline="0" dirty="0">
                <a:latin typeface="Segoe"/>
                <a:ea typeface="ＭＳ ゴシック"/>
              </a:rPr>
              <a:t>. Click the </a:t>
            </a:r>
            <a:r>
              <a:rPr lang="en-US" b="1" i="0" u="sng" strike="noStrike" baseline="0" dirty="0">
                <a:latin typeface="Segoe"/>
                <a:ea typeface="ＭＳ ゴシック"/>
              </a:rPr>
              <a:t>down-arrow </a:t>
            </a:r>
            <a:r>
              <a:rPr lang="en-US" b="0" i="0" u="sng" strike="noStrike" baseline="0" dirty="0">
                <a:latin typeface="Segoe"/>
                <a:ea typeface="ＭＳ ゴシック"/>
              </a:rPr>
              <a:t>next to the Mark on Track button</a:t>
            </a:r>
            <a:r>
              <a:rPr lang="en-US" b="0" i="0" u="none" strike="noStrike" baseline="0" dirty="0">
                <a:latin typeface="Segoe"/>
                <a:ea typeface="ＭＳ ゴシック"/>
              </a:rPr>
              <a:t> and select </a:t>
            </a:r>
            <a:r>
              <a:rPr lang="en-US" b="1" i="0" u="none" strike="noStrike" baseline="0" dirty="0">
                <a:solidFill>
                  <a:srgbClr val="FF0000"/>
                </a:solidFill>
                <a:latin typeface="Segoe"/>
                <a:ea typeface="ＭＳ ゴシック"/>
              </a:rPr>
              <a:t>Update Tasks</a:t>
            </a:r>
            <a:r>
              <a:rPr lang="en-US" b="0" i="0" u="none" strike="noStrike" baseline="0" dirty="0">
                <a:solidFill>
                  <a:srgbClr val="FF0000"/>
                </a:solidFill>
                <a:latin typeface="Segoe"/>
                <a:ea typeface="ＭＳ ゴシック"/>
              </a:rPr>
              <a:t>.</a:t>
            </a:r>
            <a:r>
              <a:rPr lang="en-US" b="0" i="0" u="none" strike="noStrike" baseline="0" dirty="0">
                <a:latin typeface="Segoe"/>
                <a:ea typeface="ＭＳ ゴシック"/>
              </a:rPr>
              <a:t> The </a:t>
            </a:r>
            <a:r>
              <a:rPr lang="en-US" b="0" i="0" u="sng" strike="noStrike" baseline="0" dirty="0">
                <a:latin typeface="Segoe"/>
                <a:ea typeface="ＭＳ ゴシック"/>
              </a:rPr>
              <a:t>Update Tasks </a:t>
            </a:r>
            <a:r>
              <a:rPr lang="en-US" b="0" i="0" u="none" strike="noStrike" baseline="0" dirty="0">
                <a:latin typeface="Segoe"/>
                <a:ea typeface="ＭＳ ゴシック"/>
              </a:rPr>
              <a:t>dialog box reappears.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78118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pic>
        <p:nvPicPr>
          <p:cNvPr id="4" name="Picture 3" descr="11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200" y="3445424"/>
            <a:ext cx="7569200" cy="2879176"/>
          </a:xfrm>
          <a:prstGeom prst="rect">
            <a:avLst/>
          </a:prstGeom>
        </p:spPr>
      </p:pic>
      <p:sp>
        <p:nvSpPr>
          <p:cNvPr id="3" name="Text Placeholder 2"/>
          <p:cNvSpPr>
            <a:spLocks noGrp="1"/>
          </p:cNvSpPr>
          <p:nvPr>
            <p:ph type="body" idx="1"/>
          </p:nvPr>
        </p:nvSpPr>
        <p:spPr>
          <a:xfrm>
            <a:off x="457200" y="1524000"/>
            <a:ext cx="8229600" cy="4114800"/>
          </a:xfrm>
        </p:spPr>
        <p:txBody>
          <a:bodyPr/>
          <a:lstStyle/>
          <a:p>
            <a:pPr lvl="1" rtl="0"/>
            <a:r>
              <a:rPr lang="en-US" sz="2000" b="0" i="0" u="none" strike="noStrike" baseline="0" dirty="0">
                <a:latin typeface="Segoe"/>
                <a:ea typeface="ＭＳ ゴシック"/>
              </a:rPr>
              <a:t>15.	In the </a:t>
            </a:r>
            <a:r>
              <a:rPr lang="en-US" sz="2000" b="0" i="0" u="sng" strike="noStrike" baseline="0" dirty="0">
                <a:latin typeface="Segoe"/>
                <a:ea typeface="ＭＳ ゴシック"/>
              </a:rPr>
              <a:t>Actual duration </a:t>
            </a:r>
            <a:r>
              <a:rPr lang="en-US" sz="2000" b="0" i="0" u="none" strike="noStrike" baseline="0" dirty="0">
                <a:latin typeface="Segoe"/>
                <a:ea typeface="ＭＳ ゴシック"/>
              </a:rPr>
              <a:t>box, type or select </a:t>
            </a:r>
            <a:r>
              <a:rPr lang="en-US" sz="2000" b="1" i="0" u="none" strike="noStrike" baseline="0" dirty="0">
                <a:latin typeface="Segoe"/>
                <a:ea typeface="ＭＳ ゴシック"/>
              </a:rPr>
              <a:t>6d</a:t>
            </a:r>
            <a:r>
              <a:rPr lang="en-US" sz="2000" b="0" i="0" u="none" strike="noStrike" baseline="0" dirty="0">
                <a:latin typeface="Segoe"/>
                <a:ea typeface="ＭＳ ゴシック"/>
              </a:rPr>
              <a:t>, and then click </a:t>
            </a:r>
            <a:r>
              <a:rPr lang="en-US" sz="2000" b="1" i="0" u="none" strike="noStrike" baseline="0" dirty="0">
                <a:solidFill>
                  <a:srgbClr val="FF0000"/>
                </a:solidFill>
                <a:latin typeface="Segoe"/>
                <a:ea typeface="ＭＳ ゴシック"/>
              </a:rPr>
              <a:t>OK</a:t>
            </a:r>
            <a:r>
              <a:rPr lang="en-US" sz="2000" b="0" i="0" u="none" strike="noStrike" baseline="0" dirty="0">
                <a:latin typeface="Segoe"/>
                <a:ea typeface="ＭＳ ゴシック"/>
              </a:rPr>
              <a:t>. Microsoft Project records the actual duration of the task.</a:t>
            </a:r>
          </a:p>
          <a:p>
            <a:pPr lvl="1" rtl="0"/>
            <a:r>
              <a:rPr lang="en-US" sz="2000" b="0" i="0" u="none" strike="noStrike" baseline="0" dirty="0">
                <a:latin typeface="Segoe"/>
                <a:ea typeface="ＭＳ ゴシック"/>
              </a:rPr>
              <a:t>16.	On the ribbon, click the </a:t>
            </a:r>
            <a:r>
              <a:rPr lang="en-US" sz="2000" b="1" i="0" u="none" strike="noStrike" baseline="0" dirty="0">
                <a:solidFill>
                  <a:srgbClr val="FF0000"/>
                </a:solidFill>
                <a:latin typeface="Segoe"/>
                <a:ea typeface="ＭＳ ゴシック"/>
              </a:rPr>
              <a:t>Scroll to Task </a:t>
            </a:r>
            <a:r>
              <a:rPr lang="en-US" sz="2000" b="0" i="0" u="none" strike="noStrike" baseline="0" dirty="0">
                <a:latin typeface="Segoe"/>
                <a:ea typeface="ＭＳ ゴシック"/>
              </a:rPr>
              <a:t>button. Microsoft Project scrolls the Gantt bar chart so that the bar for Task 10 is visible. Your screen should look similar to the figure below. You can see that the Pre-Production phase of the Don Funk Music Video project has met its deadline of May 11, 2016.</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
        <p:nvSpPr>
          <p:cNvPr id="8" name="Oval 7">
            <a:extLst>
              <a:ext uri="{FF2B5EF4-FFF2-40B4-BE49-F238E27FC236}">
                <a16:creationId xmlns:a16="http://schemas.microsoft.com/office/drawing/2014/main" id="{F740DE60-30CE-4EEA-A8FA-2AC42C446847}"/>
              </a:ext>
            </a:extLst>
          </p:cNvPr>
          <p:cNvSpPr/>
          <p:nvPr/>
        </p:nvSpPr>
        <p:spPr bwMode="auto">
          <a:xfrm>
            <a:off x="5676900" y="3581400"/>
            <a:ext cx="11811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99A3FBEE-0383-4218-A466-365FB3C44F98}"/>
              </a:ext>
            </a:extLst>
          </p:cNvPr>
          <p:cNvSpPr/>
          <p:nvPr/>
        </p:nvSpPr>
        <p:spPr bwMode="auto">
          <a:xfrm>
            <a:off x="6858000" y="3475037"/>
            <a:ext cx="1219200" cy="3810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0DDD3A50-7298-4D18-A04F-E20550ECED91}"/>
              </a:ext>
            </a:extLst>
          </p:cNvPr>
          <p:cNvCxnSpPr>
            <a:cxnSpLocks/>
          </p:cNvCxnSpPr>
          <p:nvPr/>
        </p:nvCxnSpPr>
        <p:spPr bwMode="auto">
          <a:xfrm>
            <a:off x="3200400" y="3657600"/>
            <a:ext cx="1447800" cy="182880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84096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4F57CDF-0E21-4622-919A-2F34C4F9EB34}"/>
              </a:ext>
            </a:extLst>
          </p:cNvPr>
          <p:cNvSpPr/>
          <p:nvPr/>
        </p:nvSpPr>
        <p:spPr bwMode="auto">
          <a:xfrm>
            <a:off x="762000" y="3429000"/>
            <a:ext cx="78486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dirty="0">
                <a:latin typeface="Segoe"/>
                <a:ea typeface="ＭＳ ゴシック"/>
              </a:rPr>
              <a:t>17.	</a:t>
            </a:r>
            <a:r>
              <a:rPr lang="en-US" b="1" dirty="0">
                <a:latin typeface="Segoe"/>
                <a:ea typeface="ＭＳ ゴシック"/>
              </a:rPr>
              <a:t>SAVE </a:t>
            </a:r>
            <a:r>
              <a:rPr lang="en-US" dirty="0">
                <a:latin typeface="Segoe"/>
                <a:ea typeface="ＭＳ ゴシック"/>
              </a:rPr>
              <a:t>the project schedule, and then </a:t>
            </a:r>
            <a:r>
              <a:rPr lang="en-US" b="1" dirty="0">
                <a:latin typeface="Segoe"/>
                <a:ea typeface="ＭＳ ゴシック"/>
              </a:rPr>
              <a:t>CLOSE </a:t>
            </a:r>
            <a:r>
              <a:rPr lang="en-US" dirty="0">
                <a:latin typeface="Segoe"/>
                <a:ea typeface="ＭＳ ゴシック"/>
              </a:rPr>
              <a:t>the file.</a:t>
            </a:r>
          </a:p>
          <a:p>
            <a:pPr lvl="0"/>
            <a:r>
              <a:rPr lang="en-US" b="1" dirty="0">
                <a:latin typeface="Segoe"/>
                <a:ea typeface="ＭＳ ゴシック"/>
              </a:rPr>
              <a:t>PAUSE. LEAVE </a:t>
            </a:r>
            <a:r>
              <a:rPr lang="en-US" dirty="0">
                <a:latin typeface="Segoe"/>
                <a:ea typeface="ＭＳ ゴシック"/>
              </a:rPr>
              <a:t>Project open to use in the next exercise.</a:t>
            </a:r>
            <a:endParaRPr lang="en-US" dirty="0">
              <a:latin typeface="Times New Roman"/>
              <a:ea typeface="ＭＳ ゴシック"/>
            </a:endParaRPr>
          </a:p>
          <a:p>
            <a:pPr lvl="0" rtl="0"/>
            <a:r>
              <a:rPr lang="en-US" b="0" i="0" u="none" strike="noStrike" baseline="0" dirty="0">
                <a:latin typeface="Segoe"/>
                <a:ea typeface="ＭＳ ゴシック"/>
              </a:rPr>
              <a:t>In this exercise, you entered actual start dates and durations for several tasks. Remember, as you learned in Lesson 9, </a:t>
            </a:r>
            <a:r>
              <a:rPr lang="en-US" b="0" i="0" u="sng" strike="noStrike" baseline="0" dirty="0">
                <a:latin typeface="Segoe"/>
                <a:ea typeface="ＭＳ ゴシック"/>
              </a:rPr>
              <a:t>tracking </a:t>
            </a:r>
            <a:r>
              <a:rPr lang="en-US" b="0" i="0" u="sng" strike="noStrike" baseline="0" dirty="0" err="1">
                <a:latin typeface="Segoe"/>
                <a:ea typeface="ＭＳ ゴシック"/>
              </a:rPr>
              <a:t>actuals</a:t>
            </a:r>
            <a:r>
              <a:rPr lang="en-US" b="0" i="0" u="sng" strike="noStrike" baseline="0" dirty="0">
                <a:latin typeface="Segoe"/>
                <a:ea typeface="ＭＳ ゴシック"/>
              </a:rPr>
              <a:t> is essential to a well-managed project</a:t>
            </a:r>
            <a:r>
              <a:rPr lang="en-US" b="0" i="0" u="none" strike="noStrike" baseline="0" dirty="0">
                <a:latin typeface="Segoe"/>
                <a:ea typeface="ＭＳ ゴシック"/>
              </a:rPr>
              <a:t>. </a:t>
            </a:r>
          </a:p>
          <a:p>
            <a:pPr lvl="0" rtl="0"/>
            <a:r>
              <a:rPr lang="en-US" b="0" i="0" u="none" strike="noStrike" baseline="0" dirty="0">
                <a:latin typeface="Segoe"/>
                <a:ea typeface="ＭＳ ゴシック"/>
              </a:rPr>
              <a:t>As the project manager, you need to know how well the project team is performing and when to take corrective action.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383008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When you enter actual start, finish, or duration values, Microsoft Project updates the schedule and calculates the task’s percentage of completion. When doing this, Microsoft Project uses the following rules:</a:t>
            </a:r>
          </a:p>
          <a:p>
            <a:pPr marL="457200" lvl="0" indent="-457200" rtl="0">
              <a:buFont typeface="+mj-lt"/>
              <a:buAutoNum type="arabicPeriod"/>
            </a:pPr>
            <a:r>
              <a:rPr lang="en-US" b="0" i="0" u="none" strike="noStrike" baseline="0" dirty="0">
                <a:latin typeface="Segoe"/>
                <a:ea typeface="ＭＳ ゴシック"/>
              </a:rPr>
              <a:t>When you enter a task’s </a:t>
            </a:r>
            <a:r>
              <a:rPr lang="en-US" b="0" i="0" u="sng" strike="noStrike" baseline="0" dirty="0">
                <a:latin typeface="Segoe"/>
                <a:ea typeface="ＭＳ ゴシック"/>
              </a:rPr>
              <a:t>actual</a:t>
            </a:r>
            <a:r>
              <a:rPr lang="en-US" b="0" i="0" u="none" strike="noStrike" baseline="0" dirty="0">
                <a:latin typeface="Segoe"/>
                <a:ea typeface="ＭＳ ゴシック"/>
              </a:rPr>
              <a:t> </a:t>
            </a:r>
            <a:r>
              <a:rPr lang="en-US" b="0" i="0" u="sng" strike="noStrike" baseline="0" dirty="0">
                <a:latin typeface="Segoe"/>
                <a:ea typeface="ＭＳ ゴシック"/>
              </a:rPr>
              <a:t>start date</a:t>
            </a:r>
            <a:r>
              <a:rPr lang="en-US" b="0" i="0" u="none" strike="noStrike" baseline="0" dirty="0">
                <a:latin typeface="Segoe"/>
                <a:ea typeface="ＭＳ ゴシック"/>
              </a:rPr>
              <a:t>, different from its planned start date, Microsoft Project </a:t>
            </a:r>
            <a:r>
              <a:rPr lang="en-US" b="1" i="0" u="none" strike="noStrike" baseline="0" dirty="0">
                <a:latin typeface="Segoe"/>
                <a:ea typeface="ＭＳ ゴシック"/>
              </a:rPr>
              <a:t>recalculates</a:t>
            </a:r>
            <a:r>
              <a:rPr lang="en-US" b="0" i="0" u="none" strike="noStrike" baseline="0" dirty="0">
                <a:latin typeface="Segoe"/>
                <a:ea typeface="ＭＳ ゴシック"/>
              </a:rPr>
              <a:t> the scheduled finish date.</a:t>
            </a:r>
          </a:p>
          <a:p>
            <a:pPr marL="457200" lvl="0" indent="-457200" rtl="0">
              <a:buFont typeface="+mj-lt"/>
              <a:buAutoNum type="arabicPeriod"/>
            </a:pPr>
            <a:r>
              <a:rPr lang="en-US" b="0" i="0" u="none" strike="noStrike" baseline="0" dirty="0">
                <a:latin typeface="Segoe"/>
                <a:ea typeface="ＭＳ ゴシック"/>
              </a:rPr>
              <a:t>When you enter a task’s </a:t>
            </a:r>
            <a:r>
              <a:rPr lang="en-US" b="0" i="0" u="sng" strike="noStrike" baseline="0" dirty="0">
                <a:latin typeface="Segoe"/>
                <a:ea typeface="ＭＳ ゴシック"/>
              </a:rPr>
              <a:t>actual finish date</a:t>
            </a:r>
            <a:r>
              <a:rPr lang="en-US" b="0" i="0" u="none" strike="noStrike" baseline="0" dirty="0">
                <a:latin typeface="Segoe"/>
                <a:ea typeface="ＭＳ ゴシック"/>
              </a:rPr>
              <a:t>, Microsoft Project moves the scheduled finish date to match the actual finish dates </a:t>
            </a:r>
            <a:r>
              <a:rPr lang="en-US" b="1" i="0" u="none" strike="noStrike" baseline="0" dirty="0">
                <a:latin typeface="Segoe"/>
                <a:ea typeface="ＭＳ ゴシック"/>
              </a:rPr>
              <a:t>and</a:t>
            </a:r>
            <a:r>
              <a:rPr lang="en-US" b="0" i="0" u="none" strike="noStrike" baseline="0" dirty="0">
                <a:latin typeface="Segoe"/>
                <a:ea typeface="ＭＳ ゴシック"/>
              </a:rPr>
              <a:t> </a:t>
            </a:r>
            <a:r>
              <a:rPr lang="en-US" b="0" i="0" u="sng" strike="noStrike" baseline="0" dirty="0">
                <a:latin typeface="Segoe"/>
                <a:ea typeface="ＭＳ ゴシック"/>
              </a:rPr>
              <a:t>assigns a completion percentage of 100%.</a:t>
            </a:r>
          </a:p>
          <a:p>
            <a:pPr marL="457200" lvl="0" indent="-457200" rtl="0">
              <a:buFont typeface="+mj-lt"/>
              <a:buAutoNum type="arabicPeriod"/>
            </a:pPr>
            <a:r>
              <a:rPr lang="en-US" b="0" i="0" u="none" strike="noStrike" baseline="0" dirty="0">
                <a:latin typeface="Segoe"/>
                <a:ea typeface="ＭＳ ゴシック"/>
              </a:rPr>
              <a:t>When you enter an actual duration for a task that is </a:t>
            </a:r>
            <a:r>
              <a:rPr lang="en-US" b="1" i="0" u="none" strike="noStrike" baseline="0" dirty="0">
                <a:latin typeface="Segoe"/>
                <a:ea typeface="ＭＳ ゴシック"/>
              </a:rPr>
              <a:t>less than</a:t>
            </a:r>
            <a:r>
              <a:rPr lang="en-US" b="0" i="0" u="none" strike="noStrike" baseline="0" dirty="0">
                <a:latin typeface="Segoe"/>
                <a:ea typeface="ＭＳ ゴシック"/>
              </a:rPr>
              <a:t> the scheduled duration, </a:t>
            </a:r>
            <a:r>
              <a:rPr lang="en-US" b="0" i="0" u="sng" strike="noStrike" baseline="0" dirty="0">
                <a:latin typeface="Segoe"/>
                <a:ea typeface="ＭＳ ゴシック"/>
              </a:rPr>
              <a:t>Microsoft Project subtracts the actual duration from the scheduled duration to determine the </a:t>
            </a:r>
            <a:r>
              <a:rPr lang="en-US" b="1" i="0" u="sng" strike="noStrike" baseline="0" dirty="0">
                <a:latin typeface="Segoe"/>
                <a:ea typeface="ＭＳ ゴシック"/>
              </a:rPr>
              <a:t>remaining duration.</a:t>
            </a:r>
            <a:endParaRPr lang="en-US" b="1" i="0" u="sng" strike="noStrike" baseline="0" dirty="0">
              <a:latin typeface="Times New Roman"/>
              <a:ea typeface="ＭＳ ゴシック"/>
            </a:endParaRPr>
          </a:p>
        </p:txBody>
      </p:sp>
    </p:spTree>
    <p:extLst>
      <p:ext uri="{BB962C8B-B14F-4D97-AF65-F5344CB8AC3E}">
        <p14:creationId xmlns:p14="http://schemas.microsoft.com/office/powerpoint/2010/main" val="93013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marL="457200" lvl="0" indent="-457200" rtl="0">
              <a:buFont typeface="+mj-lt"/>
              <a:buAutoNum type="arabicPeriod" startAt="4"/>
            </a:pPr>
            <a:r>
              <a:rPr lang="en-US" b="0" i="0" u="none" strike="noStrike" baseline="0" dirty="0">
                <a:latin typeface="Segoe"/>
                <a:ea typeface="ＭＳ ゴシック"/>
              </a:rPr>
              <a:t>When you enter a task’s </a:t>
            </a:r>
            <a:r>
              <a:rPr lang="en-US" b="0" i="0" u="sng" strike="noStrike" baseline="0" dirty="0">
                <a:latin typeface="Segoe"/>
                <a:ea typeface="ＭＳ ゴシック"/>
              </a:rPr>
              <a:t>actual duration that is equal to the scheduled duration</a:t>
            </a:r>
            <a:r>
              <a:rPr lang="en-US" b="0" i="0" u="none" strike="noStrike" baseline="0" dirty="0">
                <a:latin typeface="Segoe"/>
                <a:ea typeface="ＭＳ ゴシック"/>
              </a:rPr>
              <a:t>, Microsoft Project sets the task to 100% complete.</a:t>
            </a:r>
          </a:p>
          <a:p>
            <a:pPr marL="457200" lvl="0" indent="-457200" rtl="0">
              <a:buFont typeface="+mj-lt"/>
              <a:buAutoNum type="arabicPeriod" startAt="4"/>
            </a:pPr>
            <a:r>
              <a:rPr lang="en-US" b="0" i="0" u="none" strike="noStrike" baseline="0" dirty="0">
                <a:latin typeface="Segoe"/>
                <a:ea typeface="ＭＳ ゴシック"/>
              </a:rPr>
              <a:t>When you enter an </a:t>
            </a:r>
            <a:r>
              <a:rPr lang="en-US" b="0" i="0" u="sng" strike="noStrike" baseline="0" dirty="0">
                <a:latin typeface="Segoe"/>
                <a:ea typeface="ＭＳ ゴシック"/>
              </a:rPr>
              <a:t>actual duration for a task that is longer than the scheduled duration</a:t>
            </a:r>
            <a:r>
              <a:rPr lang="en-US" b="0" i="0" u="none" strike="noStrike" baseline="0" dirty="0">
                <a:latin typeface="Segoe"/>
                <a:ea typeface="ＭＳ ゴシック"/>
              </a:rPr>
              <a:t>, Microsoft Project </a:t>
            </a:r>
            <a:r>
              <a:rPr lang="en-US" b="1" i="0" u="sng" strike="noStrike" baseline="0" dirty="0">
                <a:latin typeface="Segoe"/>
                <a:ea typeface="ＭＳ ゴシック"/>
              </a:rPr>
              <a:t>adjusts</a:t>
            </a:r>
            <a:r>
              <a:rPr lang="en-US" b="0" i="0" u="none" strike="noStrike" baseline="0" dirty="0">
                <a:latin typeface="Segoe"/>
                <a:ea typeface="ＭＳ ゴシック"/>
              </a:rPr>
              <a:t> the scheduled duration to match the actual duration and sets the task to 100%.</a:t>
            </a:r>
          </a:p>
          <a:p>
            <a:pPr lvl="0" rtl="0"/>
            <a:r>
              <a:rPr lang="en-US" b="0" i="0" u="none" strike="noStrike" baseline="0" dirty="0">
                <a:latin typeface="Segoe"/>
                <a:ea typeface="ＭＳ ゴシック"/>
              </a:rPr>
              <a:t>Evaluating the status of a project is not always easy or straightforward. Keep in mind the following issues: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5505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For many tasks, it is difficult to evaluate a percentage of completion. For example, when is a design engineer 75% finished designing a new production process, or a computer engineer 50% finished coding a new software upgrade? </a:t>
            </a:r>
            <a:r>
              <a:rPr lang="en-US" sz="2000" b="1" i="0" u="none" strike="noStrike" baseline="0" dirty="0">
                <a:latin typeface="Segoe"/>
                <a:ea typeface="ＭＳ ゴシック"/>
              </a:rPr>
              <a:t>Often, reporting work in progress is a </a:t>
            </a:r>
            <a:r>
              <a:rPr lang="en-US" sz="2000" b="1" i="0" u="sng" strike="noStrike" baseline="0" dirty="0">
                <a:latin typeface="Segoe"/>
                <a:ea typeface="ＭＳ ゴシック"/>
              </a:rPr>
              <a:t>best guess </a:t>
            </a:r>
            <a:r>
              <a:rPr lang="en-US" sz="2000" b="1" i="0" u="none" strike="noStrike" baseline="0" dirty="0">
                <a:latin typeface="Segoe"/>
                <a:ea typeface="ＭＳ ゴシック"/>
              </a:rPr>
              <a:t>and therefore carries an inherent risk.</a:t>
            </a:r>
          </a:p>
          <a:p>
            <a:pPr lvl="0" rtl="0"/>
            <a:r>
              <a:rPr lang="en-US" sz="2000" b="0" i="0" u="none" strike="noStrike" baseline="0" dirty="0">
                <a:latin typeface="Segoe"/>
                <a:ea typeface="ＭＳ ゴシック"/>
              </a:rPr>
              <a:t>The portion of a task’s duration that has elapsed does not always equate to a percentage accomplished. For example, a </a:t>
            </a:r>
            <a:r>
              <a:rPr lang="en-US" sz="2000" b="1" i="0" u="none" strike="noStrike" baseline="0" dirty="0">
                <a:latin typeface="Segoe"/>
                <a:ea typeface="ＭＳ ゴシック"/>
              </a:rPr>
              <a:t>front-loaded task </a:t>
            </a:r>
            <a:r>
              <a:rPr lang="en-US" sz="2000" b="0" i="0" u="none" strike="noStrike" baseline="0" dirty="0">
                <a:latin typeface="Segoe"/>
                <a:ea typeface="ＭＳ ゴシック"/>
              </a:rPr>
              <a:t>might require a lot of effort initially, so that when 50% of its duration has elapsed, much more than 50% of its total work will have been completed.</a:t>
            </a:r>
          </a:p>
          <a:p>
            <a:pPr lvl="0" rtl="0"/>
            <a:r>
              <a:rPr lang="en-US" sz="2000" b="0" i="0" u="none" strike="noStrike" baseline="0" dirty="0">
                <a:latin typeface="Segoe"/>
                <a:ea typeface="ＭＳ ゴシック"/>
              </a:rPr>
              <a:t>The resources assigned to a task might have different criteria for what determines the task’s completion than does the project manager–or the resources assigned to successor tasks.</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153064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11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828800"/>
            <a:ext cx="7962900" cy="1788214"/>
          </a:xfrm>
          <a:prstGeom prst="rect">
            <a:avLst/>
          </a:prstGeom>
        </p:spPr>
      </p:pic>
      <p:sp>
        <p:nvSpPr>
          <p:cNvPr id="7" name="Rounded Rectangle 6"/>
          <p:cNvSpPr/>
          <p:nvPr/>
        </p:nvSpPr>
        <p:spPr bwMode="auto">
          <a:xfrm>
            <a:off x="3962400" y="2286000"/>
            <a:ext cx="3962400" cy="1143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152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Actual Start Date and Duration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To avoid or minimize these and other problems that arise in project implementation, a good project manager needs to carry out good project planning and communication. </a:t>
            </a:r>
          </a:p>
          <a:p>
            <a:pPr lvl="0" rtl="0"/>
            <a:r>
              <a:rPr lang="en-US" b="0" i="0" u="none" strike="noStrike" baseline="0" dirty="0">
                <a:latin typeface="Segoe"/>
                <a:ea typeface="ＭＳ ゴシック"/>
              </a:rPr>
              <a:t>Determining how you will track project progress is a decision made during planning, and this information will be clearly communicated to all team members. </a:t>
            </a:r>
          </a:p>
          <a:p>
            <a:pPr lvl="0" rtl="0"/>
            <a:r>
              <a:rPr lang="en-US" b="0" i="0" u="none" strike="noStrike" baseline="0" dirty="0">
                <a:solidFill>
                  <a:srgbClr val="FF0000"/>
                </a:solidFill>
                <a:latin typeface="Segoe"/>
                <a:ea typeface="ＭＳ ゴシック"/>
              </a:rPr>
              <a:t>No matter how much planning is done, projects almost always have variance from the baseline.</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9912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t>
            </a:r>
            <a:r>
              <a:rPr lang="en-US" b="0" i="0" u="none" strike="noStrike" baseline="0" dirty="0">
                <a:solidFill>
                  <a:srgbClr val="FF0000"/>
                </a:solidFill>
                <a:latin typeface="Segoe"/>
                <a:ea typeface="ＭＳ ゴシック"/>
              </a:rPr>
              <a:t>Adjust Actual and Remaining Work</a:t>
            </a:r>
            <a:r>
              <a:rPr lang="en-US" b="0" i="0" u="none" strike="noStrike" baseline="0" dirty="0">
                <a:solidFill>
                  <a:srgbClr val="009E49"/>
                </a:solidFill>
                <a:latin typeface="Segoe"/>
                <a:ea typeface="ＭＳ ゴシック"/>
              </a:rPr>
              <a:t> for a Task</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dirty="0">
                <a:latin typeface="Segoe"/>
                <a:ea typeface="ＭＳ ゴシック"/>
              </a:rPr>
              <a:t>While tracking actual values, it is also possible to adjust the work or duration remaining on a task.</a:t>
            </a:r>
            <a:endParaRPr lang="en-US" dirty="0">
              <a:latin typeface="Times New Roman"/>
              <a:ea typeface="ＭＳ ゴシック"/>
            </a:endParaRPr>
          </a:p>
          <a:p>
            <a:pPr lvl="0" rtl="0"/>
            <a:r>
              <a:rPr lang="en-US" b="1" i="0" u="none" strike="noStrike" baseline="0" dirty="0">
                <a:latin typeface="Segoe"/>
                <a:ea typeface="ＭＳ ゴシック"/>
              </a:rPr>
              <a:t>GET READY</a:t>
            </a:r>
            <a:r>
              <a:rPr lang="en-US" b="0" i="0" u="none" strike="noStrike" baseline="0" dirty="0">
                <a:latin typeface="Segoe"/>
                <a:ea typeface="ＭＳ ゴシック"/>
              </a:rPr>
              <a:t>. You will now use an updated version of the Don Funk Music Video project to simulate the passage of time.</a:t>
            </a:r>
          </a:p>
          <a:p>
            <a:pPr lvl="1" rtl="0"/>
            <a:r>
              <a:rPr lang="en-US" b="0" i="0" u="none" strike="noStrike" baseline="0" dirty="0">
                <a:latin typeface="Segoe"/>
                <a:ea typeface="ＭＳ ゴシック"/>
              </a:rPr>
              <a:t>1.	</a:t>
            </a:r>
            <a:r>
              <a:rPr lang="en-US" b="1" i="0" u="none" strike="noStrike" baseline="0" dirty="0">
                <a:latin typeface="Segoe"/>
                <a:ea typeface="ＭＳ ゴシック"/>
              </a:rPr>
              <a:t>OPEN </a:t>
            </a:r>
            <a:r>
              <a:rPr lang="en-US" b="0" i="0" u="none" strike="noStrike" baseline="0" dirty="0">
                <a:latin typeface="Segoe"/>
                <a:ea typeface="ＭＳ ゴシック"/>
              </a:rPr>
              <a:t>the </a:t>
            </a:r>
            <a:r>
              <a:rPr lang="en-US" b="1" i="1" u="none" strike="noStrike" baseline="0" dirty="0">
                <a:latin typeface="Segoe"/>
                <a:ea typeface="ＭＳ ゴシック"/>
              </a:rPr>
              <a:t>Don Funk Music Video 11MB </a:t>
            </a:r>
            <a:r>
              <a:rPr lang="en-US" b="0" i="0" u="none" strike="noStrike" baseline="0" dirty="0">
                <a:latin typeface="Segoe"/>
                <a:ea typeface="ＭＳ ゴシック"/>
              </a:rPr>
              <a:t>project schedule.</a:t>
            </a:r>
          </a:p>
          <a:p>
            <a:pPr lvl="1" rtl="0"/>
            <a:r>
              <a:rPr lang="en-US" b="0" i="0" u="none" strike="noStrike" baseline="0" dirty="0">
                <a:latin typeface="Segoe"/>
                <a:ea typeface="ＭＳ ゴシック"/>
              </a:rPr>
              <a:t>2.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latin typeface="Segoe"/>
                <a:ea typeface="ＭＳ ゴシック"/>
              </a:rPr>
              <a:t>Don Funk Music Video 11B</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409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Adjust Actual and Remaining Work for a Task</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22</a:t>
            </a:fld>
            <a:endParaRPr lang="en-US" dirty="0"/>
          </a:p>
        </p:txBody>
      </p:sp>
      <p:pic>
        <p:nvPicPr>
          <p:cNvPr id="7" name="Picture 6" descr="11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524000"/>
            <a:ext cx="6333995" cy="3937000"/>
          </a:xfrm>
          <a:prstGeom prst="rect">
            <a:avLst/>
          </a:prstGeom>
        </p:spPr>
      </p:pic>
      <p:sp>
        <p:nvSpPr>
          <p:cNvPr id="3" name="Content Placeholder 2"/>
          <p:cNvSpPr>
            <a:spLocks noGrp="1"/>
          </p:cNvSpPr>
          <p:nvPr>
            <p:ph idx="1"/>
          </p:nvPr>
        </p:nvSpPr>
        <p:spPr/>
        <p:txBody>
          <a:bodyPr/>
          <a:lstStyle/>
          <a:p>
            <a:pPr lvl="1"/>
            <a:r>
              <a:rPr lang="en-US" sz="2100" dirty="0">
                <a:latin typeface="Segoe"/>
                <a:ea typeface="ＭＳ ゴシック"/>
              </a:rPr>
              <a:t>3.	Click on the </a:t>
            </a:r>
            <a:r>
              <a:rPr lang="en-US" sz="2100" b="1" dirty="0">
                <a:solidFill>
                  <a:srgbClr val="FF0000"/>
                </a:solidFill>
                <a:latin typeface="Segoe"/>
                <a:ea typeface="ＭＳ ゴシック"/>
              </a:rPr>
              <a:t>View</a:t>
            </a:r>
            <a:r>
              <a:rPr lang="en-US" sz="2100" b="1" dirty="0">
                <a:latin typeface="Segoe"/>
                <a:ea typeface="ＭＳ ゴシック"/>
              </a:rPr>
              <a:t> </a:t>
            </a:r>
            <a:r>
              <a:rPr lang="en-US" sz="2100" dirty="0">
                <a:latin typeface="Segoe"/>
                <a:ea typeface="ＭＳ ゴシック"/>
              </a:rPr>
              <a:t>tab, </a:t>
            </a:r>
            <a:br>
              <a:rPr lang="en-US" sz="2100" dirty="0">
                <a:latin typeface="Segoe"/>
                <a:ea typeface="ＭＳ ゴシック"/>
              </a:rPr>
            </a:br>
            <a:r>
              <a:rPr lang="en-US" sz="2100" dirty="0">
                <a:latin typeface="Segoe"/>
                <a:ea typeface="ＭＳ ゴシック"/>
              </a:rPr>
              <a:t>and then click </a:t>
            </a:r>
            <a:r>
              <a:rPr lang="en-US" sz="2100" b="1" dirty="0">
                <a:solidFill>
                  <a:srgbClr val="FF0000"/>
                </a:solidFill>
                <a:latin typeface="Segoe"/>
                <a:ea typeface="ＭＳ ゴシック"/>
              </a:rPr>
              <a:t>Task</a:t>
            </a:r>
            <a:r>
              <a:rPr lang="en-US" sz="2100" b="1" dirty="0">
                <a:latin typeface="Segoe"/>
                <a:ea typeface="ＭＳ ゴシック"/>
              </a:rPr>
              <a:t> </a:t>
            </a:r>
            <a:br>
              <a:rPr lang="en-US" sz="2100" b="1" dirty="0">
                <a:latin typeface="Segoe"/>
                <a:ea typeface="ＭＳ ゴシック"/>
              </a:rPr>
            </a:br>
            <a:r>
              <a:rPr lang="en-US" sz="2100" b="1" dirty="0">
                <a:solidFill>
                  <a:srgbClr val="FF0000"/>
                </a:solidFill>
                <a:latin typeface="Segoe"/>
                <a:ea typeface="ＭＳ ゴシック"/>
              </a:rPr>
              <a:t>Usage</a:t>
            </a:r>
            <a:r>
              <a:rPr lang="en-US" sz="2100" dirty="0">
                <a:latin typeface="Segoe"/>
                <a:ea typeface="ＭＳ ゴシック"/>
              </a:rPr>
              <a:t>. The </a:t>
            </a:r>
            <a:r>
              <a:rPr lang="en-US" sz="2100" u="sng" dirty="0">
                <a:latin typeface="Segoe"/>
                <a:ea typeface="ＭＳ ゴシック"/>
              </a:rPr>
              <a:t>Task </a:t>
            </a:r>
            <a:br>
              <a:rPr lang="en-US" sz="2100" u="sng" dirty="0">
                <a:latin typeface="Segoe"/>
                <a:ea typeface="ＭＳ ゴシック"/>
              </a:rPr>
            </a:br>
            <a:r>
              <a:rPr lang="en-US" sz="2100" u="sng" dirty="0">
                <a:latin typeface="Segoe"/>
                <a:ea typeface="ＭＳ ゴシック"/>
              </a:rPr>
              <a:t>Usage view</a:t>
            </a:r>
            <a:r>
              <a:rPr lang="en-US" sz="2100" dirty="0">
                <a:latin typeface="Segoe"/>
                <a:ea typeface="ＭＳ ゴシック"/>
              </a:rPr>
              <a:t> appears. </a:t>
            </a:r>
            <a:br>
              <a:rPr lang="en-US" sz="2100" dirty="0">
                <a:latin typeface="Segoe"/>
                <a:ea typeface="ＭＳ ゴシック"/>
              </a:rPr>
            </a:br>
            <a:r>
              <a:rPr lang="en-US" sz="2100" dirty="0">
                <a:latin typeface="Segoe"/>
                <a:ea typeface="ＭＳ ゴシック"/>
              </a:rPr>
              <a:t>Your screen should </a:t>
            </a:r>
            <a:br>
              <a:rPr lang="en-US" sz="2100" dirty="0">
                <a:latin typeface="Segoe"/>
                <a:ea typeface="ＭＳ ゴシック"/>
              </a:rPr>
            </a:br>
            <a:r>
              <a:rPr lang="en-US" sz="2100" dirty="0">
                <a:latin typeface="Segoe"/>
                <a:ea typeface="ＭＳ ゴシック"/>
              </a:rPr>
              <a:t>look similar to the</a:t>
            </a:r>
            <a:br>
              <a:rPr lang="en-US" sz="2100" dirty="0">
                <a:latin typeface="Segoe"/>
                <a:ea typeface="ＭＳ ゴシック"/>
              </a:rPr>
            </a:br>
            <a:r>
              <a:rPr lang="en-US" sz="2100" dirty="0">
                <a:latin typeface="Segoe"/>
                <a:ea typeface="ＭＳ ゴシック"/>
              </a:rPr>
              <a:t>figure </a:t>
            </a:r>
            <a:br>
              <a:rPr lang="en-US" sz="2100" dirty="0">
                <a:latin typeface="Segoe"/>
                <a:ea typeface="ＭＳ ゴシック"/>
              </a:rPr>
            </a:br>
            <a:r>
              <a:rPr lang="en-US" sz="2100" dirty="0">
                <a:latin typeface="Segoe"/>
                <a:ea typeface="ＭＳ ゴシック"/>
              </a:rPr>
              <a:t>at right.</a:t>
            </a:r>
          </a:p>
          <a:p>
            <a:pPr lvl="1"/>
            <a:r>
              <a:rPr lang="en-US" sz="2100" dirty="0">
                <a:latin typeface="Segoe"/>
                <a:ea typeface="ＭＳ ゴシック"/>
              </a:rPr>
              <a:t>4.	 [Press the </a:t>
            </a:r>
            <a:r>
              <a:rPr lang="en-US" sz="2100" b="1" dirty="0">
                <a:latin typeface="Segoe"/>
                <a:ea typeface="ＭＳ ゴシック"/>
              </a:rPr>
              <a:t>F5 </a:t>
            </a:r>
            <a:r>
              <a:rPr lang="en-US" sz="2100" dirty="0">
                <a:latin typeface="Segoe"/>
                <a:ea typeface="ＭＳ ゴシック"/>
              </a:rPr>
              <a:t>key.] </a:t>
            </a:r>
            <a:br>
              <a:rPr lang="en-US" sz="2100" dirty="0">
                <a:latin typeface="Segoe"/>
                <a:ea typeface="ＭＳ ゴシック"/>
              </a:rPr>
            </a:br>
            <a:r>
              <a:rPr lang="en-US" sz="2100" dirty="0">
                <a:latin typeface="Segoe"/>
                <a:ea typeface="ＭＳ ゴシック"/>
              </a:rPr>
              <a:t>In the ID box, type </a:t>
            </a:r>
            <a:r>
              <a:rPr lang="en-US" sz="2100" b="1" dirty="0">
                <a:latin typeface="Segoe"/>
                <a:ea typeface="ＭＳ ゴシック"/>
              </a:rPr>
              <a:t>40</a:t>
            </a:r>
            <a:r>
              <a:rPr lang="en-US" sz="2100" dirty="0">
                <a:latin typeface="Segoe"/>
                <a:ea typeface="ＭＳ ゴシック"/>
              </a:rPr>
              <a:t>, </a:t>
            </a:r>
            <a:br>
              <a:rPr lang="en-US" sz="2100" dirty="0">
                <a:latin typeface="Segoe"/>
                <a:ea typeface="ＭＳ ゴシック"/>
              </a:rPr>
            </a:br>
            <a:r>
              <a:rPr lang="en-US" sz="2100" dirty="0">
                <a:latin typeface="Segoe"/>
                <a:ea typeface="ＭＳ ゴシック"/>
              </a:rPr>
              <a:t>and then click </a:t>
            </a:r>
            <a:r>
              <a:rPr lang="en-US" sz="2100" b="1" dirty="0">
                <a:latin typeface="Segoe"/>
                <a:ea typeface="ＭＳ ゴシック"/>
              </a:rPr>
              <a:t>OK</a:t>
            </a:r>
            <a:r>
              <a:rPr lang="en-US" sz="2100" dirty="0">
                <a:latin typeface="Segoe"/>
                <a:ea typeface="ＭＳ ゴシック"/>
              </a:rPr>
              <a:t>. </a:t>
            </a:r>
            <a:br>
              <a:rPr lang="en-US" sz="2100" dirty="0">
                <a:latin typeface="Segoe"/>
                <a:ea typeface="ＭＳ ゴシック"/>
              </a:rPr>
            </a:br>
            <a:r>
              <a:rPr lang="en-US" sz="2100" dirty="0">
                <a:latin typeface="Segoe"/>
                <a:ea typeface="ＭＳ ゴシック"/>
              </a:rPr>
              <a:t>Microsoft Project </a:t>
            </a:r>
            <a:br>
              <a:rPr lang="en-US" sz="2100" dirty="0">
                <a:latin typeface="Segoe"/>
                <a:ea typeface="ＭＳ ゴシック"/>
              </a:rPr>
            </a:br>
            <a:r>
              <a:rPr lang="en-US" sz="2100" dirty="0">
                <a:latin typeface="Segoe"/>
                <a:ea typeface="ＭＳ ゴシック"/>
              </a:rPr>
              <a:t>scrolls the time-scaled portion of the view to display the scheduled work information for task 40.</a:t>
            </a:r>
          </a:p>
          <a:p>
            <a:pPr lvl="1"/>
            <a:endParaRPr lang="en-US" sz="2100" dirty="0">
              <a:latin typeface="Times New Roman"/>
              <a:ea typeface="ＭＳ ゴシック"/>
            </a:endParaRPr>
          </a:p>
        </p:txBody>
      </p:sp>
    </p:spTree>
    <p:extLst>
      <p:ext uri="{BB962C8B-B14F-4D97-AF65-F5344CB8AC3E}">
        <p14:creationId xmlns:p14="http://schemas.microsoft.com/office/powerpoint/2010/main" val="139685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Adjust Actual and Remaining Work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5.	On the ribbon, click the </a:t>
            </a:r>
            <a:r>
              <a:rPr lang="en-US" sz="2000" b="1" i="0" u="none" strike="noStrike" baseline="0" dirty="0">
                <a:solidFill>
                  <a:srgbClr val="FF0000"/>
                </a:solidFill>
                <a:latin typeface="Segoe"/>
                <a:ea typeface="ＭＳ ゴシック"/>
              </a:rPr>
              <a:t>Tables</a:t>
            </a:r>
            <a:r>
              <a:rPr lang="en-US" sz="2000" b="1" i="0" u="none" strike="noStrike" baseline="0" dirty="0">
                <a:latin typeface="Segoe"/>
                <a:ea typeface="ＭＳ ゴシック"/>
              </a:rPr>
              <a:t> </a:t>
            </a:r>
            <a:r>
              <a:rPr lang="en-US" sz="2000" b="0" i="0" u="none" strike="noStrike" baseline="0" dirty="0">
                <a:latin typeface="Segoe"/>
                <a:ea typeface="ＭＳ ゴシック"/>
              </a:rPr>
              <a:t>button and select the </a:t>
            </a:r>
            <a:r>
              <a:rPr lang="en-US" sz="2000" b="1" i="0" u="none" strike="noStrike" baseline="0" dirty="0">
                <a:solidFill>
                  <a:srgbClr val="FF0000"/>
                </a:solidFill>
                <a:latin typeface="Segoe"/>
                <a:ea typeface="ＭＳ ゴシック"/>
              </a:rPr>
              <a:t>Work</a:t>
            </a:r>
            <a:r>
              <a:rPr lang="en-US" sz="2000" b="1" i="0" u="none" strike="noStrike" baseline="0" dirty="0">
                <a:latin typeface="Segoe"/>
                <a:ea typeface="ＭＳ ゴシック"/>
              </a:rPr>
              <a:t> </a:t>
            </a:r>
            <a:r>
              <a:rPr lang="en-US" sz="2000" b="0" i="0" u="none" strike="noStrike" baseline="0" dirty="0">
                <a:latin typeface="Segoe"/>
                <a:ea typeface="ＭＳ ゴシック"/>
              </a:rPr>
              <a:t>table. Microsoft Project displays the Work table in the Task Usage view.</a:t>
            </a:r>
          </a:p>
          <a:p>
            <a:pPr lvl="1" rtl="0"/>
            <a:r>
              <a:rPr lang="en-US" sz="2000" b="0" i="0" u="none" strike="noStrike" baseline="0" dirty="0">
                <a:latin typeface="Segoe"/>
                <a:ea typeface="ＭＳ ゴシック"/>
              </a:rPr>
              <a:t>6.	Click and drag the </a:t>
            </a:r>
            <a:r>
              <a:rPr lang="en-US" sz="2000" b="1" i="0" u="none" strike="noStrike" baseline="0" dirty="0">
                <a:latin typeface="Segoe"/>
                <a:ea typeface="ＭＳ ゴシック"/>
              </a:rPr>
              <a:t>vertical divider </a:t>
            </a:r>
            <a:r>
              <a:rPr lang="en-US" sz="2000" b="0" i="0" u="none" strike="noStrike" baseline="0" dirty="0">
                <a:latin typeface="Segoe"/>
                <a:ea typeface="ＭＳ ゴシック"/>
              </a:rPr>
              <a:t>bar between the Work table and the Task Usage grid to the right until you can see all the columns in the Work table.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1106.png"/>
          <p:cNvPicPr>
            <a:picLocks noChangeAspect="1"/>
          </p:cNvPicPr>
          <p:nvPr/>
        </p:nvPicPr>
        <p:blipFill rotWithShape="1">
          <a:blip r:embed="rId3" cstate="print">
            <a:extLst>
              <a:ext uri="{28A0092B-C50C-407E-A947-70E740481C1C}">
                <a14:useLocalDpi xmlns:a14="http://schemas.microsoft.com/office/drawing/2010/main" val="0"/>
              </a:ext>
            </a:extLst>
          </a:blip>
          <a:srcRect b="39747"/>
          <a:stretch/>
        </p:blipFill>
        <p:spPr>
          <a:xfrm>
            <a:off x="482600" y="3318975"/>
            <a:ext cx="8178800" cy="2637325"/>
          </a:xfrm>
          <a:prstGeom prst="rect">
            <a:avLst/>
          </a:prstGeom>
        </p:spPr>
      </p:pic>
      <p:sp>
        <p:nvSpPr>
          <p:cNvPr id="9" name="Rounded Rectangle 8"/>
          <p:cNvSpPr/>
          <p:nvPr/>
        </p:nvSpPr>
        <p:spPr bwMode="auto">
          <a:xfrm>
            <a:off x="2514600" y="3276600"/>
            <a:ext cx="2514600" cy="4572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9059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Adjust Actual and Remaining Work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7.	In the Actual column for Task 40, type </a:t>
            </a:r>
            <a:r>
              <a:rPr lang="en-US" sz="2000" b="1" i="0" u="none" strike="noStrike" baseline="0" dirty="0">
                <a:latin typeface="Segoe"/>
                <a:ea typeface="ＭＳ ゴシック"/>
              </a:rPr>
              <a:t>20h</a:t>
            </a:r>
            <a:r>
              <a:rPr lang="en-US" sz="2000" b="0" i="0" u="none" strike="noStrike" baseline="0" dirty="0">
                <a:latin typeface="Segoe"/>
                <a:ea typeface="ＭＳ ゴシック"/>
              </a:rPr>
              <a:t>, and then [press </a:t>
            </a:r>
            <a:r>
              <a:rPr lang="en-US" sz="2000" b="1" i="0" u="none" strike="noStrike" baseline="0" dirty="0">
                <a:latin typeface="Segoe"/>
                <a:ea typeface="ＭＳ ゴシック"/>
              </a:rPr>
              <a:t>Tab</a:t>
            </a:r>
            <a:r>
              <a:rPr lang="en-US" sz="2000" b="0" i="0" u="none" strike="noStrike" baseline="0" dirty="0">
                <a:latin typeface="Segoe"/>
                <a:ea typeface="ＭＳ ゴシック"/>
              </a:rPr>
              <a:t>]. </a:t>
            </a:r>
            <a:r>
              <a:rPr lang="en-US" sz="2000" b="0" i="0" u="sng" strike="noStrike" baseline="0" dirty="0">
                <a:latin typeface="Segoe"/>
                <a:ea typeface="ＭＳ ゴシック"/>
              </a:rPr>
              <a:t>Change highlighting (the light blue shaded cells) shows that several things have occurred</a:t>
            </a:r>
            <a:r>
              <a:rPr lang="en-US" sz="2000" b="0" i="0" u="none" strike="noStrike" baseline="0" dirty="0">
                <a:latin typeface="Segoe"/>
                <a:ea typeface="ＭＳ ゴシック"/>
              </a:rPr>
              <a:t>. </a:t>
            </a:r>
            <a:r>
              <a:rPr lang="en-US" sz="2000" b="0" i="0" u="sng" strike="noStrike" baseline="0" dirty="0">
                <a:latin typeface="Segoe"/>
                <a:ea typeface="ＭＳ ゴシック"/>
              </a:rPr>
              <a:t>Because you entered the actual work at the task level, Microsoft Project distributed it equally among the assigned resources.</a:t>
            </a:r>
            <a:r>
              <a:rPr lang="en-US" sz="2000" b="0" i="0" u="none" strike="noStrike" baseline="0" dirty="0">
                <a:latin typeface="Segoe"/>
                <a:ea typeface="ＭＳ ゴシック"/>
              </a:rPr>
              <a:t> </a:t>
            </a:r>
            <a:r>
              <a:rPr lang="en-US" sz="2000" b="0" i="0" u="sng" strike="noStrike" baseline="0" dirty="0">
                <a:latin typeface="Segoe"/>
                <a:ea typeface="ＭＳ ゴシック"/>
              </a:rPr>
              <a:t>Also, the remaining work value is recalculated</a:t>
            </a:r>
            <a:r>
              <a:rPr lang="en-US" sz="2000" b="0" i="0" u="none" strike="noStrike" baseline="0" dirty="0">
                <a:latin typeface="Segoe"/>
                <a:ea typeface="ＭＳ ゴシック"/>
              </a:rPr>
              <a:t>. Your screen should look similar to the figure below.</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1107.png"/>
          <p:cNvPicPr>
            <a:picLocks noChangeAspect="1"/>
          </p:cNvPicPr>
          <p:nvPr/>
        </p:nvPicPr>
        <p:blipFill rotWithShape="1">
          <a:blip r:embed="rId2" cstate="print">
            <a:extLst>
              <a:ext uri="{28A0092B-C50C-407E-A947-70E740481C1C}">
                <a14:useLocalDpi xmlns:a14="http://schemas.microsoft.com/office/drawing/2010/main" val="0"/>
              </a:ext>
            </a:extLst>
          </a:blip>
          <a:srcRect b="42717"/>
          <a:stretch/>
        </p:blipFill>
        <p:spPr>
          <a:xfrm>
            <a:off x="495300" y="3582914"/>
            <a:ext cx="8153400" cy="2589286"/>
          </a:xfrm>
          <a:prstGeom prst="rect">
            <a:avLst/>
          </a:prstGeom>
        </p:spPr>
      </p:pic>
      <p:sp>
        <p:nvSpPr>
          <p:cNvPr id="8" name="Rounded Rectangle 7"/>
          <p:cNvSpPr/>
          <p:nvPr/>
        </p:nvSpPr>
        <p:spPr bwMode="auto">
          <a:xfrm>
            <a:off x="2133600" y="3505200"/>
            <a:ext cx="5105400" cy="4572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07949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Adjust Actual and Remaining Work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8.	In the Remaining column for Task 40, type </a:t>
            </a:r>
            <a:r>
              <a:rPr lang="en-US" sz="2000" b="1" i="0" u="none" strike="noStrike" baseline="0" dirty="0">
                <a:latin typeface="Segoe"/>
                <a:ea typeface="ＭＳ ゴシック"/>
              </a:rPr>
              <a:t>54h </a:t>
            </a:r>
            <a:r>
              <a:rPr lang="en-US" sz="2000" b="0" i="0" u="none" strike="noStrike" baseline="0" dirty="0">
                <a:latin typeface="Segoe"/>
                <a:ea typeface="ＭＳ ゴシック"/>
              </a:rPr>
              <a:t>and [press </a:t>
            </a:r>
            <a:r>
              <a:rPr lang="en-US" sz="2000" b="1" i="0" u="none" strike="noStrike" baseline="0" dirty="0">
                <a:latin typeface="Segoe"/>
                <a:ea typeface="ＭＳ ゴシック"/>
              </a:rPr>
              <a:t>Enter</a:t>
            </a:r>
            <a:r>
              <a:rPr lang="en-US" sz="2000" b="0" i="0" u="none" strike="noStrike" baseline="0" dirty="0">
                <a:latin typeface="Segoe"/>
                <a:ea typeface="ＭＳ ゴシック"/>
              </a:rPr>
              <a:t>]. </a:t>
            </a:r>
            <a:r>
              <a:rPr lang="en-US" sz="2000" b="0" i="0" u="sng" strike="noStrike" baseline="0" dirty="0">
                <a:latin typeface="Segoe"/>
                <a:ea typeface="ＭＳ ゴシック"/>
              </a:rPr>
              <a:t>Notice that the new remaining work value was equally distributed among the assigned resources</a:t>
            </a:r>
            <a:r>
              <a:rPr lang="en-US" sz="2000" b="0" i="0" u="none" strike="noStrike" baseline="0" dirty="0">
                <a:latin typeface="Segoe"/>
                <a:ea typeface="ＭＳ ゴシック"/>
              </a:rPr>
              <a:t>. Your screen should look similar to the figure below.</a:t>
            </a:r>
          </a:p>
          <a:p>
            <a:pPr lvl="1" rtl="0"/>
            <a:r>
              <a:rPr lang="en-US" sz="2000" b="0" i="0" u="none" strike="noStrike" baseline="0" dirty="0">
                <a:latin typeface="Segoe"/>
                <a:ea typeface="ＭＳ ゴシック"/>
              </a:rPr>
              <a:t>9.	</a:t>
            </a:r>
            <a:r>
              <a:rPr lang="en-US" sz="2000" b="1" i="0" u="none" strike="noStrike" baseline="0" dirty="0">
                <a:latin typeface="Segoe"/>
                <a:ea typeface="ＭＳ ゴシック"/>
              </a:rPr>
              <a:t>SAVE </a:t>
            </a:r>
            <a:r>
              <a:rPr lang="en-US" sz="2000" b="0" i="0" u="none" strike="noStrike" baseline="0" dirty="0">
                <a:latin typeface="Segoe"/>
                <a:ea typeface="ＭＳ ゴシック"/>
              </a:rPr>
              <a:t>the project schedule.</a:t>
            </a:r>
          </a:p>
          <a:p>
            <a:pPr lvl="0" rtl="0"/>
            <a:r>
              <a:rPr lang="en-US" sz="2000" b="1" i="0" u="none" strike="noStrike" baseline="0" dirty="0">
                <a:latin typeface="Segoe"/>
                <a:ea typeface="ＭＳ ゴシック"/>
              </a:rPr>
              <a:t>PAUSE. LEAVE </a:t>
            </a:r>
            <a:r>
              <a:rPr lang="en-US" sz="2000" b="0" i="0" u="none" strike="noStrike" baseline="0" dirty="0">
                <a:latin typeface="Segoe"/>
                <a:ea typeface="ＭＳ ゴシック"/>
              </a:rPr>
              <a:t>Project open to use in the next exercise.</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1108.png"/>
          <p:cNvPicPr>
            <a:picLocks noChangeAspect="1"/>
          </p:cNvPicPr>
          <p:nvPr/>
        </p:nvPicPr>
        <p:blipFill rotWithShape="1">
          <a:blip r:embed="rId2" cstate="print">
            <a:extLst>
              <a:ext uri="{28A0092B-C50C-407E-A947-70E740481C1C}">
                <a14:useLocalDpi xmlns:a14="http://schemas.microsoft.com/office/drawing/2010/main" val="0"/>
              </a:ext>
            </a:extLst>
          </a:blip>
          <a:srcRect t="1" b="43041"/>
          <a:stretch/>
        </p:blipFill>
        <p:spPr>
          <a:xfrm>
            <a:off x="611817" y="3657600"/>
            <a:ext cx="7922583" cy="2514600"/>
          </a:xfrm>
          <a:prstGeom prst="rect">
            <a:avLst/>
          </a:prstGeom>
        </p:spPr>
      </p:pic>
      <p:sp>
        <p:nvSpPr>
          <p:cNvPr id="8" name="Rounded Rectangle 7"/>
          <p:cNvSpPr/>
          <p:nvPr/>
        </p:nvSpPr>
        <p:spPr bwMode="auto">
          <a:xfrm>
            <a:off x="762000" y="3581400"/>
            <a:ext cx="2971800" cy="4572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9333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Adjust Actual and Remaining Work for a Task</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000" b="0" i="0" u="none" strike="noStrike" baseline="0" dirty="0">
                <a:latin typeface="Segoe"/>
                <a:ea typeface="ＭＳ ゴシック"/>
              </a:rPr>
              <a:t>In addition to adjusting work, </a:t>
            </a:r>
            <a:r>
              <a:rPr lang="en-US" sz="2000" b="0" i="0" u="none" strike="noStrike" baseline="0" dirty="0">
                <a:solidFill>
                  <a:srgbClr val="FF0000"/>
                </a:solidFill>
                <a:latin typeface="Segoe"/>
                <a:ea typeface="ＭＳ ゴシック"/>
              </a:rPr>
              <a:t>as you track actuals you can also adjust duration and start and finish dates. Remember that only an incomplete task can have a remaining work or duration value</a:t>
            </a:r>
            <a:r>
              <a:rPr lang="en-US" sz="2000" b="0" i="0" u="none" strike="noStrike" baseline="0" dirty="0">
                <a:latin typeface="Segoe"/>
                <a:ea typeface="ＭＳ ゴシック"/>
              </a:rPr>
              <a:t>. For example:</a:t>
            </a:r>
          </a:p>
          <a:p>
            <a:pPr lvl="0" rtl="0">
              <a:lnSpc>
                <a:spcPct val="90000"/>
              </a:lnSpc>
            </a:pPr>
            <a:endParaRPr lang="en-US" sz="2000" b="0" i="0" u="none" strike="noStrike" baseline="0" dirty="0">
              <a:latin typeface="Segoe"/>
              <a:ea typeface="ＭＳ ゴシック"/>
            </a:endParaRPr>
          </a:p>
          <a:p>
            <a:pPr marL="548640" lvl="0" rtl="0">
              <a:lnSpc>
                <a:spcPct val="90000"/>
              </a:lnSpc>
            </a:pPr>
            <a:r>
              <a:rPr lang="en-US" sz="2000" b="0" i="0" u="none" strike="noStrike" baseline="0" dirty="0">
                <a:latin typeface="Segoe"/>
                <a:ea typeface="ＭＳ ゴシック"/>
              </a:rPr>
              <a:t>A task that was scheduled for 40 hours is partially completed. The resources have performed 30 hours of work and expect to finish the entire task after working 6 more hours. </a:t>
            </a:r>
          </a:p>
          <a:p>
            <a:pPr lvl="0" rtl="0">
              <a:lnSpc>
                <a:spcPct val="90000"/>
              </a:lnSpc>
            </a:pPr>
            <a:endParaRPr lang="en-US" sz="2000" b="0" i="0" u="none" strike="noStrike" baseline="0" dirty="0">
              <a:latin typeface="Segoe"/>
              <a:ea typeface="ＭＳ ゴシック"/>
            </a:endParaRPr>
          </a:p>
          <a:p>
            <a:pPr lvl="0" rtl="0">
              <a:lnSpc>
                <a:spcPct val="90000"/>
              </a:lnSpc>
            </a:pPr>
            <a:r>
              <a:rPr lang="en-US" sz="2000" b="1" i="0" u="none" strike="noStrike" baseline="0" dirty="0">
                <a:latin typeface="Segoe"/>
                <a:ea typeface="ＭＳ ゴシック"/>
              </a:rPr>
              <a:t>As you learned in this lesson, you would enter 30 hours of actual work and 6 hours of remaining work using the Work table.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501528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Adjust Actual and Remaining Work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sz="2000" b="0" i="0" u="none" strike="noStrike" baseline="0" dirty="0">
                <a:latin typeface="Segoe"/>
                <a:ea typeface="ＭＳ ゴシック"/>
              </a:rPr>
              <a:t>A task that was scheduled for four days duration is partially complete. Two days have elapsed, and the resources working on the task estimate they will need three additional days to complete the task. </a:t>
            </a:r>
          </a:p>
          <a:p>
            <a:pPr lvl="0" rtl="0">
              <a:lnSpc>
                <a:spcPct val="90000"/>
              </a:lnSpc>
            </a:pPr>
            <a:endParaRPr lang="en-US" sz="2000" dirty="0">
              <a:latin typeface="Segoe"/>
              <a:ea typeface="ＭＳ ゴシック"/>
            </a:endParaRPr>
          </a:p>
          <a:p>
            <a:pPr marL="548640" lvl="0" rtl="0">
              <a:lnSpc>
                <a:spcPct val="90000"/>
              </a:lnSpc>
            </a:pPr>
            <a:r>
              <a:rPr lang="en-US" sz="2000" b="0" i="0" u="none" strike="noStrike" baseline="0" dirty="0">
                <a:latin typeface="Segoe"/>
                <a:ea typeface="ＭＳ ゴシック"/>
              </a:rPr>
              <a:t>You can enter the actual and remaining duration via the Update Tasks dialog box (on the Task ribbon, select the </a:t>
            </a:r>
            <a:r>
              <a:rPr lang="en-US" sz="2000" b="1" i="0" u="none" strike="noStrike" baseline="0" dirty="0">
                <a:latin typeface="Segoe"/>
                <a:ea typeface="ＭＳ ゴシック"/>
              </a:rPr>
              <a:t>down-arrow </a:t>
            </a:r>
            <a:r>
              <a:rPr lang="en-US" sz="2000" b="0" i="0" u="none" strike="noStrike" baseline="0" dirty="0">
                <a:latin typeface="Segoe"/>
                <a:ea typeface="ＭＳ ゴシック"/>
              </a:rPr>
              <a:t>next to Mark on Track, and then click </a:t>
            </a:r>
            <a:r>
              <a:rPr lang="en-US" sz="2000" b="1" i="0" u="none" strike="noStrike" baseline="0" dirty="0">
                <a:solidFill>
                  <a:srgbClr val="FF0000"/>
                </a:solidFill>
                <a:latin typeface="Segoe"/>
                <a:ea typeface="ＭＳ ゴシック"/>
              </a:rPr>
              <a:t>Update Tasks</a:t>
            </a:r>
            <a:r>
              <a:rPr lang="en-US" sz="2000" b="0" i="0" u="none" strike="noStrike" baseline="0" dirty="0">
                <a:latin typeface="Segoe"/>
                <a:ea typeface="ＭＳ ゴシック"/>
              </a:rPr>
              <a:t>).</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350152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Adjust Actual and Remaining Work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It is important to remember that whenever you enter actual work values, Microsoft Project calculates actual cost values, by default, and </a:t>
            </a:r>
            <a:r>
              <a:rPr lang="en-US" b="1" i="0" u="none" strike="noStrike" baseline="0" dirty="0">
                <a:latin typeface="Segoe"/>
                <a:ea typeface="ＭＳ ゴシック"/>
              </a:rPr>
              <a:t>you are not able to enter actual costs directly</a:t>
            </a:r>
            <a:r>
              <a:rPr lang="en-US" b="0" i="0" u="none" strike="noStrike" baseline="0" dirty="0">
                <a:latin typeface="Segoe"/>
                <a:ea typeface="ＭＳ ゴシック"/>
              </a:rPr>
              <a:t>. </a:t>
            </a:r>
          </a:p>
          <a:p>
            <a:pPr lvl="0" rtl="0"/>
            <a:r>
              <a:rPr lang="en-US" b="0" i="0" u="none" strike="noStrike" baseline="0" dirty="0">
                <a:latin typeface="Segoe"/>
                <a:ea typeface="ＭＳ ゴシック"/>
              </a:rPr>
              <a:t>If you want to enter actual cost values yourself, click the </a:t>
            </a:r>
            <a:r>
              <a:rPr lang="en-US" b="1" i="0" u="none" strike="noStrike" baseline="0" dirty="0">
                <a:solidFill>
                  <a:srgbClr val="FF0000"/>
                </a:solidFill>
                <a:latin typeface="Segoe"/>
                <a:ea typeface="ＭＳ ゴシック"/>
              </a:rPr>
              <a:t>File </a:t>
            </a:r>
            <a:r>
              <a:rPr lang="en-US" b="0" i="0" u="none" strike="noStrike" baseline="0" dirty="0">
                <a:latin typeface="Segoe"/>
                <a:ea typeface="ＭＳ ゴシック"/>
              </a:rPr>
              <a:t>tab, then select </a:t>
            </a:r>
            <a:r>
              <a:rPr lang="en-US" b="1" i="0" u="none" strike="noStrike" baseline="0" dirty="0">
                <a:solidFill>
                  <a:srgbClr val="FF0000"/>
                </a:solidFill>
                <a:latin typeface="Segoe"/>
                <a:ea typeface="ＭＳ ゴシック"/>
              </a:rPr>
              <a:t>Options</a:t>
            </a:r>
            <a:r>
              <a:rPr lang="en-US" b="0" i="0" u="none" strike="noStrike" baseline="0" dirty="0">
                <a:latin typeface="Segoe"/>
                <a:ea typeface="ＭＳ ゴシック"/>
              </a:rPr>
              <a:t>, then click the </a:t>
            </a:r>
            <a:r>
              <a:rPr lang="en-US" b="1" i="0" u="none" strike="noStrike" baseline="0" dirty="0">
                <a:solidFill>
                  <a:srgbClr val="FF0000"/>
                </a:solidFill>
                <a:latin typeface="Segoe"/>
                <a:ea typeface="ＭＳ ゴシック"/>
              </a:rPr>
              <a:t>Schedule </a:t>
            </a:r>
            <a:r>
              <a:rPr lang="en-US" b="0" i="0" u="none" strike="noStrike" baseline="0" dirty="0">
                <a:latin typeface="Segoe"/>
                <a:ea typeface="ＭＳ ゴシック"/>
              </a:rPr>
              <a:t>option. In the section under </a:t>
            </a:r>
            <a:r>
              <a:rPr lang="en-US" b="1" i="0" u="none" strike="noStrike" baseline="0" dirty="0">
                <a:latin typeface="Segoe"/>
                <a:ea typeface="ＭＳ ゴシック"/>
              </a:rPr>
              <a:t>Calculation</a:t>
            </a:r>
            <a:r>
              <a:rPr lang="en-US" b="0" i="0" u="none" strike="noStrike" baseline="0" dirty="0">
                <a:latin typeface="Segoe"/>
                <a:ea typeface="ＭＳ ゴシック"/>
              </a:rPr>
              <a:t>, set the option to </a:t>
            </a:r>
            <a:r>
              <a:rPr lang="en-US" b="1" i="0" u="none" strike="noStrike" baseline="0" dirty="0">
                <a:solidFill>
                  <a:srgbClr val="FF0000"/>
                </a:solidFill>
                <a:latin typeface="Segoe"/>
                <a:ea typeface="ＭＳ ゴシック"/>
              </a:rPr>
              <a:t>OFF</a:t>
            </a:r>
            <a:r>
              <a:rPr lang="en-US" b="0" i="0" u="none" strike="noStrike" baseline="0" dirty="0">
                <a:latin typeface="Segoe"/>
                <a:ea typeface="ＭＳ ゴシック"/>
              </a:rPr>
              <a:t>. </a:t>
            </a:r>
          </a:p>
          <a:p>
            <a:pPr lvl="0" rtl="0"/>
            <a:r>
              <a:rPr lang="en-US" b="0" i="0" u="none" strike="noStrike" baseline="0" dirty="0">
                <a:latin typeface="Segoe"/>
                <a:ea typeface="ＭＳ ゴシック"/>
              </a:rPr>
              <a:t>In the section for </a:t>
            </a:r>
            <a:r>
              <a:rPr lang="en-US" b="1" i="0" u="none" strike="noStrike" baseline="0" dirty="0">
                <a:latin typeface="Segoe"/>
                <a:ea typeface="ＭＳ ゴシック"/>
              </a:rPr>
              <a:t>Calculation</a:t>
            </a:r>
            <a:r>
              <a:rPr lang="en-US" b="0" i="0" u="none" strike="noStrike" baseline="0" dirty="0">
                <a:latin typeface="Segoe"/>
                <a:ea typeface="ＭＳ ゴシック"/>
              </a:rPr>
              <a:t> options for this project, deselect the option that reads </a:t>
            </a:r>
            <a:r>
              <a:rPr lang="en-US" b="1" i="0" u="none" strike="noStrike" baseline="0" dirty="0">
                <a:solidFill>
                  <a:srgbClr val="FF0000"/>
                </a:solidFill>
                <a:latin typeface="Segoe"/>
                <a:ea typeface="ＭＳ ゴシック"/>
              </a:rPr>
              <a:t>Actual costs are always calculated by Project</a:t>
            </a:r>
            <a:r>
              <a:rPr lang="en-US" b="0" i="0" u="none" strike="noStrike" baseline="0" dirty="0">
                <a:solidFill>
                  <a:srgbClr val="FF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94977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Adjust Actual and Remaining Work for a Task </a:t>
            </a:r>
            <a:r>
              <a:rPr lang="en-US" b="0" i="0" u="none" strike="noStrike" baseline="0" dirty="0">
                <a:solidFill>
                  <a:srgbClr val="FF0000"/>
                </a:solidFill>
                <a:latin typeface="Segoe"/>
                <a:ea typeface="ＭＳ ゴシック"/>
              </a:rPr>
              <a:t>end of part 1</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Once you turn off </a:t>
            </a:r>
            <a:r>
              <a:rPr lang="en-US" b="1" i="0" u="none" strike="noStrike" baseline="0" dirty="0">
                <a:latin typeface="Segoe"/>
                <a:ea typeface="ＭＳ ゴシック"/>
              </a:rPr>
              <a:t>automatic calculation</a:t>
            </a:r>
            <a:r>
              <a:rPr lang="en-US" b="0" i="0" u="none" strike="noStrike" baseline="0" dirty="0">
                <a:latin typeface="Segoe"/>
                <a:ea typeface="ＭＳ ゴシック"/>
              </a:rPr>
              <a:t>, you can enter or import task-level or assignment-level actual costs in the Actual Cost field. </a:t>
            </a:r>
          </a:p>
          <a:p>
            <a:pPr lvl="0" rtl="0"/>
            <a:r>
              <a:rPr lang="en-US" b="0" i="0" u="none" strike="noStrike" baseline="0" dirty="0">
                <a:latin typeface="Segoe"/>
                <a:ea typeface="ＭＳ ゴシック"/>
              </a:rPr>
              <a:t>This field is available in several locations, such as the Cost table. </a:t>
            </a:r>
          </a:p>
          <a:p>
            <a:pPr lvl="0" rtl="0"/>
            <a:r>
              <a:rPr lang="en-US" b="0" i="0" u="none" strike="noStrike" baseline="0" dirty="0">
                <a:latin typeface="Segoe"/>
                <a:ea typeface="ＭＳ ゴシック"/>
              </a:rPr>
              <a:t>You can also enter actual cost values on a daily or any other interval in any usage view, such as the Task Usage view. </a:t>
            </a:r>
          </a:p>
          <a:p>
            <a:pPr lvl="0" rtl="0"/>
            <a:r>
              <a:rPr lang="en-US" b="0" i="0" u="none" strike="noStrike" baseline="0" dirty="0">
                <a:latin typeface="Segoe"/>
                <a:ea typeface="ＭＳ ゴシック"/>
              </a:rPr>
              <a:t>Exercise caution, though, any time you enter costs manually: </a:t>
            </a:r>
            <a:r>
              <a:rPr lang="en-US" b="1" i="0" u="none" strike="noStrike" baseline="0" dirty="0">
                <a:latin typeface="Segoe"/>
                <a:ea typeface="ＭＳ ゴシック"/>
              </a:rPr>
              <a:t>entering actual costs for tasks or assignments prevents Microsoft Project from calculating costs based on resource rates and task progress</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365269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1" i="0" u="none" strike="noStrike" baseline="0" dirty="0">
                <a:latin typeface="Segoe"/>
                <a:ea typeface="ＭＳ ゴシック"/>
              </a:rPr>
              <a:t>Earned Value </a:t>
            </a:r>
            <a:r>
              <a:rPr lang="en-US" b="0" i="0" u="none" strike="noStrike" baseline="0" dirty="0">
                <a:latin typeface="Segoe"/>
                <a:ea typeface="ＭＳ ゴシック"/>
              </a:rPr>
              <a:t>table displays several </a:t>
            </a:r>
            <a:r>
              <a:rPr lang="en-US" b="1" i="0" u="none" strike="noStrike" baseline="0" dirty="0">
                <a:latin typeface="Segoe"/>
                <a:ea typeface="ＭＳ ゴシック"/>
              </a:rPr>
              <a:t>schedule indicator </a:t>
            </a:r>
            <a:r>
              <a:rPr lang="en-US" b="0" i="0" u="none" strike="noStrike" baseline="0" dirty="0">
                <a:latin typeface="Segoe"/>
                <a:ea typeface="ＭＳ ゴシック"/>
              </a:rPr>
              <a:t>and </a:t>
            </a:r>
            <a:r>
              <a:rPr lang="en-US" b="1" i="0" u="none" strike="noStrike" baseline="0" dirty="0">
                <a:latin typeface="Segoe"/>
                <a:ea typeface="ＭＳ ゴシック"/>
              </a:rPr>
              <a:t>cost indicator values </a:t>
            </a:r>
            <a:r>
              <a:rPr lang="en-US" b="0" i="0" u="none" strike="noStrike" baseline="0" dirty="0">
                <a:latin typeface="Segoe"/>
                <a:ea typeface="ＭＳ ゴシック"/>
              </a:rPr>
              <a:t>that are useful in measuring the project’s progress and forecasting its outcome through earned value analysis.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3449953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Evaluating Performance with Earned Value Analysis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Earned value analysis is used to measure a project’s progress in terms of both schedule and cost as well as to help predict its outcome. </a:t>
            </a:r>
          </a:p>
          <a:p>
            <a:pPr lvl="0" rtl="0"/>
            <a:endParaRPr lang="en-US" b="0" i="0" u="none" strike="noStrike" baseline="0" dirty="0">
              <a:latin typeface="Segoe"/>
              <a:ea typeface="ＭＳ ゴシック"/>
            </a:endParaRPr>
          </a:p>
          <a:p>
            <a:pPr lvl="0" rtl="0"/>
            <a:r>
              <a:rPr lang="en-US" b="0" i="0" u="none" strike="noStrike" baseline="0" dirty="0">
                <a:latin typeface="Segoe"/>
                <a:ea typeface="ＭＳ ゴシック"/>
              </a:rPr>
              <a:t>Earned value can be used on any project, in any industry, to objectively track project progress.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119296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Set </a:t>
            </a:r>
            <a:r>
              <a:rPr lang="en-US" b="0" i="0" u="sng" strike="noStrike" baseline="0" dirty="0">
                <a:solidFill>
                  <a:srgbClr val="009E49"/>
                </a:solidFill>
                <a:latin typeface="Segoe"/>
                <a:ea typeface="ＭＳ ゴシック"/>
              </a:rPr>
              <a:t>Project Status Date </a:t>
            </a:r>
            <a:r>
              <a:rPr lang="en-US" b="0" i="0" u="none" strike="noStrike" baseline="0" dirty="0">
                <a:solidFill>
                  <a:srgbClr val="009E49"/>
                </a:solidFill>
                <a:latin typeface="Segoe"/>
                <a:ea typeface="ＭＳ ゴシック"/>
              </a:rPr>
              <a:t>and Display the Earned Value Table</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a:t>
            </a:r>
            <a:r>
              <a:rPr lang="en-US" b="1" i="0" u="none" strike="noStrike" baseline="0" dirty="0">
                <a:solidFill>
                  <a:srgbClr val="FF0000"/>
                </a:solidFill>
                <a:latin typeface="Segoe"/>
                <a:ea typeface="ＭＳ ゴシック"/>
              </a:rPr>
              <a:t>(11B) </a:t>
            </a:r>
            <a:r>
              <a:rPr lang="en-US" b="0" i="0" u="none" strike="noStrike" baseline="0" dirty="0">
                <a:latin typeface="Segoe"/>
                <a:ea typeface="ＭＳ ゴシック"/>
              </a:rPr>
              <a:t>you created in the previous exercise.</a:t>
            </a:r>
          </a:p>
          <a:p>
            <a:pPr lvl="1" rtl="0"/>
            <a:r>
              <a:rPr lang="en-US" b="0" i="0" u="none" strike="noStrike" baseline="0" dirty="0">
                <a:latin typeface="Segoe"/>
                <a:ea typeface="ＭＳ ゴシック"/>
              </a:rPr>
              <a:t>1.	Click the </a:t>
            </a:r>
            <a:r>
              <a:rPr lang="en-US" b="1" i="0" u="none" strike="noStrike" baseline="0" dirty="0">
                <a:solidFill>
                  <a:srgbClr val="FF0000"/>
                </a:solidFill>
                <a:latin typeface="Segoe"/>
                <a:ea typeface="ＭＳ ゴシック"/>
              </a:rPr>
              <a:t>View </a:t>
            </a:r>
            <a:r>
              <a:rPr lang="en-US" b="0" i="0" u="none" strike="noStrike" baseline="0" dirty="0">
                <a:latin typeface="Segoe"/>
                <a:ea typeface="ＭＳ ゴシック"/>
              </a:rPr>
              <a:t>tab. In the Task Views group select </a:t>
            </a:r>
            <a:r>
              <a:rPr lang="en-US" b="1" i="0" u="none" strike="noStrike" baseline="0" dirty="0">
                <a:solidFill>
                  <a:srgbClr val="FF0000"/>
                </a:solidFill>
                <a:latin typeface="Segoe"/>
                <a:ea typeface="ＭＳ ゴシック"/>
              </a:rPr>
              <a:t>Other Views </a:t>
            </a:r>
            <a:r>
              <a:rPr lang="en-US" b="0" i="0" u="none" strike="noStrike" baseline="0" dirty="0">
                <a:latin typeface="Segoe"/>
                <a:ea typeface="ＭＳ ゴシック"/>
              </a:rPr>
              <a:t>then select </a:t>
            </a:r>
            <a:r>
              <a:rPr lang="en-US" b="1" i="0" u="none" strike="noStrike" baseline="0" dirty="0">
                <a:solidFill>
                  <a:srgbClr val="FF0000"/>
                </a:solidFill>
                <a:latin typeface="Segoe"/>
                <a:ea typeface="ＭＳ ゴシック"/>
              </a:rPr>
              <a:t>Task Sheet</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2.	Click the </a:t>
            </a:r>
            <a:r>
              <a:rPr lang="en-US" b="1" i="0" u="none" strike="noStrike" baseline="0" dirty="0">
                <a:solidFill>
                  <a:srgbClr val="FF0000"/>
                </a:solidFill>
                <a:latin typeface="Segoe"/>
                <a:ea typeface="ＭＳ ゴシック"/>
              </a:rPr>
              <a:t>Project</a:t>
            </a:r>
            <a:r>
              <a:rPr lang="en-US" b="1" i="0" u="none" strike="noStrike" baseline="0" dirty="0">
                <a:latin typeface="Segoe"/>
                <a:ea typeface="ＭＳ ゴシック"/>
              </a:rPr>
              <a:t> </a:t>
            </a:r>
            <a:r>
              <a:rPr lang="en-US" b="0" i="0" u="none" strike="noStrike" baseline="0" dirty="0">
                <a:latin typeface="Segoe"/>
                <a:ea typeface="ＭＳ ゴシック"/>
              </a:rPr>
              <a:t>tab. Click the </a:t>
            </a:r>
            <a:r>
              <a:rPr lang="en-US" b="1" i="0" u="none" strike="noStrike" baseline="0" dirty="0">
                <a:solidFill>
                  <a:srgbClr val="FF0000"/>
                </a:solidFill>
                <a:latin typeface="Segoe"/>
                <a:ea typeface="ＭＳ ゴシック"/>
              </a:rPr>
              <a:t>calendar icon </a:t>
            </a:r>
            <a:r>
              <a:rPr lang="en-US" b="0" i="0" u="none" strike="noStrike" baseline="0" dirty="0">
                <a:latin typeface="Segoe"/>
                <a:ea typeface="ＭＳ ゴシック"/>
              </a:rPr>
              <a:t>in the </a:t>
            </a:r>
            <a:r>
              <a:rPr lang="en-US" b="1" i="0" u="none" strike="noStrike" baseline="0" dirty="0">
                <a:latin typeface="Segoe"/>
                <a:ea typeface="ＭＳ ゴシック"/>
              </a:rPr>
              <a:t>Status date</a:t>
            </a:r>
            <a:r>
              <a:rPr lang="en-US" b="0" i="0" u="none" strike="noStrike" baseline="0" dirty="0">
                <a:latin typeface="Segoe"/>
                <a:ea typeface="ＭＳ ゴシック"/>
              </a:rPr>
              <a:t> field.</a:t>
            </a:r>
          </a:p>
          <a:p>
            <a:pPr lvl="1" rtl="0"/>
            <a:r>
              <a:rPr lang="en-US" b="0" i="0" u="none" strike="noStrike" baseline="0" dirty="0">
                <a:latin typeface="Segoe"/>
                <a:ea typeface="ＭＳ ゴシック"/>
              </a:rPr>
              <a:t>3.	In the Select date box, type or select </a:t>
            </a:r>
            <a:r>
              <a:rPr lang="en-US" b="1" i="0" u="none" strike="noStrike" baseline="0" dirty="0">
                <a:solidFill>
                  <a:srgbClr val="FF0000"/>
                </a:solidFill>
                <a:latin typeface="Segoe"/>
                <a:ea typeface="ＭＳ ゴシック"/>
              </a:rPr>
              <a:t>6/30/16</a:t>
            </a:r>
            <a:r>
              <a:rPr lang="en-US" b="0" i="0" u="none" strike="noStrike" baseline="0" dirty="0">
                <a:latin typeface="Segoe"/>
                <a:ea typeface="ＭＳ ゴシック"/>
              </a:rPr>
              <a:t>, and then click </a:t>
            </a:r>
            <a:r>
              <a:rPr lang="en-US" b="1" i="0" u="none" strike="noStrike" baseline="0" dirty="0">
                <a:solidFill>
                  <a:srgbClr val="FF0000"/>
                </a:solidFill>
                <a:latin typeface="Segoe"/>
                <a:ea typeface="ＭＳ ゴシック"/>
              </a:rPr>
              <a:t>OK</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4.	Click the </a:t>
            </a:r>
            <a:r>
              <a:rPr lang="en-US" b="1" i="0" u="none" strike="noStrike" baseline="0" dirty="0">
                <a:solidFill>
                  <a:srgbClr val="FF0000"/>
                </a:solidFill>
                <a:latin typeface="Segoe"/>
                <a:ea typeface="ＭＳ ゴシック"/>
              </a:rPr>
              <a:t>View</a:t>
            </a:r>
            <a:r>
              <a:rPr lang="en-US" b="1" i="0" u="none" strike="noStrike" baseline="0" dirty="0">
                <a:latin typeface="Segoe"/>
                <a:ea typeface="ＭＳ ゴシック"/>
              </a:rPr>
              <a:t> </a:t>
            </a:r>
            <a:r>
              <a:rPr lang="en-US" b="0" i="0" u="none" strike="noStrike" baseline="0" dirty="0">
                <a:latin typeface="Segoe"/>
                <a:ea typeface="ＭＳ ゴシック"/>
              </a:rPr>
              <a:t>tab. Click the </a:t>
            </a:r>
            <a:r>
              <a:rPr lang="en-US" b="1" i="0" u="none" strike="noStrike" baseline="0" dirty="0">
                <a:solidFill>
                  <a:srgbClr val="FF0000"/>
                </a:solidFill>
                <a:latin typeface="Segoe"/>
                <a:ea typeface="ＭＳ ゴシック"/>
              </a:rPr>
              <a:t>Tables</a:t>
            </a:r>
            <a:r>
              <a:rPr lang="en-US" b="1" i="0" u="none" strike="noStrike" baseline="0" dirty="0">
                <a:latin typeface="Segoe"/>
                <a:ea typeface="ＭＳ ゴシック"/>
              </a:rPr>
              <a:t> </a:t>
            </a:r>
            <a:r>
              <a:rPr lang="en-US" b="0" i="0" u="none" strike="noStrike" baseline="0" dirty="0">
                <a:latin typeface="Segoe"/>
                <a:ea typeface="ＭＳ ゴシック"/>
              </a:rPr>
              <a:t>button then select </a:t>
            </a:r>
            <a:r>
              <a:rPr lang="en-US" b="1" i="0" u="none" strike="noStrike" baseline="0" dirty="0">
                <a:solidFill>
                  <a:srgbClr val="FF0000"/>
                </a:solidFill>
                <a:latin typeface="Segoe"/>
                <a:ea typeface="ＭＳ ゴシック"/>
              </a:rPr>
              <a:t>More</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Tables</a:t>
            </a:r>
            <a:r>
              <a:rPr lang="en-US" b="0" i="0" u="none" strike="noStrike" baseline="0" dirty="0">
                <a:latin typeface="Segoe"/>
                <a:ea typeface="ＭＳ ゴシック"/>
              </a:rPr>
              <a:t>. The More Tables dialog box appears.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411645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5.	In the </a:t>
            </a:r>
            <a:r>
              <a:rPr lang="en-US" sz="2000" b="1" i="0" u="none" strike="noStrike" baseline="0" dirty="0">
                <a:latin typeface="Segoe"/>
                <a:ea typeface="ＭＳ ゴシック"/>
              </a:rPr>
              <a:t>Tables</a:t>
            </a:r>
            <a:r>
              <a:rPr lang="en-US" sz="2000" b="0" i="0" u="none" strike="noStrike" baseline="0" dirty="0">
                <a:latin typeface="Segoe"/>
                <a:ea typeface="ＭＳ ゴシック"/>
              </a:rPr>
              <a:t> list, select </a:t>
            </a:r>
            <a:r>
              <a:rPr lang="en-US" sz="2000" b="1" i="0" u="none" strike="noStrike" baseline="0" dirty="0">
                <a:solidFill>
                  <a:srgbClr val="FF0000"/>
                </a:solidFill>
                <a:latin typeface="Segoe"/>
                <a:ea typeface="ＭＳ ゴシック"/>
              </a:rPr>
              <a:t>Earned Value</a:t>
            </a:r>
            <a:r>
              <a:rPr lang="en-US" sz="2000" b="0" i="0" u="none" strike="noStrike" baseline="0" dirty="0">
                <a:latin typeface="Segoe"/>
                <a:ea typeface="ＭＳ ゴシック"/>
              </a:rPr>
              <a:t>, and then click </a:t>
            </a:r>
            <a:r>
              <a:rPr lang="en-US" sz="2000" b="1" i="0" u="none" strike="noStrike" baseline="0" dirty="0">
                <a:solidFill>
                  <a:srgbClr val="FF0000"/>
                </a:solidFill>
                <a:latin typeface="Segoe"/>
                <a:ea typeface="ＭＳ ゴシック"/>
              </a:rPr>
              <a:t>Apply</a:t>
            </a:r>
            <a:r>
              <a:rPr lang="en-US" sz="2000" b="0" i="0" u="none" strike="noStrike" baseline="0" dirty="0">
                <a:latin typeface="Segoe"/>
                <a:ea typeface="ＭＳ ゴシック"/>
              </a:rPr>
              <a:t>. Microsoft Project displays the </a:t>
            </a:r>
            <a:r>
              <a:rPr lang="en-US" sz="2000" b="1" i="0" u="none" strike="noStrike" baseline="0" dirty="0">
                <a:latin typeface="Segoe"/>
                <a:ea typeface="ＭＳ ゴシック"/>
              </a:rPr>
              <a:t>Earned Value table </a:t>
            </a:r>
            <a:r>
              <a:rPr lang="en-US" sz="2000" b="0" i="0" u="none" strike="noStrike" baseline="0" dirty="0">
                <a:latin typeface="Segoe"/>
                <a:ea typeface="ＭＳ ゴシック"/>
              </a:rPr>
              <a:t>in the </a:t>
            </a:r>
            <a:r>
              <a:rPr lang="en-US" sz="2000" b="1" i="0" u="none" strike="noStrike" baseline="0" dirty="0">
                <a:latin typeface="Segoe"/>
                <a:ea typeface="ＭＳ ゴシック"/>
              </a:rPr>
              <a:t>Task Sheet</a:t>
            </a:r>
            <a:r>
              <a:rPr lang="en-US" sz="2000" b="0" i="0" u="none" strike="noStrike" baseline="0" dirty="0">
                <a:latin typeface="Segoe"/>
                <a:ea typeface="ＭＳ ゴシック"/>
              </a:rPr>
              <a:t> view. If necessary, double-click between column headings to display all values. Your screen should look like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110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4600" y="2847453"/>
            <a:ext cx="6616700" cy="3407060"/>
          </a:xfrm>
          <a:prstGeom prst="rect">
            <a:avLst/>
          </a:prstGeom>
        </p:spPr>
      </p:pic>
    </p:spTree>
    <p:extLst>
      <p:ext uri="{BB962C8B-B14F-4D97-AF65-F5344CB8AC3E}">
        <p14:creationId xmlns:p14="http://schemas.microsoft.com/office/powerpoint/2010/main" val="39891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6.	Right-click the name of the </a:t>
            </a:r>
            <a:r>
              <a:rPr lang="en-US" b="1" i="0" u="none" strike="noStrike" baseline="0" dirty="0">
                <a:solidFill>
                  <a:srgbClr val="FF0000"/>
                </a:solidFill>
                <a:latin typeface="Segoe"/>
                <a:ea typeface="ＭＳ ゴシック"/>
              </a:rPr>
              <a:t>Planned Value–PV</a:t>
            </a:r>
            <a:r>
              <a:rPr lang="en-US" b="1" i="0" u="none" strike="noStrike" baseline="0" dirty="0">
                <a:latin typeface="Segoe"/>
                <a:ea typeface="ＭＳ ゴシック"/>
              </a:rPr>
              <a:t> </a:t>
            </a:r>
            <a:r>
              <a:rPr lang="en-US" b="0" i="0" u="none" strike="noStrike" baseline="0" dirty="0">
                <a:latin typeface="Segoe"/>
                <a:ea typeface="ＭＳ ゴシック"/>
              </a:rPr>
              <a:t>column and select </a:t>
            </a:r>
            <a:r>
              <a:rPr lang="en-US" b="1" i="0" u="none" strike="noStrike" baseline="0" dirty="0">
                <a:solidFill>
                  <a:srgbClr val="FF0000"/>
                </a:solidFill>
                <a:latin typeface="Segoe"/>
                <a:ea typeface="ＭＳ ゴシック"/>
              </a:rPr>
              <a:t>Insert Column</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7.	Key </a:t>
            </a:r>
            <a:r>
              <a:rPr lang="en-US" b="1" i="0" u="none" strike="noStrike" baseline="0" dirty="0">
                <a:solidFill>
                  <a:srgbClr val="FF0000"/>
                </a:solidFill>
                <a:latin typeface="Segoe"/>
                <a:ea typeface="ＭＳ ゴシック"/>
              </a:rPr>
              <a:t>SPI</a:t>
            </a:r>
            <a:r>
              <a:rPr lang="en-US" b="1" i="0" u="none" strike="noStrike" baseline="0" dirty="0">
                <a:latin typeface="Segoe"/>
                <a:ea typeface="ＭＳ ゴシック"/>
              </a:rPr>
              <a:t> </a:t>
            </a:r>
            <a:r>
              <a:rPr lang="en-US" b="0" i="0" u="none" strike="noStrike" baseline="0" dirty="0">
                <a:latin typeface="Segoe"/>
                <a:ea typeface="ＭＳ ゴシック"/>
              </a:rPr>
              <a:t>and [press </a:t>
            </a:r>
            <a:r>
              <a:rPr lang="en-US" b="1" i="0" u="none" strike="noStrike" baseline="0" dirty="0">
                <a:solidFill>
                  <a:srgbClr val="FF0000"/>
                </a:solidFill>
                <a:latin typeface="Segoe"/>
                <a:ea typeface="ＭＳ ゴシック"/>
              </a:rPr>
              <a:t>Enter</a:t>
            </a:r>
            <a:r>
              <a:rPr lang="en-US" b="0" i="0" u="none" strike="noStrike" baseline="0" dirty="0">
                <a:latin typeface="Segoe"/>
                <a:ea typeface="ＭＳ ゴシック"/>
              </a:rPr>
              <a:t>]. Microsoft Project displays the SPI column in the Earned Value table.</a:t>
            </a:r>
          </a:p>
          <a:p>
            <a:pPr lvl="1" rtl="0"/>
            <a:r>
              <a:rPr lang="en-US" b="0" i="0" u="none" strike="noStrike" baseline="0" dirty="0">
                <a:latin typeface="Segoe"/>
                <a:ea typeface="ＭＳ ゴシック"/>
              </a:rPr>
              <a:t>8.	Right-click the name of the </a:t>
            </a:r>
            <a:r>
              <a:rPr lang="en-US" b="1" i="0" u="none" strike="noStrike" baseline="0" dirty="0">
                <a:solidFill>
                  <a:srgbClr val="FF0000"/>
                </a:solidFill>
                <a:latin typeface="Segoe"/>
                <a:ea typeface="ＭＳ ゴシック"/>
              </a:rPr>
              <a:t>SPI</a:t>
            </a:r>
            <a:r>
              <a:rPr lang="en-US" b="1" i="0" u="none" strike="noStrike" baseline="0" dirty="0">
                <a:latin typeface="Segoe"/>
                <a:ea typeface="ＭＳ ゴシック"/>
              </a:rPr>
              <a:t> </a:t>
            </a:r>
            <a:r>
              <a:rPr lang="en-US" b="0" i="0" u="none" strike="noStrike" baseline="0" dirty="0">
                <a:latin typeface="Segoe"/>
                <a:ea typeface="ＭＳ ゴシック"/>
              </a:rPr>
              <a:t>column and select </a:t>
            </a:r>
            <a:r>
              <a:rPr lang="en-US" b="1" i="0" u="none" strike="noStrike" baseline="0" dirty="0">
                <a:solidFill>
                  <a:srgbClr val="FF0000"/>
                </a:solidFill>
                <a:latin typeface="Segoe"/>
                <a:ea typeface="ＭＳ ゴシック"/>
              </a:rPr>
              <a:t>Insert</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Column</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9.	Key </a:t>
            </a:r>
            <a:r>
              <a:rPr lang="en-US" b="1" i="0" u="none" strike="noStrike" baseline="0" dirty="0">
                <a:solidFill>
                  <a:srgbClr val="FF0000"/>
                </a:solidFill>
                <a:latin typeface="Segoe"/>
                <a:ea typeface="ＭＳ ゴシック"/>
              </a:rPr>
              <a:t>CPI</a:t>
            </a:r>
            <a:r>
              <a:rPr lang="en-US" b="1" i="0" u="none" strike="noStrike" baseline="0" dirty="0">
                <a:latin typeface="Segoe"/>
                <a:ea typeface="ＭＳ ゴシック"/>
              </a:rPr>
              <a:t> </a:t>
            </a:r>
            <a:r>
              <a:rPr lang="en-US" b="0" i="0" u="none" strike="noStrike" baseline="0" dirty="0">
                <a:latin typeface="Segoe"/>
                <a:ea typeface="ＭＳ ゴシック"/>
              </a:rPr>
              <a:t>and [press </a:t>
            </a:r>
            <a:r>
              <a:rPr lang="en-US" b="1" i="0" u="none" strike="noStrike" baseline="0" dirty="0">
                <a:solidFill>
                  <a:srgbClr val="FF0000"/>
                </a:solidFill>
                <a:latin typeface="Segoe"/>
                <a:ea typeface="ＭＳ ゴシック"/>
              </a:rPr>
              <a:t>Enter</a:t>
            </a:r>
            <a:r>
              <a:rPr lang="en-US" b="0" i="0" u="none" strike="noStrike" baseline="0" dirty="0">
                <a:latin typeface="Segoe"/>
                <a:ea typeface="ＭＳ ゴシック"/>
              </a:rPr>
              <a:t>]. Microsoft Project displays the CPI column in the Earned Value table.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845815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10.	Auto-fit the two columns you just added to the table. Your screen should look similar to the figure below.</a:t>
            </a:r>
          </a:p>
          <a:p>
            <a:pPr lvl="1" rtl="0"/>
            <a:r>
              <a:rPr lang="en-US" b="0" i="0" u="none" strike="noStrike" baseline="0" dirty="0">
                <a:latin typeface="Segoe"/>
                <a:ea typeface="ＭＳ ゴシック"/>
              </a:rPr>
              <a:t>11.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11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743200"/>
            <a:ext cx="6921500" cy="3331344"/>
          </a:xfrm>
          <a:prstGeom prst="rect">
            <a:avLst/>
          </a:prstGeom>
        </p:spPr>
      </p:pic>
    </p:spTree>
    <p:extLst>
      <p:ext uri="{BB962C8B-B14F-4D97-AF65-F5344CB8AC3E}">
        <p14:creationId xmlns:p14="http://schemas.microsoft.com/office/powerpoint/2010/main" val="1090668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sz="2000" b="1" dirty="0">
                <a:latin typeface="Segoe"/>
                <a:ea typeface="ＭＳ ゴシック"/>
              </a:rPr>
              <a:t>PAUSE. LEAVE </a:t>
            </a:r>
            <a:r>
              <a:rPr lang="en-US" sz="2000" dirty="0">
                <a:latin typeface="Segoe"/>
                <a:ea typeface="ＭＳ ゴシック"/>
              </a:rPr>
              <a:t>Project and your project schedule open so that you can refer to it as you are reading the exercise discussion later in the text.</a:t>
            </a:r>
            <a:endParaRPr lang="en-US" sz="2000" dirty="0">
              <a:latin typeface="Times New Roman"/>
              <a:ea typeface="ＭＳ ゴシック"/>
            </a:endParaRPr>
          </a:p>
          <a:p>
            <a:pPr lvl="0" rtl="0"/>
            <a:r>
              <a:rPr lang="en-US" sz="2000" b="0" i="0" u="none" strike="noStrike" baseline="0" dirty="0">
                <a:latin typeface="Segoe"/>
                <a:ea typeface="ＭＳ ゴシック"/>
              </a:rPr>
              <a:t>In this exercise, you </a:t>
            </a:r>
            <a:r>
              <a:rPr lang="en-US" sz="2000" b="0" i="0" u="sng" strike="noStrike" baseline="0" dirty="0">
                <a:latin typeface="Segoe"/>
                <a:ea typeface="ＭＳ ゴシック"/>
              </a:rPr>
              <a:t>set the </a:t>
            </a:r>
            <a:r>
              <a:rPr lang="en-US" sz="2000" b="1" i="0" u="sng" strike="noStrike" baseline="0" dirty="0">
                <a:latin typeface="Segoe"/>
                <a:ea typeface="ＭＳ ゴシック"/>
              </a:rPr>
              <a:t>project status date</a:t>
            </a:r>
            <a:r>
              <a:rPr lang="en-US" sz="2000" b="0" i="0" u="sng" strike="noStrike" baseline="0" dirty="0">
                <a:latin typeface="Segoe"/>
                <a:ea typeface="ＭＳ ゴシック"/>
              </a:rPr>
              <a:t>, displayed the Earned Value table and added the Cost Performance Index (CPI) and the Schedule Performance Index (SPI) columns.</a:t>
            </a:r>
            <a:r>
              <a:rPr lang="en-US" sz="2000" b="0" i="0" u="none" strike="noStrike" baseline="0" dirty="0">
                <a:latin typeface="Segoe"/>
                <a:ea typeface="ＭＳ ゴシック"/>
              </a:rPr>
              <a:t> </a:t>
            </a:r>
          </a:p>
          <a:p>
            <a:pPr lvl="0" rtl="0"/>
            <a:r>
              <a:rPr lang="en-US" sz="2000" b="0" i="0" u="none" strike="noStrike" baseline="0" dirty="0">
                <a:latin typeface="Segoe"/>
                <a:ea typeface="ＭＳ ゴシック"/>
              </a:rPr>
              <a:t>The </a:t>
            </a:r>
            <a:r>
              <a:rPr lang="en-US" sz="2000" b="1" i="0" u="none" strike="noStrike" baseline="0" dirty="0">
                <a:latin typeface="Segoe"/>
                <a:ea typeface="ＭＳ ゴシック"/>
              </a:rPr>
              <a:t>status date </a:t>
            </a:r>
            <a:r>
              <a:rPr lang="en-US" sz="2000" b="0" i="0" u="none" strike="noStrike" baseline="0" dirty="0">
                <a:latin typeface="Segoe"/>
                <a:ea typeface="ＭＳ ゴシック"/>
              </a:rPr>
              <a:t>is the date you want Microsoft Project to use when calculating the earned value numbers.</a:t>
            </a:r>
          </a:p>
          <a:p>
            <a:pPr lvl="0" rtl="0"/>
            <a:r>
              <a:rPr lang="en-US" sz="2000" b="0" i="0" u="none" strike="noStrike" baseline="0" dirty="0">
                <a:latin typeface="Segoe"/>
                <a:ea typeface="ＭＳ ゴシック"/>
              </a:rPr>
              <a:t>Looking at task and resource </a:t>
            </a:r>
            <a:r>
              <a:rPr lang="en-US" sz="2000" b="1" i="0" u="none" strike="noStrike" baseline="0" dirty="0">
                <a:latin typeface="Segoe"/>
                <a:ea typeface="ＭＳ ゴシック"/>
              </a:rPr>
              <a:t>variance</a:t>
            </a:r>
            <a:r>
              <a:rPr lang="en-US" sz="2000" b="0" i="0" u="none" strike="noStrike" baseline="0" dirty="0">
                <a:latin typeface="Segoe"/>
                <a:ea typeface="ＭＳ ゴシック"/>
              </a:rPr>
              <a:t> throughout a project’s duration is a key project management activity. </a:t>
            </a:r>
          </a:p>
          <a:p>
            <a:pPr lvl="0" rtl="0"/>
            <a:r>
              <a:rPr lang="en-US" sz="2000" b="0" i="0" u="none" strike="noStrike" baseline="0" dirty="0">
                <a:solidFill>
                  <a:srgbClr val="FF0000"/>
                </a:solidFill>
                <a:latin typeface="Segoe"/>
                <a:ea typeface="ＭＳ ゴシック"/>
              </a:rPr>
              <a:t>Unfortunately, </a:t>
            </a:r>
            <a:r>
              <a:rPr lang="en-US" sz="2000" b="1" i="0" u="none" strike="noStrike" baseline="0" dirty="0">
                <a:solidFill>
                  <a:srgbClr val="FF0000"/>
                </a:solidFill>
                <a:latin typeface="Segoe"/>
                <a:ea typeface="ＭＳ ゴシック"/>
              </a:rPr>
              <a:t>variance</a:t>
            </a:r>
            <a:r>
              <a:rPr lang="en-US" sz="2000" b="0" i="0" u="none" strike="noStrike" baseline="0" dirty="0">
                <a:solidFill>
                  <a:srgbClr val="FF0000"/>
                </a:solidFill>
                <a:latin typeface="Segoe"/>
                <a:ea typeface="ＭＳ ゴシック"/>
              </a:rPr>
              <a:t> does not give you the true picture of a project’s long-term health</a:t>
            </a:r>
            <a:r>
              <a:rPr lang="en-US" sz="2000" b="0" i="0" u="none" strike="noStrike" baseline="0" dirty="0">
                <a:latin typeface="Segoe"/>
                <a:ea typeface="ＭＳ ゴシック"/>
              </a:rPr>
              <a:t>. For example, a task might be over-budget and ahead of schedule (</a:t>
            </a:r>
            <a:r>
              <a:rPr lang="en-US" sz="2000" b="0" i="1" u="none" strike="noStrike" baseline="0" dirty="0">
                <a:latin typeface="Segoe"/>
                <a:ea typeface="ＭＳ ゴシック"/>
              </a:rPr>
              <a:t>possibly</a:t>
            </a:r>
            <a:r>
              <a:rPr lang="en-US" sz="2000" b="0" i="0" u="none" strike="noStrike" baseline="0" dirty="0">
                <a:latin typeface="Segoe"/>
                <a:ea typeface="ＭＳ ゴシック"/>
              </a:rPr>
              <a:t> not good) or over-budget and behind schedule (</a:t>
            </a:r>
            <a:r>
              <a:rPr lang="en-US" sz="2000" b="0" i="1" u="none" strike="noStrike" baseline="0" dirty="0">
                <a:latin typeface="Segoe"/>
                <a:ea typeface="ＭＳ ゴシック"/>
              </a:rPr>
              <a:t>definitely</a:t>
            </a:r>
            <a:r>
              <a:rPr lang="en-US" sz="2000" b="0" i="0" u="none" strike="noStrike" baseline="0" dirty="0">
                <a:latin typeface="Segoe"/>
                <a:ea typeface="ＭＳ ゴシック"/>
              </a:rPr>
              <a:t> not good). </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1637794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Looking at schedule and budget variance by themselves does not tell you very much about performance trends that may continue throughout the project.</a:t>
            </a:r>
          </a:p>
          <a:p>
            <a:pPr lvl="0" rtl="0"/>
            <a:r>
              <a:rPr lang="en-US" b="0" i="0" u="none" strike="noStrike" baseline="0" dirty="0">
                <a:latin typeface="Segoe"/>
                <a:ea typeface="ＭＳ ゴシック"/>
              </a:rPr>
              <a:t>Instead</a:t>
            </a:r>
            <a:r>
              <a:rPr lang="en-US" b="0" i="0" u="sng" strike="noStrike" baseline="0" dirty="0">
                <a:latin typeface="Segoe"/>
                <a:ea typeface="ＭＳ ゴシック"/>
              </a:rPr>
              <a:t>, earned value analysis gives you a more complete picture</a:t>
            </a:r>
            <a:r>
              <a:rPr lang="en-US" b="0" i="0" u="none" strike="noStrike" baseline="0" dirty="0">
                <a:latin typeface="Segoe"/>
                <a:ea typeface="ＭＳ ゴシック"/>
              </a:rPr>
              <a:t> of overall project performance in relation to both time and cost. </a:t>
            </a:r>
          </a:p>
          <a:p>
            <a:pPr lvl="0" rtl="0"/>
            <a:r>
              <a:rPr lang="en-US" b="0" i="0" u="none" strike="noStrike" baseline="0" dirty="0">
                <a:solidFill>
                  <a:srgbClr val="FF0000"/>
                </a:solidFill>
                <a:latin typeface="Segoe"/>
                <a:ea typeface="ＭＳ ゴシック"/>
              </a:rPr>
              <a:t>Earned value analysis is used to measure the project’s progress and help </a:t>
            </a:r>
            <a:r>
              <a:rPr lang="en-US" b="1" i="0" u="none" strike="noStrike" baseline="0" dirty="0">
                <a:solidFill>
                  <a:srgbClr val="FF0000"/>
                </a:solidFill>
                <a:latin typeface="Segoe"/>
                <a:ea typeface="ＭＳ ゴシック"/>
              </a:rPr>
              <a:t>forecast</a:t>
            </a:r>
            <a:r>
              <a:rPr lang="en-US" b="0" i="0" u="none" strike="noStrike" baseline="0" dirty="0">
                <a:solidFill>
                  <a:srgbClr val="FF0000"/>
                </a:solidFill>
                <a:latin typeface="Segoe"/>
                <a:ea typeface="ＭＳ ゴシック"/>
              </a:rPr>
              <a:t> its outcome. It focuses on schedule and budget performance </a:t>
            </a:r>
            <a:r>
              <a:rPr lang="en-US" b="1" i="0" u="none" strike="noStrike" baseline="0" dirty="0">
                <a:solidFill>
                  <a:srgbClr val="FF0000"/>
                </a:solidFill>
                <a:latin typeface="Segoe"/>
                <a:ea typeface="ＭＳ ゴシック"/>
              </a:rPr>
              <a:t>in relation to baseline </a:t>
            </a:r>
            <a:r>
              <a:rPr lang="en-US" b="0" i="0" u="none" strike="noStrike" baseline="0" dirty="0">
                <a:solidFill>
                  <a:srgbClr val="FF0000"/>
                </a:solidFill>
                <a:latin typeface="Segoe"/>
                <a:ea typeface="ＭＳ ゴシック"/>
              </a:rPr>
              <a:t>plans. </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3904580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key difference between earned value analysis and simpler budget/schedule analysis can be thought of in this way:</a:t>
            </a:r>
          </a:p>
          <a:p>
            <a:pPr lvl="0" rtl="0">
              <a:buFont typeface="Wingdings" panose="05000000000000000000" pitchFamily="2" charset="2"/>
              <a:buChar char="Ø"/>
            </a:pPr>
            <a:r>
              <a:rPr lang="en-US" b="0" i="0" u="none" strike="noStrike" baseline="0" dirty="0">
                <a:latin typeface="Segoe"/>
                <a:ea typeface="ＭＳ ゴシック"/>
              </a:rPr>
              <a:t>“</a:t>
            </a:r>
            <a:r>
              <a:rPr lang="en-US" b="0" i="1" u="none" strike="noStrike" baseline="0" dirty="0">
                <a:latin typeface="Segoe"/>
                <a:ea typeface="ＭＳ ゴシック"/>
              </a:rPr>
              <a:t>What are the current performance results we are getting</a:t>
            </a:r>
            <a:r>
              <a:rPr lang="en-US" b="0" i="0" u="none" strike="noStrike" baseline="0" dirty="0">
                <a:latin typeface="Segoe"/>
                <a:ea typeface="ＭＳ ゴシック"/>
              </a:rPr>
              <a:t>?” is the question answered by simple </a:t>
            </a:r>
            <a:r>
              <a:rPr lang="en-US" b="1" i="0" u="none" strike="noStrike" baseline="0" dirty="0">
                <a:latin typeface="Segoe"/>
                <a:ea typeface="ＭＳ ゴシック"/>
              </a:rPr>
              <a:t>variance analysis</a:t>
            </a:r>
            <a:r>
              <a:rPr lang="en-US" b="0" i="0" u="none" strike="noStrike" baseline="0" dirty="0">
                <a:latin typeface="Segoe"/>
                <a:ea typeface="ＭＳ ゴシック"/>
              </a:rPr>
              <a:t>.</a:t>
            </a:r>
          </a:p>
          <a:p>
            <a:pPr lvl="0" rtl="0">
              <a:buFont typeface="Wingdings" panose="05000000000000000000" pitchFamily="2" charset="2"/>
              <a:buChar char="Ø"/>
            </a:pPr>
            <a:r>
              <a:rPr lang="en-US" b="0" i="0" u="none" strike="noStrike" baseline="0" dirty="0">
                <a:latin typeface="Segoe"/>
                <a:ea typeface="ＭＳ ゴシック"/>
              </a:rPr>
              <a:t>“</a:t>
            </a:r>
            <a:r>
              <a:rPr lang="en-US" b="0" i="1" u="none" strike="noStrike" baseline="0" dirty="0">
                <a:latin typeface="Segoe"/>
                <a:ea typeface="ＭＳ ゴシック"/>
              </a:rPr>
              <a:t>Are we getting our </a:t>
            </a:r>
            <a:r>
              <a:rPr lang="en-US" b="1" i="1" u="none" strike="noStrike" baseline="0" dirty="0">
                <a:latin typeface="Segoe"/>
                <a:ea typeface="ＭＳ ゴシック"/>
              </a:rPr>
              <a:t>money’s worth </a:t>
            </a:r>
            <a:r>
              <a:rPr lang="en-US" b="0" i="1" u="none" strike="noStrike" baseline="0" dirty="0">
                <a:latin typeface="Segoe"/>
                <a:ea typeface="ＭＳ ゴシック"/>
              </a:rPr>
              <a:t>for the current performance results we are getting</a:t>
            </a:r>
            <a:r>
              <a:rPr lang="en-US" b="0" i="0" u="none" strike="noStrike" baseline="0" dirty="0">
                <a:latin typeface="Segoe"/>
                <a:ea typeface="ＭＳ ゴシック"/>
              </a:rPr>
              <a:t>?” is the question answered by </a:t>
            </a:r>
            <a:r>
              <a:rPr lang="en-US" b="1" i="0" u="none" strike="noStrike" baseline="0" dirty="0">
                <a:latin typeface="Segoe"/>
                <a:ea typeface="ＭＳ ゴシック"/>
              </a:rPr>
              <a:t>earned value analysis</a:t>
            </a:r>
            <a:r>
              <a:rPr lang="en-US" b="0" i="0" u="none" strike="noStrike" baseline="0" dirty="0">
                <a:latin typeface="Segoe"/>
                <a:ea typeface="ＭＳ ゴシック"/>
              </a:rPr>
              <a:t>.</a:t>
            </a:r>
          </a:p>
          <a:p>
            <a:pPr lvl="0" rtl="0"/>
            <a:r>
              <a:rPr lang="en-US" b="0" i="0" u="none" strike="noStrike" baseline="0" dirty="0">
                <a:latin typeface="Segoe"/>
                <a:ea typeface="ＭＳ ゴシック"/>
              </a:rPr>
              <a:t>Although the difference is subtle, it is important. Earned value analysis allows you to look at project performance in a more detailed way</a:t>
            </a:r>
            <a:r>
              <a:rPr lang="en-US" b="0" i="0" u="sng" strike="noStrike" baseline="0" dirty="0">
                <a:latin typeface="Segoe"/>
                <a:ea typeface="ＭＳ ゴシック"/>
              </a:rPr>
              <a:t>. It allows you to identify two important things</a:t>
            </a:r>
            <a:r>
              <a:rPr lang="en-US" b="0" i="0" u="none" strike="noStrike" baseline="0" dirty="0">
                <a:latin typeface="Segoe"/>
                <a:ea typeface="ＭＳ ゴシック"/>
              </a:rPr>
              <a:t>: the </a:t>
            </a:r>
            <a:r>
              <a:rPr lang="en-US" b="1" i="0" u="none" strike="noStrike" baseline="0" dirty="0">
                <a:latin typeface="Segoe"/>
                <a:ea typeface="ＭＳ ゴシック"/>
              </a:rPr>
              <a:t>true cost </a:t>
            </a:r>
            <a:r>
              <a:rPr lang="en-US" b="0" i="0" u="none" strike="noStrike" baseline="0" dirty="0">
                <a:latin typeface="Segoe"/>
                <a:ea typeface="ＭＳ ゴシック"/>
              </a:rPr>
              <a:t>of project results to date, and the </a:t>
            </a:r>
            <a:r>
              <a:rPr lang="en-US" b="1" i="0" u="none" strike="noStrike" baseline="0" dirty="0">
                <a:latin typeface="Segoe"/>
                <a:ea typeface="ＭＳ ゴシック"/>
              </a:rPr>
              <a:t>performance trend </a:t>
            </a:r>
            <a:r>
              <a:rPr lang="en-US" b="0" i="0" u="none" strike="noStrike" baseline="0" dirty="0">
                <a:latin typeface="Segoe"/>
                <a:ea typeface="ＭＳ ゴシック"/>
              </a:rPr>
              <a:t>that is </a:t>
            </a:r>
            <a:r>
              <a:rPr lang="en-US" b="0" i="1" u="none" strike="noStrike" baseline="0" dirty="0">
                <a:solidFill>
                  <a:srgbClr val="FF0000"/>
                </a:solidFill>
                <a:latin typeface="Segoe"/>
                <a:ea typeface="ＭＳ ゴシック"/>
              </a:rPr>
              <a:t>likely to continue </a:t>
            </a:r>
            <a:r>
              <a:rPr lang="en-US" b="0" i="0" u="none" strike="noStrike" baseline="0" dirty="0">
                <a:latin typeface="Segoe"/>
                <a:ea typeface="ＭＳ ゴシック"/>
              </a:rPr>
              <a:t>for the rest of the project.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167508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0" i="0" u="none" strike="noStrike" baseline="0" dirty="0">
                <a:latin typeface="Segoe"/>
                <a:ea typeface="ＭＳ ゴシック"/>
              </a:rPr>
              <a:t>Review the project schedule and steps you performed in this exercise. In order for Microsoft Project to calculate the earned value amounts for a project schedule, you must </a:t>
            </a:r>
            <a:r>
              <a:rPr lang="en-US" sz="2100" b="1" i="0" u="none" strike="noStrike" baseline="0" dirty="0">
                <a:solidFill>
                  <a:srgbClr val="FF0000"/>
                </a:solidFill>
                <a:latin typeface="Segoe"/>
                <a:ea typeface="ＭＳ ゴシック"/>
              </a:rPr>
              <a:t>first</a:t>
            </a:r>
            <a:r>
              <a:rPr lang="en-US" sz="2100" b="0" i="0" u="none" strike="noStrike" baseline="0" dirty="0">
                <a:latin typeface="Segoe"/>
                <a:ea typeface="ＭＳ ゴシック"/>
              </a:rPr>
              <a:t> do the following:</a:t>
            </a:r>
          </a:p>
          <a:p>
            <a:pPr marL="457200" lvl="0" indent="-457200" rtl="0">
              <a:buClr>
                <a:srgbClr val="FF0000"/>
              </a:buClr>
              <a:buFont typeface="+mj-lt"/>
              <a:buAutoNum type="arabicPeriod"/>
            </a:pPr>
            <a:r>
              <a:rPr lang="en-US" sz="2100" b="1" i="0" u="none" strike="noStrike" baseline="0" dirty="0">
                <a:latin typeface="Segoe"/>
                <a:ea typeface="ＭＳ ゴシック"/>
              </a:rPr>
              <a:t>Save a baseline </a:t>
            </a:r>
            <a:r>
              <a:rPr lang="en-US" sz="2100" b="0" i="0" u="none" strike="noStrike" baseline="0" dirty="0">
                <a:latin typeface="Segoe"/>
                <a:ea typeface="ＭＳ ゴシック"/>
              </a:rPr>
              <a:t>so that Microsoft Project can calculate the budgeted cost of the work scheduled before you start tracing actual work. (The baseline was already saved when you opened the file for this lesson.)</a:t>
            </a:r>
          </a:p>
          <a:p>
            <a:pPr marL="457200" lvl="0" indent="-457200" rtl="0">
              <a:buClr>
                <a:srgbClr val="FF0000"/>
              </a:buClr>
              <a:buFont typeface="+mj-lt"/>
              <a:buAutoNum type="arabicPeriod"/>
            </a:pPr>
            <a:r>
              <a:rPr lang="en-US" sz="2100" b="1" i="0" u="none" strike="noStrike" baseline="0" dirty="0">
                <a:latin typeface="Segoe"/>
                <a:ea typeface="ＭＳ ゴシック"/>
              </a:rPr>
              <a:t>Record actual work </a:t>
            </a:r>
            <a:r>
              <a:rPr lang="en-US" sz="2100" b="0" i="0" u="none" strike="noStrike" baseline="0" dirty="0">
                <a:latin typeface="Segoe"/>
                <a:ea typeface="ＭＳ ゴシック"/>
              </a:rPr>
              <a:t>on tasks or assignments. (You did this in previous exercises in this lesson.)</a:t>
            </a:r>
          </a:p>
          <a:p>
            <a:pPr marL="457200" lvl="0" indent="-457200" rtl="0">
              <a:buClr>
                <a:srgbClr val="FF0000"/>
              </a:buClr>
              <a:buFont typeface="+mj-lt"/>
              <a:buAutoNum type="arabicPeriod"/>
            </a:pPr>
            <a:r>
              <a:rPr lang="en-US" sz="2100" b="1" i="0" u="none" strike="noStrike" baseline="0" dirty="0">
                <a:latin typeface="Segoe"/>
                <a:ea typeface="ＭＳ ゴシック"/>
              </a:rPr>
              <a:t>Set the status date </a:t>
            </a:r>
            <a:r>
              <a:rPr lang="en-US" sz="2100" b="0" i="0" u="none" strike="noStrike" baseline="0" dirty="0">
                <a:latin typeface="Segoe"/>
                <a:ea typeface="ＭＳ ゴシック"/>
              </a:rPr>
              <a:t>so that Microsoft Project can calculate actual project performance up to a certain point in time. If you do not specify a status date, Microsoft Project uses the current date.</a:t>
            </a:r>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1765493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Earned value analysis uses the following three key values to generate all other schedule indicator and cost indicator values:</a:t>
            </a:r>
          </a:p>
          <a:p>
            <a:pPr marL="457200" lvl="0" indent="-457200" rtl="0">
              <a:buClr>
                <a:srgbClr val="FF0000"/>
              </a:buClr>
              <a:buFont typeface="+mj-lt"/>
              <a:buAutoNum type="arabicPeriod"/>
            </a:pPr>
            <a:r>
              <a:rPr lang="en-US" b="0" i="0" u="none" strike="noStrike" baseline="0" dirty="0">
                <a:latin typeface="Segoe"/>
                <a:ea typeface="ＭＳ ゴシック"/>
              </a:rPr>
              <a:t>The </a:t>
            </a:r>
            <a:r>
              <a:rPr lang="en-US" b="1" i="0" u="none" strike="noStrike" baseline="0" dirty="0">
                <a:latin typeface="Segoe"/>
                <a:ea typeface="ＭＳ ゴシック"/>
              </a:rPr>
              <a:t>planned value </a:t>
            </a:r>
            <a:r>
              <a:rPr lang="en-US" b="0" i="0" u="none" strike="noStrike" baseline="0" dirty="0">
                <a:latin typeface="Segoe"/>
                <a:ea typeface="ＭＳ ゴシック"/>
              </a:rPr>
              <a:t>(PV) or budgeted cost of work scheduled (BCWS). This is the value of the work scheduled to be completed as of the status date. Microsoft Project calculates this value by adding up all the time-phased baseline values for tasks up to the status date.</a:t>
            </a:r>
          </a:p>
          <a:p>
            <a:pPr marL="457200" lvl="0" indent="-457200" rtl="0">
              <a:buClr>
                <a:srgbClr val="FF0000"/>
              </a:buClr>
              <a:buFont typeface="+mj-lt"/>
              <a:buAutoNum type="arabicPeriod"/>
            </a:pPr>
            <a:r>
              <a:rPr lang="en-US" b="0" i="0" u="none" strike="noStrike" baseline="0" dirty="0">
                <a:latin typeface="Segoe"/>
                <a:ea typeface="ＭＳ ゴシック"/>
              </a:rPr>
              <a:t>The </a:t>
            </a:r>
            <a:r>
              <a:rPr lang="en-US" b="1" i="0" u="none" strike="noStrike" baseline="0" dirty="0">
                <a:latin typeface="Segoe"/>
                <a:ea typeface="ＭＳ ゴシック"/>
              </a:rPr>
              <a:t>actual cost </a:t>
            </a:r>
            <a:r>
              <a:rPr lang="en-US" b="0" i="0" u="none" strike="noStrike" baseline="0" dirty="0">
                <a:latin typeface="Segoe"/>
                <a:ea typeface="ＭＳ ゴシック"/>
              </a:rPr>
              <a:t>(AC) or actual cost of work performed (ACWP) is the actual cost incurred to complete each task’s actual work up to the status date.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7786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1101.png"/>
          <p:cNvPicPr>
            <a:picLocks noChangeAspect="1"/>
          </p:cNvPicPr>
          <p:nvPr/>
        </p:nvPicPr>
        <p:blipFill rotWithShape="1">
          <a:blip r:embed="rId2" cstate="print">
            <a:extLst>
              <a:ext uri="{28A0092B-C50C-407E-A947-70E740481C1C}">
                <a14:useLocalDpi xmlns:a14="http://schemas.microsoft.com/office/drawing/2010/main" val="0"/>
              </a:ext>
            </a:extLst>
          </a:blip>
          <a:srcRect b="6252"/>
          <a:stretch/>
        </p:blipFill>
        <p:spPr>
          <a:xfrm>
            <a:off x="533400" y="1676401"/>
            <a:ext cx="8115300" cy="4406899"/>
          </a:xfrm>
          <a:prstGeom prst="rect">
            <a:avLst/>
          </a:prstGeom>
        </p:spPr>
      </p:pic>
    </p:spTree>
    <p:extLst>
      <p:ext uri="{BB962C8B-B14F-4D97-AF65-F5344CB8AC3E}">
        <p14:creationId xmlns:p14="http://schemas.microsoft.com/office/powerpoint/2010/main" val="35485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marL="457200" lvl="0" indent="-457200" rtl="0">
              <a:buClr>
                <a:srgbClr val="FF0000"/>
              </a:buClr>
              <a:buFont typeface="+mj-lt"/>
              <a:buAutoNum type="arabicPeriod" startAt="3"/>
            </a:pPr>
            <a:r>
              <a:rPr lang="en-US" sz="2000" b="0" i="0" u="none" strike="noStrike" baseline="0" dirty="0">
                <a:latin typeface="Segoe"/>
                <a:ea typeface="ＭＳ ゴシック"/>
              </a:rPr>
              <a:t>The earned value (EV) or budgeted cost of work performed (BCWP). This is the portion of the budgeted cost that </a:t>
            </a:r>
            <a:r>
              <a:rPr lang="en-US" sz="2000" b="1" i="0" u="none" strike="noStrike" baseline="0" dirty="0">
                <a:latin typeface="Segoe"/>
                <a:ea typeface="ＭＳ ゴシック"/>
              </a:rPr>
              <a:t>should</a:t>
            </a:r>
            <a:r>
              <a:rPr lang="en-US" sz="2000" b="0" i="0" u="none" strike="noStrike" baseline="0" dirty="0">
                <a:latin typeface="Segoe"/>
                <a:ea typeface="ＭＳ ゴシック"/>
              </a:rPr>
              <a:t> </a:t>
            </a:r>
            <a:r>
              <a:rPr lang="en-US" sz="2000" b="1" i="0" u="none" strike="noStrike" baseline="0" dirty="0">
                <a:latin typeface="Segoe"/>
                <a:ea typeface="ＭＳ ゴシック"/>
              </a:rPr>
              <a:t>have been spent </a:t>
            </a:r>
            <a:r>
              <a:rPr lang="en-US" sz="2000" b="0" i="0" u="none" strike="noStrike" baseline="0" dirty="0">
                <a:latin typeface="Segoe"/>
                <a:ea typeface="ＭＳ ゴシック"/>
              </a:rPr>
              <a:t>to complete each task’s actual work performed up to the status date. This value is called earned value because it is literally the </a:t>
            </a:r>
            <a:r>
              <a:rPr lang="en-US" sz="2000" b="0" i="0" u="sng" strike="noStrike" baseline="0" dirty="0">
                <a:highlight>
                  <a:srgbClr val="FFFF00"/>
                </a:highlight>
                <a:latin typeface="Segoe"/>
                <a:ea typeface="ＭＳ ゴシック"/>
              </a:rPr>
              <a:t>value earned by the work performed</a:t>
            </a:r>
            <a:r>
              <a:rPr lang="en-US" sz="2000" b="0" i="0" u="sng" strike="noStrike" baseline="0" dirty="0">
                <a:latin typeface="Segoe"/>
                <a:ea typeface="ＭＳ ゴシック"/>
              </a:rPr>
              <a:t>.</a:t>
            </a:r>
          </a:p>
          <a:p>
            <a:pPr lvl="0" rtl="0"/>
            <a:r>
              <a:rPr lang="en-US" sz="2000" b="0" i="0" u="none" strike="noStrike" baseline="0" dirty="0">
                <a:latin typeface="Segoe"/>
                <a:ea typeface="ＭＳ ゴシック"/>
              </a:rPr>
              <a:t>The earned value schedule and the cost variances are directly related. </a:t>
            </a:r>
            <a:r>
              <a:rPr lang="en-US" sz="2000" b="0" i="0" u="none" strike="noStrike" baseline="0" dirty="0">
                <a:highlight>
                  <a:srgbClr val="FFFF00"/>
                </a:highlight>
                <a:latin typeface="Segoe"/>
                <a:ea typeface="ＭＳ ゴシック"/>
              </a:rPr>
              <a:t>The earned value cost indicator fields are in one table. The earned value schedule indicators are in another table. A third table combines the key fields of both schedule and cost indicators</a:t>
            </a:r>
            <a:r>
              <a:rPr lang="en-US" sz="2000" b="0" i="0" u="none" strike="noStrike" baseline="0" dirty="0">
                <a:latin typeface="Segoe"/>
                <a:ea typeface="ＭＳ ゴシック"/>
              </a:rPr>
              <a:t>.</a:t>
            </a:r>
          </a:p>
          <a:p>
            <a:pPr lvl="0" rtl="0"/>
            <a:r>
              <a:rPr lang="en-US" sz="2000" b="0" i="0" u="none" strike="noStrike" baseline="0" dirty="0">
                <a:latin typeface="Segoe"/>
                <a:ea typeface="ＭＳ ゴシック"/>
              </a:rPr>
              <a:t>Using the above key values, Microsoft Project can also calculate some other important indicators of project performance: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340441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r>
              <a:rPr lang="en-US" sz="2400" dirty="0">
                <a:latin typeface="Segoe"/>
                <a:ea typeface="ＭＳ ゴシック"/>
              </a:rPr>
              <a:t>The project’s cost variance, or </a:t>
            </a:r>
            <a:r>
              <a:rPr lang="en-US" sz="2400" dirty="0">
                <a:solidFill>
                  <a:srgbClr val="FF0000"/>
                </a:solidFill>
                <a:latin typeface="Segoe"/>
                <a:ea typeface="ＭＳ ゴシック"/>
              </a:rPr>
              <a:t>CV</a:t>
            </a:r>
            <a:r>
              <a:rPr lang="en-US" sz="2400" dirty="0">
                <a:latin typeface="Segoe"/>
                <a:ea typeface="ＭＳ ゴシック"/>
              </a:rPr>
              <a:t>, is the </a:t>
            </a:r>
            <a:r>
              <a:rPr lang="en-US" sz="2400" b="1" dirty="0">
                <a:latin typeface="Segoe"/>
                <a:ea typeface="ＭＳ ゴシック"/>
              </a:rPr>
              <a:t>difference between the earned value and the actual cost.</a:t>
            </a:r>
            <a:endParaRPr lang="en-US" sz="2400" b="1" dirty="0">
              <a:latin typeface="Times New Roman"/>
              <a:ea typeface="ＭＳ ゴシック"/>
            </a:endParaRPr>
          </a:p>
          <a:p>
            <a:pPr lvl="0" rtl="0"/>
            <a:r>
              <a:rPr lang="en-US" b="0" i="0" u="none" strike="noStrike" baseline="0" dirty="0">
                <a:latin typeface="Segoe"/>
                <a:ea typeface="ＭＳ ゴシック"/>
              </a:rPr>
              <a:t>The project’s </a:t>
            </a:r>
            <a:r>
              <a:rPr lang="en-US" b="1" i="0" u="none" strike="noStrike" baseline="0" dirty="0">
                <a:latin typeface="Segoe"/>
                <a:ea typeface="ＭＳ ゴシック"/>
              </a:rPr>
              <a:t>schedule variance</a:t>
            </a:r>
            <a:r>
              <a:rPr lang="en-US" b="0" i="0" u="none" strike="noStrike" baseline="0" dirty="0">
                <a:latin typeface="Segoe"/>
                <a:ea typeface="ＭＳ ゴシック"/>
              </a:rPr>
              <a:t>, or </a:t>
            </a:r>
            <a:r>
              <a:rPr lang="en-US" b="0" i="0" u="none" strike="noStrike" baseline="0" dirty="0">
                <a:solidFill>
                  <a:srgbClr val="FF0000"/>
                </a:solidFill>
                <a:latin typeface="Segoe"/>
                <a:ea typeface="ＭＳ ゴシック"/>
              </a:rPr>
              <a:t>SV</a:t>
            </a:r>
            <a:r>
              <a:rPr lang="en-US" b="0" i="0" u="none" strike="noStrike" baseline="0" dirty="0">
                <a:latin typeface="Segoe"/>
                <a:ea typeface="ＭＳ ゴシック"/>
              </a:rPr>
              <a:t>, is the difference between the earned value and the planned value.</a:t>
            </a:r>
          </a:p>
          <a:p>
            <a:pPr lvl="0" rtl="0"/>
            <a:r>
              <a:rPr lang="en-US" b="0" i="0" u="none" strike="noStrike" baseline="0" dirty="0">
                <a:latin typeface="Segoe"/>
                <a:ea typeface="ＭＳ ゴシック"/>
              </a:rPr>
              <a:t>It might seem strange to think of being ahead of or behind schedule in terms of dollars. However, keep in mind that dollars buy work, and work drives tasks to be completed. </a:t>
            </a:r>
            <a:r>
              <a:rPr lang="en-US" b="1" i="0" u="none" strike="noStrike" baseline="0" dirty="0">
                <a:latin typeface="Segoe"/>
                <a:ea typeface="ＭＳ ゴシック"/>
              </a:rPr>
              <a:t>You will find that viewing both cost and schedule variance in the </a:t>
            </a:r>
            <a:r>
              <a:rPr lang="en-US" b="1" i="0" u="none" strike="noStrike" baseline="0" dirty="0">
                <a:solidFill>
                  <a:srgbClr val="FF0000"/>
                </a:solidFill>
                <a:latin typeface="Segoe"/>
                <a:ea typeface="ＭＳ ゴシック"/>
              </a:rPr>
              <a:t>same unit of measure </a:t>
            </a:r>
            <a:r>
              <a:rPr lang="en-US" b="1" i="0" u="none" strike="noStrike" baseline="0" dirty="0">
                <a:latin typeface="Segoe"/>
                <a:ea typeface="ＭＳ ゴシック"/>
              </a:rPr>
              <a:t>makes it easier to compare the two</a:t>
            </a:r>
            <a:r>
              <a:rPr lang="en-US" b="0" i="0" u="none" strike="noStrike" baseline="0" dirty="0">
                <a:latin typeface="Segoe"/>
                <a:ea typeface="ＭＳ ゴシック"/>
              </a:rPr>
              <a:t>, as well as other earned value numbers that are also measured in dollars.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2006397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Finally, there are two other earned value numbers that are very helpful indicators:</a:t>
            </a:r>
          </a:p>
          <a:p>
            <a:pPr marL="457200" lvl="0" indent="-457200" rtl="0">
              <a:buClr>
                <a:srgbClr val="FF0000"/>
              </a:buClr>
              <a:buFont typeface="+mj-lt"/>
              <a:buAutoNum type="arabicPeriod"/>
            </a:pPr>
            <a:r>
              <a:rPr lang="en-US" b="0" i="0" u="none" strike="noStrike" baseline="0" dirty="0">
                <a:latin typeface="Segoe"/>
                <a:ea typeface="ＭＳ ゴシック"/>
              </a:rPr>
              <a:t>The </a:t>
            </a:r>
            <a:r>
              <a:rPr lang="en-US" b="1" i="0" u="none" strike="noStrike" baseline="0" dirty="0">
                <a:latin typeface="Segoe"/>
                <a:ea typeface="ＭＳ ゴシック"/>
              </a:rPr>
              <a:t>Cost Performance Index</a:t>
            </a:r>
            <a:r>
              <a:rPr lang="en-US" b="0" i="0" u="none" strike="noStrike" baseline="0" dirty="0">
                <a:latin typeface="Segoe"/>
                <a:ea typeface="ＭＳ ゴシック"/>
              </a:rPr>
              <a:t>, or CPI, is the ratio of earned value to actual cost, or EV (BCWP) divided by AC (ACWP).</a:t>
            </a:r>
          </a:p>
          <a:p>
            <a:pPr marL="457200" lvl="0" indent="-457200" rtl="0">
              <a:buClr>
                <a:srgbClr val="FF0000"/>
              </a:buClr>
              <a:buFont typeface="+mj-lt"/>
              <a:buAutoNum type="arabicPeriod"/>
            </a:pPr>
            <a:r>
              <a:rPr lang="en-US" b="0" i="0" u="none" strike="noStrike" baseline="0" dirty="0">
                <a:latin typeface="Segoe"/>
                <a:ea typeface="ＭＳ ゴシック"/>
              </a:rPr>
              <a:t>The </a:t>
            </a:r>
            <a:r>
              <a:rPr lang="en-US" b="1" i="0" u="none" strike="noStrike" baseline="0" dirty="0">
                <a:latin typeface="Segoe"/>
                <a:ea typeface="ＭＳ ゴシック"/>
              </a:rPr>
              <a:t>Schedule Performance Index</a:t>
            </a:r>
            <a:r>
              <a:rPr lang="en-US" b="0" i="0" u="none" strike="noStrike" baseline="0" dirty="0">
                <a:latin typeface="Segoe"/>
                <a:ea typeface="ＭＳ ゴシック"/>
              </a:rPr>
              <a:t>, or SPI, is the ratio of earned value to planned value, or EV (BCWP) divided by PV (BCWS).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2509327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The CPI and SPI allow you to evaluate a project’s performance and compare the performance of multiple projects in a consistent way. In the Don Funk Music Video, the CPI and SPI provide information about each task and phase in the project and about the project as a whole:</a:t>
            </a:r>
          </a:p>
          <a:p>
            <a:pPr lvl="0" rtl="0"/>
            <a:r>
              <a:rPr lang="en-US" sz="2000" b="0" i="0" u="none" strike="noStrike" baseline="0" dirty="0">
                <a:latin typeface="Segoe"/>
                <a:ea typeface="ＭＳ ゴシック"/>
              </a:rPr>
              <a:t>The CPI for the Don Funk Music Video project (as of the status date) is</a:t>
            </a:r>
            <a:r>
              <a:rPr lang="en-US" sz="2000" b="0" i="0" u="none" strike="noStrike" baseline="0" dirty="0">
                <a:latin typeface="Times New Roman"/>
                <a:ea typeface="ＭＳ ゴシック"/>
              </a:rPr>
              <a:t> .</a:t>
            </a:r>
            <a:r>
              <a:rPr lang="en-US" sz="2000" b="0" i="0" u="none" strike="noStrike" baseline="0" dirty="0">
                <a:latin typeface="Segoe"/>
                <a:ea typeface="ＭＳ ゴシック"/>
              </a:rPr>
              <a:t>97. You can interpret this as </a:t>
            </a:r>
            <a:r>
              <a:rPr lang="en-US" sz="2000" b="0" i="0" u="sng" strike="noStrike" baseline="0" dirty="0">
                <a:latin typeface="Segoe"/>
                <a:ea typeface="ＭＳ ゴシック"/>
              </a:rPr>
              <a:t>for every dollar’s worth of work that has been </a:t>
            </a:r>
            <a:r>
              <a:rPr lang="en-US" sz="2000" b="1" i="0" u="sng" strike="noStrike" baseline="0" dirty="0">
                <a:latin typeface="Segoe"/>
                <a:ea typeface="ＭＳ ゴシック"/>
              </a:rPr>
              <a:t>paid for</a:t>
            </a:r>
            <a:r>
              <a:rPr lang="en-US" sz="2000" b="0" i="0" u="sng" strike="noStrike" baseline="0" dirty="0">
                <a:latin typeface="Segoe"/>
                <a:ea typeface="ＭＳ ゴシック"/>
              </a:rPr>
              <a:t>, 97 cents worth of work was actually accomplished.</a:t>
            </a:r>
          </a:p>
          <a:p>
            <a:pPr lvl="0" rtl="0"/>
            <a:r>
              <a:rPr lang="en-US" sz="2000" b="0" i="0" u="none" strike="noStrike" baseline="0" dirty="0">
                <a:latin typeface="Segoe"/>
                <a:ea typeface="ＭＳ ゴシック"/>
              </a:rPr>
              <a:t>The SPI for the Don Funk Music Video project (as of the status date) is</a:t>
            </a:r>
            <a:r>
              <a:rPr lang="en-US" sz="2000" b="0" i="0" u="none" strike="noStrike" baseline="0" dirty="0">
                <a:latin typeface="Times New Roman"/>
                <a:ea typeface="ＭＳ ゴシック"/>
              </a:rPr>
              <a:t> .</a:t>
            </a:r>
            <a:r>
              <a:rPr lang="en-US" sz="2000" b="0" i="0" u="none" strike="noStrike" baseline="0" dirty="0">
                <a:latin typeface="Segoe"/>
                <a:ea typeface="ＭＳ ゴシック"/>
              </a:rPr>
              <a:t>98. This can be interpreted as that </a:t>
            </a:r>
            <a:r>
              <a:rPr lang="en-US" sz="2000" b="0" i="0" u="sng" strike="noStrike" baseline="0" dirty="0">
                <a:latin typeface="Segoe"/>
                <a:ea typeface="ＭＳ ゴシック"/>
              </a:rPr>
              <a:t>for every dollar’s worth of work that was </a:t>
            </a:r>
            <a:r>
              <a:rPr lang="en-US" sz="2000" b="1" i="0" u="sng" strike="noStrike" baseline="0" dirty="0">
                <a:latin typeface="Segoe"/>
                <a:ea typeface="ＭＳ ゴシック"/>
              </a:rPr>
              <a:t>planned to be accomplished</a:t>
            </a:r>
            <a:r>
              <a:rPr lang="en-US" sz="2000" b="0" i="0" u="sng" strike="noStrike" baseline="0" dirty="0">
                <a:latin typeface="Segoe"/>
                <a:ea typeface="ＭＳ ゴシック"/>
              </a:rPr>
              <a:t>, 98 cents worth of work was actually accomplished</a:t>
            </a:r>
            <a:r>
              <a:rPr lang="en-US" sz="2000" b="0" i="0" u="none" strike="noStrike" baseline="0" dirty="0">
                <a:latin typeface="Segoe"/>
                <a:ea typeface="ＭＳ ゴシック"/>
              </a:rPr>
              <a:t>. You can also look at this as schedule </a:t>
            </a:r>
            <a:r>
              <a:rPr lang="en-US" sz="2000" b="0" i="0" u="none" strike="noStrike" baseline="0" dirty="0">
                <a:solidFill>
                  <a:srgbClr val="FF0000"/>
                </a:solidFill>
                <a:latin typeface="Segoe"/>
                <a:ea typeface="ＭＳ ゴシック"/>
              </a:rPr>
              <a:t>efficiency</a:t>
            </a:r>
            <a:r>
              <a:rPr lang="en-US" sz="2000" b="0" i="0" u="none" strike="noStrike" baseline="0" dirty="0">
                <a:latin typeface="Segoe"/>
                <a:ea typeface="ＭＳ ゴシック"/>
              </a:rPr>
              <a:t>, that is, you are progressing at 98% of your planned schedule.</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380835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Project Status Date and Display the Earned Value Table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Although the SPI and CPI are slightly different for the Don Funk Music Video project, keep in mind that these ratios can change as work is completed and other factors change.</a:t>
            </a:r>
          </a:p>
          <a:p>
            <a:pPr lvl="0" rtl="0"/>
            <a:r>
              <a:rPr lang="en-US" b="0" i="0" u="none" strike="noStrike" baseline="0">
                <a:latin typeface="Segoe"/>
                <a:ea typeface="ＭＳ ゴシック"/>
              </a:rPr>
              <a:t>Earned value analysis is one of the more complicated things you can do in Microsoft Project, but it provides very valuable project status information. This illustrates why it is a good idea to enter task and resource cost information into a project schedule any time you have it.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1589649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11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828800"/>
            <a:ext cx="7962900" cy="178821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163282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100" b="0" i="0" u="none" strike="noStrike" baseline="0" dirty="0">
                <a:latin typeface="Segoe"/>
                <a:ea typeface="ＭＳ ゴシック"/>
              </a:rPr>
              <a:t>The columns in the Earned Value table are:</a:t>
            </a:r>
          </a:p>
          <a:p>
            <a:pPr marL="457200" lvl="0" indent="-457200" rtl="0">
              <a:buAutoNum type="arabicPeriod"/>
            </a:pPr>
            <a:r>
              <a:rPr lang="en-US" sz="2100" b="1" i="1" u="none" strike="noStrike" baseline="0" dirty="0">
                <a:latin typeface="Segoe"/>
                <a:ea typeface="ＭＳ ゴシック"/>
              </a:rPr>
              <a:t>CPI–Cost Performance Index</a:t>
            </a:r>
            <a:r>
              <a:rPr lang="en-US" sz="2100" b="0" i="0" u="none" strike="noStrike" baseline="0" dirty="0">
                <a:latin typeface="Segoe"/>
                <a:ea typeface="ＭＳ ゴシック"/>
              </a:rPr>
              <a:t>, the </a:t>
            </a:r>
            <a:r>
              <a:rPr lang="en-US" sz="2100" b="0" i="0" u="none" strike="noStrike" baseline="0" dirty="0">
                <a:solidFill>
                  <a:srgbClr val="FF0000"/>
                </a:solidFill>
                <a:latin typeface="Segoe"/>
                <a:ea typeface="ＭＳ ゴシック"/>
              </a:rPr>
              <a:t>ratio</a:t>
            </a:r>
            <a:r>
              <a:rPr lang="en-US" sz="2100" b="0" i="0" u="none" strike="noStrike" baseline="0" dirty="0">
                <a:latin typeface="Segoe"/>
                <a:ea typeface="ＭＳ ゴシック"/>
              </a:rPr>
              <a:t> of budgeted to actual cost—calculated as EV divided by AC.   </a:t>
            </a:r>
            <a:r>
              <a:rPr lang="en-US" sz="2100" b="1" i="0" u="none" strike="noStrike" baseline="0" dirty="0">
                <a:solidFill>
                  <a:srgbClr val="FF0000"/>
                </a:solidFill>
                <a:latin typeface="Segoe"/>
                <a:ea typeface="ＭＳ ゴシック"/>
              </a:rPr>
              <a:t>EV/AC</a:t>
            </a:r>
          </a:p>
          <a:p>
            <a:pPr marL="457200" lvl="0" indent="-457200" rtl="0">
              <a:buAutoNum type="arabicPeriod"/>
            </a:pPr>
            <a:endParaRPr lang="en-US" sz="2100" b="1" i="0" u="none" strike="noStrike" baseline="0" dirty="0">
              <a:solidFill>
                <a:srgbClr val="FF0000"/>
              </a:solidFill>
              <a:latin typeface="Segoe"/>
              <a:ea typeface="ＭＳ ゴシック"/>
            </a:endParaRPr>
          </a:p>
          <a:p>
            <a:pPr marL="457200" lvl="0" indent="-457200" rtl="0">
              <a:buAutoNum type="arabicPeriod"/>
            </a:pPr>
            <a:endParaRPr lang="en-US" sz="2100" b="1" i="0" u="none" strike="noStrike" baseline="0" dirty="0">
              <a:solidFill>
                <a:srgbClr val="FF0000"/>
              </a:solidFill>
              <a:latin typeface="Segoe"/>
              <a:ea typeface="ＭＳ ゴシック"/>
            </a:endParaRPr>
          </a:p>
          <a:p>
            <a:pPr marL="0" lvl="0" indent="0">
              <a:buNone/>
            </a:pPr>
            <a:r>
              <a:rPr lang="en-US" sz="2100" dirty="0">
                <a:latin typeface="Segoe"/>
                <a:ea typeface="ＭＳ ゴシック"/>
              </a:rPr>
              <a:t>2. </a:t>
            </a:r>
            <a:r>
              <a:rPr lang="en-US" sz="2100" b="1" i="1" u="none" strike="noStrike" baseline="0" dirty="0">
                <a:latin typeface="Segoe"/>
                <a:ea typeface="ＭＳ ゴシック"/>
              </a:rPr>
              <a:t>SPI–Schedule Performance Index</a:t>
            </a:r>
            <a:r>
              <a:rPr lang="en-US" sz="2100" b="0" i="0" u="none" strike="noStrike" baseline="0" dirty="0">
                <a:latin typeface="Segoe"/>
                <a:ea typeface="ＭＳ ゴシック"/>
              </a:rPr>
              <a:t>, the </a:t>
            </a:r>
            <a:r>
              <a:rPr lang="en-US" sz="2100" b="0" i="0" u="none" strike="noStrike" baseline="0" dirty="0">
                <a:solidFill>
                  <a:srgbClr val="FF0000"/>
                </a:solidFill>
                <a:latin typeface="Segoe"/>
                <a:ea typeface="ＭＳ ゴシック"/>
              </a:rPr>
              <a:t>ratio</a:t>
            </a:r>
            <a:r>
              <a:rPr lang="en-US" sz="2100" b="0" i="0" u="none" strike="noStrike" baseline="0" dirty="0">
                <a:latin typeface="Segoe"/>
                <a:ea typeface="ＭＳ ゴシック"/>
              </a:rPr>
              <a:t> of performed to scheduled work—calculated as EV divided by PV. </a:t>
            </a:r>
            <a:r>
              <a:rPr lang="en-US" sz="2100" b="1" dirty="0">
                <a:solidFill>
                  <a:srgbClr val="FF0000"/>
                </a:solidFill>
                <a:latin typeface="Segoe"/>
                <a:ea typeface="ＭＳ ゴシック"/>
              </a:rPr>
              <a:t>EV/PC</a:t>
            </a:r>
          </a:p>
          <a:p>
            <a:pPr marL="0" lvl="0" indent="0">
              <a:buNone/>
            </a:pPr>
            <a:endParaRPr lang="en-US" sz="2100" b="1" i="0" u="none" strike="noStrike" baseline="0" dirty="0">
              <a:solidFill>
                <a:srgbClr val="FF0000"/>
              </a:solidFill>
              <a:latin typeface="Segoe"/>
              <a:ea typeface="ＭＳ ゴシック"/>
            </a:endParaRPr>
          </a:p>
          <a:p>
            <a:pPr marL="0" lvl="0" indent="0">
              <a:buNone/>
            </a:pPr>
            <a:endParaRPr lang="en-US" sz="2100" b="1" i="0" u="none" strike="noStrike" baseline="0" dirty="0">
              <a:latin typeface="Segoe"/>
              <a:ea typeface="ＭＳ ゴシック"/>
            </a:endParaRPr>
          </a:p>
          <a:p>
            <a:pPr marL="0" lvl="0" indent="0">
              <a:buNone/>
            </a:pPr>
            <a:r>
              <a:rPr lang="en-US" sz="2100" dirty="0">
                <a:latin typeface="Segoe"/>
                <a:ea typeface="ＭＳ ゴシック"/>
              </a:rPr>
              <a:t>3. </a:t>
            </a:r>
            <a:r>
              <a:rPr lang="en-US" sz="2100" b="1" i="1" u="none" strike="noStrike" baseline="0" dirty="0">
                <a:latin typeface="Segoe"/>
                <a:ea typeface="ＭＳ ゴシック"/>
              </a:rPr>
              <a:t>Planned Value-PV (or BCWS–budgeted cost of work scheduled)—</a:t>
            </a:r>
            <a:r>
              <a:rPr lang="en-US" sz="2100" b="0" i="0" u="none" strike="noStrike" baseline="0" dirty="0">
                <a:latin typeface="Segoe"/>
                <a:ea typeface="ＭＳ ゴシック"/>
              </a:rPr>
              <a:t>the </a:t>
            </a:r>
            <a:r>
              <a:rPr lang="en-US" sz="2100" b="0" i="0" u="none" strike="noStrike" baseline="0" dirty="0">
                <a:solidFill>
                  <a:srgbClr val="FF0000"/>
                </a:solidFill>
                <a:latin typeface="Segoe"/>
                <a:ea typeface="ＭＳ ゴシック"/>
              </a:rPr>
              <a:t>value</a:t>
            </a:r>
            <a:r>
              <a:rPr lang="en-US" sz="2100" b="0" i="0" u="none" strike="noStrike" baseline="0" dirty="0">
                <a:latin typeface="Segoe"/>
                <a:ea typeface="ＭＳ ゴシック"/>
              </a:rPr>
              <a:t> of the work </a:t>
            </a:r>
            <a:r>
              <a:rPr lang="en-US" sz="2100" b="0" i="0" u="sng" strike="noStrike" baseline="0" dirty="0">
                <a:latin typeface="Segoe"/>
                <a:ea typeface="ＭＳ ゴシック"/>
              </a:rPr>
              <a:t>scheduled to be completed </a:t>
            </a:r>
            <a:r>
              <a:rPr lang="en-US" sz="2100" b="0" i="0" u="none" strike="noStrike" baseline="0" dirty="0">
                <a:latin typeface="Segoe"/>
                <a:ea typeface="ＭＳ ゴシック"/>
              </a:rPr>
              <a:t>as of the status date.</a:t>
            </a:r>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90039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100" b="0" i="0" u="none" strike="noStrike" baseline="0" dirty="0">
                <a:latin typeface="Segoe"/>
                <a:ea typeface="ＭＳ ゴシック"/>
              </a:rPr>
              <a:t>The columns in the Earned Value table are:</a:t>
            </a:r>
          </a:p>
          <a:p>
            <a:pPr marL="0" lvl="0" indent="0">
              <a:buNone/>
            </a:pPr>
            <a:r>
              <a:rPr lang="en-US" sz="2100" dirty="0">
                <a:latin typeface="Segoe"/>
                <a:ea typeface="ＭＳ ゴシック"/>
              </a:rPr>
              <a:t>4. </a:t>
            </a:r>
            <a:r>
              <a:rPr lang="en-US" sz="2100" b="1" i="1" u="none" strike="noStrike" baseline="0" dirty="0">
                <a:latin typeface="Segoe"/>
                <a:ea typeface="ＭＳ ゴシック"/>
              </a:rPr>
              <a:t>Earned Value-EV (or BCWP–budgeted cost of work performed)—</a:t>
            </a:r>
            <a:r>
              <a:rPr lang="en-US" sz="2100" b="0" i="0" u="none" strike="noStrike" baseline="0" dirty="0">
                <a:latin typeface="Segoe"/>
                <a:ea typeface="ＭＳ ゴシック"/>
              </a:rPr>
              <a:t>the portion of the budgeted cost that </a:t>
            </a:r>
            <a:r>
              <a:rPr lang="en-US" sz="2100" b="0" i="0" u="sng" strike="noStrike" baseline="0" dirty="0">
                <a:latin typeface="Segoe"/>
                <a:ea typeface="ＭＳ ゴシック"/>
              </a:rPr>
              <a:t>should have been spent </a:t>
            </a:r>
            <a:r>
              <a:rPr lang="en-US" sz="2100" b="0" i="0" u="none" strike="noStrike" baseline="0" dirty="0">
                <a:latin typeface="Segoe"/>
                <a:ea typeface="ＭＳ ゴシック"/>
              </a:rPr>
              <a:t>to complete each task’s actual work performed up to the status date.</a:t>
            </a:r>
          </a:p>
          <a:p>
            <a:pPr marL="0" lvl="0" indent="0">
              <a:buNone/>
            </a:pPr>
            <a:endParaRPr lang="en-US" sz="2100" dirty="0">
              <a:latin typeface="Segoe"/>
              <a:ea typeface="ＭＳ ゴシック"/>
            </a:endParaRPr>
          </a:p>
          <a:p>
            <a:pPr marL="0" lvl="0" indent="0">
              <a:buNone/>
            </a:pPr>
            <a:endParaRPr lang="en-US" sz="2100" b="0" i="0" u="none" strike="noStrike" baseline="0" dirty="0">
              <a:latin typeface="Segoe"/>
              <a:ea typeface="ＭＳ ゴシック"/>
            </a:endParaRPr>
          </a:p>
          <a:p>
            <a:pPr marL="0" indent="0">
              <a:buNone/>
            </a:pPr>
            <a:r>
              <a:rPr lang="en-US" sz="2100" dirty="0">
                <a:latin typeface="Segoe"/>
                <a:ea typeface="ＭＳ ゴシック"/>
              </a:rPr>
              <a:t>5. </a:t>
            </a:r>
            <a:r>
              <a:rPr lang="en-US" sz="2100" b="1" i="1" dirty="0">
                <a:latin typeface="Segoe"/>
                <a:ea typeface="ＭＳ ゴシック"/>
              </a:rPr>
              <a:t>AC–(ACWP) Actual Cost–</a:t>
            </a:r>
            <a:r>
              <a:rPr lang="en-US" sz="2100" dirty="0">
                <a:latin typeface="Segoe"/>
                <a:ea typeface="ＭＳ ゴシック"/>
              </a:rPr>
              <a:t>the </a:t>
            </a:r>
            <a:r>
              <a:rPr lang="en-US" sz="2100" u="sng" dirty="0">
                <a:latin typeface="Segoe"/>
                <a:ea typeface="ＭＳ ゴシック"/>
              </a:rPr>
              <a:t>actual cost incurred </a:t>
            </a:r>
            <a:r>
              <a:rPr lang="en-US" sz="2100" dirty="0">
                <a:latin typeface="Segoe"/>
                <a:ea typeface="ＭＳ ゴシック"/>
              </a:rPr>
              <a:t>to complete each task’s actual work up to the status date.</a:t>
            </a:r>
          </a:p>
          <a:p>
            <a:pPr marL="0" lvl="0" indent="0">
              <a:buNone/>
            </a:pPr>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90039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marL="0" lvl="0" indent="0">
              <a:buNone/>
            </a:pPr>
            <a:r>
              <a:rPr lang="en-US" sz="2100" dirty="0">
                <a:latin typeface="Segoe"/>
                <a:ea typeface="ＭＳ ゴシック"/>
              </a:rPr>
              <a:t>6. </a:t>
            </a:r>
            <a:r>
              <a:rPr lang="en-US" sz="2100" b="1" i="1" u="none" strike="noStrike" baseline="0" dirty="0">
                <a:latin typeface="Segoe"/>
                <a:ea typeface="ＭＳ ゴシック"/>
              </a:rPr>
              <a:t>SV–Schedule Variance</a:t>
            </a:r>
            <a:r>
              <a:rPr lang="en-US" sz="2100" b="0" i="0" u="none" strike="noStrike" baseline="0" dirty="0">
                <a:latin typeface="Segoe"/>
                <a:ea typeface="ＭＳ ゴシック"/>
              </a:rPr>
              <a:t>, the difference between the </a:t>
            </a:r>
            <a:r>
              <a:rPr lang="en-US" sz="2100" b="0" i="0" u="sng" strike="noStrike" baseline="0" dirty="0">
                <a:latin typeface="Segoe"/>
                <a:ea typeface="ＭＳ ゴシック"/>
              </a:rPr>
              <a:t>budgeted cost of work performed</a:t>
            </a:r>
            <a:r>
              <a:rPr lang="en-US" sz="2100" b="0" i="0" u="none" strike="noStrike" baseline="0" dirty="0">
                <a:latin typeface="Segoe"/>
                <a:ea typeface="ＭＳ ゴシック"/>
              </a:rPr>
              <a:t> and </a:t>
            </a:r>
            <a:r>
              <a:rPr lang="en-US" sz="2100" b="0" i="0" u="sng" strike="noStrike" baseline="0" dirty="0">
                <a:latin typeface="Segoe"/>
                <a:ea typeface="ＭＳ ゴシック"/>
              </a:rPr>
              <a:t>the budgeted cost of work scheduled</a:t>
            </a:r>
            <a:r>
              <a:rPr lang="en-US" sz="2100" b="0" i="0" u="none" strike="noStrike" baseline="0" dirty="0">
                <a:latin typeface="Segoe"/>
                <a:ea typeface="ＭＳ ゴシック"/>
              </a:rPr>
              <a:t>.</a:t>
            </a:r>
          </a:p>
          <a:p>
            <a:pPr marL="0" lvl="0" indent="0">
              <a:buNone/>
            </a:pPr>
            <a:r>
              <a:rPr lang="en-US" sz="2100" dirty="0">
                <a:solidFill>
                  <a:srgbClr val="FF0000"/>
                </a:solidFill>
                <a:latin typeface="Segoe"/>
                <a:ea typeface="ＭＳ ゴシック"/>
              </a:rPr>
              <a:t>                </a:t>
            </a:r>
            <a:r>
              <a:rPr lang="en-US" sz="2100" b="1" dirty="0">
                <a:solidFill>
                  <a:srgbClr val="FF0000"/>
                </a:solidFill>
                <a:latin typeface="Segoe"/>
                <a:ea typeface="ＭＳ ゴシック"/>
              </a:rPr>
              <a:t>BCWP(4) – BCWS(3)</a:t>
            </a:r>
          </a:p>
          <a:p>
            <a:pPr marL="0" lvl="0" indent="0">
              <a:buNone/>
            </a:pPr>
            <a:r>
              <a:rPr lang="en-US" sz="2100" b="1" i="0" u="none" strike="noStrike" baseline="0" dirty="0">
                <a:solidFill>
                  <a:srgbClr val="FF0000"/>
                </a:solidFill>
                <a:latin typeface="Segoe"/>
                <a:ea typeface="ＭＳ ゴシック"/>
              </a:rPr>
              <a:t>                EV(4)   </a:t>
            </a:r>
            <a:r>
              <a:rPr lang="en-US" sz="2100" b="1" dirty="0">
                <a:solidFill>
                  <a:srgbClr val="FF0000"/>
                </a:solidFill>
                <a:latin typeface="Segoe"/>
                <a:ea typeface="ＭＳ ゴシック"/>
              </a:rPr>
              <a:t>–     PV(3)</a:t>
            </a:r>
          </a:p>
          <a:p>
            <a:pPr marL="0" lvl="0" indent="0">
              <a:buNone/>
            </a:pPr>
            <a:endParaRPr lang="en-US" sz="2100" b="0" i="0" u="none" strike="noStrike" baseline="0" dirty="0">
              <a:solidFill>
                <a:srgbClr val="FF0000"/>
              </a:solidFill>
              <a:latin typeface="Segoe"/>
              <a:ea typeface="ＭＳ ゴシック"/>
            </a:endParaRPr>
          </a:p>
          <a:p>
            <a:pPr marL="0" lvl="0" indent="0">
              <a:buNone/>
            </a:pPr>
            <a:endParaRPr lang="en-US" sz="2100" b="0" i="0" u="none" strike="noStrike" baseline="0" dirty="0">
              <a:latin typeface="Segoe"/>
              <a:ea typeface="ＭＳ ゴシック"/>
            </a:endParaRPr>
          </a:p>
          <a:p>
            <a:pPr marL="0" lvl="0" indent="0">
              <a:buNone/>
            </a:pPr>
            <a:r>
              <a:rPr lang="en-US" sz="2100" dirty="0">
                <a:latin typeface="Segoe"/>
                <a:ea typeface="ＭＳ ゴシック"/>
              </a:rPr>
              <a:t>7. </a:t>
            </a:r>
            <a:r>
              <a:rPr lang="en-US" sz="2100" b="1" i="1" u="none" strike="noStrike" baseline="0" dirty="0">
                <a:latin typeface="Segoe"/>
                <a:ea typeface="ＭＳ ゴシック"/>
              </a:rPr>
              <a:t>CV–Cost Variance</a:t>
            </a:r>
            <a:r>
              <a:rPr lang="en-US" sz="2100" b="0" i="0" u="none" strike="noStrike" baseline="0" dirty="0">
                <a:latin typeface="Segoe"/>
                <a:ea typeface="ＭＳ ゴシック"/>
              </a:rPr>
              <a:t>, the difference between the budgeted and actual cost of work performed.   </a:t>
            </a:r>
          </a:p>
          <a:p>
            <a:pPr marL="0" lvl="0" indent="0">
              <a:buNone/>
            </a:pPr>
            <a:r>
              <a:rPr lang="en-US" sz="2100" b="0" i="0" u="none" strike="noStrike" baseline="0" dirty="0">
                <a:latin typeface="Segoe"/>
                <a:ea typeface="ＭＳ ゴシック"/>
              </a:rPr>
              <a:t>  		</a:t>
            </a:r>
            <a:r>
              <a:rPr lang="en-US" sz="2100" b="1" i="0" u="none" strike="noStrike" baseline="0" dirty="0">
                <a:solidFill>
                  <a:srgbClr val="FF0000"/>
                </a:solidFill>
                <a:latin typeface="Segoe"/>
                <a:ea typeface="ＭＳ ゴシック"/>
              </a:rPr>
              <a:t>BCWP(4) – ACWP(5)</a:t>
            </a:r>
          </a:p>
          <a:p>
            <a:pPr marL="0" lvl="0" indent="0">
              <a:buNone/>
            </a:pPr>
            <a:r>
              <a:rPr lang="en-US" sz="2100" b="1" dirty="0">
                <a:solidFill>
                  <a:srgbClr val="FF0000"/>
                </a:solidFill>
                <a:latin typeface="Segoe"/>
                <a:ea typeface="ＭＳ ゴシック"/>
              </a:rPr>
              <a:t>                         EV(4)   –     AC(5)       </a:t>
            </a:r>
            <a:endParaRPr lang="en-US" sz="2100" b="1" i="0" u="none" strike="noStrike" baseline="0" dirty="0">
              <a:solidFill>
                <a:srgbClr val="FF0000"/>
              </a:solidFill>
              <a:latin typeface="Segoe"/>
              <a:ea typeface="ＭＳ ゴシック"/>
            </a:endParaRPr>
          </a:p>
        </p:txBody>
      </p:sp>
    </p:spTree>
    <p:extLst>
      <p:ext uri="{BB962C8B-B14F-4D97-AF65-F5344CB8AC3E}">
        <p14:creationId xmlns:p14="http://schemas.microsoft.com/office/powerpoint/2010/main" val="677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marL="0" lvl="0" indent="0">
              <a:buNone/>
            </a:pPr>
            <a:r>
              <a:rPr lang="en-US" sz="2100" dirty="0">
                <a:latin typeface="Segoe"/>
                <a:ea typeface="ＭＳ ゴシック"/>
              </a:rPr>
              <a:t>8. </a:t>
            </a:r>
            <a:r>
              <a:rPr lang="en-US" sz="2100" b="1" i="1" u="none" strike="noStrike" baseline="0" dirty="0">
                <a:latin typeface="Segoe"/>
                <a:ea typeface="ＭＳ ゴシック"/>
              </a:rPr>
              <a:t>EAC–Estimate at Completion</a:t>
            </a:r>
            <a:r>
              <a:rPr lang="en-US" sz="2100" b="0" i="0" u="none" strike="noStrike" baseline="0" dirty="0">
                <a:latin typeface="Segoe"/>
                <a:ea typeface="ＭＳ ゴシック"/>
              </a:rPr>
              <a:t>, the </a:t>
            </a:r>
            <a:r>
              <a:rPr lang="en-US" sz="2100" b="0" i="0" u="sng" strike="noStrike" baseline="0" dirty="0">
                <a:latin typeface="Segoe"/>
                <a:ea typeface="ＭＳ ゴシック"/>
              </a:rPr>
              <a:t>expected total cost of a task </a:t>
            </a:r>
            <a:r>
              <a:rPr lang="en-US" sz="2100" b="0" i="0" u="none" strike="noStrike" baseline="0" dirty="0">
                <a:latin typeface="Segoe"/>
                <a:ea typeface="ＭＳ ゴシック"/>
              </a:rPr>
              <a:t>based on performance up to the status date.</a:t>
            </a:r>
          </a:p>
          <a:p>
            <a:pPr marL="0" lvl="0" indent="0">
              <a:buNone/>
            </a:pPr>
            <a:r>
              <a:rPr lang="en-US" sz="2100" dirty="0">
                <a:latin typeface="Segoe"/>
                <a:ea typeface="ＭＳ ゴシック"/>
              </a:rPr>
              <a:t>9. </a:t>
            </a:r>
            <a:r>
              <a:rPr lang="en-US" sz="2100" b="1" i="1" u="none" strike="noStrike" baseline="0" dirty="0">
                <a:latin typeface="Segoe"/>
                <a:ea typeface="ＭＳ ゴシック"/>
              </a:rPr>
              <a:t>BAC–Budget at Completion</a:t>
            </a:r>
            <a:r>
              <a:rPr lang="en-US" sz="2100" b="0" i="0" u="none" strike="noStrike" baseline="0" dirty="0">
                <a:latin typeface="Segoe"/>
                <a:ea typeface="ＭＳ ゴシック"/>
              </a:rPr>
              <a:t>, the total planned cost.</a:t>
            </a:r>
          </a:p>
          <a:p>
            <a:pPr marL="0" lvl="0" indent="0">
              <a:buNone/>
            </a:pPr>
            <a:r>
              <a:rPr lang="en-US" sz="2100" dirty="0">
                <a:latin typeface="Segoe"/>
                <a:ea typeface="ＭＳ ゴシック"/>
              </a:rPr>
              <a:t>10. </a:t>
            </a:r>
            <a:r>
              <a:rPr lang="en-US" sz="2100" b="1" i="1" u="none" strike="noStrike" baseline="0" dirty="0">
                <a:latin typeface="Segoe"/>
                <a:ea typeface="ＭＳ ゴシック"/>
              </a:rPr>
              <a:t>VAC–Variance at Completion</a:t>
            </a:r>
            <a:r>
              <a:rPr lang="en-US" sz="2100" b="0" i="0" u="none" strike="noStrike" baseline="0" dirty="0">
                <a:latin typeface="Segoe"/>
                <a:ea typeface="ＭＳ ゴシック"/>
              </a:rPr>
              <a:t>, the difference between the BAC (Budgeted at Completion) or baseline cost and EAC (Estimated at Completion).   </a:t>
            </a:r>
            <a:r>
              <a:rPr lang="en-US" sz="2100" b="1" i="0" u="none" strike="noStrike" baseline="0" dirty="0">
                <a:solidFill>
                  <a:srgbClr val="FF0000"/>
                </a:solidFill>
                <a:latin typeface="Segoe"/>
                <a:ea typeface="ＭＳ ゴシック"/>
              </a:rPr>
              <a:t>BAC - EAC</a:t>
            </a:r>
          </a:p>
          <a:p>
            <a:pPr marL="0" lvl="0" indent="0">
              <a:buNone/>
            </a:pPr>
            <a:endParaRPr lang="en-US" sz="2100" b="0" i="0" u="none" strike="noStrike" baseline="0" dirty="0">
              <a:latin typeface="Segoe"/>
              <a:ea typeface="ＭＳ ゴシック"/>
            </a:endParaRPr>
          </a:p>
          <a:p>
            <a:pPr lvl="0" rtl="0"/>
            <a:r>
              <a:rPr lang="en-US" sz="2100" b="0" i="0" u="none" strike="noStrike" baseline="0" dirty="0">
                <a:latin typeface="Segoe"/>
                <a:ea typeface="ＭＳ ゴシック"/>
              </a:rPr>
              <a:t>Once the details of the project schedule have been finalized and work has started, the project manager can begin to track progress on the project by recording actual start, finish, and duration values.</a:t>
            </a:r>
            <a:endParaRPr lang="en-US" sz="2100" b="0" i="0" u="none" strike="noStrike" baseline="0" dirty="0">
              <a:latin typeface="Times New Roman"/>
              <a:ea typeface="ＭＳ ゴシック"/>
            </a:endParaRPr>
          </a:p>
        </p:txBody>
      </p:sp>
    </p:spTree>
    <p:extLst>
      <p:ext uri="{BB962C8B-B14F-4D97-AF65-F5344CB8AC3E}">
        <p14:creationId xmlns:p14="http://schemas.microsoft.com/office/powerpoint/2010/main" val="6777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a:t>
            </a:r>
            <a:r>
              <a:rPr lang="en-US" b="0" i="0" u="none" strike="noStrike" baseline="0" dirty="0">
                <a:solidFill>
                  <a:srgbClr val="FF0000"/>
                </a:solidFill>
                <a:latin typeface="Segoe"/>
                <a:ea typeface="ＭＳ ゴシック"/>
              </a:rPr>
              <a:t>Actual Start Date</a:t>
            </a:r>
            <a:r>
              <a:rPr lang="en-US" b="0" i="0" u="none" strike="noStrike" baseline="0" dirty="0">
                <a:solidFill>
                  <a:srgbClr val="009E49"/>
                </a:solidFill>
                <a:latin typeface="Segoe"/>
                <a:ea typeface="ＭＳ ゴシック"/>
              </a:rPr>
              <a:t> and </a:t>
            </a:r>
            <a:r>
              <a:rPr lang="en-US" b="0" i="0" u="none" strike="noStrike" baseline="0" dirty="0">
                <a:solidFill>
                  <a:srgbClr val="FF0000"/>
                </a:solidFill>
                <a:latin typeface="Segoe"/>
                <a:ea typeface="ＭＳ ゴシック"/>
              </a:rPr>
              <a:t>Duration</a:t>
            </a:r>
            <a:r>
              <a:rPr lang="en-US" b="0" i="0" u="none" strike="noStrike" baseline="0" dirty="0">
                <a:solidFill>
                  <a:srgbClr val="009E49"/>
                </a:solidFill>
                <a:latin typeface="Segoe"/>
                <a:ea typeface="ＭＳ ゴシック"/>
              </a:rPr>
              <a:t> for a Task</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GET READY</a:t>
            </a:r>
            <a:r>
              <a:rPr lang="en-US" b="0" i="0" u="none" strike="noStrike" baseline="0" dirty="0">
                <a:latin typeface="Segoe"/>
                <a:ea typeface="ＭＳ ゴシック"/>
              </a:rPr>
              <a:t>. Before you begin these steps, launch Microsoft Project.</a:t>
            </a:r>
          </a:p>
          <a:p>
            <a:pPr lvl="1" rtl="0"/>
            <a:r>
              <a:rPr lang="en-US" b="0" i="0" u="none" strike="noStrike" baseline="0" dirty="0">
                <a:latin typeface="Segoe"/>
                <a:ea typeface="ＭＳ ゴシック"/>
              </a:rPr>
              <a:t>1.	</a:t>
            </a:r>
            <a:r>
              <a:rPr lang="en-US" b="1" i="0" u="none" strike="noStrike" baseline="0" dirty="0">
                <a:latin typeface="Segoe"/>
                <a:ea typeface="ＭＳ ゴシック"/>
              </a:rPr>
              <a:t>OPEN </a:t>
            </a:r>
            <a:r>
              <a:rPr lang="en-US" b="0" i="0" u="none" strike="noStrike" baseline="0" dirty="0">
                <a:latin typeface="Segoe"/>
                <a:ea typeface="ＭＳ ゴシック"/>
              </a:rPr>
              <a:t>the </a:t>
            </a:r>
            <a:r>
              <a:rPr lang="en-US" b="1" i="1" u="none" strike="noStrike" baseline="0" dirty="0">
                <a:latin typeface="Segoe"/>
                <a:ea typeface="ＭＳ ゴシック"/>
              </a:rPr>
              <a:t>Don Funk Music Video 11MA </a:t>
            </a:r>
            <a:r>
              <a:rPr lang="en-US" b="0" i="0" u="none" strike="noStrike" baseline="0" dirty="0">
                <a:latin typeface="Segoe"/>
                <a:ea typeface="ＭＳ ゴシック"/>
              </a:rPr>
              <a:t>project schedule.</a:t>
            </a:r>
          </a:p>
          <a:p>
            <a:pPr lvl="1" rtl="0"/>
            <a:r>
              <a:rPr lang="en-US" b="0" i="0" u="none" strike="noStrike" baseline="0" dirty="0">
                <a:latin typeface="Segoe"/>
                <a:ea typeface="ＭＳ ゴシック"/>
              </a:rPr>
              <a:t>2.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latin typeface="Segoe"/>
                <a:ea typeface="ＭＳ ゴシック"/>
              </a:rPr>
              <a:t>Don Funk Music Video 11A</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3.	Navigate to and select </a:t>
            </a:r>
            <a:r>
              <a:rPr lang="en-US" b="1" i="0" u="none" strike="noStrike" baseline="0" dirty="0">
                <a:solidFill>
                  <a:srgbClr val="FF0000"/>
                </a:solidFill>
                <a:latin typeface="Segoe"/>
                <a:ea typeface="ＭＳ ゴシック"/>
              </a:rPr>
              <a:t>Task</a:t>
            </a:r>
            <a:r>
              <a:rPr lang="en-US" b="0" i="0" u="none" strike="noStrike" baseline="0" dirty="0">
                <a:solidFill>
                  <a:srgbClr val="FF0000"/>
                </a:solidFill>
                <a:latin typeface="Segoe"/>
                <a:ea typeface="ＭＳ ゴシック"/>
              </a:rPr>
              <a:t> </a:t>
            </a:r>
            <a:r>
              <a:rPr lang="en-US" b="1" i="0" u="none" strike="noStrike" baseline="0" dirty="0">
                <a:solidFill>
                  <a:srgbClr val="FF0000"/>
                </a:solidFill>
                <a:latin typeface="Segoe"/>
                <a:ea typeface="ＭＳ ゴシック"/>
              </a:rPr>
              <a:t>7</a:t>
            </a:r>
            <a:r>
              <a:rPr lang="en-US" b="1" i="0" u="none" strike="noStrike" baseline="0" dirty="0">
                <a:latin typeface="Segoe"/>
                <a:ea typeface="ＭＳ ゴシック"/>
              </a:rPr>
              <a:t>, Book musicians</a:t>
            </a:r>
            <a:r>
              <a:rPr lang="en-US" b="0" i="0" u="none" strike="noStrike" baseline="0" dirty="0">
                <a:latin typeface="Segoe"/>
                <a:ea typeface="ＭＳ ゴシック"/>
              </a:rPr>
              <a:t>. On the Task ribbon, click the </a:t>
            </a:r>
            <a:r>
              <a:rPr lang="en-US" b="1" i="0" u="none" strike="noStrike" baseline="0" dirty="0">
                <a:latin typeface="Segoe"/>
                <a:ea typeface="ＭＳ ゴシック"/>
              </a:rPr>
              <a:t>Scroll to Task </a:t>
            </a:r>
            <a:r>
              <a:rPr lang="en-US" b="0" i="0" u="none" strike="noStrike" baseline="0" dirty="0">
                <a:latin typeface="Segoe"/>
                <a:ea typeface="ＭＳ ゴシック"/>
              </a:rPr>
              <a:t>button. Assume this Task started one day ahead of schedule, so you need to record this.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723308354"/>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585</TotalTime>
  <Words>3713</Words>
  <Application>Microsoft Office PowerPoint</Application>
  <PresentationFormat>On-screen Show (4:3)</PresentationFormat>
  <Paragraphs>316</Paragraphs>
  <Slides>45</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Wingdings</vt:lpstr>
      <vt:lpstr>template</vt:lpstr>
      <vt:lpstr>Advanced Project Schedule Tracking</vt:lpstr>
      <vt:lpstr>Objectives</vt:lpstr>
      <vt:lpstr>Software Orientation</vt:lpstr>
      <vt:lpstr>Software Orientation</vt:lpstr>
      <vt:lpstr>Software Orientation</vt:lpstr>
      <vt:lpstr>Software Orientation</vt:lpstr>
      <vt:lpstr>Software Orientation</vt:lpstr>
      <vt:lpstr>Software Orientation</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Enter Actual Start Date and Duration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vt:lpstr>
      <vt:lpstr>Step by Step: Adjust Actual and Remaining Work for a Task end of part 1</vt:lpstr>
      <vt:lpstr>Evaluating Performance with Earned Value Analysis</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Step by Step: Set Project Status Date and Display the Earned Value Table</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303</cp:revision>
  <dcterms:created xsi:type="dcterms:W3CDTF">2011-08-08T12:10:51Z</dcterms:created>
  <dcterms:modified xsi:type="dcterms:W3CDTF">2017-10-30T19:38:48Z</dcterms:modified>
</cp:coreProperties>
</file>