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9"/>
  </p:notesMasterIdLst>
  <p:handoutMasterIdLst>
    <p:handoutMasterId r:id="rId40"/>
  </p:handoutMasterIdLst>
  <p:sldIdLst>
    <p:sldId id="256" r:id="rId2"/>
    <p:sldId id="29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3"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5" r:id="rId31"/>
    <p:sldId id="286" r:id="rId32"/>
    <p:sldId id="294" r:id="rId33"/>
    <p:sldId id="287" r:id="rId34"/>
    <p:sldId id="288" r:id="rId35"/>
    <p:sldId id="289" r:id="rId36"/>
    <p:sldId id="290" r:id="rId37"/>
    <p:sldId id="291" r:id="rId3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p:scale>
          <a:sx n="125" d="100"/>
          <a:sy n="125" d="100"/>
        </p:scale>
        <p:origin x="-864" y="-78"/>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a:pPr/>
              <a:t>11/10/13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xmlns=""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xmlns=""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xmlns=""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If you are working independently (outside of this lesson) and are trying to import an Excel file, but you are unable to view saved Microsoft Excel files from the Microsoft Project Open dialog box, you may need to save your files as Microsoft Excel 97-2003 files rather than Excel Workbook (2007–2013) files.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35</a:t>
            </a:fld>
            <a:endParaRPr lang="en-US"/>
          </a:p>
        </p:txBody>
      </p:sp>
    </p:spTree>
    <p:extLst>
      <p:ext uri="{BB962C8B-B14F-4D97-AF65-F5344CB8AC3E}">
        <p14:creationId xmlns:p14="http://schemas.microsoft.com/office/powerpoint/2010/main" xmlns="" val="221457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When creating a Microsoft Project file from a SharePoint list, your organization must use SharePoint 2013 or SharePoint Server 2013 to utilize this functionality. Also, the list must be a Task List rather than a simple List.</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xmlns="" val="3278552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When you take a snapshot of a view, the Copy Picture dialog box enables you to select how you want to render the image. The first two options, for screen and for printer, copy the image to the Windows clipboard. The To GIF image file option enables you to save the image as a GIF file.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xmlns="" val="2690136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The Copy Picture feature is unavailable when a form view, such as the Task Form or Relationship Diagram view, is displayed.</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9</a:t>
            </a:fld>
            <a:endParaRPr lang="en-US"/>
          </a:p>
        </p:txBody>
      </p:sp>
    </p:spTree>
    <p:extLst>
      <p:ext uri="{BB962C8B-B14F-4D97-AF65-F5344CB8AC3E}">
        <p14:creationId xmlns:p14="http://schemas.microsoft.com/office/powerpoint/2010/main" xmlns="" val="347465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In addition to saving GIF images of views in Microsoft Project, you can also save Microsoft Project data as an XML file for publishing to the Web or to an intranet site.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10</a:t>
            </a:fld>
            <a:endParaRPr lang="en-US"/>
          </a:p>
        </p:txBody>
      </p:sp>
    </p:spTree>
    <p:extLst>
      <p:ext uri="{BB962C8B-B14F-4D97-AF65-F5344CB8AC3E}">
        <p14:creationId xmlns:p14="http://schemas.microsoft.com/office/powerpoint/2010/main" xmlns="" val="50094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xmlns="" val="3300559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Another Way: You can use the Existing Tasks button to add or remove tasks from the timeline.</a:t>
            </a:r>
            <a:endParaRPr lang="en-US">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16</a:t>
            </a:fld>
            <a:endParaRPr lang="en-US"/>
          </a:p>
        </p:txBody>
      </p:sp>
    </p:spTree>
    <p:extLst>
      <p:ext uri="{BB962C8B-B14F-4D97-AF65-F5344CB8AC3E}">
        <p14:creationId xmlns:p14="http://schemas.microsoft.com/office/powerpoint/2010/main" xmlns="" val="3015030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You can also paste the image into an e-mail message or a variety of other types of documents.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20</a:t>
            </a:fld>
            <a:endParaRPr lang="en-US"/>
          </a:p>
        </p:txBody>
      </p:sp>
    </p:spTree>
    <p:extLst>
      <p:ext uri="{BB962C8B-B14F-4D97-AF65-F5344CB8AC3E}">
        <p14:creationId xmlns:p14="http://schemas.microsoft.com/office/powerpoint/2010/main" xmlns="" val="4277422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Note:OLE is a protocol that allows you to transfer information, such as a chart or text (as an OLE object), to documents in different programs.</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23</a:t>
            </a:fld>
            <a:endParaRPr lang="en-US"/>
          </a:p>
        </p:txBody>
      </p:sp>
    </p:spTree>
    <p:extLst>
      <p:ext uri="{BB962C8B-B14F-4D97-AF65-F5344CB8AC3E}">
        <p14:creationId xmlns:p14="http://schemas.microsoft.com/office/powerpoint/2010/main" xmlns="" val="1678196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Cross Ref: For more information about printing views and reports, go back to Lesson 9.</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24</a:t>
            </a:fld>
            <a:endParaRPr lang="en-US"/>
          </a:p>
        </p:txBody>
      </p:sp>
    </p:spTree>
    <p:extLst>
      <p:ext uri="{BB962C8B-B14F-4D97-AF65-F5344CB8AC3E}">
        <p14:creationId xmlns:p14="http://schemas.microsoft.com/office/powerpoint/2010/main" xmlns="" val="208496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xmlns=""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xmlns=""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xmlns=""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xmlns=""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3ACBD-C368-D04C-B1BF-15A9024F7385}" type="datetimeFigureOut">
              <a:rPr/>
              <a:pPr/>
              <a:t>11/10/13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C59D8-57A6-364C-AB27-99250ABE8748}" type="slidenum">
              <a:rPr/>
              <a:pPr/>
              <a:t>‹#›</a:t>
            </a:fld>
            <a:endParaRPr lang="en-US"/>
          </a:p>
        </p:txBody>
      </p:sp>
    </p:spTree>
    <p:extLst>
      <p:ext uri="{BB962C8B-B14F-4D97-AF65-F5344CB8AC3E}">
        <p14:creationId xmlns:p14="http://schemas.microsoft.com/office/powerpoint/2010/main" xmlns="" val="86694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Project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xmlns=""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xmlns=""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xmlns=""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xmlns=""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xmlns=""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xmlns=""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xmlns=""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Project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xmlns=""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Autofit/>
          </a:bodyPr>
          <a:lstStyle/>
          <a:p>
            <a:pPr algn="r">
              <a:defRPr/>
            </a:pPr>
            <a:r>
              <a:rPr lang="en-US" sz="3600" b="1">
                <a:latin typeface="Segoe"/>
                <a:ea typeface="ＭＳ ゴシック"/>
              </a:rPr>
              <a:t>Integrating Microsoft Project </a:t>
            </a:r>
            <a:br>
              <a:rPr lang="en-US" sz="3600" b="1">
                <a:latin typeface="Segoe"/>
                <a:ea typeface="ＭＳ ゴシック"/>
              </a:rPr>
            </a:br>
            <a:r>
              <a:rPr lang="en-US" sz="3600" b="1">
                <a:latin typeface="Segoe"/>
                <a:ea typeface="ＭＳ ゴシック"/>
              </a:rPr>
              <a:t>with Other Programs</a:t>
            </a:r>
            <a:endParaRPr lang="en-US" sz="3600" b="1" dirty="0" smtClean="0">
              <a:effectLst>
                <a:outerShdw algn="tl">
                  <a:srgbClr val="000000"/>
                </a:outerShdw>
              </a:effectLst>
            </a:endParaRPr>
          </a:p>
        </p:txBody>
      </p:sp>
      <p:sp>
        <p:nvSpPr>
          <p:cNvPr id="2055" name="Subtitle 2"/>
          <p:cNvSpPr>
            <a:spLocks noGrp="1"/>
          </p:cNvSpPr>
          <p:nvPr>
            <p:ph type="body" idx="1"/>
          </p:nvPr>
        </p:nvSpPr>
        <p:spPr>
          <a:xfrm>
            <a:off x="304800" y="2819400"/>
            <a:ext cx="8305800" cy="457200"/>
          </a:xfrm>
        </p:spPr>
        <p:txBody>
          <a:bodyPr lIns="182880" tIns="0"/>
          <a:lstStyle/>
          <a:p>
            <a:pPr marL="36513" indent="0" algn="r" eaLnBrk="1" hangingPunct="1">
              <a:spcBef>
                <a:spcPct val="0"/>
              </a:spcBef>
              <a:buFontTx/>
              <a:buNone/>
            </a:pPr>
            <a:r>
              <a:rPr lang="en-US" sz="2800" dirty="0" smtClean="0">
                <a:solidFill>
                  <a:srgbClr val="007C0A"/>
                </a:solidFill>
              </a:rPr>
              <a:t>Lesson 12</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Project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C0A"/>
                </a:solidFill>
                <a:latin typeface="Segoe UI Semibold" panose="020B0702040204020203" pitchFamily="34" charset="0"/>
              </a:rPr>
              <a:t>Microsoft</a:t>
            </a:r>
            <a:r>
              <a:rPr lang="en-US" sz="4800" b="1" dirty="0" smtClean="0">
                <a:solidFill>
                  <a:srgbClr val="DD5900"/>
                </a:solidFill>
                <a:latin typeface="+mn-lt"/>
              </a:rPr>
              <a:t> </a:t>
            </a:r>
            <a:r>
              <a:rPr lang="en-US" sz="4800" b="1" dirty="0" smtClean="0">
                <a:solidFill>
                  <a:srgbClr val="009E49"/>
                </a:solidFill>
                <a:latin typeface="+mn-lt"/>
              </a:rPr>
              <a:t>Project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a Gif Image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10.	</a:t>
            </a:r>
            <a:r>
              <a:rPr lang="en-US" b="1" i="0" u="none" strike="noStrike" baseline="0" smtClean="0">
                <a:latin typeface="Segoe"/>
                <a:ea typeface="ＭＳ ゴシック"/>
              </a:rPr>
              <a:t>CLOSE </a:t>
            </a:r>
            <a:r>
              <a:rPr lang="en-US" b="0" i="0" u="none" strike="noStrike" baseline="0" smtClean="0">
                <a:latin typeface="Segoe"/>
                <a:ea typeface="ＭＳ ゴシック"/>
              </a:rPr>
              <a:t>the program you used to display the GIF file without saving the changes. If the view does not automatically return to Microsoft Project, select </a:t>
            </a:r>
            <a:r>
              <a:rPr lang="en-US" b="1" i="0" u="none" strike="noStrike" baseline="0" smtClean="0">
                <a:latin typeface="Segoe"/>
                <a:ea typeface="ＭＳ ゴシック"/>
              </a:rPr>
              <a:t>Don Funk Music Video 12 </a:t>
            </a:r>
            <a:r>
              <a:rPr lang="en-US" b="0" i="0" u="none" strike="noStrike" baseline="0" smtClean="0">
                <a:latin typeface="Segoe"/>
                <a:ea typeface="ＭＳ ゴシック"/>
              </a:rPr>
              <a:t>from the Project button at the bottom of your screen.</a:t>
            </a:r>
          </a:p>
          <a:p>
            <a:pPr lvl="1" rtl="0"/>
            <a:r>
              <a:rPr lang="en-US" b="0" i="0" u="none" strike="noStrike" baseline="0" smtClean="0">
                <a:latin typeface="Segoe"/>
                <a:ea typeface="ＭＳ ゴシック"/>
              </a:rPr>
              <a:t>11.	</a:t>
            </a:r>
            <a:r>
              <a:rPr lang="en-US" b="1" i="0" u="none" strike="noStrike" baseline="0" smtClean="0">
                <a:latin typeface="Segoe"/>
                <a:ea typeface="ＭＳ ゴシック"/>
              </a:rPr>
              <a:t>SAVE </a:t>
            </a:r>
            <a:r>
              <a:rPr lang="en-US" b="0" i="0" u="none" strike="noStrike" baseline="0" smtClean="0">
                <a:latin typeface="Segoe"/>
                <a:ea typeface="ＭＳ ゴシック"/>
              </a:rPr>
              <a:t>the project schedule.</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Project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xmlns="" val="400469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a Gif Image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In this exercise, you made a copy of a view in Microsoft Project to display in another program. </a:t>
            </a:r>
          </a:p>
          <a:p>
            <a:pPr lvl="0" rtl="0"/>
            <a:r>
              <a:rPr lang="en-US" b="0" i="0" u="none" strike="noStrike" baseline="0" dirty="0" smtClean="0">
                <a:latin typeface="Segoe"/>
                <a:ea typeface="ＭＳ ゴシック"/>
              </a:rPr>
              <a:t>As you learned in previous lessons, communicating project details to resources, managers, and other stakeholders is a very important part of being a successful project manager. </a:t>
            </a:r>
          </a:p>
          <a:p>
            <a:pPr lvl="0" rtl="0"/>
            <a:r>
              <a:rPr lang="en-US" b="0" i="0" u="none" strike="noStrike" baseline="0" dirty="0" smtClean="0">
                <a:latin typeface="Segoe"/>
                <a:ea typeface="ＭＳ ゴシック"/>
              </a:rPr>
              <a:t>Making a copy of parts of your project to share with stakeholders is one way to effectively communicate your progress.</a:t>
            </a:r>
          </a:p>
          <a:p>
            <a:pPr lvl="0" rtl="0"/>
            <a:r>
              <a:rPr lang="en-US" b="0" i="0" u="none" strike="noStrike" baseline="0" dirty="0" smtClean="0">
                <a:latin typeface="Segoe"/>
                <a:ea typeface="ＭＳ ゴシック"/>
              </a:rPr>
              <a:t>Microsoft Project supports the standard copy and paste functionality of most Microsoft Windows programs. As you saw in this exercise, it also has an additional feature, called </a:t>
            </a:r>
            <a:r>
              <a:rPr lang="en-US" b="1" i="1" u="none" strike="noStrike" baseline="0" dirty="0" smtClean="0">
                <a:solidFill>
                  <a:srgbClr val="FF0000"/>
                </a:solidFill>
                <a:latin typeface="Segoe"/>
                <a:ea typeface="ＭＳ ゴシック"/>
              </a:rPr>
              <a:t>Copy Picture, </a:t>
            </a:r>
            <a:r>
              <a:rPr lang="en-US" b="0" i="0" u="none" strike="noStrike" baseline="0" dirty="0" smtClean="0">
                <a:solidFill>
                  <a:srgbClr val="FF0000"/>
                </a:solidFill>
                <a:latin typeface="Segoe"/>
                <a:ea typeface="ＭＳ ゴシック"/>
              </a:rPr>
              <a:t>which enables you to take a snapshot of a view</a:t>
            </a:r>
            <a:r>
              <a:rPr lang="en-US" b="0" i="0" u="none" strike="noStrike" baseline="0" dirty="0" smtClean="0">
                <a:latin typeface="Segoe"/>
                <a:ea typeface="ＭＳ ゴシック"/>
              </a:rPr>
              <a:t>. </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xmlns="" val="10974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a Gif Image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smtClean="0">
                <a:latin typeface="Segoe"/>
                <a:ea typeface="ＭＳ ゴシック"/>
              </a:rPr>
              <a:t>With Copy Picture, you have several options when taking snapshots of the active view:</a:t>
            </a:r>
          </a:p>
          <a:p>
            <a:pPr marL="914400" lvl="0" indent="-457200" rtl="0">
              <a:buFont typeface="+mj-lt"/>
              <a:buAutoNum type="arabicPeriod"/>
            </a:pPr>
            <a:r>
              <a:rPr lang="en-US" sz="2000" b="0" i="0" u="none" strike="noStrike" baseline="0" dirty="0" smtClean="0">
                <a:latin typeface="Segoe"/>
                <a:ea typeface="ＭＳ ゴシック"/>
              </a:rPr>
              <a:t>You can copy the entire view that is visible on the screen, or just selected rows of a table in a view.</a:t>
            </a:r>
          </a:p>
          <a:p>
            <a:pPr marL="914400" lvl="0" indent="-457200" rtl="0">
              <a:buFont typeface="+mj-lt"/>
              <a:buAutoNum type="arabicPeriod"/>
            </a:pPr>
            <a:r>
              <a:rPr lang="en-US" sz="2000" b="0" i="0" u="none" strike="noStrike" baseline="0" dirty="0" smtClean="0">
                <a:latin typeface="Segoe"/>
                <a:ea typeface="ＭＳ ゴシック"/>
              </a:rPr>
              <a:t>You can copy a range of time that you specify or show on the screen.</a:t>
            </a:r>
          </a:p>
          <a:p>
            <a:pPr lvl="0" rtl="0"/>
            <a:r>
              <a:rPr lang="en-US" sz="2000" b="0" i="0" u="none" strike="noStrike" baseline="0" dirty="0" smtClean="0">
                <a:latin typeface="Segoe"/>
                <a:ea typeface="ＭＳ ゴシック"/>
              </a:rPr>
              <a:t>With either of these options, you can copy onto the Windows Clipboard an image that is optimized for pasting into another program for onscreen viewing (such as in Microsoft PowerPoint) or for printing (such as Microsoft Word). As you did in this exercise, you can also save the image to a Graphics Interchange Format (</a:t>
            </a:r>
            <a:r>
              <a:rPr lang="en-US" sz="2000" b="1" i="1" u="none" strike="noStrike" baseline="0" dirty="0" smtClean="0">
                <a:latin typeface="Segoe"/>
                <a:ea typeface="ＭＳ ゴシック"/>
              </a:rPr>
              <a:t>GIF</a:t>
            </a:r>
            <a:r>
              <a:rPr lang="en-US" sz="2000" b="0" i="0" u="none" strike="noStrike" baseline="0" dirty="0" smtClean="0">
                <a:latin typeface="Segoe"/>
                <a:ea typeface="ＭＳ ゴシック"/>
              </a:rPr>
              <a:t>) file. Once you save the image to a GIF file, you can then use it in any program that supports the GIF format. You can also use it with HTML content on a Web page.</a:t>
            </a:r>
            <a:endParaRPr lang="en-US" sz="2000"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xmlns="" val="263275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9E49"/>
                </a:solidFill>
                <a:latin typeface="Segoe"/>
                <a:ea typeface="ＭＳ ゴシック"/>
              </a:rPr>
              <a:t>Using the </a:t>
            </a:r>
            <a:r>
              <a:rPr lang="en-US" b="0" i="0" u="none" strike="noStrike" baseline="0" dirty="0" smtClean="0">
                <a:solidFill>
                  <a:srgbClr val="FF0000"/>
                </a:solidFill>
                <a:latin typeface="Segoe"/>
                <a:ea typeface="ＭＳ ゴシック"/>
              </a:rPr>
              <a:t>Timeline</a:t>
            </a:r>
            <a:r>
              <a:rPr lang="en-US" b="0" i="0" u="none" strike="noStrike" baseline="0" dirty="0" smtClean="0">
                <a:solidFill>
                  <a:srgbClr val="009E49"/>
                </a:solidFill>
                <a:latin typeface="Segoe"/>
                <a:ea typeface="ＭＳ ゴシック"/>
              </a:rPr>
              <a:t> View to Display Project Information</a:t>
            </a:r>
            <a:endParaRPr lang="en-US" b="0" i="0" u="none" strike="noStrike" baseline="0" dirty="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There are times when you may need to present high-level information from a project schedule in order to communicate an overview to stakeholders. </a:t>
            </a:r>
          </a:p>
          <a:p>
            <a:pPr lvl="0" rtl="0"/>
            <a:r>
              <a:rPr lang="en-US" b="0" i="0" u="none" strike="noStrike" baseline="0" dirty="0" smtClean="0">
                <a:latin typeface="Segoe"/>
                <a:ea typeface="ＭＳ ゴシック"/>
              </a:rPr>
              <a:t>While there are several methods and options available to transfer text and graphic images, Microsoft Project’s </a:t>
            </a:r>
            <a:r>
              <a:rPr lang="en-US" b="1" i="0" u="none" strike="noStrike" baseline="0" dirty="0" smtClean="0">
                <a:latin typeface="Segoe"/>
                <a:ea typeface="ＭＳ ゴシック"/>
              </a:rPr>
              <a:t>new</a:t>
            </a:r>
            <a:r>
              <a:rPr lang="en-US" b="0" i="0" u="none" strike="noStrike" baseline="0" dirty="0" smtClean="0">
                <a:latin typeface="Segoe"/>
                <a:ea typeface="ＭＳ ゴシック"/>
              </a:rPr>
              <a:t> feature called the </a:t>
            </a:r>
            <a:r>
              <a:rPr lang="en-US" b="1" i="1" u="none" strike="noStrike" baseline="0" dirty="0" smtClean="0">
                <a:solidFill>
                  <a:srgbClr val="FF0000"/>
                </a:solidFill>
                <a:latin typeface="Segoe"/>
                <a:ea typeface="ＭＳ ゴシック"/>
              </a:rPr>
              <a:t>Timeline View </a:t>
            </a:r>
            <a:r>
              <a:rPr lang="en-US" b="0" i="0" u="none" strike="noStrike" baseline="0" dirty="0" smtClean="0">
                <a:latin typeface="Segoe"/>
                <a:ea typeface="ＭＳ ゴシック"/>
              </a:rPr>
              <a:t>can present high-level information clearly.</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xmlns="" val="1828905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 </a:t>
            </a:r>
            <a:r>
              <a:rPr lang="en-US" b="0" i="0" u="none" strike="noStrike" baseline="0" dirty="0" smtClean="0">
                <a:latin typeface="Segoe"/>
                <a:ea typeface="ＭＳ ゴシック"/>
              </a:rPr>
              <a:t>the project schedule you created in the previous exercise.</a:t>
            </a:r>
          </a:p>
          <a:p>
            <a:pPr lvl="1" rtl="0"/>
            <a:r>
              <a:rPr lang="en-US" b="0" i="0" u="none" strike="noStrike" baseline="0" dirty="0" smtClean="0">
                <a:latin typeface="Segoe"/>
                <a:ea typeface="ＭＳ ゴシック"/>
              </a:rPr>
              <a:t>1.	Click the </a:t>
            </a:r>
            <a:r>
              <a:rPr lang="en-US" b="1" i="0" u="none" strike="noStrike" baseline="0" dirty="0" smtClean="0">
                <a:solidFill>
                  <a:srgbClr val="FF0000"/>
                </a:solidFill>
                <a:latin typeface="Segoe"/>
                <a:ea typeface="ＭＳ ゴシック"/>
              </a:rPr>
              <a:t>View</a:t>
            </a:r>
            <a:r>
              <a:rPr lang="en-US" b="1" i="0" u="none" strike="noStrike" baseline="0" dirty="0" smtClean="0">
                <a:latin typeface="Segoe"/>
                <a:ea typeface="ＭＳ ゴシック"/>
              </a:rPr>
              <a:t> </a:t>
            </a:r>
            <a:r>
              <a:rPr lang="en-US" b="0" i="0" u="none" strike="noStrike" baseline="0" dirty="0" smtClean="0">
                <a:latin typeface="Segoe"/>
                <a:ea typeface="ＭＳ ゴシック"/>
              </a:rPr>
              <a:t>tab. In the </a:t>
            </a:r>
            <a:r>
              <a:rPr lang="en-US" b="1" i="0" u="none" strike="noStrike" baseline="0" dirty="0" smtClean="0">
                <a:solidFill>
                  <a:srgbClr val="FF0000"/>
                </a:solidFill>
                <a:latin typeface="Segoe"/>
                <a:ea typeface="ＭＳ ゴシック"/>
              </a:rPr>
              <a:t>Split View </a:t>
            </a:r>
            <a:r>
              <a:rPr lang="en-US" b="0" i="0" u="none" strike="noStrike" baseline="0" dirty="0" smtClean="0">
                <a:latin typeface="Segoe"/>
                <a:ea typeface="ＭＳ ゴシック"/>
              </a:rPr>
              <a:t>group, select the </a:t>
            </a:r>
            <a:r>
              <a:rPr lang="en-US" b="1" i="0" u="none" strike="noStrike" baseline="0" dirty="0" smtClean="0">
                <a:solidFill>
                  <a:srgbClr val="FF0000"/>
                </a:solidFill>
                <a:latin typeface="Segoe"/>
                <a:ea typeface="ＭＳ ゴシック"/>
              </a:rPr>
              <a:t>check box </a:t>
            </a:r>
            <a:r>
              <a:rPr lang="en-US" b="0" i="0" u="none" strike="noStrike" baseline="0" dirty="0" smtClean="0">
                <a:latin typeface="Segoe"/>
                <a:ea typeface="ＭＳ ゴシック"/>
              </a:rPr>
              <a:t>next to Timeline. The Timeline view appears above the Gantt Chart view. Your screen should look like the figure below. The Timeline View appears above the Gantt Chart</a:t>
            </a:r>
            <a:r>
              <a:rPr lang="en-US" b="0" i="0" u="none" strike="noStrike" baseline="0" dirty="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1205.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8500" y="3425895"/>
            <a:ext cx="7747000" cy="2749410"/>
          </a:xfrm>
          <a:prstGeom prst="rect">
            <a:avLst/>
          </a:prstGeom>
        </p:spPr>
      </p:pic>
    </p:spTree>
    <p:extLst>
      <p:ext uri="{BB962C8B-B14F-4D97-AF65-F5344CB8AC3E}">
        <p14:creationId xmlns:p14="http://schemas.microsoft.com/office/powerpoint/2010/main" xmlns="" val="96093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2.	Select all </a:t>
            </a:r>
            <a:r>
              <a:rPr lang="en-US" b="1" i="0" u="none" strike="noStrike" baseline="0" dirty="0" smtClean="0">
                <a:latin typeface="Segoe"/>
                <a:ea typeface="ＭＳ ゴシック"/>
              </a:rPr>
              <a:t>visible summary tasks</a:t>
            </a:r>
            <a:r>
              <a:rPr lang="en-US" b="0" i="0" u="none" strike="noStrike" baseline="0" dirty="0" smtClean="0">
                <a:latin typeface="Segoe"/>
                <a:ea typeface="ＭＳ ゴシック"/>
              </a:rPr>
              <a:t>. Place your cursor on the selected cells and right-click. From the menu, select </a:t>
            </a:r>
            <a:r>
              <a:rPr lang="en-US" b="1" i="0" u="none" strike="noStrike" baseline="0" dirty="0" smtClean="0">
                <a:solidFill>
                  <a:srgbClr val="FF0000"/>
                </a:solidFill>
                <a:latin typeface="Segoe"/>
                <a:ea typeface="ＭＳ ゴシック"/>
              </a:rPr>
              <a:t>Add to Timeline</a:t>
            </a:r>
            <a:r>
              <a:rPr lang="en-US" b="0" i="0" u="none" strike="noStrike" baseline="0" dirty="0" smtClean="0">
                <a:latin typeface="Segoe"/>
                <a:ea typeface="ＭＳ ゴシック"/>
              </a:rPr>
              <a:t>. Note that the Status meetings were not added to the timeline.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xmlns="" val="284936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Use the Timeline View to Display Project Information</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16</a:t>
            </a:fld>
            <a:endParaRPr lang="en-US" dirty="0"/>
          </a:p>
        </p:txBody>
      </p:sp>
      <p:pic>
        <p:nvPicPr>
          <p:cNvPr id="7" name="Picture 6" descr="1206.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62200" y="1600200"/>
            <a:ext cx="6223000" cy="3687260"/>
          </a:xfrm>
          <a:prstGeom prst="rect">
            <a:avLst/>
          </a:prstGeom>
        </p:spPr>
      </p:pic>
      <p:sp>
        <p:nvSpPr>
          <p:cNvPr id="3" name="Content Placeholder 2"/>
          <p:cNvSpPr>
            <a:spLocks noGrp="1"/>
          </p:cNvSpPr>
          <p:nvPr>
            <p:ph idx="1"/>
          </p:nvPr>
        </p:nvSpPr>
        <p:spPr/>
        <p:txBody>
          <a:bodyPr/>
          <a:lstStyle/>
          <a:p>
            <a:pPr lvl="1"/>
            <a:r>
              <a:rPr lang="en-US" sz="2000">
                <a:latin typeface="Segoe"/>
                <a:ea typeface="ＭＳ ゴシック"/>
              </a:rPr>
              <a:t>3.	You will be </a:t>
            </a:r>
            <a:br>
              <a:rPr lang="en-US" sz="2000">
                <a:latin typeface="Segoe"/>
                <a:ea typeface="ＭＳ ゴシック"/>
              </a:rPr>
            </a:br>
            <a:r>
              <a:rPr lang="en-US" sz="2000">
                <a:latin typeface="Segoe"/>
                <a:ea typeface="ＭＳ ゴシック"/>
              </a:rPr>
              <a:t>formatting </a:t>
            </a:r>
            <a:br>
              <a:rPr lang="en-US" sz="2000">
                <a:latin typeface="Segoe"/>
                <a:ea typeface="ＭＳ ゴシック"/>
              </a:rPr>
            </a:br>
            <a:r>
              <a:rPr lang="en-US" sz="2000">
                <a:latin typeface="Segoe"/>
                <a:ea typeface="ＭＳ ゴシック"/>
              </a:rPr>
              <a:t>the Timeline </a:t>
            </a:r>
            <a:br>
              <a:rPr lang="en-US" sz="2000">
                <a:latin typeface="Segoe"/>
                <a:ea typeface="ＭＳ ゴシック"/>
              </a:rPr>
            </a:br>
            <a:r>
              <a:rPr lang="en-US" sz="2000">
                <a:latin typeface="Segoe"/>
                <a:ea typeface="ＭＳ ゴシック"/>
              </a:rPr>
              <a:t>view area. </a:t>
            </a:r>
            <a:br>
              <a:rPr lang="en-US" sz="2000">
                <a:latin typeface="Segoe"/>
                <a:ea typeface="ＭＳ ゴシック"/>
              </a:rPr>
            </a:br>
            <a:r>
              <a:rPr lang="en-US" sz="2000">
                <a:latin typeface="Segoe"/>
                <a:ea typeface="ＭＳ ゴシック"/>
              </a:rPr>
              <a:t>Use your </a:t>
            </a:r>
            <a:br>
              <a:rPr lang="en-US" sz="2000">
                <a:latin typeface="Segoe"/>
                <a:ea typeface="ＭＳ ゴシック"/>
              </a:rPr>
            </a:br>
            <a:r>
              <a:rPr lang="en-US" sz="2000">
                <a:latin typeface="Segoe"/>
                <a:ea typeface="ＭＳ ゴシック"/>
              </a:rPr>
              <a:t>mouse to </a:t>
            </a:r>
            <a:br>
              <a:rPr lang="en-US" sz="2000">
                <a:latin typeface="Segoe"/>
                <a:ea typeface="ＭＳ ゴシック"/>
              </a:rPr>
            </a:br>
            <a:r>
              <a:rPr lang="en-US" sz="2000">
                <a:latin typeface="Segoe"/>
                <a:ea typeface="ＭＳ ゴシック"/>
              </a:rPr>
              <a:t>expand the </a:t>
            </a:r>
            <a:br>
              <a:rPr lang="en-US" sz="2000">
                <a:latin typeface="Segoe"/>
                <a:ea typeface="ＭＳ ゴシック"/>
              </a:rPr>
            </a:br>
            <a:r>
              <a:rPr lang="en-US" sz="2000">
                <a:latin typeface="Segoe"/>
                <a:ea typeface="ＭＳ ゴシック"/>
              </a:rPr>
              <a:t>timeline </a:t>
            </a:r>
            <a:br>
              <a:rPr lang="en-US" sz="2000">
                <a:latin typeface="Segoe"/>
                <a:ea typeface="ＭＳ ゴシック"/>
              </a:rPr>
            </a:br>
            <a:r>
              <a:rPr lang="en-US" sz="2000">
                <a:latin typeface="Segoe"/>
                <a:ea typeface="ＭＳ ゴシック"/>
              </a:rPr>
              <a:t>area in a </a:t>
            </a:r>
            <a:br>
              <a:rPr lang="en-US" sz="2000">
                <a:latin typeface="Segoe"/>
                <a:ea typeface="ＭＳ ゴシック"/>
              </a:rPr>
            </a:br>
            <a:r>
              <a:rPr lang="en-US" sz="2000">
                <a:latin typeface="Segoe"/>
                <a:ea typeface="ＭＳ ゴシック"/>
              </a:rPr>
              <a:t>similar way </a:t>
            </a:r>
            <a:br>
              <a:rPr lang="en-US" sz="2000">
                <a:latin typeface="Segoe"/>
                <a:ea typeface="ＭＳ ゴシック"/>
              </a:rPr>
            </a:br>
            <a:r>
              <a:rPr lang="en-US" sz="2000">
                <a:latin typeface="Segoe"/>
                <a:ea typeface="ＭＳ ゴシック"/>
              </a:rPr>
              <a:t>you move </a:t>
            </a:r>
            <a:br>
              <a:rPr lang="en-US" sz="2000">
                <a:latin typeface="Segoe"/>
                <a:ea typeface="ＭＳ ゴシック"/>
              </a:rPr>
            </a:br>
            <a:r>
              <a:rPr lang="en-US" sz="2000">
                <a:latin typeface="Segoe"/>
                <a:ea typeface="ＭＳ ゴシック"/>
              </a:rPr>
              <a:t>the vertical </a:t>
            </a:r>
            <a:br>
              <a:rPr lang="en-US" sz="2000">
                <a:latin typeface="Segoe"/>
                <a:ea typeface="ＭＳ ゴシック"/>
              </a:rPr>
            </a:br>
            <a:r>
              <a:rPr lang="en-US" sz="2000">
                <a:latin typeface="Segoe"/>
                <a:ea typeface="ＭＳ ゴシック"/>
              </a:rPr>
              <a:t>divider bar </a:t>
            </a:r>
            <a:br>
              <a:rPr lang="en-US" sz="2000">
                <a:latin typeface="Segoe"/>
                <a:ea typeface="ＭＳ ゴシック"/>
              </a:rPr>
            </a:br>
            <a:r>
              <a:rPr lang="en-US" sz="2000">
                <a:latin typeface="Segoe"/>
                <a:ea typeface="ＭＳ ゴシック"/>
              </a:rPr>
              <a:t>between the Gantt Chart and the table area. Your screen should look like the figure above.</a:t>
            </a:r>
          </a:p>
        </p:txBody>
      </p:sp>
      <p:sp>
        <p:nvSpPr>
          <p:cNvPr id="8" name="Rounded Rectangle 7"/>
          <p:cNvSpPr/>
          <p:nvPr/>
        </p:nvSpPr>
        <p:spPr bwMode="auto">
          <a:xfrm>
            <a:off x="5715000" y="1524000"/>
            <a:ext cx="2667000" cy="381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16981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smtClean="0">
                <a:latin typeface="Segoe"/>
                <a:ea typeface="ＭＳ ゴシック"/>
              </a:rPr>
              <a:t>4.	Click in the Timeline view area to activate that window. Click the </a:t>
            </a:r>
            <a:r>
              <a:rPr lang="en-US" sz="2000" b="1" i="0" u="none" strike="noStrike" baseline="0" dirty="0" smtClean="0">
                <a:solidFill>
                  <a:srgbClr val="FF0000"/>
                </a:solidFill>
                <a:latin typeface="Segoe"/>
                <a:ea typeface="ＭＳ ゴシック"/>
              </a:rPr>
              <a:t>Format</a:t>
            </a:r>
            <a:r>
              <a:rPr lang="en-US" sz="2000" b="1" i="0" u="none" strike="noStrike" baseline="0" dirty="0" smtClean="0">
                <a:latin typeface="Segoe"/>
                <a:ea typeface="ＭＳ ゴシック"/>
              </a:rPr>
              <a:t> </a:t>
            </a:r>
            <a:r>
              <a:rPr lang="en-US" sz="2000" b="0" i="0" u="none" strike="noStrike" baseline="0" dirty="0" smtClean="0">
                <a:latin typeface="Segoe"/>
                <a:ea typeface="ＭＳ ゴシック"/>
              </a:rPr>
              <a:t>tab under the </a:t>
            </a:r>
            <a:r>
              <a:rPr lang="en-US" sz="2000" b="1" i="0" u="none" strike="noStrike" baseline="0" dirty="0" smtClean="0">
                <a:solidFill>
                  <a:srgbClr val="FF0000"/>
                </a:solidFill>
                <a:latin typeface="Segoe"/>
                <a:ea typeface="ＭＳ ゴシック"/>
              </a:rPr>
              <a:t>Timeline</a:t>
            </a:r>
            <a:r>
              <a:rPr lang="en-US" sz="2000" b="1" i="0" u="none" strike="noStrike" baseline="0" dirty="0" smtClean="0">
                <a:latin typeface="Segoe"/>
                <a:ea typeface="ＭＳ ゴシック"/>
              </a:rPr>
              <a:t> </a:t>
            </a:r>
            <a:r>
              <a:rPr lang="en-US" sz="2000" b="1" i="0" u="none" strike="noStrike" baseline="0" dirty="0" smtClean="0">
                <a:solidFill>
                  <a:srgbClr val="FF0000"/>
                </a:solidFill>
                <a:latin typeface="Segoe"/>
                <a:ea typeface="ＭＳ ゴシック"/>
              </a:rPr>
              <a:t>Tools</a:t>
            </a:r>
            <a:r>
              <a:rPr lang="en-US" sz="2000" b="1" i="0" u="none" strike="noStrike" baseline="0" dirty="0" smtClean="0">
                <a:latin typeface="Segoe"/>
                <a:ea typeface="ＭＳ ゴシック"/>
              </a:rPr>
              <a:t> </a:t>
            </a:r>
            <a:r>
              <a:rPr lang="en-US" sz="2000" b="0" i="0" u="none" strike="noStrike" baseline="0" dirty="0" smtClean="0">
                <a:latin typeface="Segoe"/>
                <a:ea typeface="ＭＳ ゴシック"/>
              </a:rPr>
              <a:t>tab.</a:t>
            </a:r>
          </a:p>
          <a:p>
            <a:pPr lvl="1" rtl="0"/>
            <a:r>
              <a:rPr lang="en-US" sz="2000" b="0" i="0" u="none" strike="noStrike" baseline="0" dirty="0" smtClean="0">
                <a:latin typeface="Segoe"/>
                <a:ea typeface="ＭＳ ゴシック"/>
              </a:rPr>
              <a:t>5.	Note that the dates listed for each of the Scene Summary tasks are not completely visible. On the ribbon, in the </a:t>
            </a:r>
            <a:r>
              <a:rPr lang="en-US" sz="2000" b="1" i="0" u="none" strike="noStrike" baseline="0" dirty="0" smtClean="0">
                <a:latin typeface="Segoe"/>
                <a:ea typeface="ＭＳ ゴシック"/>
              </a:rPr>
              <a:t>Show/Hide group</a:t>
            </a:r>
            <a:r>
              <a:rPr lang="en-US" sz="2000" b="0" i="0" u="none" strike="noStrike" baseline="0" dirty="0" smtClean="0">
                <a:latin typeface="Segoe"/>
                <a:ea typeface="ＭＳ ゴシック"/>
              </a:rPr>
              <a:t>, click the down-arrow for the </a:t>
            </a:r>
            <a:r>
              <a:rPr lang="en-US" sz="2000" b="1" i="0" u="none" strike="noStrike" baseline="0" dirty="0" smtClean="0">
                <a:solidFill>
                  <a:srgbClr val="FF0000"/>
                </a:solidFill>
                <a:latin typeface="Segoe"/>
                <a:ea typeface="ＭＳ ゴシック"/>
              </a:rPr>
              <a:t>Text Lines</a:t>
            </a:r>
            <a:r>
              <a:rPr lang="en-US" sz="2000" b="1" i="0" u="none" strike="noStrike" baseline="0" dirty="0" smtClean="0">
                <a:latin typeface="Segoe"/>
                <a:ea typeface="ＭＳ ゴシック"/>
              </a:rPr>
              <a:t>: </a:t>
            </a:r>
            <a:r>
              <a:rPr lang="en-US" sz="2000" b="0" i="0" u="none" strike="noStrike" baseline="0" dirty="0" smtClean="0">
                <a:latin typeface="Segoe"/>
                <a:ea typeface="ＭＳ ゴシック"/>
              </a:rPr>
              <a:t>box and select </a:t>
            </a:r>
            <a:r>
              <a:rPr lang="en-US" sz="2000" b="1" i="0" u="none" strike="noStrike" baseline="0" dirty="0" smtClean="0">
                <a:solidFill>
                  <a:srgbClr val="FF0000"/>
                </a:solidFill>
                <a:latin typeface="Segoe"/>
                <a:ea typeface="ＭＳ ゴシック"/>
              </a:rPr>
              <a:t>2</a:t>
            </a:r>
            <a:r>
              <a:rPr lang="en-US" sz="2000" b="0" i="0" u="none" strike="noStrike" baseline="0" dirty="0" smtClean="0">
                <a:latin typeface="Times New Roman"/>
                <a:ea typeface="ＭＳ ゴシック"/>
              </a:rPr>
              <a:t>.</a:t>
            </a:r>
          </a:p>
          <a:p>
            <a:pPr lvl="1" rtl="0"/>
            <a:r>
              <a:rPr lang="en-US" sz="2000" b="0" i="0" u="none" strike="noStrike" baseline="0" dirty="0" smtClean="0">
                <a:latin typeface="Segoe"/>
                <a:ea typeface="ＭＳ ゴシック"/>
              </a:rPr>
              <a:t>6.	On the ribbon, select the </a:t>
            </a:r>
            <a:r>
              <a:rPr lang="en-US" sz="2000" b="1" i="0" u="none" strike="noStrike" baseline="0" dirty="0" smtClean="0">
                <a:solidFill>
                  <a:srgbClr val="FF0000"/>
                </a:solidFill>
                <a:latin typeface="Segoe"/>
                <a:ea typeface="ＭＳ ゴシック"/>
              </a:rPr>
              <a:t>Date Format </a:t>
            </a:r>
            <a:r>
              <a:rPr lang="en-US" sz="2000" b="0" i="0" u="none" strike="noStrike" baseline="0" dirty="0" smtClean="0">
                <a:latin typeface="Segoe"/>
                <a:ea typeface="ＭＳ ゴシック"/>
              </a:rPr>
              <a:t>button. From the list, select the option that displays date in </a:t>
            </a:r>
            <a:r>
              <a:rPr lang="en-US" sz="2000" b="1" i="0" u="none" strike="noStrike" baseline="0" dirty="0" smtClean="0">
                <a:latin typeface="Segoe"/>
                <a:ea typeface="ＭＳ ゴシック"/>
              </a:rPr>
              <a:t>Month/Day format. </a:t>
            </a:r>
            <a:r>
              <a:rPr lang="en-US" sz="2000" b="0" i="0" u="none" strike="noStrike" baseline="0" dirty="0" smtClean="0">
                <a:latin typeface="Segoe"/>
                <a:ea typeface="ＭＳ ゴシック"/>
              </a:rPr>
              <a:t>Your screen should look like the figure below.</a:t>
            </a:r>
            <a:endParaRPr lang="en-US" sz="2000"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1207.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5300" y="4215666"/>
            <a:ext cx="8153400" cy="1979438"/>
          </a:xfrm>
          <a:prstGeom prst="rect">
            <a:avLst/>
          </a:prstGeom>
        </p:spPr>
      </p:pic>
    </p:spTree>
    <p:extLst>
      <p:ext uri="{BB962C8B-B14F-4D97-AF65-F5344CB8AC3E}">
        <p14:creationId xmlns:p14="http://schemas.microsoft.com/office/powerpoint/2010/main" xmlns="" val="89577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7.	Depending on your screen resolution, Scenes 1 and 4 may still not show the starting and ending dates. On the Timeline, click the </a:t>
            </a:r>
            <a:r>
              <a:rPr lang="en-US" b="1" i="0" u="none" strike="noStrike" baseline="0" dirty="0" smtClean="0">
                <a:solidFill>
                  <a:srgbClr val="FF0000"/>
                </a:solidFill>
                <a:latin typeface="Segoe"/>
                <a:ea typeface="ＭＳ ゴシック"/>
              </a:rPr>
              <a:t>Scene 1</a:t>
            </a:r>
            <a:r>
              <a:rPr lang="en-US" b="1" i="0" u="none" strike="noStrike" baseline="0" dirty="0" smtClean="0">
                <a:latin typeface="Segoe"/>
                <a:ea typeface="ＭＳ ゴシック"/>
              </a:rPr>
              <a:t> </a:t>
            </a:r>
            <a:r>
              <a:rPr lang="en-US" b="0" i="0" u="none" strike="noStrike" baseline="0" dirty="0" smtClean="0">
                <a:latin typeface="Segoe"/>
                <a:ea typeface="ＭＳ ゴシック"/>
              </a:rPr>
              <a:t>box. Then on the ribbon, in the </a:t>
            </a:r>
            <a:r>
              <a:rPr lang="en-US" b="1" i="0" u="none" strike="noStrike" baseline="0" dirty="0" smtClean="0">
                <a:latin typeface="Segoe"/>
                <a:ea typeface="ＭＳ ゴシック"/>
              </a:rPr>
              <a:t>Current Selection</a:t>
            </a:r>
            <a:r>
              <a:rPr lang="en-US" b="0" i="0" u="none" strike="noStrike" baseline="0" dirty="0" smtClean="0">
                <a:latin typeface="Segoe"/>
                <a:ea typeface="ＭＳ ゴシック"/>
              </a:rPr>
              <a:t> group, click </a:t>
            </a:r>
            <a:r>
              <a:rPr lang="en-US" b="1" i="0" u="none" strike="noStrike" baseline="0" dirty="0" smtClean="0">
                <a:solidFill>
                  <a:srgbClr val="FF0000"/>
                </a:solidFill>
                <a:latin typeface="Segoe"/>
                <a:ea typeface="ＭＳ ゴシック"/>
              </a:rPr>
              <a:t>Display as Callout</a:t>
            </a:r>
            <a:r>
              <a:rPr lang="en-US" b="0" i="0" u="none" strike="noStrike" baseline="0" dirty="0" smtClean="0">
                <a:latin typeface="Times New Roman"/>
                <a:ea typeface="ＭＳ ゴシック"/>
              </a:rPr>
              <a:t>.</a:t>
            </a:r>
          </a:p>
          <a:p>
            <a:pPr lvl="1" rtl="0"/>
            <a:r>
              <a:rPr lang="en-US" b="0" i="0" u="none" strike="noStrike" baseline="0" dirty="0" smtClean="0">
                <a:latin typeface="Segoe"/>
                <a:ea typeface="ＭＳ ゴシック"/>
              </a:rPr>
              <a:t>8.	Repeat step 7 for Scene 4. By default, Microsoft Project displays the tasks above the Timeline. Notice now the dates are visible.</a:t>
            </a:r>
          </a:p>
          <a:p>
            <a:pPr lvl="1" rtl="0"/>
            <a:r>
              <a:rPr lang="en-US" b="0" i="0" u="none" strike="noStrike" baseline="0" dirty="0" smtClean="0">
                <a:latin typeface="Segoe"/>
                <a:ea typeface="ＭＳ ゴシック"/>
              </a:rPr>
              <a:t>9.	Place your cursor on the </a:t>
            </a:r>
            <a:r>
              <a:rPr lang="en-US" b="1" i="0" u="none" strike="noStrike" baseline="0" dirty="0" smtClean="0">
                <a:solidFill>
                  <a:srgbClr val="FF0000"/>
                </a:solidFill>
                <a:latin typeface="Segoe"/>
                <a:ea typeface="ＭＳ ゴシック"/>
              </a:rPr>
              <a:t>Scene 1</a:t>
            </a:r>
            <a:r>
              <a:rPr lang="en-US" b="1" i="0" u="none" strike="noStrike" baseline="0" dirty="0" smtClean="0">
                <a:latin typeface="Segoe"/>
                <a:ea typeface="ＭＳ ゴシック"/>
              </a:rPr>
              <a:t> </a:t>
            </a:r>
            <a:r>
              <a:rPr lang="en-US" b="0" i="0" u="none" strike="noStrike" baseline="0" dirty="0" smtClean="0">
                <a:latin typeface="Segoe"/>
                <a:ea typeface="ＭＳ ゴシック"/>
              </a:rPr>
              <a:t>task box above the Timeline and then drag it to below the timeline.</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xmlns="" val="1935377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10.	Repeat step 9 for Scene 4. Your screen should look similar to the figure</a:t>
            </a:r>
            <a:r>
              <a:rPr lang="en-US" b="0" i="0" u="none" strike="noStrike" dirty="0" smtClean="0">
                <a:latin typeface="Segoe"/>
                <a:ea typeface="ＭＳ ゴシック"/>
              </a:rPr>
              <a:t> below</a:t>
            </a:r>
            <a:r>
              <a:rPr lang="en-US" b="0" i="0" u="none" strike="noStrike" baseline="0" dirty="0" smtClean="0">
                <a:latin typeface="Segoe"/>
                <a:ea typeface="ＭＳ ゴシック"/>
              </a:rPr>
              <a:t>.</a:t>
            </a:r>
          </a:p>
          <a:p>
            <a:pPr lvl="1" rtl="0"/>
            <a:r>
              <a:rPr lang="en-US" b="0" i="0" u="none" strike="noStrike" baseline="0" dirty="0" smtClean="0">
                <a:latin typeface="Segoe"/>
                <a:ea typeface="ＭＳ ゴシック"/>
              </a:rPr>
              <a:t>11.	Now that you have the timeline formatted and displaying the information you want, you will copy it for presentation. On the ribbon, select the </a:t>
            </a:r>
            <a:r>
              <a:rPr lang="en-US" b="1" i="0" u="none" strike="noStrike" baseline="0" dirty="0" smtClean="0">
                <a:solidFill>
                  <a:srgbClr val="FF0000"/>
                </a:solidFill>
                <a:latin typeface="Segoe"/>
                <a:ea typeface="ＭＳ ゴシック"/>
              </a:rPr>
              <a:t>Copy Timeline </a:t>
            </a:r>
            <a:r>
              <a:rPr lang="en-US" b="0" i="0" u="none" strike="noStrike" baseline="0" dirty="0" smtClean="0">
                <a:latin typeface="Segoe"/>
                <a:ea typeface="ＭＳ ゴシック"/>
              </a:rPr>
              <a:t>button. From the list, select </a:t>
            </a:r>
            <a:r>
              <a:rPr lang="en-US" b="1" i="0" u="none" strike="noStrike" baseline="0" dirty="0" smtClean="0">
                <a:solidFill>
                  <a:srgbClr val="FF0000"/>
                </a:solidFill>
                <a:latin typeface="Segoe"/>
                <a:ea typeface="ＭＳ ゴシック"/>
              </a:rPr>
              <a:t>For Presentation</a:t>
            </a:r>
            <a:r>
              <a:rPr lang="en-US" b="0" i="0" u="none" strike="noStrike" baseline="0" dirty="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1208.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3700" y="3765484"/>
            <a:ext cx="8356600" cy="2375034"/>
          </a:xfrm>
          <a:prstGeom prst="rect">
            <a:avLst/>
          </a:prstGeom>
        </p:spPr>
      </p:pic>
      <p:sp>
        <p:nvSpPr>
          <p:cNvPr id="8" name="Rounded Rectangle 7"/>
          <p:cNvSpPr/>
          <p:nvPr/>
        </p:nvSpPr>
        <p:spPr bwMode="auto">
          <a:xfrm>
            <a:off x="5181600" y="5867400"/>
            <a:ext cx="2286000" cy="3048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94696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3" name="Picture 2" descr="1200.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3400" y="1752601"/>
            <a:ext cx="8153400" cy="1407106"/>
          </a:xfrm>
          <a:prstGeom prst="rect">
            <a:avLst/>
          </a:prstGeom>
        </p:spPr>
      </p:pic>
    </p:spTree>
    <p:extLst>
      <p:ext uri="{BB962C8B-B14F-4D97-AF65-F5344CB8AC3E}">
        <p14:creationId xmlns:p14="http://schemas.microsoft.com/office/powerpoint/2010/main" xmlns="" val="288204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12.	Open Microsoft PowerPoint. Start with a new blank presentation. Right-click the first slide and select </a:t>
            </a:r>
            <a:r>
              <a:rPr lang="en-US" b="1" i="0" u="none" strike="noStrike" baseline="0" dirty="0" smtClean="0">
                <a:latin typeface="Segoe"/>
                <a:ea typeface="ＭＳ ゴシック"/>
              </a:rPr>
              <a:t>Layout</a:t>
            </a:r>
            <a:r>
              <a:rPr lang="en-US" b="0" i="0" u="none" strike="noStrike" baseline="0" dirty="0" smtClean="0">
                <a:latin typeface="Segoe"/>
                <a:ea typeface="ＭＳ ゴシック"/>
              </a:rPr>
              <a:t>. From the list, select </a:t>
            </a:r>
            <a:r>
              <a:rPr lang="en-US" b="1" i="0" u="none" strike="noStrike" baseline="0" dirty="0" smtClean="0">
                <a:latin typeface="Segoe"/>
                <a:ea typeface="ＭＳ ゴシック"/>
              </a:rPr>
              <a:t>Blank</a:t>
            </a:r>
            <a:r>
              <a:rPr lang="en-US" b="0" i="0" u="none" strike="noStrike" baseline="0" dirty="0" smtClean="0">
                <a:latin typeface="Times New Roman"/>
                <a:ea typeface="ＭＳ ゴシック"/>
              </a:rPr>
              <a:t>.</a:t>
            </a:r>
          </a:p>
          <a:p>
            <a:pPr lvl="1" rtl="0"/>
            <a:r>
              <a:rPr lang="en-US" b="0" i="0" u="none" strike="noStrike" baseline="0" dirty="0" smtClean="0">
                <a:latin typeface="Segoe"/>
                <a:ea typeface="ＭＳ ゴシック"/>
              </a:rPr>
              <a:t>13.	Insert the timeline view you just copied by [pressing </a:t>
            </a:r>
            <a:r>
              <a:rPr lang="en-US" b="1" i="0" u="none" strike="noStrike" baseline="0" dirty="0" smtClean="0">
                <a:solidFill>
                  <a:srgbClr val="FF0000"/>
                </a:solidFill>
                <a:latin typeface="Segoe"/>
                <a:ea typeface="ＭＳ ゴシック"/>
              </a:rPr>
              <a:t>Ctrl-V</a:t>
            </a:r>
            <a:r>
              <a:rPr lang="en-US" b="0" i="0" u="none" strike="noStrike" baseline="0" dirty="0" smtClean="0">
                <a:latin typeface="Segoe"/>
                <a:ea typeface="ＭＳ ゴシック"/>
              </a:rPr>
              <a:t>] or clicking the </a:t>
            </a:r>
            <a:r>
              <a:rPr lang="en-US" b="1" i="0" u="none" strike="noStrike" baseline="0" dirty="0" smtClean="0">
                <a:latin typeface="Segoe"/>
                <a:ea typeface="ＭＳ ゴシック"/>
              </a:rPr>
              <a:t>Paste </a:t>
            </a:r>
            <a:r>
              <a:rPr lang="en-US" b="0" i="0" u="none" strike="noStrike" baseline="0" dirty="0" smtClean="0">
                <a:latin typeface="Segoe"/>
                <a:ea typeface="ＭＳ ゴシック"/>
              </a:rPr>
              <a:t>button on the Home ribbon.</a:t>
            </a:r>
          </a:p>
          <a:p>
            <a:pPr lvl="1" rtl="0"/>
            <a:r>
              <a:rPr lang="en-US" b="0" i="0" u="none" strike="noStrike" baseline="0" dirty="0" smtClean="0">
                <a:latin typeface="Segoe"/>
                <a:ea typeface="ＭＳ ゴシック"/>
              </a:rPr>
              <a:t>14.	</a:t>
            </a:r>
            <a:r>
              <a:rPr lang="en-US" b="1" i="0" u="none" strike="noStrike" baseline="0" dirty="0" smtClean="0">
                <a:latin typeface="Segoe"/>
                <a:ea typeface="ＭＳ ゴシック"/>
              </a:rPr>
              <a:t>CLOSE </a:t>
            </a:r>
            <a:r>
              <a:rPr lang="en-US" b="0" i="0" u="none" strike="noStrike" baseline="0" dirty="0" smtClean="0">
                <a:latin typeface="Segoe"/>
                <a:ea typeface="ＭＳ ゴシック"/>
              </a:rPr>
              <a:t>the PowerPoint document without saving the changes.</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xmlns="" val="43223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15.	In Microsoft Project, click the </a:t>
            </a:r>
            <a:r>
              <a:rPr lang="en-US" b="1" i="0" u="none" strike="noStrike" baseline="0" smtClean="0">
                <a:latin typeface="Segoe"/>
                <a:ea typeface="ＭＳ ゴシック"/>
              </a:rPr>
              <a:t>View </a:t>
            </a:r>
            <a:r>
              <a:rPr lang="en-US" b="0" i="0" u="none" strike="noStrike" baseline="0" smtClean="0">
                <a:latin typeface="Segoe"/>
                <a:ea typeface="ＭＳ ゴシック"/>
              </a:rPr>
              <a:t>tab. On the ribbon, clear the </a:t>
            </a:r>
            <a:r>
              <a:rPr lang="en-US" b="1" i="0" u="none" strike="noStrike" baseline="0" smtClean="0">
                <a:latin typeface="Segoe"/>
                <a:ea typeface="ＭＳ ゴシック"/>
              </a:rPr>
              <a:t>check box </a:t>
            </a:r>
            <a:r>
              <a:rPr lang="en-US" b="0" i="0" u="none" strike="noStrike" baseline="0" smtClean="0">
                <a:latin typeface="Segoe"/>
                <a:ea typeface="ＭＳ ゴシック"/>
              </a:rPr>
              <a:t>for the Timeline view. Microsoft removes the split window with the Timeline area.</a:t>
            </a:r>
          </a:p>
          <a:p>
            <a:pPr lvl="1" rtl="0"/>
            <a:r>
              <a:rPr lang="en-US" b="0" i="0" u="none" strike="noStrike" baseline="0" smtClean="0">
                <a:latin typeface="Segoe"/>
                <a:ea typeface="ＭＳ ゴシック"/>
              </a:rPr>
              <a:t>16.	[Press the </a:t>
            </a:r>
            <a:r>
              <a:rPr lang="en-US" b="1" i="0" u="none" strike="noStrike" baseline="0" smtClean="0">
                <a:latin typeface="Segoe"/>
                <a:ea typeface="ＭＳ ゴシック"/>
              </a:rPr>
              <a:t>F3 </a:t>
            </a:r>
            <a:r>
              <a:rPr lang="en-US" b="0" i="0" u="none" strike="noStrike" baseline="0" smtClean="0">
                <a:latin typeface="Segoe"/>
                <a:ea typeface="ＭＳ ゴシック"/>
              </a:rPr>
              <a:t>key] to clear the Summary Tasks filter.</a:t>
            </a:r>
          </a:p>
          <a:p>
            <a:pPr lvl="1" rtl="0"/>
            <a:r>
              <a:rPr lang="en-US" b="0" i="0" u="none" strike="noStrike" baseline="0" smtClean="0">
                <a:latin typeface="Segoe"/>
                <a:ea typeface="ＭＳ ゴシック"/>
              </a:rPr>
              <a:t>17.	</a:t>
            </a:r>
            <a:r>
              <a:rPr lang="en-US" b="1" i="0" u="none" strike="noStrike" baseline="0" smtClean="0">
                <a:latin typeface="Segoe"/>
                <a:ea typeface="ＭＳ ゴシック"/>
              </a:rPr>
              <a:t>SAVE </a:t>
            </a:r>
            <a:r>
              <a:rPr lang="en-US" b="0" i="0" u="none" strike="noStrike" baseline="0" smtClean="0">
                <a:latin typeface="Segoe"/>
                <a:ea typeface="ＭＳ ゴシック"/>
              </a:rPr>
              <a:t>the project schedule.</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Project open to use in the next exercise.</a:t>
            </a:r>
          </a:p>
          <a:p>
            <a:r>
              <a:rPr lang="en-US">
                <a:latin typeface="Segoe"/>
                <a:ea typeface="ＭＳ ゴシック"/>
              </a:rPr>
              <a:t>In this exercise, you made a snapshot of a Timeline view and pasted the image into a blank PowerPoint presentation that you are preparing for Don Funk’s agent. </a:t>
            </a:r>
          </a:p>
          <a:p>
            <a:pPr lvl="0"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xmlns="" val="365138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1800" b="0" i="0" u="none" strike="noStrike" baseline="0" dirty="0" smtClean="0">
                <a:latin typeface="Segoe"/>
                <a:ea typeface="ＭＳ ゴシック"/>
              </a:rPr>
              <a:t>In general, you can copy and paste data to and from Microsoft Project using the various copy and paste commands in Microsoft Project (</a:t>
            </a:r>
            <a:r>
              <a:rPr lang="en-US" sz="1800" b="1" i="0" u="none" strike="noStrike" baseline="0" dirty="0" smtClean="0">
                <a:latin typeface="Segoe"/>
                <a:ea typeface="ＭＳ ゴシック"/>
              </a:rPr>
              <a:t>Copy, Copy Picture, Copy Cell, Paste, Paste Special</a:t>
            </a:r>
            <a:r>
              <a:rPr lang="en-US" sz="1800" b="0" i="0" u="none" strike="noStrike" baseline="0" dirty="0" smtClean="0">
                <a:latin typeface="Segoe"/>
                <a:ea typeface="ＭＳ ゴシック"/>
              </a:rPr>
              <a:t>, etc.). </a:t>
            </a:r>
          </a:p>
          <a:p>
            <a:pPr lvl="0" rtl="0"/>
            <a:r>
              <a:rPr lang="en-US" sz="1800" b="0" i="0" u="none" strike="noStrike" baseline="0" dirty="0" smtClean="0">
                <a:latin typeface="Segoe"/>
                <a:ea typeface="ＭＳ ゴシック"/>
              </a:rPr>
              <a:t>When you copy data from Microsoft Project, you can choose one of two options to achieve your desired results:</a:t>
            </a:r>
          </a:p>
          <a:p>
            <a:pPr marL="457200" lvl="0" indent="-457200" rtl="0">
              <a:buFont typeface="+mj-lt"/>
              <a:buAutoNum type="arabicPeriod"/>
            </a:pPr>
            <a:r>
              <a:rPr lang="en-US" sz="1800" b="0" i="0" u="none" strike="noStrike" baseline="0" dirty="0" smtClean="0">
                <a:latin typeface="Segoe"/>
                <a:ea typeface="ＭＳ ゴシック"/>
              </a:rPr>
              <a:t>You can </a:t>
            </a:r>
            <a:r>
              <a:rPr lang="en-US" sz="1800" b="1" i="0" u="none" strike="noStrike" baseline="0" dirty="0" smtClean="0">
                <a:latin typeface="Segoe"/>
                <a:ea typeface="ＭＳ ゴシック"/>
              </a:rPr>
              <a:t>copy text </a:t>
            </a:r>
            <a:r>
              <a:rPr lang="en-US" sz="1800" b="0" i="0" u="none" strike="noStrike" baseline="0" dirty="0" smtClean="0">
                <a:latin typeface="Segoe"/>
                <a:ea typeface="ＭＳ ゴシック"/>
              </a:rPr>
              <a:t>(such as task names or dates) from a table and paste it as text into the destination program. Using a Copy command enables you to edit data in the destination program.</a:t>
            </a:r>
          </a:p>
          <a:p>
            <a:pPr marL="457200" lvl="0" indent="-457200" rtl="0">
              <a:buFont typeface="+mj-lt"/>
              <a:buAutoNum type="arabicPeriod"/>
            </a:pPr>
            <a:r>
              <a:rPr lang="en-US" sz="1800" b="0" i="0" u="none" strike="noStrike" baseline="0" dirty="0" smtClean="0">
                <a:latin typeface="Segoe"/>
                <a:ea typeface="ＭＳ ゴシック"/>
              </a:rPr>
              <a:t>You can </a:t>
            </a:r>
            <a:r>
              <a:rPr lang="en-US" sz="1800" b="1" i="0" u="none" strike="noStrike" baseline="0" dirty="0" smtClean="0">
                <a:latin typeface="Segoe"/>
                <a:ea typeface="ＭＳ ゴシック"/>
              </a:rPr>
              <a:t>copy a graphic image </a:t>
            </a:r>
            <a:r>
              <a:rPr lang="en-US" sz="1800" b="0" i="0" u="none" strike="noStrike" baseline="0" dirty="0" smtClean="0">
                <a:latin typeface="Segoe"/>
                <a:ea typeface="ＭＳ ゴシック"/>
              </a:rPr>
              <a:t>of a view from Microsoft Project and paste it as a graphic image in the destination program (as you did in this exercise). You can create a graphic image of a view or part of a view using the Copy Picture command. Using the Copy Picture command results in an image that can only be edited with a graphics editing program (such as Microsoft Paint).</a:t>
            </a:r>
            <a:endParaRPr lang="en-US" sz="1800"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xmlns="" val="57406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When you paste data into Microsoft Project from other programs, you also have two options to achieve your desired results:</a:t>
            </a:r>
          </a:p>
          <a:p>
            <a:pPr marL="457200" lvl="0" indent="-457200" rtl="0">
              <a:buFont typeface="+mj-lt"/>
              <a:buAutoNum type="arabicPeriod"/>
            </a:pPr>
            <a:r>
              <a:rPr lang="en-US" b="0" i="0" u="none" strike="noStrike" baseline="0" dirty="0" smtClean="0">
                <a:latin typeface="Segoe"/>
                <a:ea typeface="ＭＳ ゴシック"/>
              </a:rPr>
              <a:t>You can </a:t>
            </a:r>
            <a:r>
              <a:rPr lang="en-US" b="1" i="0" u="none" strike="noStrike" baseline="0" dirty="0" smtClean="0">
                <a:latin typeface="Segoe"/>
                <a:ea typeface="ＭＳ ゴシック"/>
              </a:rPr>
              <a:t>paste text </a:t>
            </a:r>
            <a:r>
              <a:rPr lang="en-US" b="0" i="0" u="none" strike="noStrike" baseline="0" dirty="0" smtClean="0">
                <a:latin typeface="Segoe"/>
                <a:ea typeface="ＭＳ ゴシック"/>
              </a:rPr>
              <a:t>(such as a task list) into a table in Microsoft Project. For example, you could paste a series of resource names that are organized in a vertical column from Microsoft Excel to the Resource Name column in Microsoft Project.</a:t>
            </a:r>
          </a:p>
          <a:p>
            <a:pPr marL="457200" lvl="0" indent="-457200" rtl="0">
              <a:buFont typeface="+mj-lt"/>
              <a:buAutoNum type="arabicPeriod"/>
            </a:pPr>
            <a:r>
              <a:rPr lang="en-US" b="0" i="0" u="none" strike="noStrike" baseline="0" dirty="0" smtClean="0">
                <a:latin typeface="Segoe"/>
                <a:ea typeface="ＭＳ ゴシック"/>
              </a:rPr>
              <a:t>You can </a:t>
            </a:r>
            <a:r>
              <a:rPr lang="en-US" b="1" i="0" u="none" strike="noStrike" baseline="0" dirty="0" smtClean="0">
                <a:latin typeface="Segoe"/>
                <a:ea typeface="ＭＳ ゴシック"/>
              </a:rPr>
              <a:t>paste a graphic image </a:t>
            </a:r>
            <a:r>
              <a:rPr lang="en-US" b="0" i="0" u="none" strike="noStrike" baseline="0" dirty="0" smtClean="0">
                <a:latin typeface="Segoe"/>
                <a:ea typeface="ＭＳ ゴシック"/>
              </a:rPr>
              <a:t>or an </a:t>
            </a:r>
            <a:r>
              <a:rPr lang="en-US" b="1" i="0" u="none" strike="noStrike" baseline="0" dirty="0" smtClean="0">
                <a:latin typeface="Segoe"/>
                <a:ea typeface="ＭＳ ゴシック"/>
              </a:rPr>
              <a:t>OLE</a:t>
            </a:r>
            <a:r>
              <a:rPr lang="en-US" b="0" i="0" u="none" strike="noStrike" baseline="0" dirty="0" smtClean="0">
                <a:latin typeface="Segoe"/>
                <a:ea typeface="ＭＳ ゴシック"/>
              </a:rPr>
              <a:t> object from another program into a graphical portion of a Gantt Chart view; to a task, resource, or assignment note; to a form view, such as the Task form view; or </a:t>
            </a:r>
            <a:r>
              <a:rPr lang="en-US" b="0" i="0" u="none" strike="noStrike" baseline="0" dirty="0" smtClean="0">
                <a:solidFill>
                  <a:srgbClr val="FF0000"/>
                </a:solidFill>
                <a:latin typeface="Segoe"/>
                <a:ea typeface="ＭＳ ゴシック"/>
              </a:rPr>
              <a:t>even to the header, footer, or legend of a view or report.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xmlns="" val="307706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the Timeline View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smtClean="0">
                <a:solidFill>
                  <a:srgbClr val="FF0000"/>
                </a:solidFill>
                <a:latin typeface="Segoe"/>
                <a:ea typeface="ＭＳ ゴシック"/>
              </a:rPr>
              <a:t>Be careful when pasting text as multiple columns. </a:t>
            </a:r>
          </a:p>
          <a:p>
            <a:pPr marL="457200" lvl="0" indent="-457200" rtl="0">
              <a:buFont typeface="+mj-lt"/>
              <a:buAutoNum type="arabicPeriod"/>
            </a:pPr>
            <a:r>
              <a:rPr lang="en-US" b="0" i="0" u="none" strike="noStrike" baseline="0" dirty="0" smtClean="0">
                <a:latin typeface="Segoe"/>
                <a:ea typeface="ＭＳ ゴシック"/>
              </a:rPr>
              <a:t>First, make sure that the </a:t>
            </a:r>
            <a:r>
              <a:rPr lang="en-US" b="1" i="0" u="none" strike="noStrike" baseline="0" dirty="0" smtClean="0">
                <a:latin typeface="Segoe"/>
                <a:ea typeface="ＭＳ ゴシック"/>
              </a:rPr>
              <a:t>order of the information </a:t>
            </a:r>
            <a:r>
              <a:rPr lang="en-US" b="0" i="0" u="none" strike="noStrike" baseline="0" dirty="0" smtClean="0">
                <a:latin typeface="Segoe"/>
                <a:ea typeface="ＭＳ ゴシック"/>
              </a:rPr>
              <a:t>in the source program matches the order of columns in the Microsoft Project table. (You can rearrange the order of the columns in the source program to match the order of the columns in Microsoft Project or vice versa.) </a:t>
            </a:r>
          </a:p>
          <a:p>
            <a:pPr marL="457200" lvl="0" indent="-457200" rtl="0">
              <a:buFont typeface="+mj-lt"/>
              <a:buAutoNum type="arabicPeriod"/>
            </a:pPr>
            <a:r>
              <a:rPr lang="en-US" b="0" i="0" u="none" strike="noStrike" baseline="0" dirty="0" smtClean="0">
                <a:latin typeface="Segoe"/>
                <a:ea typeface="ＭＳ ゴシック"/>
              </a:rPr>
              <a:t>Second, make sure that the columns in the source program support </a:t>
            </a:r>
            <a:r>
              <a:rPr lang="en-US" b="1" i="0" u="none" strike="noStrike" baseline="0" dirty="0" smtClean="0">
                <a:latin typeface="Segoe"/>
                <a:ea typeface="ＭＳ ゴシック"/>
              </a:rPr>
              <a:t>the same type of data </a:t>
            </a:r>
            <a:r>
              <a:rPr lang="en-US" b="0" i="0" u="none" strike="noStrike" baseline="0" dirty="0" smtClean="0">
                <a:latin typeface="Segoe"/>
                <a:ea typeface="ＭＳ ゴシック"/>
              </a:rPr>
              <a:t>as do the columns in Microsoft Project (text, currency, numbers, etc.).</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xmlns="" val="337747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Saving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You can import/export </a:t>
            </a:r>
            <a:r>
              <a:rPr lang="en-US" b="0" i="0" u="none" strike="noStrike" baseline="0" dirty="0" smtClean="0">
                <a:latin typeface="Segoe"/>
                <a:ea typeface="ＭＳ ゴシック"/>
              </a:rPr>
              <a:t>information from your project schedule from/to sources outside Microsoft Project. </a:t>
            </a:r>
          </a:p>
          <a:p>
            <a:pPr lvl="0" rtl="0"/>
            <a:r>
              <a:rPr lang="en-US" b="1" i="0" u="none" strike="noStrike" baseline="0" dirty="0" smtClean="0">
                <a:latin typeface="Segoe"/>
                <a:ea typeface="ＭＳ ゴシック"/>
              </a:rPr>
              <a:t>You can import/export in XML format</a:t>
            </a:r>
            <a:r>
              <a:rPr lang="en-US" b="0" i="0" u="none" strike="noStrike" baseline="0" dirty="0" smtClean="0">
                <a:latin typeface="Segoe"/>
                <a:ea typeface="ＭＳ ゴシック"/>
              </a:rPr>
              <a:t>, as a Microsoft Database file, or import/export directly from/to Excel. </a:t>
            </a:r>
          </a:p>
          <a:p>
            <a:pPr lvl="0" rtl="0"/>
            <a:r>
              <a:rPr lang="en-US" b="0" i="0" u="none" strike="noStrike" baseline="0" dirty="0" smtClean="0">
                <a:latin typeface="Segoe"/>
                <a:ea typeface="ＭＳ ゴシック"/>
              </a:rPr>
              <a:t>By using </a:t>
            </a:r>
            <a:r>
              <a:rPr lang="en-US" b="0" i="0" u="none" strike="noStrike" baseline="0" dirty="0" smtClean="0">
                <a:solidFill>
                  <a:srgbClr val="FF0000"/>
                </a:solidFill>
                <a:latin typeface="Segoe"/>
                <a:ea typeface="ＭＳ ゴシック"/>
              </a:rPr>
              <a:t>import/export maps </a:t>
            </a:r>
            <a:r>
              <a:rPr lang="en-US" b="0" i="0" u="none" strike="noStrike" baseline="0" dirty="0" smtClean="0">
                <a:latin typeface="Segoe"/>
                <a:ea typeface="ＭＳ ゴシック"/>
              </a:rPr>
              <a:t>to specify how the data will be used, Microsoft Project prepares the data for either importing or exporting.</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xmlns="" val="397148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 </a:t>
            </a:r>
            <a:r>
              <a:rPr lang="en-US" b="0" i="0" u="none" strike="noStrike" baseline="0" dirty="0" smtClean="0">
                <a:latin typeface="Segoe"/>
                <a:ea typeface="ＭＳ ゴシック"/>
              </a:rPr>
              <a:t>the project schedule you created in the previous exercise.</a:t>
            </a:r>
          </a:p>
          <a:p>
            <a:pPr lvl="0" rtl="0"/>
            <a:r>
              <a:rPr lang="en-US" b="0" i="0" u="none" strike="noStrike" baseline="0" dirty="0" smtClean="0">
                <a:latin typeface="Segoe"/>
                <a:ea typeface="ＭＳ ゴシック"/>
              </a:rPr>
              <a:t>You have been asked to provide project cost information to the accounting department, which does not have or use Microsoft Project. You need to provide task level details on planned cost and actual costs for your project in Microsoft Excel format.</a:t>
            </a:r>
          </a:p>
          <a:p>
            <a:pPr lvl="1" rtl="0"/>
            <a:r>
              <a:rPr lang="en-US" b="0" i="0" u="none" strike="noStrike" baseline="0" dirty="0" smtClean="0">
                <a:latin typeface="Segoe"/>
                <a:ea typeface="ＭＳ ゴシック"/>
              </a:rPr>
              <a:t>1.	On the </a:t>
            </a:r>
            <a:r>
              <a:rPr lang="en-US" b="1" i="0" u="none" strike="noStrike" baseline="0" dirty="0" smtClean="0">
                <a:latin typeface="Segoe"/>
                <a:ea typeface="ＭＳ ゴシック"/>
              </a:rPr>
              <a:t>View</a:t>
            </a:r>
            <a:r>
              <a:rPr lang="en-US" b="0" i="0" u="none" strike="noStrike" baseline="0" dirty="0" smtClean="0">
                <a:latin typeface="Segoe"/>
                <a:ea typeface="ＭＳ ゴシック"/>
              </a:rPr>
              <a:t> ribbon, in the Task Views group, click the </a:t>
            </a:r>
            <a:r>
              <a:rPr lang="en-US" b="1" i="0" u="none" strike="noStrike" baseline="0" dirty="0" smtClean="0">
                <a:solidFill>
                  <a:srgbClr val="FF0000"/>
                </a:solidFill>
                <a:latin typeface="Segoe"/>
                <a:ea typeface="ＭＳ ゴシック"/>
              </a:rPr>
              <a:t>Other Views </a:t>
            </a:r>
            <a:r>
              <a:rPr lang="en-US" b="0" i="0" u="none" strike="noStrike" baseline="0" dirty="0" smtClean="0">
                <a:latin typeface="Segoe"/>
                <a:ea typeface="ＭＳ ゴシック"/>
              </a:rPr>
              <a:t>button, and then click </a:t>
            </a:r>
            <a:r>
              <a:rPr lang="en-US" b="1" i="0" u="none" strike="noStrike" baseline="0" dirty="0" smtClean="0">
                <a:solidFill>
                  <a:srgbClr val="FF0000"/>
                </a:solidFill>
                <a:latin typeface="Segoe"/>
                <a:ea typeface="ＭＳ ゴシック"/>
              </a:rPr>
              <a:t>More Views</a:t>
            </a:r>
            <a:r>
              <a:rPr lang="en-US" b="0" i="0" u="none" strike="noStrike" baseline="0" dirty="0" smtClean="0">
                <a:latin typeface="Segoe"/>
                <a:ea typeface="ＭＳ ゴシック"/>
              </a:rPr>
              <a:t>. The </a:t>
            </a:r>
            <a:r>
              <a:rPr lang="en-US" b="1" i="0" u="none" strike="noStrike" baseline="0" dirty="0" smtClean="0">
                <a:latin typeface="Segoe"/>
                <a:ea typeface="ＭＳ ゴシック"/>
              </a:rPr>
              <a:t>More Views </a:t>
            </a:r>
            <a:r>
              <a:rPr lang="en-US" b="0" i="0" u="none" strike="noStrike" baseline="0" dirty="0" smtClean="0">
                <a:latin typeface="Segoe"/>
                <a:ea typeface="ＭＳ ゴシック"/>
              </a:rPr>
              <a:t>dialog box appears.</a:t>
            </a:r>
          </a:p>
          <a:p>
            <a:pPr lvl="1" rtl="0"/>
            <a:r>
              <a:rPr lang="en-US" b="0" i="0" u="none" strike="noStrike" baseline="0" dirty="0" smtClean="0">
                <a:latin typeface="Segoe"/>
                <a:ea typeface="ＭＳ ゴシック"/>
              </a:rPr>
              <a:t>2.	In the dialog box, locate and select the </a:t>
            </a:r>
            <a:r>
              <a:rPr lang="en-US" b="1" i="0" u="none" strike="noStrike" baseline="0" dirty="0" smtClean="0">
                <a:solidFill>
                  <a:srgbClr val="FF0000"/>
                </a:solidFill>
                <a:latin typeface="Segoe"/>
                <a:ea typeface="ＭＳ ゴシック"/>
              </a:rPr>
              <a:t>Task Sheet </a:t>
            </a:r>
            <a:r>
              <a:rPr lang="en-US" b="0" i="0" u="none" strike="noStrike" baseline="0" dirty="0" smtClean="0">
                <a:latin typeface="Segoe"/>
                <a:ea typeface="ＭＳ ゴシック"/>
              </a:rPr>
              <a:t>view. Click the </a:t>
            </a:r>
            <a:r>
              <a:rPr lang="en-US" b="1" i="0" u="none" strike="noStrike" baseline="0" dirty="0" smtClean="0">
                <a:solidFill>
                  <a:srgbClr val="FF0000"/>
                </a:solidFill>
                <a:latin typeface="Segoe"/>
                <a:ea typeface="ＭＳ ゴシック"/>
              </a:rPr>
              <a:t>Apply</a:t>
            </a:r>
            <a:r>
              <a:rPr lang="en-US" b="1" i="0" u="none" strike="noStrike" baseline="0" dirty="0" smtClean="0">
                <a:latin typeface="Segoe"/>
                <a:ea typeface="ＭＳ ゴシック"/>
              </a:rPr>
              <a:t> </a:t>
            </a:r>
            <a:r>
              <a:rPr lang="en-US" b="0" i="0" u="none" strike="noStrike" baseline="0" dirty="0" smtClean="0">
                <a:latin typeface="Segoe"/>
                <a:ea typeface="ＭＳ ゴシック"/>
              </a:rPr>
              <a:t>button.</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xmlns="" val="358530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3.	Click the </a:t>
            </a:r>
            <a:r>
              <a:rPr lang="en-US" b="1" i="0" u="none" strike="noStrike" baseline="0" dirty="0" smtClean="0">
                <a:solidFill>
                  <a:srgbClr val="FF0000"/>
                </a:solidFill>
                <a:latin typeface="Segoe"/>
                <a:ea typeface="ＭＳ ゴシック"/>
              </a:rPr>
              <a:t>Tables</a:t>
            </a:r>
            <a:r>
              <a:rPr lang="en-US" b="1" i="0" u="none" strike="noStrike" baseline="0" dirty="0" smtClean="0">
                <a:latin typeface="Segoe"/>
                <a:ea typeface="ＭＳ ゴシック"/>
              </a:rPr>
              <a:t> </a:t>
            </a:r>
            <a:r>
              <a:rPr lang="en-US" b="0" i="0" u="none" strike="noStrike" baseline="0" dirty="0" smtClean="0">
                <a:latin typeface="Segoe"/>
                <a:ea typeface="ＭＳ ゴシック"/>
              </a:rPr>
              <a:t>button and select the </a:t>
            </a:r>
            <a:r>
              <a:rPr lang="en-US" b="1" i="0" u="none" strike="noStrike" baseline="0" dirty="0" smtClean="0">
                <a:latin typeface="Segoe"/>
                <a:ea typeface="ＭＳ ゴシック"/>
              </a:rPr>
              <a:t>Cost </a:t>
            </a:r>
            <a:r>
              <a:rPr lang="en-US" b="0" i="0" u="none" strike="noStrike" baseline="0" dirty="0" smtClean="0">
                <a:latin typeface="Segoe"/>
                <a:ea typeface="ＭＳ ゴシック"/>
              </a:rPr>
              <a:t>table.</a:t>
            </a:r>
          </a:p>
          <a:p>
            <a:pPr lvl="1" rtl="0"/>
            <a:r>
              <a:rPr lang="en-US" b="0" i="0" u="none" strike="noStrike" baseline="0" dirty="0" smtClean="0">
                <a:latin typeface="Segoe"/>
                <a:ea typeface="ＭＳ ゴシック"/>
              </a:rPr>
              <a:t>4.	Click the </a:t>
            </a:r>
            <a:r>
              <a:rPr lang="en-US" b="1" i="0" u="none" strike="noStrike" baseline="0" dirty="0" smtClean="0">
                <a:solidFill>
                  <a:srgbClr val="FF0000"/>
                </a:solidFill>
                <a:latin typeface="Segoe"/>
                <a:ea typeface="ＭＳ ゴシック"/>
              </a:rPr>
              <a:t>File</a:t>
            </a:r>
            <a:r>
              <a:rPr lang="en-US" b="1" i="0" u="none" strike="noStrike" baseline="0" dirty="0" smtClean="0">
                <a:latin typeface="Segoe"/>
                <a:ea typeface="ＭＳ ゴシック"/>
              </a:rPr>
              <a:t> </a:t>
            </a:r>
            <a:r>
              <a:rPr lang="en-US" b="0" i="0" u="none" strike="noStrike" baseline="0" dirty="0" smtClean="0">
                <a:latin typeface="Segoe"/>
                <a:ea typeface="ＭＳ ゴシック"/>
              </a:rPr>
              <a:t>tab and select </a:t>
            </a:r>
            <a:r>
              <a:rPr lang="en-US" b="1" i="0" u="none" strike="noStrike" baseline="0" dirty="0" smtClean="0">
                <a:solidFill>
                  <a:srgbClr val="FF0000"/>
                </a:solidFill>
                <a:latin typeface="Segoe"/>
                <a:ea typeface="ＭＳ ゴシック"/>
              </a:rPr>
              <a:t>Save</a:t>
            </a:r>
            <a:r>
              <a:rPr lang="en-US" b="1" i="0" u="none" strike="noStrike" baseline="0" dirty="0" smtClean="0">
                <a:latin typeface="Segoe"/>
                <a:ea typeface="ＭＳ ゴシック"/>
              </a:rPr>
              <a:t> </a:t>
            </a:r>
            <a:r>
              <a:rPr lang="en-US" b="1" i="0" u="none" strike="noStrike" baseline="0" dirty="0" smtClean="0">
                <a:solidFill>
                  <a:srgbClr val="FF0000"/>
                </a:solidFill>
                <a:latin typeface="Segoe"/>
                <a:ea typeface="ＭＳ ゴシック"/>
              </a:rPr>
              <a:t>as</a:t>
            </a:r>
            <a:r>
              <a:rPr lang="en-US" b="0" i="0" u="none" strike="noStrike" baseline="0" dirty="0" smtClean="0">
                <a:latin typeface="Segoe"/>
                <a:ea typeface="ＭＳ ゴシック"/>
              </a:rPr>
              <a:t>. (Save your file in the location specified by your instructor.)</a:t>
            </a:r>
          </a:p>
          <a:p>
            <a:pPr lvl="1" rtl="0"/>
            <a:r>
              <a:rPr lang="en-US" b="0" i="0" u="none" strike="noStrike" baseline="0" dirty="0" smtClean="0">
                <a:latin typeface="Segoe"/>
                <a:ea typeface="ＭＳ ゴシック"/>
              </a:rPr>
              <a:t>5.	Click the </a:t>
            </a:r>
            <a:r>
              <a:rPr lang="en-US" b="1" i="0" u="none" strike="noStrike" baseline="0" dirty="0" smtClean="0">
                <a:solidFill>
                  <a:srgbClr val="FF0000"/>
                </a:solidFill>
                <a:latin typeface="Segoe"/>
                <a:ea typeface="ＭＳ ゴシック"/>
              </a:rPr>
              <a:t>down-arrow</a:t>
            </a:r>
            <a:r>
              <a:rPr lang="en-US" b="1" i="0" u="none" strike="noStrike" baseline="0" dirty="0" smtClean="0">
                <a:latin typeface="Segoe"/>
                <a:ea typeface="ＭＳ ゴシック"/>
              </a:rPr>
              <a:t> </a:t>
            </a:r>
            <a:r>
              <a:rPr lang="en-US" b="0" i="0" u="none" strike="noStrike" baseline="0" dirty="0" smtClean="0">
                <a:latin typeface="Segoe"/>
                <a:ea typeface="ＭＳ ゴシック"/>
              </a:rPr>
              <a:t>next to the </a:t>
            </a:r>
            <a:r>
              <a:rPr lang="en-US" b="1" i="0" u="none" strike="noStrike" baseline="0" dirty="0" smtClean="0">
                <a:solidFill>
                  <a:srgbClr val="FF0000"/>
                </a:solidFill>
                <a:latin typeface="Segoe"/>
                <a:ea typeface="ＭＳ ゴシック"/>
              </a:rPr>
              <a:t>Save</a:t>
            </a:r>
            <a:r>
              <a:rPr lang="en-US" b="1" i="0" u="none" strike="noStrike" baseline="0" dirty="0" smtClean="0">
                <a:latin typeface="Segoe"/>
                <a:ea typeface="ＭＳ ゴシック"/>
              </a:rPr>
              <a:t> </a:t>
            </a:r>
            <a:r>
              <a:rPr lang="en-US" b="1" i="0" u="none" strike="noStrike" baseline="0" dirty="0" smtClean="0">
                <a:solidFill>
                  <a:srgbClr val="FF0000"/>
                </a:solidFill>
                <a:latin typeface="Segoe"/>
                <a:ea typeface="ＭＳ ゴシック"/>
              </a:rPr>
              <a:t>as</a:t>
            </a:r>
            <a:r>
              <a:rPr lang="en-US" b="1" i="0" u="none" strike="noStrike" baseline="0" dirty="0" smtClean="0">
                <a:latin typeface="Segoe"/>
                <a:ea typeface="ＭＳ ゴシック"/>
              </a:rPr>
              <a:t> </a:t>
            </a:r>
            <a:r>
              <a:rPr lang="en-US" b="1" i="0" u="none" strike="noStrike" baseline="0" dirty="0" smtClean="0">
                <a:solidFill>
                  <a:srgbClr val="FF0000"/>
                </a:solidFill>
                <a:latin typeface="Segoe"/>
                <a:ea typeface="ＭＳ ゴシック"/>
              </a:rPr>
              <a:t>type</a:t>
            </a:r>
            <a:r>
              <a:rPr lang="en-US" b="1" i="0" u="none" strike="noStrike" baseline="0" dirty="0" smtClean="0">
                <a:latin typeface="Segoe"/>
                <a:ea typeface="ＭＳ ゴシック"/>
              </a:rPr>
              <a:t>: </a:t>
            </a:r>
            <a:r>
              <a:rPr lang="en-US" b="0" i="0" u="none" strike="noStrike" baseline="0" dirty="0" smtClean="0">
                <a:latin typeface="Segoe"/>
                <a:ea typeface="ＭＳ ゴシック"/>
              </a:rPr>
              <a:t>box and select </a:t>
            </a:r>
            <a:r>
              <a:rPr lang="en-US" b="1" i="0" u="none" strike="noStrike" baseline="0" dirty="0" smtClean="0">
                <a:solidFill>
                  <a:srgbClr val="FF0000"/>
                </a:solidFill>
                <a:latin typeface="Segoe"/>
                <a:ea typeface="ＭＳ ゴシック"/>
              </a:rPr>
              <a:t>Excel</a:t>
            </a:r>
            <a:r>
              <a:rPr lang="en-US" b="1" i="0" u="none" strike="noStrike" baseline="0" dirty="0" smtClean="0">
                <a:latin typeface="Segoe"/>
                <a:ea typeface="ＭＳ ゴシック"/>
              </a:rPr>
              <a:t> </a:t>
            </a:r>
            <a:r>
              <a:rPr lang="en-US" b="1" i="0" u="none" strike="noStrike" baseline="0" dirty="0" smtClean="0">
                <a:solidFill>
                  <a:srgbClr val="FF0000"/>
                </a:solidFill>
                <a:latin typeface="Segoe"/>
                <a:ea typeface="ＭＳ ゴシック"/>
              </a:rPr>
              <a:t>Workbook</a:t>
            </a:r>
            <a:r>
              <a:rPr lang="en-US" b="0" i="0" u="none" strike="noStrike" baseline="0" dirty="0" smtClean="0">
                <a:latin typeface="Times New Roman"/>
                <a:ea typeface="ＭＳ ゴシック"/>
              </a:rPr>
              <a:t>.</a:t>
            </a:r>
          </a:p>
          <a:p>
            <a:pPr lvl="1" rtl="0"/>
            <a:r>
              <a:rPr lang="en-US" b="0" i="0" u="none" strike="noStrike" baseline="0" dirty="0" smtClean="0">
                <a:latin typeface="Segoe"/>
                <a:ea typeface="ＭＳ ゴシック"/>
              </a:rPr>
              <a:t>6.	In the Filename: box, key </a:t>
            </a:r>
            <a:r>
              <a:rPr lang="en-US" b="1" i="0" u="none" strike="noStrike" baseline="0" dirty="0" smtClean="0">
                <a:latin typeface="Segoe"/>
                <a:ea typeface="ＭＳ ゴシック"/>
              </a:rPr>
              <a:t>Music Video Task Costs</a:t>
            </a:r>
            <a:r>
              <a:rPr lang="en-US" b="0" i="0" u="none" strike="noStrike" baseline="0" dirty="0" smtClean="0">
                <a:latin typeface="Segoe"/>
                <a:ea typeface="ＭＳ ゴシック"/>
              </a:rPr>
              <a:t>. Then click the </a:t>
            </a:r>
            <a:r>
              <a:rPr lang="en-US" b="1" i="0" u="none" strike="noStrike" baseline="0" dirty="0" smtClean="0">
                <a:solidFill>
                  <a:srgbClr val="FF0000"/>
                </a:solidFill>
                <a:latin typeface="Segoe"/>
                <a:ea typeface="ＭＳ ゴシック"/>
              </a:rPr>
              <a:t>Save</a:t>
            </a:r>
            <a:r>
              <a:rPr lang="en-US" b="1" i="0" u="none" strike="noStrike" baseline="0" dirty="0" smtClean="0">
                <a:latin typeface="Segoe"/>
                <a:ea typeface="ＭＳ ゴシック"/>
              </a:rPr>
              <a:t> </a:t>
            </a:r>
            <a:r>
              <a:rPr lang="en-US" b="0" i="0" u="none" strike="noStrike" baseline="0" dirty="0" smtClean="0">
                <a:latin typeface="Segoe"/>
                <a:ea typeface="ＭＳ ゴシック"/>
              </a:rPr>
              <a:t>button. The Export Wizard appears.</a:t>
            </a:r>
          </a:p>
          <a:p>
            <a:pPr lvl="1" rtl="0"/>
            <a:r>
              <a:rPr lang="en-US" b="0" i="0" u="none" strike="noStrike" baseline="0" dirty="0" smtClean="0">
                <a:latin typeface="Segoe"/>
                <a:ea typeface="ＭＳ ゴシック"/>
              </a:rPr>
              <a:t>7.	Click the </a:t>
            </a:r>
            <a:r>
              <a:rPr lang="en-US" b="1" i="0" u="none" strike="noStrike" baseline="0" dirty="0" smtClean="0">
                <a:solidFill>
                  <a:srgbClr val="FF0000"/>
                </a:solidFill>
                <a:latin typeface="Segoe"/>
                <a:ea typeface="ＭＳ ゴシック"/>
              </a:rPr>
              <a:t>Next</a:t>
            </a:r>
            <a:r>
              <a:rPr lang="en-US" b="1" i="0" u="none" strike="noStrike" baseline="0" dirty="0" smtClean="0">
                <a:latin typeface="Segoe"/>
                <a:ea typeface="ＭＳ ゴシック"/>
              </a:rPr>
              <a:t> </a:t>
            </a:r>
            <a:r>
              <a:rPr lang="en-US" b="0" i="0" u="none" strike="noStrike" baseline="0" dirty="0" smtClean="0">
                <a:latin typeface="Segoe"/>
                <a:ea typeface="ＭＳ ゴシック"/>
              </a:rPr>
              <a:t>button. The Export Wizard–Data page appears. Ensure </a:t>
            </a:r>
            <a:r>
              <a:rPr lang="en-US" b="1" i="0" u="none" strike="noStrike" baseline="0" dirty="0" smtClean="0">
                <a:solidFill>
                  <a:srgbClr val="FF0000"/>
                </a:solidFill>
                <a:latin typeface="Segoe"/>
                <a:ea typeface="ＭＳ ゴシック"/>
              </a:rPr>
              <a:t>Selected Data </a:t>
            </a:r>
            <a:r>
              <a:rPr lang="en-US" b="0" i="0" u="none" strike="noStrike" baseline="0" dirty="0" smtClean="0">
                <a:latin typeface="Segoe"/>
                <a:ea typeface="ＭＳ ゴシック"/>
              </a:rPr>
              <a:t>is selected.</a:t>
            </a:r>
          </a:p>
          <a:p>
            <a:pPr lvl="1"/>
            <a:r>
              <a:rPr lang="en-US" dirty="0">
                <a:latin typeface="Segoe"/>
                <a:ea typeface="ＭＳ ゴシック"/>
              </a:rPr>
              <a:t>8.	Click the </a:t>
            </a:r>
            <a:r>
              <a:rPr lang="en-US" b="1" dirty="0">
                <a:solidFill>
                  <a:srgbClr val="FF0000"/>
                </a:solidFill>
                <a:latin typeface="Segoe"/>
                <a:ea typeface="ＭＳ ゴシック"/>
              </a:rPr>
              <a:t>Next</a:t>
            </a:r>
            <a:r>
              <a:rPr lang="en-US" b="1" dirty="0">
                <a:latin typeface="Segoe"/>
                <a:ea typeface="ＭＳ ゴシック"/>
              </a:rPr>
              <a:t> </a:t>
            </a:r>
            <a:r>
              <a:rPr lang="en-US" dirty="0">
                <a:latin typeface="Segoe"/>
                <a:ea typeface="ＭＳ ゴシック"/>
              </a:rPr>
              <a:t>button. The </a:t>
            </a:r>
            <a:r>
              <a:rPr lang="en-US" b="1" dirty="0">
                <a:latin typeface="Segoe"/>
                <a:ea typeface="ＭＳ ゴシック"/>
              </a:rPr>
              <a:t>Export Wizard–Map </a:t>
            </a:r>
            <a:r>
              <a:rPr lang="en-US" dirty="0">
                <a:latin typeface="Segoe"/>
                <a:ea typeface="ＭＳ ゴシック"/>
              </a:rPr>
              <a:t>page appears. The Export Wizard uses maps to organize the way that data is structured when exporting from Microsoft Project.</a:t>
            </a:r>
          </a:p>
          <a:p>
            <a:pPr lvl="1" rtl="0"/>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xmlns="" val="2767860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9.	Make sure that </a:t>
            </a:r>
            <a:r>
              <a:rPr lang="en-US" b="1" i="0" u="none" strike="noStrike" baseline="0" dirty="0" smtClean="0">
                <a:solidFill>
                  <a:srgbClr val="FF0000"/>
                </a:solidFill>
                <a:latin typeface="Segoe"/>
                <a:ea typeface="ＭＳ ゴシック"/>
              </a:rPr>
              <a:t>New Map</a:t>
            </a:r>
            <a:r>
              <a:rPr lang="en-US" b="1" i="0" u="none" strike="noStrike" baseline="0" dirty="0" smtClean="0">
                <a:latin typeface="Segoe"/>
                <a:ea typeface="ＭＳ ゴシック"/>
              </a:rPr>
              <a:t> </a:t>
            </a:r>
            <a:r>
              <a:rPr lang="en-US" b="0" i="0" u="none" strike="noStrike" baseline="0" dirty="0" smtClean="0">
                <a:latin typeface="Segoe"/>
                <a:ea typeface="ＭＳ ゴシック"/>
              </a:rPr>
              <a:t>is selected, and then click the </a:t>
            </a:r>
            <a:r>
              <a:rPr lang="en-US" b="1" i="0" u="none" strike="noStrike" baseline="0" dirty="0" smtClean="0">
                <a:solidFill>
                  <a:srgbClr val="FF0000"/>
                </a:solidFill>
                <a:latin typeface="Segoe"/>
                <a:ea typeface="ＭＳ ゴシック"/>
              </a:rPr>
              <a:t>Next</a:t>
            </a:r>
            <a:r>
              <a:rPr lang="en-US" b="1" i="0" u="none" strike="noStrike" baseline="0" dirty="0" smtClean="0">
                <a:latin typeface="Segoe"/>
                <a:ea typeface="ＭＳ ゴシック"/>
              </a:rPr>
              <a:t> </a:t>
            </a:r>
            <a:r>
              <a:rPr lang="en-US" b="0" i="0" u="none" strike="noStrike" baseline="0" dirty="0" smtClean="0">
                <a:latin typeface="Segoe"/>
                <a:ea typeface="ＭＳ ゴシック"/>
              </a:rPr>
              <a:t>button. The Export Wizard–Map Options page appears.</a:t>
            </a:r>
          </a:p>
          <a:p>
            <a:pPr lvl="1" rtl="0"/>
            <a:r>
              <a:rPr lang="en-US" b="0" i="0" u="none" strike="noStrike" baseline="0" dirty="0" smtClean="0">
                <a:latin typeface="Segoe"/>
                <a:ea typeface="ＭＳ ゴシック"/>
              </a:rPr>
              <a:t>10.	Select the </a:t>
            </a:r>
            <a:r>
              <a:rPr lang="en-US" b="1" i="0" u="none" strike="noStrike" baseline="0" dirty="0" smtClean="0">
                <a:latin typeface="Segoe"/>
                <a:ea typeface="ＭＳ ゴシック"/>
              </a:rPr>
              <a:t>Tasks </a:t>
            </a:r>
            <a:r>
              <a:rPr lang="en-US" b="0" i="0" u="none" strike="noStrike" baseline="0" dirty="0" smtClean="0">
                <a:latin typeface="Segoe"/>
                <a:ea typeface="ＭＳ ゴシック"/>
              </a:rPr>
              <a:t>check box. Make sure that the </a:t>
            </a:r>
            <a:r>
              <a:rPr lang="en-US" b="1" i="0" u="none" strike="noStrike" baseline="0" dirty="0" smtClean="0">
                <a:solidFill>
                  <a:srgbClr val="FF0000"/>
                </a:solidFill>
                <a:latin typeface="Segoe"/>
                <a:ea typeface="ＭＳ ゴシック"/>
              </a:rPr>
              <a:t>Export includes headers</a:t>
            </a:r>
            <a:r>
              <a:rPr lang="en-US" b="1" i="0" u="none" strike="noStrike" baseline="0" dirty="0" smtClean="0">
                <a:latin typeface="Segoe"/>
                <a:ea typeface="ＭＳ ゴシック"/>
              </a:rPr>
              <a:t> </a:t>
            </a:r>
            <a:r>
              <a:rPr lang="en-US" b="0" i="0" u="none" strike="noStrike" baseline="0" dirty="0" smtClean="0">
                <a:latin typeface="Segoe"/>
                <a:ea typeface="ＭＳ ゴシック"/>
              </a:rPr>
              <a:t>check box is also selected. (Headers means column headings, in this case.)</a:t>
            </a:r>
          </a:p>
          <a:p>
            <a:pPr lvl="1"/>
            <a:r>
              <a:rPr lang="en-US" dirty="0">
                <a:latin typeface="Segoe"/>
                <a:ea typeface="ＭＳ ゴシック"/>
              </a:rPr>
              <a:t>11.	Click the </a:t>
            </a:r>
            <a:r>
              <a:rPr lang="en-US" b="1" dirty="0">
                <a:solidFill>
                  <a:srgbClr val="FF0000"/>
                </a:solidFill>
                <a:latin typeface="Segoe"/>
                <a:ea typeface="ＭＳ ゴシック"/>
              </a:rPr>
              <a:t>Next</a:t>
            </a:r>
            <a:r>
              <a:rPr lang="en-US" b="1" dirty="0">
                <a:latin typeface="Segoe"/>
                <a:ea typeface="ＭＳ ゴシック"/>
              </a:rPr>
              <a:t> </a:t>
            </a:r>
            <a:r>
              <a:rPr lang="en-US" dirty="0">
                <a:latin typeface="Segoe"/>
                <a:ea typeface="ＭＳ ゴシック"/>
              </a:rPr>
              <a:t>button. The Export Wizard–Task Mapping page appears. This is where you select the table that will be used for the export and specify how you want to map the data from the source worksheet to the fields in Microsoft Project.</a:t>
            </a:r>
            <a:endParaRPr lang="en-US" dirty="0">
              <a:latin typeface="Times New Roman"/>
              <a:ea typeface="ＭＳ ゴシック"/>
            </a:endParaRPr>
          </a:p>
          <a:p>
            <a:pPr lvl="1" rtl="0"/>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xmlns="" val="274765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9E49"/>
                </a:solidFill>
                <a:latin typeface="Segoe"/>
                <a:ea typeface="ＭＳ ゴシック"/>
              </a:rPr>
              <a:t>Step by Step: Save Project Information in Other File Formats</a:t>
            </a:r>
            <a:endParaRPr lang="en-US" b="0" i="0" u="none" strike="noStrike" baseline="0" dirty="0" smtClean="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1209.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41710" y="1600200"/>
            <a:ext cx="5719690" cy="3644900"/>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smtClean="0">
                <a:latin typeface="Segoe"/>
                <a:ea typeface="ＭＳ ゴシック"/>
              </a:rPr>
              <a:t>12</a:t>
            </a:r>
            <a:r>
              <a:rPr lang="en-US" sz="2000" b="0" i="0" u="none" strike="noStrike" baseline="0" dirty="0" smtClean="0">
                <a:latin typeface="Segoe"/>
                <a:ea typeface="ＭＳ ゴシック"/>
              </a:rPr>
              <a:t>.	In the dialog box, select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the </a:t>
            </a:r>
            <a:r>
              <a:rPr lang="en-US" sz="2000" b="1" i="0" u="none" strike="noStrike" baseline="0" dirty="0" smtClean="0">
                <a:solidFill>
                  <a:srgbClr val="FF0000"/>
                </a:solidFill>
                <a:latin typeface="Segoe"/>
                <a:ea typeface="ＭＳ ゴシック"/>
              </a:rPr>
              <a:t>Base on </a:t>
            </a:r>
            <a:br>
              <a:rPr lang="en-US" sz="2000" b="1" i="0" u="none" strike="noStrike" baseline="0" dirty="0" smtClean="0">
                <a:solidFill>
                  <a:srgbClr val="FF0000"/>
                </a:solidFill>
                <a:latin typeface="Segoe"/>
                <a:ea typeface="ＭＳ ゴシック"/>
              </a:rPr>
            </a:br>
            <a:r>
              <a:rPr lang="en-US" sz="2000" b="1" i="0" u="none" strike="noStrike" baseline="0" dirty="0" smtClean="0">
                <a:solidFill>
                  <a:srgbClr val="FF0000"/>
                </a:solidFill>
                <a:latin typeface="Segoe"/>
                <a:ea typeface="ＭＳ ゴシック"/>
              </a:rPr>
              <a:t>Table </a:t>
            </a:r>
            <a:r>
              <a:rPr lang="en-US" sz="2000" b="0" i="0" u="none" strike="noStrike" baseline="0" dirty="0" smtClean="0">
                <a:latin typeface="Segoe"/>
                <a:ea typeface="ＭＳ ゴシック"/>
              </a:rPr>
              <a:t>button.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Microsoft Project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displays a list of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tables in the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project file. Select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the </a:t>
            </a:r>
            <a:r>
              <a:rPr lang="en-US" sz="2000" b="1" i="0" u="none" strike="noStrike" baseline="0" dirty="0" smtClean="0">
                <a:solidFill>
                  <a:srgbClr val="FF0000"/>
                </a:solidFill>
                <a:latin typeface="Segoe"/>
                <a:ea typeface="ＭＳ ゴシック"/>
              </a:rPr>
              <a:t>Cost</a:t>
            </a:r>
            <a:r>
              <a:rPr lang="en-US" sz="2000" b="1" i="0" u="none" strike="noStrike" baseline="0" dirty="0" smtClean="0">
                <a:latin typeface="Segoe"/>
                <a:ea typeface="ＭＳ ゴシック"/>
              </a:rPr>
              <a:t> </a:t>
            </a:r>
            <a:r>
              <a:rPr lang="en-US" sz="2000" b="0" i="0" u="none" strike="noStrike" baseline="0" dirty="0" smtClean="0">
                <a:latin typeface="Segoe"/>
                <a:ea typeface="ＭＳ ゴシック"/>
              </a:rPr>
              <a:t>table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and click </a:t>
            </a:r>
            <a:r>
              <a:rPr lang="en-US" sz="2000" b="1" i="0" u="none" strike="noStrike" baseline="0" dirty="0" smtClean="0">
                <a:solidFill>
                  <a:srgbClr val="FF0000"/>
                </a:solidFill>
                <a:latin typeface="Segoe"/>
                <a:ea typeface="ＭＳ ゴシック"/>
              </a:rPr>
              <a:t>OK</a:t>
            </a:r>
            <a:r>
              <a:rPr lang="en-US" sz="2000" b="0" i="0" u="none" strike="noStrike" baseline="0" dirty="0" smtClean="0">
                <a:latin typeface="Segoe"/>
                <a:ea typeface="ＭＳ ゴシック"/>
              </a:rPr>
              <a:t>. </a:t>
            </a:r>
            <a:r>
              <a:rPr lang="en-US" sz="2000" b="0" i="0" u="none" strike="noStrike" baseline="0" dirty="0" smtClean="0">
                <a:latin typeface="Segoe"/>
                <a:ea typeface="ＭＳ ゴシック"/>
              </a:rPr>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Microsoft Project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uses the column (field)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names from the cost table,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and then suggests the Microsoft Excel header row names in the preview area. Review the fields on this screen. Your screen should look similar to the figure</a:t>
            </a:r>
            <a:r>
              <a:rPr lang="en-US" sz="2000" b="0" i="0" u="none" strike="noStrike" dirty="0" smtClean="0">
                <a:latin typeface="Segoe"/>
                <a:ea typeface="ＭＳ ゴシック"/>
              </a:rPr>
              <a:t> above</a:t>
            </a:r>
            <a:r>
              <a:rPr lang="en-US" sz="2000" b="0" i="0" u="none" strike="noStrike" baseline="0" dirty="0" smtClean="0">
                <a:latin typeface="Segoe"/>
                <a:ea typeface="ＭＳ ゴシック"/>
              </a:rPr>
              <a:t>.</a:t>
            </a:r>
            <a:endParaRPr lang="en-US" sz="2000" b="0" i="0" u="none" strike="noStrike" baseline="0" dirty="0" smtClean="0">
              <a:latin typeface="Times New Roman"/>
              <a:ea typeface="ＭＳ ゴシック"/>
            </a:endParaRPr>
          </a:p>
        </p:txBody>
      </p:sp>
      <p:sp>
        <p:nvSpPr>
          <p:cNvPr id="8" name="Rounded Rectangle 7"/>
          <p:cNvSpPr/>
          <p:nvPr/>
        </p:nvSpPr>
        <p:spPr bwMode="auto">
          <a:xfrm>
            <a:off x="2819400" y="1828800"/>
            <a:ext cx="1143000" cy="28194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175125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Software Orientation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120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95600" y="1600200"/>
            <a:ext cx="5838112" cy="3238500"/>
          </a:xfrm>
          <a:prstGeom prst="rect">
            <a:avLst/>
          </a:prstGeom>
        </p:spPr>
      </p:pic>
      <p:sp>
        <p:nvSpPr>
          <p:cNvPr id="3" name="Text Placeholder 2"/>
          <p:cNvSpPr>
            <a:spLocks noGrp="1"/>
          </p:cNvSpPr>
          <p:nvPr>
            <p:ph type="body" idx="1"/>
          </p:nvPr>
        </p:nvSpPr>
        <p:spPr/>
        <p:txBody>
          <a:bodyPr/>
          <a:lstStyle/>
          <a:p>
            <a:pPr lvl="0" rtl="0"/>
            <a:r>
              <a:rPr lang="en-US" sz="2000" b="0" i="0" u="none" strike="noStrike" baseline="0" dirty="0" smtClean="0">
                <a:latin typeface="Segoe"/>
                <a:ea typeface="ＭＳ ゴシック"/>
              </a:rPr>
              <a:t>The Copy Picture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feature enables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you to </a:t>
            </a:r>
            <a:r>
              <a:rPr lang="en-US" sz="2000" b="1" i="0" u="none" strike="noStrike" baseline="0" dirty="0" smtClean="0">
                <a:latin typeface="Segoe"/>
                <a:ea typeface="ＭＳ ゴシック"/>
              </a:rPr>
              <a:t>copy </a:t>
            </a:r>
            <a:br>
              <a:rPr lang="en-US" sz="2000" b="1" i="0" u="none" strike="noStrike" baseline="0" dirty="0" smtClean="0">
                <a:latin typeface="Segoe"/>
                <a:ea typeface="ＭＳ ゴシック"/>
              </a:rPr>
            </a:br>
            <a:r>
              <a:rPr lang="en-US" sz="2000" b="1" i="0" u="none" strike="noStrike" baseline="0" dirty="0" smtClean="0">
                <a:latin typeface="Segoe"/>
                <a:ea typeface="ＭＳ ゴシック"/>
              </a:rPr>
              <a:t>images </a:t>
            </a:r>
            <a:r>
              <a:rPr lang="en-US" sz="2000" b="0" i="0" u="none" strike="noStrike" baseline="0" dirty="0" smtClean="0">
                <a:latin typeface="Segoe"/>
                <a:ea typeface="ＭＳ ゴシック"/>
              </a:rPr>
              <a:t>and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create </a:t>
            </a:r>
            <a:r>
              <a:rPr lang="en-US" sz="2000" b="1" i="0" u="none" strike="noStrike" baseline="0" dirty="0" smtClean="0">
                <a:latin typeface="Segoe"/>
                <a:ea typeface="ＭＳ ゴシック"/>
              </a:rPr>
              <a:t>snapshots </a:t>
            </a:r>
            <a:br>
              <a:rPr lang="en-US" sz="2000" b="1" i="0" u="none" strike="noStrike" baseline="0" dirty="0" smtClean="0">
                <a:latin typeface="Segoe"/>
                <a:ea typeface="ＭＳ ゴシック"/>
              </a:rPr>
            </a:br>
            <a:r>
              <a:rPr lang="en-US" sz="2000" b="1" i="0" u="none" strike="noStrike" baseline="0" dirty="0" smtClean="0">
                <a:latin typeface="Segoe"/>
                <a:ea typeface="ＭＳ ゴシック"/>
              </a:rPr>
              <a:t>of a view</a:t>
            </a:r>
            <a:r>
              <a:rPr lang="en-US" sz="2000" b="0" i="0" u="none" strike="noStrike" baseline="0" dirty="0" smtClean="0">
                <a:latin typeface="Segoe"/>
                <a:ea typeface="ＭＳ ゴシック"/>
              </a:rPr>
              <a:t>.</a:t>
            </a:r>
          </a:p>
          <a:p>
            <a:pPr lvl="0" rtl="0"/>
            <a:r>
              <a:rPr lang="en-US" sz="2000" b="0" i="0" u="none" strike="noStrike" baseline="0" dirty="0" smtClean="0">
                <a:latin typeface="Segoe"/>
                <a:ea typeface="ＭＳ ゴシック"/>
              </a:rPr>
              <a:t>In the Copy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Picture dialog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box, you can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render the image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for screen, printer,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or to a GIF file. You can also copy the entire view visible on the screen or just selected rows of a table, as well as a specified range of time.</a:t>
            </a:r>
            <a:endParaRPr lang="en-US" sz="2000" b="0" i="0" u="none" strike="noStrike" baseline="0" dirty="0" smtClean="0">
              <a:latin typeface="Times New Roman"/>
              <a:ea typeface="ＭＳ ゴシック"/>
            </a:endParaRPr>
          </a:p>
        </p:txBody>
      </p:sp>
    </p:spTree>
    <p:extLst>
      <p:ext uri="{BB962C8B-B14F-4D97-AF65-F5344CB8AC3E}">
        <p14:creationId xmlns:p14="http://schemas.microsoft.com/office/powerpoint/2010/main" xmlns="" val="149049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13.	Click </a:t>
            </a:r>
            <a:r>
              <a:rPr lang="en-US" b="0" i="0" u="none" strike="noStrike" baseline="0" dirty="0" smtClean="0">
                <a:latin typeface="Segoe"/>
                <a:ea typeface="ＭＳ ゴシック"/>
              </a:rPr>
              <a:t>the </a:t>
            </a:r>
            <a:r>
              <a:rPr lang="en-US" b="1" i="0" u="none" strike="noStrike" baseline="0" dirty="0" smtClean="0">
                <a:solidFill>
                  <a:srgbClr val="FF0000"/>
                </a:solidFill>
                <a:latin typeface="Segoe"/>
                <a:ea typeface="ＭＳ ゴシック"/>
              </a:rPr>
              <a:t>Next </a:t>
            </a:r>
            <a:r>
              <a:rPr lang="en-US" b="0" i="0" u="none" strike="noStrike" baseline="0" dirty="0" smtClean="0">
                <a:latin typeface="Segoe"/>
                <a:ea typeface="ＭＳ ゴシック"/>
              </a:rPr>
              <a:t>button</a:t>
            </a:r>
            <a:r>
              <a:rPr lang="en-US" b="0" i="0" u="none" strike="noStrike" baseline="0" dirty="0" smtClean="0">
                <a:latin typeface="Segoe"/>
                <a:ea typeface="ＭＳ ゴシック"/>
              </a:rPr>
              <a:t>. The Import Wizard–End of Map Definition page appears. On this screen, you have the opportunity to save the settings for the new import map, if you desire. This is useful when you anticipate importing similar data into Microsoft Project in the future. For now, you will skip this step. Click the </a:t>
            </a:r>
            <a:r>
              <a:rPr lang="en-US" b="1" i="0" u="none" strike="noStrike" baseline="0" dirty="0" smtClean="0">
                <a:solidFill>
                  <a:srgbClr val="FF0000"/>
                </a:solidFill>
                <a:latin typeface="Segoe"/>
                <a:ea typeface="ＭＳ ゴシック"/>
              </a:rPr>
              <a:t>Finish</a:t>
            </a:r>
            <a:r>
              <a:rPr lang="en-US" b="1" i="0" u="none" strike="noStrike" baseline="0" dirty="0" smtClean="0">
                <a:latin typeface="Segoe"/>
                <a:ea typeface="ＭＳ ゴシック"/>
              </a:rPr>
              <a:t> </a:t>
            </a:r>
            <a:r>
              <a:rPr lang="en-US" b="0" i="0" u="none" strike="noStrike" baseline="0" dirty="0" smtClean="0">
                <a:latin typeface="Segoe"/>
                <a:ea typeface="ＭＳ ゴシック"/>
              </a:rPr>
              <a:t>button.</a:t>
            </a:r>
          </a:p>
          <a:p>
            <a:pPr lvl="1" rtl="0"/>
            <a:r>
              <a:rPr lang="en-US" b="0" i="0" u="none" strike="noStrike" baseline="0" dirty="0" smtClean="0">
                <a:latin typeface="Segoe"/>
                <a:ea typeface="ＭＳ ゴシック"/>
              </a:rPr>
              <a:t>14.	Locate the Excel Workbook file named </a:t>
            </a:r>
            <a:r>
              <a:rPr lang="en-US" b="1" i="0" u="none" strike="noStrike" baseline="0" dirty="0" smtClean="0">
                <a:latin typeface="Segoe"/>
                <a:ea typeface="ＭＳ ゴシック"/>
              </a:rPr>
              <a:t>Music Video Task Costs </a:t>
            </a:r>
            <a:r>
              <a:rPr lang="en-US" b="0" i="0" u="none" strike="noStrike" baseline="0" dirty="0" smtClean="0">
                <a:latin typeface="Segoe"/>
                <a:ea typeface="ＭＳ ゴシック"/>
              </a:rPr>
              <a:t>in the location where your instructor directed you to save it earlier, and open it.</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xmlns="" val="218805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buAutoNum type="arabicPeriod" startAt="15"/>
            </a:pPr>
            <a:r>
              <a:rPr lang="en-US" b="0" i="0" u="none" strike="noStrike" baseline="0" dirty="0" smtClean="0">
                <a:latin typeface="Segoe"/>
                <a:ea typeface="ＭＳ ゴシック"/>
              </a:rPr>
              <a:t>In </a:t>
            </a:r>
            <a:r>
              <a:rPr lang="en-US" b="0" i="0" u="none" strike="noStrike" baseline="0" dirty="0" smtClean="0">
                <a:latin typeface="Segoe"/>
                <a:ea typeface="ＭＳ ゴシック"/>
              </a:rPr>
              <a:t>Microsoft Excel, </a:t>
            </a:r>
            <a:r>
              <a:rPr lang="en-US" b="0" i="0" u="none" strike="noStrike" baseline="0" dirty="0" smtClean="0">
                <a:latin typeface="Segoe"/>
                <a:ea typeface="ＭＳ ゴシック"/>
              </a:rPr>
              <a:t>auto-fit </a:t>
            </a:r>
            <a:r>
              <a:rPr lang="en-US" b="0" i="0" u="none" strike="noStrike" baseline="0" dirty="0" smtClean="0">
                <a:latin typeface="Segoe"/>
                <a:ea typeface="ＭＳ ゴシック"/>
              </a:rPr>
              <a:t>the columns to display all the data. </a:t>
            </a:r>
            <a:r>
              <a:rPr lang="en-US" b="0" i="0" u="none" strike="noStrike" baseline="0" dirty="0" smtClean="0">
                <a:solidFill>
                  <a:srgbClr val="FF0000"/>
                </a:solidFill>
                <a:latin typeface="Segoe"/>
                <a:ea typeface="ＭＳ ゴシック"/>
              </a:rPr>
              <a:t>Note that the formatting is not in currency. Actually the numbers are stored as text. Using the features of Excel, convert columns C and E through I, currently stored as text, to a number. </a:t>
            </a:r>
            <a:endParaRPr lang="en-US" b="0" i="0" u="none" strike="noStrike" baseline="0" dirty="0" smtClean="0">
              <a:solidFill>
                <a:srgbClr val="FF0000"/>
              </a:solidFill>
              <a:latin typeface="Segoe"/>
              <a:ea typeface="ＭＳ ゴシック"/>
            </a:endParaRPr>
          </a:p>
          <a:p>
            <a:pPr lvl="1" rtl="0">
              <a:buAutoNum type="arabicPeriod" startAt="15"/>
            </a:pPr>
            <a:r>
              <a:rPr lang="en-US" b="0" i="0" u="none" strike="noStrike" baseline="0" dirty="0" smtClean="0">
                <a:solidFill>
                  <a:schemeClr val="accent6">
                    <a:lumMod val="60000"/>
                    <a:lumOff val="40000"/>
                  </a:schemeClr>
                </a:solidFill>
                <a:latin typeface="Segoe"/>
                <a:ea typeface="ＭＳ ゴシック"/>
              </a:rPr>
              <a:t>Then </a:t>
            </a:r>
            <a:r>
              <a:rPr lang="en-US" b="0" i="0" u="none" strike="noStrike" baseline="0" dirty="0" smtClean="0">
                <a:solidFill>
                  <a:schemeClr val="accent6">
                    <a:lumMod val="60000"/>
                    <a:lumOff val="40000"/>
                  </a:schemeClr>
                </a:solidFill>
                <a:latin typeface="Segoe"/>
                <a:ea typeface="ＭＳ ゴシック"/>
              </a:rPr>
              <a:t>format the columns of Fixed Costs, Total Costs, Baseline, Variance, Actual and Remaining to the currency format</a:t>
            </a:r>
            <a:r>
              <a:rPr lang="en-US" b="0" i="0" u="none" strike="noStrike" baseline="0" dirty="0" smtClean="0">
                <a:latin typeface="Segoe"/>
                <a:ea typeface="ＭＳ ゴシック"/>
              </a:rPr>
              <a:t>. </a:t>
            </a:r>
            <a:endParaRPr lang="en-US" b="0" i="0" u="none" strike="noStrike" baseline="0" dirty="0" smtClean="0">
              <a:latin typeface="Segoe"/>
              <a:ea typeface="ＭＳ ゴシック"/>
            </a:endParaRPr>
          </a:p>
          <a:p>
            <a:pPr lvl="1" rtl="0">
              <a:buAutoNum type="arabicPeriod" startAt="15"/>
            </a:pPr>
            <a:r>
              <a:rPr lang="en-US" b="0" i="0" u="none" strike="noStrike" baseline="0" dirty="0" smtClean="0">
                <a:latin typeface="Segoe"/>
                <a:ea typeface="ＭＳ ゴシック"/>
              </a:rPr>
              <a:t>Format </a:t>
            </a:r>
            <a:r>
              <a:rPr lang="en-US" b="0" i="0" u="none" strike="noStrike" baseline="0" dirty="0" smtClean="0">
                <a:latin typeface="Segoe"/>
                <a:ea typeface="ＭＳ ゴシック"/>
              </a:rPr>
              <a:t>the column headers by changing them to a bold font. Your screen should look similar to the figure on the next slide.</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xmlns="" val="3054815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Save Project Information in Other File Formats</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32</a:t>
            </a:fld>
            <a:endParaRPr lang="en-US" dirty="0"/>
          </a:p>
        </p:txBody>
      </p:sp>
      <p:pic>
        <p:nvPicPr>
          <p:cNvPr id="8" name="Picture 7" descr="1210.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28700" y="1556627"/>
            <a:ext cx="7086600" cy="4629368"/>
          </a:xfrm>
          <a:prstGeom prst="rect">
            <a:avLst/>
          </a:prstGeom>
        </p:spPr>
      </p:pic>
      <p:sp>
        <p:nvSpPr>
          <p:cNvPr id="7" name="Rounded Rectangle 6"/>
          <p:cNvSpPr/>
          <p:nvPr/>
        </p:nvSpPr>
        <p:spPr bwMode="auto">
          <a:xfrm>
            <a:off x="990600" y="1600200"/>
            <a:ext cx="5715000" cy="16002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190900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16.	</a:t>
            </a:r>
            <a:r>
              <a:rPr lang="en-US" b="1" i="0" u="none" strike="noStrike" baseline="0" dirty="0" smtClean="0">
                <a:solidFill>
                  <a:srgbClr val="FF0000"/>
                </a:solidFill>
                <a:latin typeface="Segoe"/>
                <a:ea typeface="ＭＳ ゴシック"/>
              </a:rPr>
              <a:t>SAVE</a:t>
            </a:r>
            <a:r>
              <a:rPr lang="en-US" b="1" i="0" u="none" strike="noStrike" baseline="0" dirty="0" smtClean="0">
                <a:latin typeface="Segoe"/>
                <a:ea typeface="ＭＳ ゴシック"/>
              </a:rPr>
              <a:t> </a:t>
            </a:r>
            <a:r>
              <a:rPr lang="en-US" b="0" i="0" u="none" strike="noStrike" baseline="0" dirty="0" smtClean="0">
                <a:latin typeface="Segoe"/>
                <a:ea typeface="ＭＳ ゴシック"/>
              </a:rPr>
              <a:t>the Excel file in the solutions folder as directed by your instructor. </a:t>
            </a:r>
            <a:r>
              <a:rPr lang="en-US" b="1" i="0" u="none" strike="noStrike" baseline="0" dirty="0" smtClean="0">
                <a:latin typeface="Segoe"/>
                <a:ea typeface="ＭＳ ゴシック"/>
              </a:rPr>
              <a:t>CLOSE </a:t>
            </a:r>
            <a:r>
              <a:rPr lang="en-US" b="0" i="0" u="none" strike="noStrike" baseline="0" dirty="0" smtClean="0">
                <a:latin typeface="Segoe"/>
                <a:ea typeface="ＭＳ ゴシック"/>
              </a:rPr>
              <a:t>the Excel file.</a:t>
            </a:r>
          </a:p>
          <a:p>
            <a:pPr lvl="1" rtl="0"/>
            <a:r>
              <a:rPr lang="en-US" b="0" i="0" u="none" strike="noStrike" baseline="0" dirty="0" smtClean="0">
                <a:latin typeface="Segoe"/>
                <a:ea typeface="ＭＳ ゴシック"/>
              </a:rPr>
              <a:t>17.	</a:t>
            </a:r>
            <a:r>
              <a:rPr lang="en-US" b="1" i="0" u="none" strike="noStrike" baseline="0" dirty="0" smtClean="0">
                <a:solidFill>
                  <a:srgbClr val="FF0000"/>
                </a:solidFill>
                <a:latin typeface="Segoe"/>
                <a:ea typeface="ＭＳ ゴシック"/>
              </a:rPr>
              <a:t>SAVE</a:t>
            </a:r>
            <a:r>
              <a:rPr lang="en-US" b="1" i="0" u="none" strike="noStrike" baseline="0" dirty="0" smtClean="0">
                <a:latin typeface="Segoe"/>
                <a:ea typeface="ＭＳ ゴシック"/>
              </a:rPr>
              <a:t> </a:t>
            </a:r>
            <a:r>
              <a:rPr lang="en-US" b="0" i="0" u="none" strike="noStrike" baseline="0" dirty="0" smtClean="0">
                <a:latin typeface="Segoe"/>
                <a:ea typeface="ＭＳ ゴシック"/>
              </a:rPr>
              <a:t>the </a:t>
            </a:r>
            <a:r>
              <a:rPr lang="en-US" b="1" i="1" u="none" strike="noStrike" baseline="0" dirty="0" smtClean="0">
                <a:latin typeface="Segoe"/>
                <a:ea typeface="ＭＳ ゴシック"/>
              </a:rPr>
              <a:t>Don Funk Music Video 12 </a:t>
            </a:r>
            <a:r>
              <a:rPr lang="en-US" b="0" i="0" u="none" strike="noStrike" baseline="0" dirty="0" smtClean="0">
                <a:latin typeface="Segoe"/>
                <a:ea typeface="ＭＳ ゴシック"/>
              </a:rPr>
              <a:t>project schedule, and then </a:t>
            </a:r>
            <a:r>
              <a:rPr lang="en-US" b="1" i="0" u="none" strike="noStrike" baseline="0" dirty="0" smtClean="0">
                <a:latin typeface="Segoe"/>
                <a:ea typeface="ＭＳ ゴシック"/>
              </a:rPr>
              <a:t>CLOSE </a:t>
            </a:r>
            <a:r>
              <a:rPr lang="en-US" b="0" i="0" u="none" strike="noStrike" baseline="0" dirty="0" smtClean="0">
                <a:latin typeface="Segoe"/>
                <a:ea typeface="ＭＳ ゴシック"/>
              </a:rPr>
              <a:t>this file.</a:t>
            </a:r>
          </a:p>
          <a:p>
            <a:pPr lvl="0" rtl="0"/>
            <a:r>
              <a:rPr lang="en-US" b="1" i="0" u="none" strike="noStrike" baseline="0" dirty="0" smtClean="0">
                <a:latin typeface="Segoe"/>
                <a:ea typeface="ＭＳ ゴシック"/>
              </a:rPr>
              <a:t>PAUSE. </a:t>
            </a:r>
            <a:r>
              <a:rPr lang="en-US" b="0" i="0" u="none" strike="noStrike" baseline="0" dirty="0" smtClean="0">
                <a:latin typeface="Segoe"/>
                <a:ea typeface="ＭＳ ゴシック"/>
              </a:rPr>
              <a:t>If you are continuing to the next lesson, keep Project open. If you are not continuing to additional lessons, </a:t>
            </a:r>
            <a:r>
              <a:rPr lang="en-US" b="1" i="0" u="none" strike="noStrike" baseline="0" dirty="0" smtClean="0">
                <a:latin typeface="Segoe"/>
                <a:ea typeface="ＭＳ ゴシック"/>
              </a:rPr>
              <a:t>CLOSE </a:t>
            </a:r>
            <a:r>
              <a:rPr lang="en-US" b="0" i="0" u="none" strike="noStrike" baseline="0" dirty="0" smtClean="0">
                <a:latin typeface="Segoe"/>
                <a:ea typeface="ＭＳ ゴシック"/>
              </a:rPr>
              <a:t>Project.</a:t>
            </a:r>
          </a:p>
          <a:p>
            <a:r>
              <a:rPr lang="en-US" dirty="0">
                <a:latin typeface="Segoe"/>
                <a:ea typeface="ＭＳ ゴシック"/>
              </a:rPr>
              <a:t>In this exercise, you saved information from the cost table in Microsoft Project into an Excel workbook and then set up an export map to control how the data is exported to Microsoft Excel. </a:t>
            </a:r>
          </a:p>
          <a:p>
            <a:pPr lvl="0" rtl="0"/>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xmlns="" val="3501713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As you gain experience as a project manager, you may need to export data from a Microsoft Project schedule to a variety of sources. As you saw in this exercise, you exported an existing table to a spreadsheet. </a:t>
            </a:r>
          </a:p>
          <a:p>
            <a:pPr lvl="0" rtl="0"/>
            <a:r>
              <a:rPr lang="en-US" b="0" i="0" u="none" strike="noStrike" baseline="0" dirty="0" smtClean="0">
                <a:latin typeface="Segoe"/>
                <a:ea typeface="ＭＳ ゴシック"/>
              </a:rPr>
              <a:t>Microsoft Project uses export maps when saving data to other file formats. An </a:t>
            </a:r>
            <a:r>
              <a:rPr lang="en-US" b="1" i="1" u="none" strike="noStrike" baseline="0" dirty="0" smtClean="0">
                <a:latin typeface="Segoe"/>
                <a:ea typeface="ＭＳ ゴシック"/>
              </a:rPr>
              <a:t>export map </a:t>
            </a:r>
            <a:r>
              <a:rPr lang="en-US" b="0" i="0" u="none" strike="noStrike" baseline="0" dirty="0" smtClean="0">
                <a:latin typeface="Segoe"/>
                <a:ea typeface="ＭＳ ゴシック"/>
              </a:rPr>
              <a:t>specifies the exact data to export and how to structure it.</a:t>
            </a:r>
          </a:p>
          <a:p>
            <a:pPr lvl="0"/>
            <a:r>
              <a:rPr lang="en-US" dirty="0">
                <a:latin typeface="Segoe"/>
                <a:ea typeface="ＭＳ ゴシック"/>
              </a:rPr>
              <a:t>You could also import information such as resource costs from a database or a resource list from a document. </a:t>
            </a:r>
          </a:p>
          <a:p>
            <a:pPr lvl="0"/>
            <a:r>
              <a:rPr lang="en-US" dirty="0">
                <a:solidFill>
                  <a:srgbClr val="FF0000"/>
                </a:solidFill>
                <a:latin typeface="Segoe"/>
                <a:ea typeface="ＭＳ ゴシック"/>
              </a:rPr>
              <a:t>Microsoft Project uses import maps when opening data from another file format in Microsoft Project. </a:t>
            </a:r>
          </a:p>
          <a:p>
            <a:pPr lvl="0" rtl="0"/>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xmlns="" val="1393633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The </a:t>
            </a:r>
            <a:r>
              <a:rPr lang="en-US" b="1" i="1" u="none" strike="noStrike" baseline="0" dirty="0" smtClean="0">
                <a:latin typeface="Segoe"/>
                <a:ea typeface="ＭＳ ゴシック"/>
              </a:rPr>
              <a:t>import map </a:t>
            </a:r>
            <a:r>
              <a:rPr lang="en-US" b="0" i="0" u="none" strike="noStrike" baseline="0" dirty="0" smtClean="0">
                <a:latin typeface="Segoe"/>
                <a:ea typeface="ＭＳ ゴシック"/>
              </a:rPr>
              <a:t>specifies the exact data to import and how to structure it. </a:t>
            </a:r>
          </a:p>
          <a:p>
            <a:pPr lvl="0" rtl="0"/>
            <a:r>
              <a:rPr lang="en-US" b="0" i="0" u="none" strike="noStrike" baseline="0" dirty="0" smtClean="0">
                <a:latin typeface="Segoe"/>
                <a:ea typeface="ＭＳ ゴシック"/>
              </a:rPr>
              <a:t>In fact, the same maps are used for both opening and saving data, so they are often referred to as import/export maps, or </a:t>
            </a:r>
            <a:r>
              <a:rPr lang="en-US" b="1" i="1" u="none" strike="noStrike" baseline="0" dirty="0" smtClean="0">
                <a:latin typeface="Segoe"/>
                <a:ea typeface="ＭＳ ゴシック"/>
              </a:rPr>
              <a:t>data maps</a:t>
            </a:r>
            <a:r>
              <a:rPr lang="en-US" b="0" i="0" u="none" strike="noStrike" baseline="0" dirty="0" smtClean="0">
                <a:latin typeface="Segoe"/>
                <a:ea typeface="ＭＳ ゴシック"/>
              </a:rPr>
              <a:t>. </a:t>
            </a:r>
          </a:p>
          <a:p>
            <a:pPr lvl="0" rtl="0"/>
            <a:r>
              <a:rPr lang="en-US" b="0" i="0" u="none" strike="noStrike" baseline="0" dirty="0" smtClean="0">
                <a:latin typeface="Segoe"/>
                <a:ea typeface="ＭＳ ゴシック"/>
              </a:rPr>
              <a:t>Data maps allow you to specify how you want individual fields in the source program’s file to correspond to individual fields in the destination program. Once you set up an import/export map, you can use it over and over again.</a:t>
            </a:r>
          </a:p>
          <a:p>
            <a:pPr lvl="0" rtl="0"/>
            <a:r>
              <a:rPr lang="en-US" b="0" i="0" u="none" strike="noStrike" baseline="0" dirty="0" smtClean="0">
                <a:solidFill>
                  <a:srgbClr val="FF0000"/>
                </a:solidFill>
                <a:latin typeface="Segoe"/>
                <a:ea typeface="ＭＳ ゴシック"/>
              </a:rPr>
              <a:t>When importing information from other file formats, Microsoft Project has a security setting that may prevent you from opening legacy or non-default file formats. </a:t>
            </a:r>
            <a:endParaRPr lang="en-US" b="0" i="0" u="none" strike="noStrike" baseline="0" dirty="0" smtClean="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xmlns="" val="4176097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Save Project Information in Other File Formats</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smtClean="0">
                <a:latin typeface="Segoe"/>
                <a:ea typeface="ＭＳ ゴシック"/>
              </a:rPr>
              <a:t>Depending on the default settings in your version of Microsoft Project, you may see a Microsoft Office Project dialog box with the following message when you try to open a file:</a:t>
            </a:r>
          </a:p>
          <a:p>
            <a:pPr lvl="0" rtl="0"/>
            <a:r>
              <a:rPr lang="en-US" sz="2000" b="0" i="0" u="none" strike="noStrike" baseline="0" dirty="0" smtClean="0">
                <a:solidFill>
                  <a:srgbClr val="FF0000"/>
                </a:solidFill>
                <a:latin typeface="Segoe"/>
                <a:ea typeface="ＭＳ ゴシック"/>
              </a:rPr>
              <a:t>“You are trying to open a file saved in an older file format. Your settings do not allow you to open files saved in older file formats. To change your settings, navigate to the ‘Security’ tab in the Options dialog box.”</a:t>
            </a:r>
          </a:p>
          <a:p>
            <a:pPr lvl="0" rtl="0"/>
            <a:r>
              <a:rPr lang="en-US" sz="2000" b="0" i="0" u="none" strike="noStrike" baseline="0" dirty="0" smtClean="0">
                <a:latin typeface="Segoe"/>
                <a:ea typeface="ＭＳ ゴシック"/>
              </a:rPr>
              <a:t>In order to change your settings, click the </a:t>
            </a:r>
            <a:r>
              <a:rPr lang="en-US" sz="2000" b="1" i="0" u="none" strike="noStrike" baseline="0" dirty="0" smtClean="0">
                <a:latin typeface="Segoe"/>
                <a:ea typeface="ＭＳ ゴシック"/>
              </a:rPr>
              <a:t>File </a:t>
            </a:r>
            <a:r>
              <a:rPr lang="en-US" sz="2000" b="0" i="0" u="none" strike="noStrike" baseline="0" dirty="0" smtClean="0">
                <a:latin typeface="Segoe"/>
                <a:ea typeface="ＭＳ ゴシック"/>
              </a:rPr>
              <a:t>tab, then select </a:t>
            </a:r>
            <a:r>
              <a:rPr lang="en-US" sz="2000" b="1" i="0" u="none" strike="noStrike" baseline="0" dirty="0" smtClean="0">
                <a:latin typeface="Segoe"/>
                <a:ea typeface="ＭＳ ゴシック"/>
              </a:rPr>
              <a:t>Options</a:t>
            </a:r>
            <a:r>
              <a:rPr lang="en-US" sz="2000" b="0" i="0" u="none" strike="noStrike" baseline="0" dirty="0" smtClean="0">
                <a:latin typeface="Segoe"/>
                <a:ea typeface="ＭＳ ゴシック"/>
              </a:rPr>
              <a:t>. In the Options dialog box, click the </a:t>
            </a:r>
            <a:r>
              <a:rPr lang="en-US" sz="2000" b="1" i="0" u="none" strike="noStrike" baseline="0" dirty="0" smtClean="0">
                <a:latin typeface="Segoe"/>
                <a:ea typeface="ＭＳ ゴシック"/>
              </a:rPr>
              <a:t>Trust Center </a:t>
            </a:r>
            <a:r>
              <a:rPr lang="en-US" sz="2000" b="0" i="0" u="none" strike="noStrike" baseline="0" dirty="0" smtClean="0">
                <a:latin typeface="Segoe"/>
                <a:ea typeface="ＭＳ ゴシック"/>
              </a:rPr>
              <a:t>option. In the Microsoft Project Trust Center section, click the </a:t>
            </a:r>
            <a:r>
              <a:rPr lang="en-US" sz="2000" b="1" i="0" u="none" strike="noStrike" baseline="0" dirty="0" smtClean="0">
                <a:latin typeface="Segoe"/>
                <a:ea typeface="ＭＳ ゴシック"/>
              </a:rPr>
              <a:t>Trust Center Settings </a:t>
            </a:r>
            <a:r>
              <a:rPr lang="en-US" sz="2000" b="0" i="0" u="none" strike="noStrike" baseline="0" dirty="0" smtClean="0">
                <a:latin typeface="Segoe"/>
                <a:ea typeface="ＭＳ ゴシック"/>
              </a:rPr>
              <a:t>button. Click the </a:t>
            </a:r>
            <a:r>
              <a:rPr lang="en-US" sz="2000" b="1" i="0" u="none" strike="noStrike" baseline="0" dirty="0" smtClean="0">
                <a:latin typeface="Segoe"/>
                <a:ea typeface="ＭＳ ゴシック"/>
              </a:rPr>
              <a:t>Legacy Formats </a:t>
            </a:r>
            <a:r>
              <a:rPr lang="en-US" sz="2000" b="0" i="0" u="none" strike="noStrike" baseline="0" dirty="0" smtClean="0">
                <a:latin typeface="Segoe"/>
                <a:ea typeface="ＭＳ ゴシック"/>
              </a:rPr>
              <a:t>option, then select </a:t>
            </a:r>
            <a:r>
              <a:rPr lang="en-US" sz="2000" b="1" i="0" u="none" strike="noStrike" baseline="0" dirty="0" smtClean="0">
                <a:latin typeface="Segoe"/>
                <a:ea typeface="ＭＳ ゴシック"/>
              </a:rPr>
              <a:t>Prompt when loading files with legacy or non default file format</a:t>
            </a:r>
            <a:r>
              <a:rPr lang="en-US" sz="2000" b="0" i="0" u="none" strike="noStrike" baseline="0" dirty="0" smtClean="0">
                <a:latin typeface="Segoe"/>
                <a:ea typeface="ＭＳ ゴシック"/>
              </a:rPr>
              <a:t>. and click </a:t>
            </a:r>
            <a:r>
              <a:rPr lang="en-US" sz="2000" b="1" i="0" u="none" strike="noStrike" baseline="0" dirty="0" smtClean="0">
                <a:latin typeface="Segoe"/>
                <a:ea typeface="ＭＳ ゴシック"/>
              </a:rPr>
              <a:t>OK</a:t>
            </a:r>
            <a:r>
              <a:rPr lang="en-US" sz="2000" b="0" i="0" u="none" strike="noStrike" baseline="0" dirty="0" smtClean="0">
                <a:latin typeface="Segoe"/>
                <a:ea typeface="ＭＳ ゴシック"/>
              </a:rPr>
              <a:t>. Click </a:t>
            </a:r>
            <a:r>
              <a:rPr lang="en-US" sz="2000" b="1" i="0" u="none" strike="noStrike" baseline="0" dirty="0" smtClean="0">
                <a:latin typeface="Segoe"/>
                <a:ea typeface="ＭＳ ゴシック"/>
              </a:rPr>
              <a:t>OK </a:t>
            </a:r>
            <a:r>
              <a:rPr lang="en-US" sz="2000" b="0" i="0" u="none" strike="noStrike" baseline="0" dirty="0" smtClean="0">
                <a:latin typeface="Segoe"/>
                <a:ea typeface="ＭＳ ゴシック"/>
              </a:rPr>
              <a:t>to close the Options dialog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xmlns="" val="3647704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Skill Summary</a:t>
            </a:r>
            <a:endParaRPr lang="en-US" b="0" i="0" u="none" strike="noStrike" baseline="0" smtClean="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pic>
        <p:nvPicPr>
          <p:cNvPr id="7" name="Picture 6" descr="1200.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3400" y="1752601"/>
            <a:ext cx="8153400" cy="1407106"/>
          </a:xfrm>
          <a:prstGeom prst="rect">
            <a:avLst/>
          </a:prstGeom>
        </p:spPr>
      </p:pic>
    </p:spTree>
    <p:extLst>
      <p:ext uri="{BB962C8B-B14F-4D97-AF65-F5344CB8AC3E}">
        <p14:creationId xmlns:p14="http://schemas.microsoft.com/office/powerpoint/2010/main" xmlns="" val="397164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Using a GIF Image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It is often useful to copy project information from Microsoft Project into other programs and formats in order to communicate project details to stakeholders.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xmlns="" val="389497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a Gif Image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GET READY</a:t>
            </a:r>
            <a:r>
              <a:rPr lang="en-US" b="0" i="0" u="none" strike="noStrike" baseline="0" dirty="0" smtClean="0">
                <a:latin typeface="Segoe"/>
                <a:ea typeface="ＭＳ ゴシック"/>
              </a:rPr>
              <a:t>. Before you begin these steps, launch Microsoft Project.</a:t>
            </a:r>
          </a:p>
          <a:p>
            <a:pPr lvl="1" rtl="0"/>
            <a:r>
              <a:rPr lang="en-US" b="0" i="0" u="none" strike="noStrike" baseline="0" dirty="0" smtClean="0">
                <a:latin typeface="Segoe"/>
                <a:ea typeface="ＭＳ ゴシック"/>
              </a:rPr>
              <a:t>1.	</a:t>
            </a:r>
            <a:r>
              <a:rPr lang="en-US" b="1" i="0" u="none" strike="noStrike" baseline="0" dirty="0" smtClean="0">
                <a:latin typeface="Segoe"/>
                <a:ea typeface="ＭＳ ゴシック"/>
              </a:rPr>
              <a:t>OPEN </a:t>
            </a:r>
            <a:r>
              <a:rPr lang="en-US" b="0" i="0" u="none" strike="noStrike" baseline="0" dirty="0" smtClean="0">
                <a:latin typeface="Segoe"/>
                <a:ea typeface="ＭＳ ゴシック"/>
              </a:rPr>
              <a:t>the </a:t>
            </a:r>
            <a:r>
              <a:rPr lang="en-US" b="1" i="1" u="none" strike="noStrike" baseline="0" dirty="0" smtClean="0">
                <a:solidFill>
                  <a:srgbClr val="FF0000"/>
                </a:solidFill>
                <a:latin typeface="Segoe"/>
                <a:ea typeface="ＭＳ ゴシック"/>
              </a:rPr>
              <a:t>Don Funk Music Video 12M </a:t>
            </a:r>
            <a:r>
              <a:rPr lang="en-US" b="0" i="0" u="none" strike="noStrike" baseline="0" dirty="0" smtClean="0">
                <a:latin typeface="Segoe"/>
                <a:ea typeface="ＭＳ ゴシック"/>
              </a:rPr>
              <a:t>project schedule from the data files for this lesson.</a:t>
            </a:r>
          </a:p>
          <a:p>
            <a:pPr lvl="1" rtl="0"/>
            <a:r>
              <a:rPr lang="en-US" b="0" i="0" u="none" strike="noStrike" baseline="0" dirty="0" smtClean="0">
                <a:latin typeface="Segoe"/>
                <a:ea typeface="ＭＳ ゴシック"/>
              </a:rPr>
              <a:t>2.	</a:t>
            </a:r>
            <a:r>
              <a:rPr lang="en-US" b="1" i="0" u="none" strike="noStrike" baseline="0" dirty="0" smtClean="0">
                <a:latin typeface="Segoe"/>
                <a:ea typeface="ＭＳ ゴシック"/>
              </a:rPr>
              <a:t>SAVE </a:t>
            </a:r>
            <a:r>
              <a:rPr lang="en-US" b="0" i="0" u="none" strike="noStrike" baseline="0" dirty="0" smtClean="0">
                <a:latin typeface="Segoe"/>
                <a:ea typeface="ＭＳ ゴシック"/>
              </a:rPr>
              <a:t>the file as </a:t>
            </a:r>
            <a:r>
              <a:rPr lang="en-US" b="1" i="1" u="none" strike="noStrike" baseline="0" dirty="0" smtClean="0">
                <a:solidFill>
                  <a:srgbClr val="FF0000"/>
                </a:solidFill>
                <a:latin typeface="Segoe"/>
                <a:ea typeface="ＭＳ ゴシック"/>
              </a:rPr>
              <a:t>Don Funk Music Video 12 </a:t>
            </a:r>
            <a:r>
              <a:rPr lang="en-US" b="0" i="0" u="none" strike="noStrike" baseline="0" dirty="0" smtClean="0">
                <a:latin typeface="Segoe"/>
                <a:ea typeface="ＭＳ ゴシック"/>
              </a:rPr>
              <a:t>in the solutions folder for this lesson as directed by your instructor.</a:t>
            </a:r>
          </a:p>
          <a:p>
            <a:pPr lvl="1" rtl="0"/>
            <a:r>
              <a:rPr lang="en-US" b="0" i="0" u="none" strike="noStrike" baseline="0" dirty="0" smtClean="0">
                <a:latin typeface="Segoe"/>
                <a:ea typeface="ＭＳ ゴシック"/>
              </a:rPr>
              <a:t>3.	On the ribbon, click the </a:t>
            </a:r>
            <a:r>
              <a:rPr lang="en-US" b="1" i="0" u="none" strike="noStrike" baseline="0" dirty="0" smtClean="0">
                <a:solidFill>
                  <a:srgbClr val="FF0000"/>
                </a:solidFill>
                <a:latin typeface="Segoe"/>
                <a:ea typeface="ＭＳ ゴシック"/>
              </a:rPr>
              <a:t>View</a:t>
            </a:r>
            <a:r>
              <a:rPr lang="en-US" b="1" i="0" u="none" strike="noStrike" baseline="0" dirty="0" smtClean="0">
                <a:latin typeface="Segoe"/>
                <a:ea typeface="ＭＳ ゴシック"/>
              </a:rPr>
              <a:t> </a:t>
            </a:r>
            <a:r>
              <a:rPr lang="en-US" b="0" i="0" u="none" strike="noStrike" baseline="0" dirty="0" smtClean="0">
                <a:latin typeface="Segoe"/>
                <a:ea typeface="ＭＳ ゴシック"/>
              </a:rPr>
              <a:t>tab. Point to the Filter selection box, click the </a:t>
            </a:r>
            <a:r>
              <a:rPr lang="en-US" b="1" i="0" u="none" strike="noStrike" baseline="0" dirty="0" smtClean="0">
                <a:solidFill>
                  <a:srgbClr val="FF0000"/>
                </a:solidFill>
                <a:latin typeface="Segoe"/>
                <a:ea typeface="ＭＳ ゴシック"/>
              </a:rPr>
              <a:t>down-arrow</a:t>
            </a:r>
            <a:r>
              <a:rPr lang="en-US" b="1" i="0" u="none" strike="noStrike" baseline="0" dirty="0" smtClean="0">
                <a:latin typeface="Segoe"/>
                <a:ea typeface="ＭＳ ゴシック"/>
              </a:rPr>
              <a:t> </a:t>
            </a:r>
            <a:r>
              <a:rPr lang="en-US" b="0" i="0" u="none" strike="noStrike" baseline="0" dirty="0" smtClean="0">
                <a:latin typeface="Segoe"/>
                <a:ea typeface="ＭＳ ゴシック"/>
              </a:rPr>
              <a:t>and then select </a:t>
            </a:r>
            <a:r>
              <a:rPr lang="en-US" b="1" i="0" u="none" strike="noStrike" baseline="0" dirty="0" smtClean="0">
                <a:solidFill>
                  <a:srgbClr val="FF0000"/>
                </a:solidFill>
                <a:latin typeface="Segoe"/>
                <a:ea typeface="ＭＳ ゴシック"/>
              </a:rPr>
              <a:t>Summary Tasks</a:t>
            </a:r>
            <a:r>
              <a:rPr lang="en-US" b="0" i="0" u="none" strike="noStrike" baseline="0" dirty="0" smtClean="0">
                <a:latin typeface="Segoe"/>
                <a:ea typeface="ＭＳ ゴシック"/>
              </a:rPr>
              <a:t>. Microsoft Project filters the Gantt Chart to show only summary tasks.</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xmlns="" val="44255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a Gif Image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4.	On the ribbon, in the </a:t>
            </a:r>
            <a:r>
              <a:rPr lang="en-US" b="1" i="0" u="none" strike="noStrike" baseline="0" dirty="0" smtClean="0">
                <a:latin typeface="Segoe"/>
                <a:ea typeface="ＭＳ ゴシック"/>
              </a:rPr>
              <a:t>Zoom</a:t>
            </a:r>
            <a:r>
              <a:rPr lang="en-US" b="0" i="0" u="none" strike="noStrike" baseline="0" dirty="0" smtClean="0">
                <a:latin typeface="Segoe"/>
                <a:ea typeface="ＭＳ ゴシック"/>
              </a:rPr>
              <a:t> group, click </a:t>
            </a:r>
            <a:r>
              <a:rPr lang="en-US" b="1" i="0" u="none" strike="noStrike" baseline="0" dirty="0" smtClean="0">
                <a:solidFill>
                  <a:srgbClr val="FF0000"/>
                </a:solidFill>
                <a:latin typeface="Segoe"/>
                <a:ea typeface="ＭＳ ゴシック"/>
              </a:rPr>
              <a:t>Entire Project</a:t>
            </a:r>
            <a:r>
              <a:rPr lang="en-US" b="0" i="0" u="none" strike="noStrike" baseline="0" dirty="0" smtClean="0">
                <a:latin typeface="Segoe"/>
                <a:ea typeface="ＭＳ ゴシック"/>
              </a:rPr>
              <a:t>. Your screen should look similar to the figure below.</a:t>
            </a:r>
          </a:p>
          <a:p>
            <a:pPr lvl="1" rtl="0"/>
            <a:r>
              <a:rPr lang="en-US" b="0" i="0" u="none" strike="noStrike" baseline="0" dirty="0" smtClean="0">
                <a:latin typeface="Segoe"/>
                <a:ea typeface="ＭＳ ゴシック"/>
              </a:rPr>
              <a:t>5.	Click the </a:t>
            </a:r>
            <a:r>
              <a:rPr lang="en-US" b="1" i="0" u="none" strike="noStrike" baseline="0" dirty="0" smtClean="0">
                <a:solidFill>
                  <a:srgbClr val="FF0000"/>
                </a:solidFill>
                <a:latin typeface="Segoe"/>
                <a:ea typeface="ＭＳ ゴシック"/>
              </a:rPr>
              <a:t>Task</a:t>
            </a:r>
            <a:r>
              <a:rPr lang="en-US" b="1" i="0" u="none" strike="noStrike" baseline="0" dirty="0" smtClean="0">
                <a:latin typeface="Segoe"/>
                <a:ea typeface="ＭＳ ゴシック"/>
              </a:rPr>
              <a:t> </a:t>
            </a:r>
            <a:r>
              <a:rPr lang="en-US" b="0" i="0" u="none" strike="noStrike" baseline="0" dirty="0" smtClean="0">
                <a:latin typeface="Segoe"/>
                <a:ea typeface="ＭＳ ゴシック"/>
              </a:rPr>
              <a:t>tab, and then click the </a:t>
            </a:r>
            <a:r>
              <a:rPr lang="en-US" b="1" i="0" u="none" strike="noStrike" baseline="0" dirty="0" smtClean="0">
                <a:solidFill>
                  <a:srgbClr val="FF0000"/>
                </a:solidFill>
                <a:latin typeface="Segoe"/>
                <a:ea typeface="ＭＳ ゴシック"/>
              </a:rPr>
              <a:t>down-arrow</a:t>
            </a:r>
            <a:r>
              <a:rPr lang="en-US" b="1" i="0" u="none" strike="noStrike" baseline="0" dirty="0" smtClean="0">
                <a:latin typeface="Segoe"/>
                <a:ea typeface="ＭＳ ゴシック"/>
              </a:rPr>
              <a:t> </a:t>
            </a:r>
            <a:r>
              <a:rPr lang="en-US" b="0" i="0" u="none" strike="noStrike" baseline="0" dirty="0" smtClean="0">
                <a:latin typeface="Segoe"/>
                <a:ea typeface="ＭＳ ゴシック"/>
              </a:rPr>
              <a:t>next to the </a:t>
            </a:r>
            <a:r>
              <a:rPr lang="en-US" b="1" i="0" u="none" strike="noStrike" baseline="0" dirty="0" smtClean="0">
                <a:solidFill>
                  <a:srgbClr val="FF0000"/>
                </a:solidFill>
                <a:latin typeface="Segoe"/>
                <a:ea typeface="ＭＳ ゴシック"/>
              </a:rPr>
              <a:t>Copy</a:t>
            </a:r>
            <a:r>
              <a:rPr lang="en-US" b="1" i="0" u="none" strike="noStrike" baseline="0" dirty="0" smtClean="0">
                <a:latin typeface="Segoe"/>
                <a:ea typeface="ＭＳ ゴシック"/>
              </a:rPr>
              <a:t> </a:t>
            </a:r>
            <a:r>
              <a:rPr lang="en-US" b="0" i="0" u="none" strike="noStrike" baseline="0" dirty="0" smtClean="0">
                <a:latin typeface="Segoe"/>
                <a:ea typeface="ＭＳ ゴシック"/>
              </a:rPr>
              <a:t>button. Select the </a:t>
            </a:r>
            <a:r>
              <a:rPr lang="en-US" b="1" i="0" u="none" strike="noStrike" baseline="0" dirty="0" smtClean="0">
                <a:solidFill>
                  <a:srgbClr val="FF0000"/>
                </a:solidFill>
                <a:latin typeface="Segoe"/>
                <a:ea typeface="ＭＳ ゴシック"/>
              </a:rPr>
              <a:t>Copy Picture </a:t>
            </a:r>
            <a:r>
              <a:rPr lang="en-US" b="0" i="0" u="none" strike="noStrike" baseline="0" dirty="0" smtClean="0">
                <a:latin typeface="Segoe"/>
                <a:ea typeface="ＭＳ ゴシック"/>
              </a:rPr>
              <a:t>button. The Copy Picture dialog box appears.</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120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42900" y="3487200"/>
            <a:ext cx="8458200" cy="2423600"/>
          </a:xfrm>
          <a:prstGeom prst="rect">
            <a:avLst/>
          </a:prstGeom>
        </p:spPr>
      </p:pic>
    </p:spTree>
    <p:extLst>
      <p:ext uri="{BB962C8B-B14F-4D97-AF65-F5344CB8AC3E}">
        <p14:creationId xmlns:p14="http://schemas.microsoft.com/office/powerpoint/2010/main" xmlns="" val="305959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a Gif Image to Display Project Information</a:t>
            </a:r>
            <a:endParaRPr lang="en-US" b="0" i="0" u="none" strike="noStrike" baseline="0" smtClean="0">
              <a:solidFill>
                <a:srgbClr val="009E49"/>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1203.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95800" y="1524000"/>
            <a:ext cx="4152900" cy="3163426"/>
          </a:xfrm>
          <a:prstGeom prst="rect">
            <a:avLst/>
          </a:prstGeom>
        </p:spPr>
      </p:pic>
      <p:sp>
        <p:nvSpPr>
          <p:cNvPr id="3" name="Text Placeholder 2"/>
          <p:cNvSpPr>
            <a:spLocks noGrp="1"/>
          </p:cNvSpPr>
          <p:nvPr>
            <p:ph type="body" idx="1"/>
          </p:nvPr>
        </p:nvSpPr>
        <p:spPr/>
        <p:txBody>
          <a:bodyPr/>
          <a:lstStyle/>
          <a:p>
            <a:pPr lvl="1" rtl="0"/>
            <a:r>
              <a:rPr lang="en-US" sz="2000" b="0" i="0" u="none" strike="noStrike" baseline="0" dirty="0" smtClean="0">
                <a:latin typeface="Segoe"/>
                <a:ea typeface="ＭＳ ゴシック"/>
              </a:rPr>
              <a:t>6.	In the Copy Picture dialog box,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under the Render image label,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click </a:t>
            </a:r>
            <a:r>
              <a:rPr lang="en-US" sz="2000" b="1" i="0" u="none" strike="noStrike" baseline="0" dirty="0" smtClean="0">
                <a:solidFill>
                  <a:srgbClr val="FF0000"/>
                </a:solidFill>
                <a:latin typeface="Segoe"/>
                <a:ea typeface="ＭＳ ゴシック"/>
              </a:rPr>
              <a:t>To GIF image file</a:t>
            </a:r>
            <a:r>
              <a:rPr lang="en-US" sz="2000" b="0" i="0" u="none" strike="noStrike" baseline="0" dirty="0" smtClean="0">
                <a:latin typeface="Segoe"/>
                <a:ea typeface="ＭＳ ゴシック"/>
              </a:rPr>
              <a:t>. The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Microsoft Project default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suggests that you save the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file in the same location as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the practice file and with the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same name, except with a GIF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extension. (</a:t>
            </a:r>
            <a:r>
              <a:rPr lang="en-US" sz="2000" b="1" i="0" u="none" strike="noStrike" baseline="0" dirty="0" smtClean="0">
                <a:latin typeface="Segoe"/>
                <a:ea typeface="ＭＳ ゴシック"/>
              </a:rPr>
              <a:t>Save</a:t>
            </a:r>
            <a:r>
              <a:rPr lang="en-US" sz="2000" b="0" i="0" u="none" strike="noStrike" baseline="0" dirty="0" smtClean="0">
                <a:latin typeface="Segoe"/>
                <a:ea typeface="ＭＳ ゴシック"/>
              </a:rPr>
              <a:t> your file as </a:t>
            </a:r>
            <a:br>
              <a:rPr lang="en-US" sz="2000" b="0" i="0" u="none" strike="noStrike" baseline="0" dirty="0" smtClean="0">
                <a:latin typeface="Segoe"/>
                <a:ea typeface="ＭＳ ゴシック"/>
              </a:rPr>
            </a:br>
            <a:r>
              <a:rPr lang="en-US" sz="2000" b="1" i="1" u="none" strike="noStrike" baseline="0" dirty="0" smtClean="0">
                <a:solidFill>
                  <a:srgbClr val="FF0000"/>
                </a:solidFill>
                <a:latin typeface="Segoe"/>
                <a:ea typeface="ＭＳ ゴシック"/>
              </a:rPr>
              <a:t>Don Funk Music Video 12 </a:t>
            </a:r>
            <a:br>
              <a:rPr lang="en-US" sz="2000" b="1" i="1" u="none" strike="noStrike" baseline="0" dirty="0" smtClean="0">
                <a:solidFill>
                  <a:srgbClr val="FF0000"/>
                </a:solidFill>
                <a:latin typeface="Segoe"/>
                <a:ea typeface="ＭＳ ゴシック"/>
              </a:rPr>
            </a:br>
            <a:r>
              <a:rPr lang="en-US" sz="2000" b="1" i="1" u="none" strike="noStrike" baseline="0" dirty="0" smtClean="0">
                <a:solidFill>
                  <a:srgbClr val="FF0000"/>
                </a:solidFill>
                <a:latin typeface="Segoe"/>
                <a:ea typeface="ＭＳ ゴシック"/>
              </a:rPr>
              <a:t>Image </a:t>
            </a:r>
            <a:r>
              <a:rPr lang="en-US" sz="2000" b="0" i="0" u="none" strike="noStrike" baseline="0" dirty="0" smtClean="0">
                <a:latin typeface="Segoe"/>
                <a:ea typeface="ＭＳ ゴシック"/>
              </a:rPr>
              <a:t>in the location specified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by your instructor.) Your screen should look similar to the figure above.</a:t>
            </a:r>
            <a:endParaRPr lang="en-US" sz="2000" b="0" i="0" u="none" strike="noStrike" baseline="0" dirty="0" smtClean="0">
              <a:latin typeface="Times New Roman"/>
              <a:ea typeface="ＭＳ ゴシック"/>
            </a:endParaRPr>
          </a:p>
        </p:txBody>
      </p:sp>
    </p:spTree>
    <p:extLst>
      <p:ext uri="{BB962C8B-B14F-4D97-AF65-F5344CB8AC3E}">
        <p14:creationId xmlns:p14="http://schemas.microsoft.com/office/powerpoint/2010/main" xmlns="" val="359554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a Gif Image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7.	Click </a:t>
            </a:r>
            <a:r>
              <a:rPr lang="en-US" b="1" i="0" u="none" strike="noStrike" baseline="0" dirty="0" smtClean="0">
                <a:solidFill>
                  <a:srgbClr val="FF0000"/>
                </a:solidFill>
                <a:latin typeface="Segoe"/>
                <a:ea typeface="ＭＳ ゴシック"/>
              </a:rPr>
              <a:t>OK</a:t>
            </a:r>
            <a:r>
              <a:rPr lang="en-US" b="1" i="0" u="none" strike="noStrike" baseline="0" dirty="0" smtClean="0">
                <a:latin typeface="Segoe"/>
                <a:ea typeface="ＭＳ ゴシック"/>
              </a:rPr>
              <a:t> </a:t>
            </a:r>
            <a:r>
              <a:rPr lang="en-US" b="0" i="0" u="none" strike="noStrike" baseline="0" dirty="0" smtClean="0">
                <a:latin typeface="Segoe"/>
                <a:ea typeface="ＭＳ ゴシック"/>
              </a:rPr>
              <a:t>to close the Copy Picture dialog box. The GIF image is saved.</a:t>
            </a:r>
          </a:p>
          <a:p>
            <a:pPr lvl="1" rtl="0"/>
            <a:r>
              <a:rPr lang="en-US" b="0" i="0" u="none" strike="noStrike" baseline="0" dirty="0" smtClean="0">
                <a:latin typeface="Segoe"/>
                <a:ea typeface="ＭＳ ゴシック"/>
              </a:rPr>
              <a:t>8.	Open Microsoft Word and begin with a blank document. Click the </a:t>
            </a:r>
            <a:r>
              <a:rPr lang="en-US" b="1" i="0" u="none" strike="noStrike" baseline="0" dirty="0" smtClean="0">
                <a:latin typeface="Segoe"/>
                <a:ea typeface="ＭＳ ゴシック"/>
              </a:rPr>
              <a:t>Insert </a:t>
            </a:r>
            <a:r>
              <a:rPr lang="en-US" b="0" i="0" u="none" strike="noStrike" baseline="0" dirty="0" smtClean="0">
                <a:latin typeface="Segoe"/>
                <a:ea typeface="ＭＳ ゴシック"/>
              </a:rPr>
              <a:t>tab and then select </a:t>
            </a:r>
            <a:r>
              <a:rPr lang="en-US" b="1" i="0" u="none" strike="noStrike" baseline="0" dirty="0" smtClean="0">
                <a:latin typeface="Segoe"/>
                <a:ea typeface="ＭＳ ゴシック"/>
              </a:rPr>
              <a:t>Picture(s)</a:t>
            </a:r>
            <a:r>
              <a:rPr lang="en-US" b="0" i="0" u="none" strike="noStrike" baseline="0" dirty="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xmlns="" val="80489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9E49"/>
                </a:solidFill>
                <a:latin typeface="Segoe"/>
                <a:ea typeface="ＭＳ ゴシック"/>
              </a:rPr>
              <a:t>Step by Step: Use a Gif Image to Display Project Information</a:t>
            </a:r>
            <a:endParaRPr lang="en-US" b="0" i="0" u="none" strike="noStrike" baseline="0" smtClean="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smtClean="0">
                <a:latin typeface="Segoe"/>
                <a:ea typeface="ＭＳ ゴシック"/>
              </a:rPr>
              <a:t>9.	Locate the GIF image named </a:t>
            </a:r>
            <a:r>
              <a:rPr lang="en-US" b="1" i="1" u="none" strike="noStrike" baseline="0" dirty="0" smtClean="0">
                <a:solidFill>
                  <a:srgbClr val="FF0000"/>
                </a:solidFill>
                <a:latin typeface="Segoe"/>
                <a:ea typeface="ＭＳ ゴシック"/>
              </a:rPr>
              <a:t>Don Funk Music Video 12 Image</a:t>
            </a:r>
            <a:r>
              <a:rPr lang="en-US" b="1" i="1" u="none" strike="noStrike" baseline="0" dirty="0" smtClean="0">
                <a:latin typeface="Segoe"/>
                <a:ea typeface="ＭＳ ゴシック"/>
              </a:rPr>
              <a:t> </a:t>
            </a:r>
            <a:r>
              <a:rPr lang="en-US" b="0" i="0" u="none" strike="noStrike" baseline="0" dirty="0" smtClean="0">
                <a:latin typeface="Segoe"/>
                <a:ea typeface="ＭＳ ゴシック"/>
              </a:rPr>
              <a:t>in the location where your instructor directed you to save it earlier. Select the GIF image, and then click </a:t>
            </a:r>
            <a:r>
              <a:rPr lang="en-US" b="1" i="0" u="none" strike="noStrike" baseline="0" dirty="0" smtClean="0">
                <a:latin typeface="Segoe"/>
                <a:ea typeface="ＭＳ ゴシック"/>
              </a:rPr>
              <a:t>Insert</a:t>
            </a:r>
            <a:r>
              <a:rPr lang="en-US" b="0" i="0" u="none" strike="noStrike" baseline="0" dirty="0" smtClean="0">
                <a:latin typeface="Segoe"/>
                <a:ea typeface="ＭＳ ゴシック"/>
              </a:rPr>
              <a:t>. Your screen should look similar to the figure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Project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1204.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 y="3038231"/>
            <a:ext cx="6858000" cy="3165230"/>
          </a:xfrm>
          <a:prstGeom prst="rect">
            <a:avLst/>
          </a:prstGeom>
        </p:spPr>
      </p:pic>
    </p:spTree>
    <p:extLst>
      <p:ext uri="{BB962C8B-B14F-4D97-AF65-F5344CB8AC3E}">
        <p14:creationId xmlns:p14="http://schemas.microsoft.com/office/powerpoint/2010/main" xmlns="" val="3552129391"/>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368</TotalTime>
  <Words>2828</Words>
  <Application>Microsoft Office PowerPoint</Application>
  <PresentationFormat>On-screen Show (4:3)</PresentationFormat>
  <Paragraphs>263</Paragraphs>
  <Slides>37</Slides>
  <Notes>11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template</vt:lpstr>
      <vt:lpstr>Integrating Microsoft Project  with Other Programs</vt:lpstr>
      <vt:lpstr>Objectives</vt:lpstr>
      <vt:lpstr>Software Orientation</vt:lpstr>
      <vt:lpstr>Using a GIF Image to Display Project Information</vt:lpstr>
      <vt:lpstr>Step by Step: Use a Gif Image to Display Project Information</vt:lpstr>
      <vt:lpstr>Step by Step: Use a Gif Image to Display Project Information</vt:lpstr>
      <vt:lpstr>Step by Step: Use a Gif Image to Display Project Information</vt:lpstr>
      <vt:lpstr>Step by Step: Use a Gif Image to Display Project Information</vt:lpstr>
      <vt:lpstr>Step by Step: Use a Gif Image to Display Project Information</vt:lpstr>
      <vt:lpstr>Step by Step: Use a Gif Image to Display Project Information</vt:lpstr>
      <vt:lpstr>Step by Step: Use a Gif Image to Display Project Information</vt:lpstr>
      <vt:lpstr>Step by Step: Use a Gif Image to Display Project Information</vt:lpstr>
      <vt:lpstr>Using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Step by Step: Use the Timeline View to Display Project Information</vt:lpstr>
      <vt:lpstr>Saving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Step by Step: Save Project Information in Other File Formats</vt:lpstr>
      <vt:lpstr>Skill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Greg</cp:lastModifiedBy>
  <cp:revision>295</cp:revision>
  <dcterms:created xsi:type="dcterms:W3CDTF">2011-08-08T12:10:51Z</dcterms:created>
  <dcterms:modified xsi:type="dcterms:W3CDTF">2016-11-01T17:55:38Z</dcterms:modified>
</cp:coreProperties>
</file>