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8"/>
  </p:notesMasterIdLst>
  <p:handoutMasterIdLst>
    <p:handoutMasterId r:id="rId39"/>
  </p:handoutMasterIdLst>
  <p:sldIdLst>
    <p:sldId id="256" r:id="rId2"/>
    <p:sldId id="290"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1" r:id="rId18"/>
    <p:sldId id="273" r:id="rId19"/>
    <p:sldId id="274" r:id="rId20"/>
    <p:sldId id="292" r:id="rId21"/>
    <p:sldId id="275" r:id="rId22"/>
    <p:sldId id="276" r:id="rId23"/>
    <p:sldId id="277" r:id="rId24"/>
    <p:sldId id="278" r:id="rId25"/>
    <p:sldId id="279" r:id="rId26"/>
    <p:sldId id="280" r:id="rId27"/>
    <p:sldId id="293"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p:scale>
          <a:sx n="75" d="100"/>
          <a:sy n="75" d="100"/>
        </p:scale>
        <p:origin x="-138" y="1122"/>
      </p:cViewPr>
      <p:guideLst>
        <p:guide orient="horz" pos="1008"/>
        <p:guide pos="288"/>
        <p:guide pos="5424"/>
        <p:guide pos="3002"/>
      </p:guideLst>
    </p:cSldViewPr>
  </p:slideViewPr>
  <p:notesTextViewPr>
    <p:cViewPr>
      <p:scale>
        <a:sx n="25" d="100"/>
        <a:sy n="25" d="100"/>
      </p:scale>
      <p:origin x="0" y="0"/>
    </p:cViewPr>
  </p:notesTextViewPr>
  <p:sorterViewPr>
    <p:cViewPr>
      <p:scale>
        <a:sx n="66" d="100"/>
        <a:sy n="66" d="100"/>
      </p:scale>
      <p:origin x="0" y="-30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11/17/2016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insert a column by clicking the Format tab and selecting the Insert Column button.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14</a:t>
            </a:fld>
            <a:endParaRPr lang="en-US"/>
          </a:p>
        </p:txBody>
      </p:sp>
    </p:spTree>
    <p:extLst>
      <p:ext uri="{BB962C8B-B14F-4D97-AF65-F5344CB8AC3E}">
        <p14:creationId xmlns:p14="http://schemas.microsoft.com/office/powerpoint/2010/main" val="30984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If you ever want to reorder tasks to reflect the order in which they were entered, you can sort the Task Sheet by Unique ID.</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val="2377917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Note that the Task and Unique ID values for these tasks are not affected, but the WBS codes were changed. The WBS codes for tasks 7 and 8 now list them at the third level of the project hierarchy. In addition, the other tasks in the 1.x branch of the WBS are renumbered. For example, “Reserve audio recording equipment” is renumbered from 1.8 to 1.6.</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18</a:t>
            </a:fld>
            <a:endParaRPr lang="en-US"/>
          </a:p>
        </p:txBody>
      </p:sp>
    </p:spTree>
    <p:extLst>
      <p:ext uri="{BB962C8B-B14F-4D97-AF65-F5344CB8AC3E}">
        <p14:creationId xmlns:p14="http://schemas.microsoft.com/office/powerpoint/2010/main" val="3987821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Note that the Task IDs are renumbered, the Unique IDs are unchanged, and only the WBS codes in the Pre-Production phase are renumbered. The WBS codes in the other phases of the project are unaffected because that part of the project hierarchy did not change.</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19</a:t>
            </a:fld>
            <a:endParaRPr lang="en-US"/>
          </a:p>
        </p:txBody>
      </p:sp>
    </p:spTree>
    <p:extLst>
      <p:ext uri="{BB962C8B-B14F-4D97-AF65-F5344CB8AC3E}">
        <p14:creationId xmlns:p14="http://schemas.microsoft.com/office/powerpoint/2010/main" val="13496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Note again, the Task IDs and the WBS codes in the Pre-Production phase are renumbered. The Unique ID for the pasted task is then updated with the next sequential number to specify when it was added to the project.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21</a:t>
            </a:fld>
            <a:endParaRPr lang="en-US"/>
          </a:p>
        </p:txBody>
      </p:sp>
    </p:spTree>
    <p:extLst>
      <p:ext uri="{BB962C8B-B14F-4D97-AF65-F5344CB8AC3E}">
        <p14:creationId xmlns:p14="http://schemas.microsoft.com/office/powerpoint/2010/main" val="2786397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If you want to preserve Unique ID values when you rearrange tasks, drag and drop tasks rather than cutting and pasting them.</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22</a:t>
            </a:fld>
            <a:endParaRPr lang="en-US"/>
          </a:p>
        </p:txBody>
      </p:sp>
    </p:spTree>
    <p:extLst>
      <p:ext uri="{BB962C8B-B14F-4D97-AF65-F5344CB8AC3E}">
        <p14:creationId xmlns:p14="http://schemas.microsoft.com/office/powerpoint/2010/main" val="175506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a:p>
        </p:txBody>
      </p:sp>
    </p:spTree>
    <p:extLst>
      <p:ext uri="{BB962C8B-B14F-4D97-AF65-F5344CB8AC3E}">
        <p14:creationId xmlns:p14="http://schemas.microsoft.com/office/powerpoint/2010/main" val="302065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a:p>
        </p:txBody>
      </p:sp>
    </p:spTree>
    <p:extLst>
      <p:ext uri="{BB962C8B-B14F-4D97-AF65-F5344CB8AC3E}">
        <p14:creationId xmlns:p14="http://schemas.microsoft.com/office/powerpoint/2010/main" val="130627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97151-EA78-4B40-B544-4E054CEFA96A}" type="datetimeFigureOut">
              <a:rPr lang="en-US"/>
              <a:pPr/>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8F9F6-C46F-8047-BC9E-AA4068E8AF18}" type="slidenum">
              <a:rPr/>
              <a:pPr/>
              <a:t>‹#›</a:t>
            </a:fld>
            <a:endParaRPr lang="en-US"/>
          </a:p>
        </p:txBody>
      </p:sp>
    </p:spTree>
    <p:extLst>
      <p:ext uri="{BB962C8B-B14F-4D97-AF65-F5344CB8AC3E}">
        <p14:creationId xmlns:p14="http://schemas.microsoft.com/office/powerpoint/2010/main" val="134298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0" y="3405753"/>
            <a:ext cx="8709819" cy="898525"/>
          </a:xfrm>
        </p:spPr>
        <p:txBody>
          <a:bodyPr lIns="45720" rIns="45720">
            <a:noAutofit/>
          </a:bodyPr>
          <a:lstStyle/>
          <a:p>
            <a:pPr algn="r">
              <a:defRPr/>
            </a:pPr>
            <a:r>
              <a:rPr lang="en-US" sz="3600" b="1" dirty="0">
                <a:latin typeface="Segoe"/>
                <a:ea typeface="ＭＳ ゴシック"/>
              </a:rPr>
              <a:t>Advanced Project Schedule Formatting</a:t>
            </a:r>
            <a:endParaRPr lang="en-US" sz="3600" b="1" dirty="0">
              <a:effectLst>
                <a:outerShdw algn="tl">
                  <a:srgbClr val="000000"/>
                </a:outerShdw>
              </a:effectLst>
            </a:endParaRP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a:solidFill>
                  <a:srgbClr val="007C0A"/>
                </a:solidFill>
              </a:rPr>
              <a:t>Lesson 14</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Bar Styles for Tasks in the Calendar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16.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Project open to use in the next exercise.</a:t>
            </a:r>
          </a:p>
          <a:p>
            <a:pPr lvl="0" rtl="0"/>
            <a:r>
              <a:rPr lang="en-US" b="0" i="0" u="none" strike="noStrike" baseline="0">
                <a:latin typeface="Segoe"/>
                <a:ea typeface="ＭＳ ゴシック"/>
              </a:rPr>
              <a:t>In this exercise, you reformatted two of the bar styles in the Calendar view. </a:t>
            </a:r>
          </a:p>
          <a:p>
            <a:pPr lvl="0" rtl="0"/>
            <a:r>
              <a:rPr lang="en-US" b="0" i="0" u="none" strike="noStrike" baseline="0">
                <a:latin typeface="Segoe"/>
                <a:ea typeface="ＭＳ ゴシック"/>
              </a:rPr>
              <a:t>The Calendar view is one of the simplest views available in Microsoft Project, and it offers several formatting options. </a:t>
            </a:r>
          </a:p>
          <a:p>
            <a:pPr lvl="0" rtl="0"/>
            <a:r>
              <a:rPr lang="en-US" b="0" i="0" u="none" strike="noStrike" baseline="0">
                <a:latin typeface="Segoe"/>
                <a:ea typeface="ＭＳ ゴシック"/>
              </a:rPr>
              <a:t>This view is often used for reporting schedule information with resources or other stakeholders who prefer a more traditional monthly or weekly view rather than a detailed view such as the Gantt Chart. </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379785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Using Task IDs and WBS Codes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Microsoft Project organizes and tracks the tasks entered into a project schedule using several unique identifiers: </a:t>
            </a:r>
            <a:r>
              <a:rPr lang="en-US" b="1" i="0" u="none" strike="noStrike" baseline="0" dirty="0">
                <a:latin typeface="Segoe"/>
                <a:ea typeface="ＭＳ ゴシック"/>
              </a:rPr>
              <a:t>Task IDs, Unique IDs, and Work Breakdown Structure (WBS)</a:t>
            </a:r>
            <a:r>
              <a:rPr lang="en-US" b="0" i="0" u="none" strike="noStrike" baseline="0" dirty="0">
                <a:latin typeface="Segoe"/>
                <a:ea typeface="ＭＳ ゴシック"/>
              </a:rPr>
              <a:t> codes. </a:t>
            </a:r>
          </a:p>
          <a:p>
            <a:pPr lvl="0" rtl="0"/>
            <a:r>
              <a:rPr lang="en-US" b="0" i="0" u="none" strike="noStrike" baseline="0" dirty="0">
                <a:latin typeface="Segoe"/>
                <a:ea typeface="ＭＳ ゴシック"/>
              </a:rPr>
              <a:t>You can structure the Task Sheet view so that columns for these identifiers are displayed.</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249361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On the ribbon, click the </a:t>
            </a:r>
            <a:r>
              <a:rPr lang="en-US" b="1" i="0" u="none" strike="noStrike" baseline="0" dirty="0">
                <a:solidFill>
                  <a:srgbClr val="FF0000"/>
                </a:solidFill>
                <a:latin typeface="Segoe"/>
                <a:ea typeface="ＭＳ ゴシック"/>
              </a:rPr>
              <a:t>View</a:t>
            </a:r>
            <a:r>
              <a:rPr lang="en-US" b="1" i="0" u="none" strike="noStrike" baseline="0" dirty="0">
                <a:latin typeface="Segoe"/>
                <a:ea typeface="ＭＳ ゴシック"/>
              </a:rPr>
              <a:t> </a:t>
            </a:r>
            <a:r>
              <a:rPr lang="en-US" b="0" i="0" u="none" strike="noStrike" baseline="0" dirty="0">
                <a:latin typeface="Segoe"/>
                <a:ea typeface="ＭＳ ゴシック"/>
              </a:rPr>
              <a:t>tab. Then in the Task Views Group, click the </a:t>
            </a:r>
            <a:r>
              <a:rPr lang="en-US" b="1" i="0" u="none" strike="noStrike" baseline="0" dirty="0">
                <a:solidFill>
                  <a:srgbClr val="FF0000"/>
                </a:solidFill>
                <a:latin typeface="Segoe"/>
                <a:ea typeface="ＭＳ ゴシック"/>
              </a:rPr>
              <a:t>Other Views </a:t>
            </a:r>
            <a:r>
              <a:rPr lang="en-US" b="0" i="0" u="none" strike="noStrike" baseline="0" dirty="0">
                <a:latin typeface="Segoe"/>
                <a:ea typeface="ＭＳ ゴシック"/>
              </a:rPr>
              <a:t>button, and then click </a:t>
            </a:r>
            <a:r>
              <a:rPr lang="en-US" b="1" i="0" u="none" strike="noStrike" baseline="0" dirty="0">
                <a:solidFill>
                  <a:srgbClr val="FF0000"/>
                </a:solidFill>
                <a:latin typeface="Segoe"/>
                <a:ea typeface="ＭＳ ゴシック"/>
              </a:rPr>
              <a:t>More Views</a:t>
            </a:r>
            <a:r>
              <a:rPr lang="en-US" b="0" i="0" u="none" strike="noStrike" baseline="0" dirty="0">
                <a:solidFill>
                  <a:srgbClr val="FF0000"/>
                </a:solidFill>
                <a:latin typeface="Times New Roman"/>
                <a:ea typeface="ＭＳ ゴシック"/>
              </a:rPr>
              <a:t>.</a:t>
            </a:r>
          </a:p>
          <a:p>
            <a:pPr lvl="1" rtl="0"/>
            <a:r>
              <a:rPr lang="en-US" b="0" i="0" u="none" strike="noStrike" baseline="0" dirty="0">
                <a:latin typeface="Segoe"/>
                <a:ea typeface="ＭＳ ゴシック"/>
              </a:rPr>
              <a:t>2.	In the More Views dialog box, select </a:t>
            </a:r>
            <a:r>
              <a:rPr lang="en-US" b="1" i="0" u="none" strike="noStrike" baseline="0" dirty="0">
                <a:solidFill>
                  <a:srgbClr val="FF0000"/>
                </a:solidFill>
                <a:latin typeface="Segoe"/>
                <a:ea typeface="ＭＳ ゴシック"/>
              </a:rPr>
              <a:t>Task Sheet</a:t>
            </a:r>
            <a:r>
              <a:rPr lang="en-US" b="0" i="0" u="none" strike="noStrike" baseline="0" dirty="0">
                <a:latin typeface="Segoe"/>
                <a:ea typeface="ＭＳ ゴシック"/>
              </a:rPr>
              <a:t>, and then click the </a:t>
            </a:r>
            <a:r>
              <a:rPr lang="en-US" b="1" i="0" u="none" strike="noStrike" baseline="0" dirty="0">
                <a:solidFill>
                  <a:srgbClr val="FF0000"/>
                </a:solidFill>
                <a:latin typeface="Segoe"/>
                <a:ea typeface="ＭＳ ゴシック"/>
              </a:rPr>
              <a:t>Apply</a:t>
            </a:r>
            <a:r>
              <a:rPr lang="en-US" b="1" i="0" u="none" strike="noStrike" baseline="0" dirty="0">
                <a:latin typeface="Segoe"/>
                <a:ea typeface="ＭＳ ゴシック"/>
              </a:rPr>
              <a:t> </a:t>
            </a:r>
            <a:r>
              <a:rPr lang="en-US" b="0" i="0" u="none" strike="noStrike" baseline="0" dirty="0">
                <a:latin typeface="Segoe"/>
                <a:ea typeface="ＭＳ ゴシック"/>
              </a:rPr>
              <a:t>button. The project appears in the Task Sheet view.</a:t>
            </a:r>
          </a:p>
          <a:p>
            <a:pPr lvl="1" rtl="0"/>
            <a:r>
              <a:rPr lang="en-US" b="0" i="0" u="none" strike="noStrike" baseline="0" dirty="0">
                <a:latin typeface="Segoe"/>
                <a:ea typeface="ＭＳ ゴシック"/>
              </a:rPr>
              <a:t>3.	Right-click the </a:t>
            </a:r>
            <a:r>
              <a:rPr lang="en-US" b="1" i="0" u="none" strike="noStrike" baseline="0" dirty="0">
                <a:solidFill>
                  <a:srgbClr val="FF0000"/>
                </a:solidFill>
                <a:latin typeface="Segoe"/>
                <a:ea typeface="ＭＳ ゴシック"/>
              </a:rPr>
              <a:t>Duration</a:t>
            </a:r>
            <a:r>
              <a:rPr lang="en-US" b="1" i="0" u="none" strike="noStrike" baseline="0" dirty="0">
                <a:latin typeface="Segoe"/>
                <a:ea typeface="ＭＳ ゴシック"/>
              </a:rPr>
              <a:t> </a:t>
            </a:r>
            <a:r>
              <a:rPr lang="en-US" b="0" i="0" u="none" strike="noStrike" baseline="0" dirty="0">
                <a:latin typeface="Segoe"/>
                <a:ea typeface="ＭＳ ゴシック"/>
              </a:rPr>
              <a:t>column heading. On the menu, click </a:t>
            </a:r>
            <a:r>
              <a:rPr lang="en-US" b="1" i="0" u="none" strike="noStrike" baseline="0" dirty="0">
                <a:solidFill>
                  <a:srgbClr val="FF0000"/>
                </a:solidFill>
                <a:latin typeface="Segoe"/>
                <a:ea typeface="ＭＳ ゴシック"/>
              </a:rPr>
              <a:t>Insert Column</a:t>
            </a:r>
            <a:r>
              <a:rPr lang="en-US" b="0" i="0" u="none" strike="noStrike" baseline="0" dirty="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201587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4.	From your keyboard, type </a:t>
            </a:r>
            <a:r>
              <a:rPr lang="en-US" sz="2000" b="1" i="0" u="none" strike="noStrike" baseline="0" dirty="0">
                <a:solidFill>
                  <a:srgbClr val="FF0000"/>
                </a:solidFill>
                <a:latin typeface="Segoe"/>
                <a:ea typeface="ＭＳ ゴシック"/>
              </a:rPr>
              <a:t>un</a:t>
            </a:r>
            <a:r>
              <a:rPr lang="en-US" sz="2000" b="0" i="0" u="none" strike="noStrike" baseline="0" dirty="0">
                <a:latin typeface="Segoe"/>
                <a:ea typeface="ＭＳ ゴシック"/>
              </a:rPr>
              <a:t>. Three fields appear at the top of the column. Your screen should look similar to the</a:t>
            </a:r>
            <a:r>
              <a:rPr lang="en-US" sz="2000" b="0" i="0" u="none" strike="noStrike" dirty="0">
                <a:latin typeface="Segoe"/>
                <a:ea typeface="ＭＳ ゴシック"/>
              </a:rPr>
              <a:t> f</a:t>
            </a:r>
            <a:r>
              <a:rPr lang="en-US" sz="2000" b="0" i="0" u="none" strike="noStrike" baseline="0" dirty="0">
                <a:latin typeface="Segoe"/>
                <a:ea typeface="ＭＳ ゴシック"/>
              </a:rPr>
              <a:t>igure below.</a:t>
            </a:r>
          </a:p>
          <a:p>
            <a:pPr lvl="1" rtl="0"/>
            <a:r>
              <a:rPr lang="en-US" sz="2000" b="0" i="0" u="none" strike="noStrike" baseline="0" dirty="0">
                <a:latin typeface="Segoe"/>
                <a:ea typeface="ＭＳ ゴシック"/>
              </a:rPr>
              <a:t>5.	In the list that remains, click </a:t>
            </a:r>
            <a:r>
              <a:rPr lang="en-US" sz="2000" b="1" i="0" u="none" strike="noStrike" baseline="0" dirty="0">
                <a:solidFill>
                  <a:srgbClr val="FF0000"/>
                </a:solidFill>
                <a:latin typeface="Segoe"/>
                <a:ea typeface="ＭＳ ゴシック"/>
              </a:rPr>
              <a:t>Unique</a:t>
            </a:r>
            <a:r>
              <a:rPr lang="en-US" sz="2000" b="1" i="0" u="none" strike="noStrike" baseline="0" dirty="0">
                <a:latin typeface="Segoe"/>
                <a:ea typeface="ＭＳ ゴシック"/>
              </a:rPr>
              <a:t> </a:t>
            </a:r>
            <a:r>
              <a:rPr lang="en-US" sz="2000" b="1" i="0" u="none" strike="noStrike" baseline="0" dirty="0">
                <a:solidFill>
                  <a:srgbClr val="FF0000"/>
                </a:solidFill>
                <a:latin typeface="Segoe"/>
                <a:ea typeface="ＭＳ ゴシック"/>
              </a:rPr>
              <a:t>ID</a:t>
            </a:r>
            <a:r>
              <a:rPr lang="en-US" sz="2000" b="0" i="0" u="none" strike="noStrike" baseline="0" dirty="0">
                <a:latin typeface="Segoe"/>
                <a:ea typeface="ＭＳ ゴシック"/>
              </a:rPr>
              <a:t>. Microsoft Project inserts the Unique ID column to the left of the Task Name column.</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pic>
        <p:nvPicPr>
          <p:cNvPr id="7" name="Picture 6" descr="140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100" y="2971800"/>
            <a:ext cx="7391400" cy="3167742"/>
          </a:xfrm>
          <a:prstGeom prst="rect">
            <a:avLst/>
          </a:prstGeom>
        </p:spPr>
      </p:pic>
      <p:sp>
        <p:nvSpPr>
          <p:cNvPr id="8" name="Oval 7"/>
          <p:cNvSpPr/>
          <p:nvPr/>
        </p:nvSpPr>
        <p:spPr bwMode="auto">
          <a:xfrm>
            <a:off x="3657600" y="5791200"/>
            <a:ext cx="3313471" cy="488451"/>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1626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Unique ID column indicates the </a:t>
            </a:r>
            <a:r>
              <a:rPr lang="en-US" b="1" i="0" u="none" strike="noStrike" baseline="0" dirty="0">
                <a:latin typeface="Segoe"/>
                <a:ea typeface="ＭＳ ゴシック"/>
              </a:rPr>
              <a:t>order in which the tasks were entered into the project</a:t>
            </a:r>
            <a:r>
              <a:rPr lang="en-US" b="0" i="0" u="none" strike="noStrike" baseline="0" dirty="0">
                <a:latin typeface="Segoe"/>
                <a:ea typeface="ＭＳ ゴシック"/>
              </a:rPr>
              <a:t>. Cutting and pasting a task causes its Unique ID value to change. You can see that the tasks in this project were entered in a different order than they are currently displayed.</a:t>
            </a:r>
          </a:p>
          <a:p>
            <a:pPr lvl="1" rtl="0"/>
            <a:r>
              <a:rPr lang="en-US" b="0" i="0" u="none" strike="noStrike" baseline="0" dirty="0">
                <a:latin typeface="Segoe"/>
                <a:ea typeface="ＭＳ ゴシック"/>
              </a:rPr>
              <a:t>6.	Right-click the </a:t>
            </a:r>
            <a:r>
              <a:rPr lang="en-US" b="1" i="0" u="none" strike="noStrike" baseline="0" dirty="0">
                <a:solidFill>
                  <a:srgbClr val="FF0000"/>
                </a:solidFill>
                <a:latin typeface="Segoe"/>
                <a:ea typeface="ＭＳ ゴシック"/>
              </a:rPr>
              <a:t>Duration</a:t>
            </a:r>
            <a:r>
              <a:rPr lang="en-US" b="1" i="0" u="none" strike="noStrike" baseline="0" dirty="0">
                <a:latin typeface="Segoe"/>
                <a:ea typeface="ＭＳ ゴシック"/>
              </a:rPr>
              <a:t> </a:t>
            </a:r>
            <a:r>
              <a:rPr lang="en-US" b="0" i="0" u="none" strike="noStrike" baseline="0" dirty="0">
                <a:latin typeface="Segoe"/>
                <a:ea typeface="ＭＳ ゴシック"/>
              </a:rPr>
              <a:t>column heading again. On the menu, click </a:t>
            </a:r>
            <a:r>
              <a:rPr lang="en-US" b="1" i="0" u="none" strike="noStrike" baseline="0" dirty="0">
                <a:solidFill>
                  <a:srgbClr val="FF0000"/>
                </a:solidFill>
                <a:latin typeface="Segoe"/>
                <a:ea typeface="ＭＳ ゴシック"/>
              </a:rPr>
              <a:t>Insert</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Column</a:t>
            </a:r>
            <a:r>
              <a:rPr lang="en-US" b="0" i="0" u="none" strike="noStrike" baseline="0" dirty="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44966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7.	From your keyboard, type </a:t>
            </a:r>
            <a:r>
              <a:rPr lang="en-US" b="1" i="0" u="none" strike="noStrike" baseline="0" dirty="0">
                <a:solidFill>
                  <a:srgbClr val="FF0000"/>
                </a:solidFill>
                <a:latin typeface="Segoe"/>
                <a:ea typeface="ＭＳ ゴシック"/>
              </a:rPr>
              <a:t>WBS</a:t>
            </a:r>
            <a:r>
              <a:rPr lang="en-US" b="0" i="0" u="none" strike="noStrike" baseline="0" dirty="0">
                <a:latin typeface="Segoe"/>
                <a:ea typeface="ＭＳ ゴシック"/>
              </a:rPr>
              <a:t>. Three fields appear at the top of the column.</a:t>
            </a:r>
          </a:p>
          <a:p>
            <a:pPr lvl="1" rtl="0"/>
            <a:r>
              <a:rPr lang="en-US" b="0" i="0" u="none" strike="noStrike" baseline="0" dirty="0">
                <a:latin typeface="Segoe"/>
                <a:ea typeface="ＭＳ ゴシック"/>
              </a:rPr>
              <a:t>8.	In the list that remains, click </a:t>
            </a:r>
            <a:r>
              <a:rPr lang="en-US" b="1" i="0" u="none" strike="noStrike" baseline="0" dirty="0">
                <a:solidFill>
                  <a:srgbClr val="FF0000"/>
                </a:solidFill>
                <a:latin typeface="Segoe"/>
                <a:ea typeface="ＭＳ ゴシック"/>
              </a:rPr>
              <a:t>WBS</a:t>
            </a:r>
            <a:r>
              <a:rPr lang="en-US" b="0" i="0" u="none" strike="noStrike" baseline="0" dirty="0">
                <a:latin typeface="Segoe"/>
                <a:ea typeface="ＭＳ ゴシック"/>
              </a:rPr>
              <a:t>. Microsoft Project inserts the WBS column to the left of the Task Name column. WBS codes represent the hierarchy of summary and subtasks in the project.</a:t>
            </a:r>
          </a:p>
          <a:p>
            <a:pPr lvl="0" rtl="0"/>
            <a:r>
              <a:rPr lang="en-US" b="0" i="0" u="none" strike="noStrike" baseline="0" dirty="0">
                <a:latin typeface="Segoe"/>
                <a:ea typeface="ＭＳ ゴシック"/>
              </a:rPr>
              <a:t>The WBS numbering system is standard in project management. You can see that in the WBS structure, the top-level summary tasks are sequentially numbered with a single digit, the second-level summary or subtasks add a period and a second digit to the first digit, and so on.</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207191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9.	Place your cursor on the right dividing line between the WBS column heading and the Duration column heading, then double-click to auto-fit the column. Repeat the same procedure for the Unique ID column. Your screen should look similar to the figure on</a:t>
            </a:r>
            <a:r>
              <a:rPr lang="en-US" b="0" i="0" u="none" strike="noStrike" dirty="0">
                <a:latin typeface="Segoe"/>
                <a:ea typeface="ＭＳ ゴシック"/>
              </a:rPr>
              <a:t> the next slide</a:t>
            </a:r>
            <a:r>
              <a:rPr lang="en-US" b="0" i="0" u="none" strike="noStrike" baseline="0" dirty="0">
                <a:latin typeface="Segoe"/>
                <a:ea typeface="ＭＳ ゴシック"/>
              </a:rPr>
              <a:t>.</a:t>
            </a:r>
          </a:p>
          <a:p>
            <a:pPr lvl="1" rtl="0"/>
            <a:r>
              <a:rPr lang="en-US" b="0" i="0" u="none" strike="noStrike" baseline="0" dirty="0">
                <a:latin typeface="Segoe"/>
                <a:ea typeface="ＭＳ ゴシック"/>
              </a:rPr>
              <a:t>10.	In the Task ID column (the left-most column), </a:t>
            </a:r>
            <a:r>
              <a:rPr lang="en-US" b="0" i="0" u="none" strike="noStrike" baseline="0" dirty="0">
                <a:solidFill>
                  <a:srgbClr val="FF0000"/>
                </a:solidFill>
                <a:latin typeface="Segoe"/>
                <a:ea typeface="ＭＳ ゴシック"/>
              </a:rPr>
              <a:t>select </a:t>
            </a:r>
            <a:r>
              <a:rPr lang="en-US" b="1" i="0" u="none" strike="noStrike" baseline="0" dirty="0">
                <a:solidFill>
                  <a:srgbClr val="FF0000"/>
                </a:solidFill>
                <a:latin typeface="Segoe"/>
                <a:ea typeface="ＭＳ ゴシック"/>
              </a:rPr>
              <a:t>7 </a:t>
            </a:r>
            <a:r>
              <a:rPr lang="en-US" b="0" i="0" u="none" strike="noStrike" baseline="0" dirty="0">
                <a:solidFill>
                  <a:srgbClr val="FF0000"/>
                </a:solidFill>
                <a:latin typeface="Segoe"/>
                <a:ea typeface="ＭＳ ゴシック"/>
              </a:rPr>
              <a:t>and </a:t>
            </a:r>
            <a:r>
              <a:rPr lang="en-US" b="1" i="0" u="none" strike="noStrike" baseline="0" dirty="0">
                <a:solidFill>
                  <a:srgbClr val="FF0000"/>
                </a:solidFill>
                <a:latin typeface="Segoe"/>
                <a:ea typeface="ＭＳ ゴシック"/>
              </a:rPr>
              <a:t>8</a:t>
            </a:r>
            <a:r>
              <a:rPr lang="en-US" b="0" i="0" u="none" strike="noStrike" baseline="0" dirty="0">
                <a:latin typeface="Segoe"/>
                <a:ea typeface="ＭＳ ゴシック"/>
              </a:rPr>
              <a:t>. This selects the entire rows for the tasks “Book musicians” and “Book dancers.”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33021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Work with Unique ID and WBS Codes</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17</a:t>
            </a:fld>
            <a:endParaRPr lang="en-US" dirty="0"/>
          </a:p>
        </p:txBody>
      </p:sp>
      <p:pic>
        <p:nvPicPr>
          <p:cNvPr id="9" name="Picture 8" descr="1407.png"/>
          <p:cNvPicPr>
            <a:picLocks noChangeAspect="1"/>
          </p:cNvPicPr>
          <p:nvPr/>
        </p:nvPicPr>
        <p:blipFill rotWithShape="1">
          <a:blip r:embed="rId2" cstate="print">
            <a:extLst>
              <a:ext uri="{28A0092B-C50C-407E-A947-70E740481C1C}">
                <a14:useLocalDpi xmlns:a14="http://schemas.microsoft.com/office/drawing/2010/main" val="0"/>
              </a:ext>
            </a:extLst>
          </a:blip>
          <a:srcRect b="13769"/>
          <a:stretch/>
        </p:blipFill>
        <p:spPr>
          <a:xfrm>
            <a:off x="1117600" y="1524000"/>
            <a:ext cx="7162800" cy="4610100"/>
          </a:xfrm>
          <a:prstGeom prst="rect">
            <a:avLst/>
          </a:prstGeom>
        </p:spPr>
      </p:pic>
      <p:sp>
        <p:nvSpPr>
          <p:cNvPr id="10" name="Oval 9"/>
          <p:cNvSpPr/>
          <p:nvPr/>
        </p:nvSpPr>
        <p:spPr bwMode="auto">
          <a:xfrm>
            <a:off x="1117601" y="1371600"/>
            <a:ext cx="3617452" cy="516194"/>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Rounded Rectangle 2"/>
          <p:cNvSpPr/>
          <p:nvPr/>
        </p:nvSpPr>
        <p:spPr bwMode="auto">
          <a:xfrm>
            <a:off x="7086600" y="2819400"/>
            <a:ext cx="1371600" cy="28956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7274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11.	On the ribbon, click the </a:t>
            </a:r>
            <a:r>
              <a:rPr lang="en-US" sz="2000" b="1" i="0" u="none" strike="noStrike" baseline="0" dirty="0">
                <a:solidFill>
                  <a:srgbClr val="FF0000"/>
                </a:solidFill>
                <a:latin typeface="Segoe"/>
                <a:ea typeface="ＭＳ ゴシック"/>
              </a:rPr>
              <a:t>Task</a:t>
            </a:r>
            <a:r>
              <a:rPr lang="en-US" sz="2000" b="1" i="0" u="none" strike="noStrike" baseline="0" dirty="0">
                <a:latin typeface="Segoe"/>
                <a:ea typeface="ＭＳ ゴシック"/>
              </a:rPr>
              <a:t> </a:t>
            </a:r>
            <a:r>
              <a:rPr lang="en-US" sz="2000" b="0" i="0" u="none" strike="noStrike" baseline="0" dirty="0">
                <a:latin typeface="Segoe"/>
                <a:ea typeface="ＭＳ ゴシック"/>
              </a:rPr>
              <a:t>tab. In the Schedule group, click the </a:t>
            </a:r>
            <a:r>
              <a:rPr lang="en-US" sz="2000" b="1" i="0" u="none" strike="noStrike" baseline="0" dirty="0">
                <a:solidFill>
                  <a:srgbClr val="FF0000"/>
                </a:solidFill>
                <a:latin typeface="Segoe"/>
                <a:ea typeface="ＭＳ ゴシック"/>
              </a:rPr>
              <a:t>Indent</a:t>
            </a:r>
            <a:r>
              <a:rPr lang="en-US" sz="2000" b="1" i="0" u="none" strike="noStrike" baseline="0" dirty="0">
                <a:latin typeface="Segoe"/>
                <a:ea typeface="ＭＳ ゴシック"/>
              </a:rPr>
              <a:t> </a:t>
            </a:r>
            <a:r>
              <a:rPr lang="en-US" sz="2000" b="0" i="0" u="none" strike="noStrike" baseline="0" dirty="0">
                <a:latin typeface="Segoe"/>
                <a:ea typeface="ＭＳ ゴシック"/>
              </a:rPr>
              <a:t>button. Microsoft Project makes tasks 7 and 8 subtasks of Task 6. Your screen should look similar to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140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667000"/>
            <a:ext cx="6908800" cy="3316224"/>
          </a:xfrm>
          <a:prstGeom prst="rect">
            <a:avLst/>
          </a:prstGeom>
        </p:spPr>
      </p:pic>
    </p:spTree>
    <p:extLst>
      <p:ext uri="{BB962C8B-B14F-4D97-AF65-F5344CB8AC3E}">
        <p14:creationId xmlns:p14="http://schemas.microsoft.com/office/powerpoint/2010/main" val="907182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12.	Click any cell in the table area to deselect tasks </a:t>
            </a:r>
            <a:r>
              <a:rPr lang="en-US" b="1" i="0" u="none" strike="noStrike" baseline="0" dirty="0">
                <a:latin typeface="Segoe"/>
                <a:ea typeface="ＭＳ ゴシック"/>
              </a:rPr>
              <a:t>7 </a:t>
            </a:r>
            <a:r>
              <a:rPr lang="en-US" b="0" i="0" u="none" strike="noStrike" baseline="0" dirty="0">
                <a:latin typeface="Segoe"/>
                <a:ea typeface="ＭＳ ゴシック"/>
              </a:rPr>
              <a:t>and </a:t>
            </a:r>
            <a:r>
              <a:rPr lang="en-US" b="1" i="0" u="none" strike="noStrike" baseline="0" dirty="0">
                <a:latin typeface="Segoe"/>
                <a:ea typeface="ＭＳ ゴシック"/>
              </a:rPr>
              <a:t>8</a:t>
            </a:r>
            <a:r>
              <a:rPr lang="en-US" b="0" i="0" u="none" strike="noStrike" baseline="0" dirty="0">
                <a:latin typeface="Segoe"/>
                <a:ea typeface="ＭＳ ゴシック"/>
              </a:rPr>
              <a:t>. Now select the entire row of task 7, </a:t>
            </a:r>
            <a:r>
              <a:rPr lang="en-US" b="1" i="0" u="none" strike="noStrike" baseline="0" dirty="0">
                <a:solidFill>
                  <a:srgbClr val="FF0000"/>
                </a:solidFill>
                <a:latin typeface="Segoe"/>
                <a:ea typeface="ＭＳ ゴシック"/>
              </a:rPr>
              <a:t>Book Musicians</a:t>
            </a:r>
            <a:r>
              <a:rPr lang="en-US" b="0" i="0" u="none" strike="noStrike" baseline="0" dirty="0">
                <a:latin typeface="Segoe"/>
                <a:ea typeface="ＭＳ ゴシック"/>
              </a:rPr>
              <a:t>, by clicking the </a:t>
            </a:r>
            <a:r>
              <a:rPr lang="en-US" b="1" i="0" u="none" strike="noStrike" baseline="0" dirty="0">
                <a:solidFill>
                  <a:srgbClr val="FF0000"/>
                </a:solidFill>
                <a:latin typeface="Segoe"/>
                <a:ea typeface="ＭＳ ゴシック"/>
              </a:rPr>
              <a:t>Task ID</a:t>
            </a:r>
            <a:r>
              <a:rPr lang="en-US" b="0" i="0" u="none" strike="noStrike" baseline="0" dirty="0">
                <a:latin typeface="Segoe"/>
                <a:ea typeface="ＭＳ ゴシック"/>
              </a:rPr>
              <a:t>. On the ribbon, click </a:t>
            </a:r>
            <a:r>
              <a:rPr lang="en-US" b="1" i="0" u="none" strike="noStrike" baseline="0" dirty="0">
                <a:solidFill>
                  <a:srgbClr val="FF0000"/>
                </a:solidFill>
                <a:latin typeface="Segoe"/>
                <a:ea typeface="ＭＳ ゴシック"/>
              </a:rPr>
              <a:t>Cut</a:t>
            </a:r>
            <a:r>
              <a:rPr lang="en-US" b="0" i="0" u="none" strike="noStrike" baseline="0" dirty="0">
                <a:latin typeface="Segoe"/>
                <a:ea typeface="ＭＳ ゴシック"/>
              </a:rPr>
              <a:t>. Microsoft Project cuts the selected task to the Windows Clipboard. Your screen should look similar to the figure on the next slide.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87764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3" name="Picture 2" descr="14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750749"/>
            <a:ext cx="8128000" cy="1426102"/>
          </a:xfrm>
          <a:prstGeom prst="rect">
            <a:avLst/>
          </a:prstGeom>
        </p:spPr>
      </p:pic>
    </p:spTree>
    <p:extLst>
      <p:ext uri="{BB962C8B-B14F-4D97-AF65-F5344CB8AC3E}">
        <p14:creationId xmlns:p14="http://schemas.microsoft.com/office/powerpoint/2010/main" val="3855741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Work with Unique ID and WBS Codes</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20</a:t>
            </a:fld>
            <a:endParaRPr lang="en-US" dirty="0"/>
          </a:p>
        </p:txBody>
      </p:sp>
      <p:pic>
        <p:nvPicPr>
          <p:cNvPr id="7" name="Picture 6" descr="140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536856"/>
            <a:ext cx="6350000" cy="4711544"/>
          </a:xfrm>
          <a:prstGeom prst="rect">
            <a:avLst/>
          </a:prstGeom>
        </p:spPr>
      </p:pic>
      <p:sp>
        <p:nvSpPr>
          <p:cNvPr id="8" name="Oval 7"/>
          <p:cNvSpPr/>
          <p:nvPr/>
        </p:nvSpPr>
        <p:spPr bwMode="auto">
          <a:xfrm>
            <a:off x="2396613" y="1430595"/>
            <a:ext cx="4579374" cy="408598"/>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286000" y="5867400"/>
            <a:ext cx="4876800" cy="409729"/>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2539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141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1600200"/>
            <a:ext cx="5486400" cy="4082264"/>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13.	Select </a:t>
            </a:r>
            <a:r>
              <a:rPr lang="en-US" sz="2000" b="1" i="0" u="none" strike="noStrike" baseline="0" dirty="0">
                <a:solidFill>
                  <a:srgbClr val="FF0000"/>
                </a:solidFill>
                <a:latin typeface="Segoe"/>
                <a:ea typeface="ＭＳ ゴシック"/>
              </a:rPr>
              <a:t>Task 4</a:t>
            </a:r>
            <a:r>
              <a:rPr lang="en-US" sz="2000" b="0" i="0" u="none" strike="noStrike" baseline="0" dirty="0">
                <a:latin typeface="Segoe"/>
                <a:ea typeface="ＭＳ ゴシック"/>
              </a:rPr>
              <a:t>. On </a:t>
            </a:r>
            <a:br>
              <a:rPr lang="en-US" sz="2000" b="0" i="0" u="none" strike="noStrike" baseline="0" dirty="0">
                <a:latin typeface="Segoe"/>
                <a:ea typeface="ＭＳ ゴシック"/>
              </a:rPr>
            </a:br>
            <a:r>
              <a:rPr lang="en-US" sz="2000" b="0" i="0" u="none" strike="noStrike" baseline="0" dirty="0">
                <a:latin typeface="Segoe"/>
                <a:ea typeface="ＭＳ ゴシック"/>
              </a:rPr>
              <a:t>the ribbon, click </a:t>
            </a:r>
            <a:br>
              <a:rPr lang="en-US" sz="2000" b="0" i="0" u="none" strike="noStrike" baseline="0" dirty="0">
                <a:latin typeface="Segoe"/>
                <a:ea typeface="ＭＳ ゴシック"/>
              </a:rPr>
            </a:br>
            <a:r>
              <a:rPr lang="en-US" sz="2000" b="0" i="0" u="none" strike="noStrike" baseline="0" dirty="0">
                <a:latin typeface="Segoe"/>
                <a:ea typeface="ＭＳ ゴシック"/>
              </a:rPr>
              <a:t>the </a:t>
            </a:r>
            <a:r>
              <a:rPr lang="en-US" sz="2000" b="1" i="0" u="none" strike="noStrike" baseline="0" dirty="0">
                <a:solidFill>
                  <a:srgbClr val="FF0000"/>
                </a:solidFill>
                <a:latin typeface="Segoe"/>
                <a:ea typeface="ＭＳ ゴシック"/>
              </a:rPr>
              <a:t>Paste button</a:t>
            </a:r>
            <a:r>
              <a:rPr lang="en-US" sz="2000" b="0" i="0" u="none" strike="noStrike" baseline="0" dirty="0">
                <a:latin typeface="Segoe"/>
                <a:ea typeface="ＭＳ ゴシック"/>
              </a:rPr>
              <a:t>. </a:t>
            </a:r>
            <a:br>
              <a:rPr lang="en-US" sz="2000" b="0" i="0" u="none" strike="noStrike" baseline="0" dirty="0">
                <a:latin typeface="Segoe"/>
                <a:ea typeface="ＭＳ ゴシック"/>
              </a:rPr>
            </a:br>
            <a:r>
              <a:rPr lang="en-US" sz="2000" b="0" i="0" u="none" strike="noStrike" baseline="0" dirty="0">
                <a:latin typeface="Segoe"/>
                <a:ea typeface="ＭＳ ゴシック"/>
              </a:rPr>
              <a:t>Click </a:t>
            </a:r>
            <a:r>
              <a:rPr lang="en-US" sz="2000" b="1" i="0" u="none" strike="noStrike" baseline="0" dirty="0">
                <a:latin typeface="Segoe"/>
                <a:ea typeface="ＭＳ ゴシック"/>
              </a:rPr>
              <a:t>OK </a:t>
            </a:r>
            <a:r>
              <a:rPr lang="en-US" sz="2000" b="0" i="0" u="none" strike="noStrike" baseline="0" dirty="0">
                <a:latin typeface="Segoe"/>
                <a:ea typeface="ＭＳ ゴシック"/>
              </a:rPr>
              <a:t>if a warn-</a:t>
            </a:r>
            <a:br>
              <a:rPr lang="en-US" sz="2000" b="0" i="0" u="none" strike="noStrike" baseline="0" dirty="0">
                <a:latin typeface="Segoe"/>
                <a:ea typeface="ＭＳ ゴシック"/>
              </a:rPr>
            </a:br>
            <a:r>
              <a:rPr lang="en-US" sz="2000" b="0" i="0" u="none" strike="noStrike" baseline="0" dirty="0" err="1">
                <a:latin typeface="Segoe"/>
                <a:ea typeface="ＭＳ ゴシック"/>
              </a:rPr>
              <a:t>ing</a:t>
            </a:r>
            <a:r>
              <a:rPr lang="en-US" sz="2000" b="0" i="0" u="none" strike="noStrike" baseline="0" dirty="0">
                <a:latin typeface="Segoe"/>
                <a:ea typeface="ＭＳ ゴシック"/>
              </a:rPr>
              <a:t> message is dis-</a:t>
            </a:r>
            <a:br>
              <a:rPr lang="en-US" sz="2000" b="0" i="0" u="none" strike="noStrike" baseline="0" dirty="0">
                <a:latin typeface="Segoe"/>
                <a:ea typeface="ＭＳ ゴシック"/>
              </a:rPr>
            </a:br>
            <a:r>
              <a:rPr lang="en-US" sz="2000" b="0" i="0" u="none" strike="noStrike" baseline="0" dirty="0">
                <a:latin typeface="Segoe"/>
                <a:ea typeface="ＭＳ ゴシック"/>
              </a:rPr>
              <a:t>played. Microsoft </a:t>
            </a:r>
            <a:br>
              <a:rPr lang="en-US" sz="2000" b="0" i="0" u="none" strike="noStrike" baseline="0" dirty="0">
                <a:latin typeface="Segoe"/>
                <a:ea typeface="ＭＳ ゴシック"/>
              </a:rPr>
            </a:br>
            <a:r>
              <a:rPr lang="en-US" sz="2000" b="0" i="0" u="none" strike="noStrike" baseline="0" dirty="0">
                <a:latin typeface="Segoe"/>
                <a:ea typeface="ＭＳ ゴシック"/>
              </a:rPr>
              <a:t>Project pastes the </a:t>
            </a:r>
            <a:br>
              <a:rPr lang="en-US" sz="2000" b="0" i="0" u="none" strike="noStrike" baseline="0" dirty="0">
                <a:latin typeface="Segoe"/>
                <a:ea typeface="ＭＳ ゴシック"/>
              </a:rPr>
            </a:br>
            <a:r>
              <a:rPr lang="en-US" sz="2000" b="0" i="0" u="none" strike="noStrike" baseline="0" dirty="0">
                <a:latin typeface="Segoe"/>
                <a:ea typeface="ＭＳ ゴシック"/>
              </a:rPr>
              <a:t>task you previously </a:t>
            </a:r>
            <a:br>
              <a:rPr lang="en-US" sz="2000" b="0" i="0" u="none" strike="noStrike" baseline="0" dirty="0">
                <a:latin typeface="Segoe"/>
                <a:ea typeface="ＭＳ ゴシック"/>
              </a:rPr>
            </a:br>
            <a:r>
              <a:rPr lang="en-US" sz="2000" b="0" i="0" u="none" strike="noStrike" baseline="0" dirty="0">
                <a:latin typeface="Segoe"/>
                <a:ea typeface="ＭＳ ゴシック"/>
              </a:rPr>
              <a:t>cut back into the </a:t>
            </a:r>
            <a:br>
              <a:rPr lang="en-US" sz="2000" b="0" i="0" u="none" strike="noStrike" baseline="0" dirty="0">
                <a:latin typeface="Segoe"/>
                <a:ea typeface="ＭＳ ゴシック"/>
              </a:rPr>
            </a:br>
            <a:r>
              <a:rPr lang="en-US" sz="2000" b="0" i="0" u="none" strike="noStrike" baseline="0" dirty="0">
                <a:latin typeface="Segoe"/>
                <a:ea typeface="ＭＳ ゴシック"/>
              </a:rPr>
              <a:t>task list. Your </a:t>
            </a:r>
            <a:br>
              <a:rPr lang="en-US" sz="2000" b="0" i="0" u="none" strike="noStrike" baseline="0" dirty="0">
                <a:latin typeface="Segoe"/>
                <a:ea typeface="ＭＳ ゴシック"/>
              </a:rPr>
            </a:br>
            <a:r>
              <a:rPr lang="en-US" sz="2000" b="0" i="0" u="none" strike="noStrike" baseline="0" dirty="0">
                <a:latin typeface="Segoe"/>
                <a:ea typeface="ＭＳ ゴシック"/>
              </a:rPr>
              <a:t>screen should look </a:t>
            </a:r>
            <a:br>
              <a:rPr lang="en-US" sz="2000" b="0" i="0" u="none" strike="noStrike" baseline="0" dirty="0">
                <a:latin typeface="Segoe"/>
                <a:ea typeface="ＭＳ ゴシック"/>
              </a:rPr>
            </a:br>
            <a:r>
              <a:rPr lang="en-US" sz="2000" b="0" i="0" u="none" strike="noStrike" baseline="0" dirty="0">
                <a:latin typeface="Segoe"/>
                <a:ea typeface="ＭＳ ゴシック"/>
              </a:rPr>
              <a:t>similar to the figure </a:t>
            </a:r>
            <a:br>
              <a:rPr lang="en-US" sz="2000" b="0" i="0" u="none" strike="noStrike" baseline="0" dirty="0">
                <a:latin typeface="Segoe"/>
                <a:ea typeface="ＭＳ ゴシック"/>
              </a:rPr>
            </a:br>
            <a:r>
              <a:rPr lang="en-US" sz="2000" b="0" i="0" u="none" strike="noStrike" baseline="0" dirty="0">
                <a:latin typeface="Segoe"/>
                <a:ea typeface="ＭＳ ゴシック"/>
              </a:rPr>
              <a:t>at right.</a:t>
            </a:r>
          </a:p>
        </p:txBody>
      </p:sp>
      <p:sp>
        <p:nvSpPr>
          <p:cNvPr id="8" name="Oval 7"/>
          <p:cNvSpPr/>
          <p:nvPr/>
        </p:nvSpPr>
        <p:spPr bwMode="auto">
          <a:xfrm>
            <a:off x="3429000" y="5102942"/>
            <a:ext cx="5036574" cy="663096"/>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63593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Work with Unique ID and WBS Codes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sz="2000" dirty="0">
                <a:latin typeface="Segoe"/>
                <a:ea typeface="ＭＳ ゴシック"/>
              </a:rPr>
              <a:t>14.	On the quick access toolbar, click the </a:t>
            </a:r>
            <a:r>
              <a:rPr lang="en-US" sz="2000" b="1" dirty="0">
                <a:latin typeface="Segoe"/>
                <a:ea typeface="ＭＳ ゴシック"/>
              </a:rPr>
              <a:t>Undo </a:t>
            </a:r>
            <a:r>
              <a:rPr lang="en-US" sz="2000" dirty="0">
                <a:latin typeface="Segoe"/>
                <a:ea typeface="ＭＳ ゴシック"/>
              </a:rPr>
              <a:t>button thrice. The task list is restored to its original order.</a:t>
            </a:r>
            <a:endParaRPr lang="en-US" sz="2000" dirty="0">
              <a:latin typeface="Times New Roman"/>
              <a:ea typeface="ＭＳ ゴシック"/>
            </a:endParaRPr>
          </a:p>
          <a:p>
            <a:pPr lvl="1" rtl="0"/>
            <a:r>
              <a:rPr lang="en-US" sz="2000" b="0" i="0" u="none" strike="noStrike" baseline="0" dirty="0">
                <a:latin typeface="Segoe"/>
                <a:ea typeface="ＭＳ ゴシック"/>
              </a:rPr>
              <a:t>15.	</a:t>
            </a:r>
            <a:r>
              <a:rPr lang="en-US" sz="2000" b="1" i="0" u="none" strike="noStrike" baseline="0" dirty="0">
                <a:latin typeface="Segoe"/>
                <a:ea typeface="ＭＳ ゴシック"/>
              </a:rPr>
              <a:t>SAVE </a:t>
            </a:r>
            <a:r>
              <a:rPr lang="en-US" sz="2000" b="0" i="0" u="none" strike="noStrike" baseline="0" dirty="0">
                <a:latin typeface="Segoe"/>
                <a:ea typeface="ＭＳ ゴシック"/>
              </a:rPr>
              <a:t>the project schedule.</a:t>
            </a:r>
          </a:p>
          <a:p>
            <a:pPr lvl="0" rtl="0"/>
            <a:r>
              <a:rPr lang="en-US" sz="2000" b="1" i="0" u="none" strike="noStrike" baseline="0" dirty="0">
                <a:latin typeface="Segoe"/>
                <a:ea typeface="ＭＳ ゴシック"/>
              </a:rPr>
              <a:t>PAUSE. LEAVE </a:t>
            </a:r>
            <a:r>
              <a:rPr lang="en-US" sz="2000" b="0" i="0" u="none" strike="noStrike" baseline="0" dirty="0">
                <a:latin typeface="Segoe"/>
                <a:ea typeface="ＭＳ ゴシック"/>
              </a:rPr>
              <a:t>Project open to use in the next exercise.</a:t>
            </a:r>
          </a:p>
          <a:p>
            <a:pPr lvl="0" rtl="0"/>
            <a:r>
              <a:rPr lang="en-US" sz="2000" b="0" i="0" u="none" strike="noStrike" baseline="0" dirty="0">
                <a:latin typeface="Segoe"/>
                <a:ea typeface="ＭＳ ゴシック"/>
              </a:rPr>
              <a:t>Each task in a Microsoft Project schedule has a unique identifier, called the Task ID. </a:t>
            </a:r>
          </a:p>
          <a:p>
            <a:pPr lvl="0" rtl="0"/>
            <a:r>
              <a:rPr lang="en-US" sz="2000" b="0" i="0" u="none" strike="noStrike" baseline="0" dirty="0">
                <a:latin typeface="Segoe"/>
                <a:ea typeface="ＭＳ ゴシック"/>
              </a:rPr>
              <a:t>Microsoft Project assigns sequential ID numbers to each task that you enter. </a:t>
            </a:r>
            <a:r>
              <a:rPr lang="en-US" sz="2000" b="0" i="0" u="none" strike="noStrike" dirty="0">
                <a:latin typeface="Segoe"/>
                <a:ea typeface="ＭＳ ゴシック"/>
              </a:rPr>
              <a:t> </a:t>
            </a:r>
            <a:r>
              <a:rPr lang="en-US" sz="2000" b="0" i="0" u="none" strike="noStrike" baseline="0" dirty="0">
                <a:latin typeface="Segoe"/>
                <a:ea typeface="ＭＳ ゴシック"/>
              </a:rPr>
              <a:t>When you insert, move, or delete a task, Microsoft Project updates the ID numbers so that the numbers always reflect the current task order. </a:t>
            </a:r>
          </a:p>
          <a:p>
            <a:pPr lvl="0" rtl="0"/>
            <a:r>
              <a:rPr lang="en-US" sz="2000" b="0" i="0" u="none" strike="noStrike" baseline="0" dirty="0">
                <a:latin typeface="Segoe"/>
                <a:ea typeface="ＭＳ ゴシック"/>
              </a:rPr>
              <a:t>The Task ID column appears (by default) on the left side of most task tables in Microsoft Project. Note that resources have Resource IDs assigned to them, and that they behave like a Task ID.</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337485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Microsoft Project also tracks the order in which you enter tasks and resources. </a:t>
            </a:r>
          </a:p>
          <a:p>
            <a:pPr lvl="0" rtl="0"/>
            <a:r>
              <a:rPr lang="en-US" b="0" i="0" u="none" strike="noStrike" baseline="0" dirty="0">
                <a:latin typeface="Segoe"/>
                <a:ea typeface="ＭＳ ゴシック"/>
              </a:rPr>
              <a:t>The </a:t>
            </a:r>
            <a:r>
              <a:rPr lang="en-US" b="1" i="1" u="none" strike="noStrike" baseline="0" dirty="0">
                <a:latin typeface="Segoe"/>
                <a:ea typeface="ＭＳ ゴシック"/>
              </a:rPr>
              <a:t>Unique ID </a:t>
            </a:r>
            <a:r>
              <a:rPr lang="en-US" b="0" i="0" u="none" strike="noStrike" baseline="0" dirty="0">
                <a:latin typeface="Segoe"/>
                <a:ea typeface="ＭＳ ゴシック"/>
              </a:rPr>
              <a:t>task and resource fields store this entry order. </a:t>
            </a:r>
          </a:p>
          <a:p>
            <a:pPr lvl="0" rtl="0"/>
            <a:r>
              <a:rPr lang="en-US" b="0" i="0" u="none" strike="noStrike" baseline="0" dirty="0">
                <a:latin typeface="Segoe"/>
                <a:ea typeface="ＭＳ ゴシック"/>
              </a:rPr>
              <a:t>If tasks or resources are reorganized, and you later need to see their original entry order, you can view this in the Unique ID field.</a:t>
            </a:r>
          </a:p>
          <a:p>
            <a:pPr lvl="0" rtl="0"/>
            <a:r>
              <a:rPr lang="en-US" b="0" i="0" u="none" strike="noStrike" baseline="0" dirty="0">
                <a:latin typeface="Segoe"/>
                <a:ea typeface="ＭＳ ゴシック"/>
              </a:rPr>
              <a:t>Although these identifiers uniquely identify each task, they do not give you any information about the task’s place in the hierarchy of the project structure. </a:t>
            </a:r>
          </a:p>
          <a:p>
            <a:pPr lvl="0" rtl="0"/>
            <a:r>
              <a:rPr lang="en-US" b="0" i="0" u="none" strike="noStrike" baseline="0" dirty="0">
                <a:latin typeface="Segoe"/>
                <a:ea typeface="ＭＳ ゴシック"/>
              </a:rPr>
              <a:t>For example, you can’t tell if a task is a summary or a subtask by simply looking at a Task ID.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3682242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 better way to show the hierarchy of a project structure is to display the </a:t>
            </a:r>
            <a:r>
              <a:rPr lang="en-US" b="1" i="1" u="none" strike="noStrike" baseline="0" dirty="0">
                <a:latin typeface="Segoe"/>
                <a:ea typeface="ＭＳ ゴシック"/>
              </a:rPr>
              <a:t>outline numbers </a:t>
            </a:r>
            <a:r>
              <a:rPr lang="en-US" b="0" i="0" u="none" strike="noStrike" baseline="0" dirty="0">
                <a:latin typeface="Segoe"/>
                <a:ea typeface="ＭＳ ゴシック"/>
              </a:rPr>
              <a:t>or </a:t>
            </a:r>
            <a:r>
              <a:rPr lang="en-US" b="1" i="1" u="none" strike="noStrike" baseline="0" dirty="0">
                <a:latin typeface="Segoe"/>
                <a:ea typeface="ＭＳ ゴシック"/>
              </a:rPr>
              <a:t>work breakdown structure (WBS) </a:t>
            </a:r>
            <a:r>
              <a:rPr lang="en-US" b="0" i="0" u="none" strike="noStrike" baseline="0" dirty="0">
                <a:latin typeface="Segoe"/>
                <a:ea typeface="ＭＳ ゴシック"/>
              </a:rPr>
              <a:t>codes of tasks–the numeric representations of the outline hierarchy of a project. </a:t>
            </a:r>
          </a:p>
          <a:p>
            <a:pPr lvl="0" rtl="0"/>
            <a:r>
              <a:rPr lang="en-US" b="0" i="0" u="none" strike="noStrike" baseline="0" dirty="0">
                <a:latin typeface="Segoe"/>
                <a:ea typeface="ＭＳ ゴシック"/>
              </a:rPr>
              <a:t>You can </a:t>
            </a:r>
            <a:r>
              <a:rPr lang="en-US" b="0" i="0" u="none" strike="noStrike" baseline="0" dirty="0">
                <a:solidFill>
                  <a:srgbClr val="FF0000"/>
                </a:solidFill>
                <a:latin typeface="Segoe"/>
                <a:ea typeface="ＭＳ ゴシック"/>
              </a:rPr>
              <a:t>change WBS codes </a:t>
            </a:r>
            <a:r>
              <a:rPr lang="en-US" b="0" i="0" u="none" strike="noStrike" baseline="0" dirty="0">
                <a:latin typeface="Segoe"/>
                <a:ea typeface="ＭＳ ゴシック"/>
              </a:rPr>
              <a:t>to include any combination of letters and numbers that you desire, but outline numbers are numeric only and are generated by Microsoft Project.</a:t>
            </a:r>
          </a:p>
          <a:p>
            <a:pPr lvl="0" rtl="0"/>
            <a:r>
              <a:rPr lang="en-US" b="0" i="0" u="none" strike="noStrike" baseline="0" dirty="0">
                <a:latin typeface="Segoe"/>
                <a:ea typeface="ＭＳ ゴシック"/>
              </a:rPr>
              <a:t>When working with these codes, the </a:t>
            </a:r>
            <a:r>
              <a:rPr lang="en-US" b="1" i="1" u="none" strike="noStrike" baseline="0" dirty="0">
                <a:solidFill>
                  <a:srgbClr val="FF0000"/>
                </a:solidFill>
                <a:latin typeface="Segoe"/>
                <a:ea typeface="ＭＳ ゴシック"/>
              </a:rPr>
              <a:t>mask</a:t>
            </a:r>
            <a:r>
              <a:rPr lang="en-US" b="0" i="0" u="none" strike="noStrike" baseline="0" dirty="0">
                <a:latin typeface="Segoe"/>
                <a:ea typeface="ＭＳ ゴシック"/>
              </a:rPr>
              <a:t>, or appearance, defines the format of the code–the order and number of alphabetic, numeric, and alphanumeric strings in a code and the separators between them.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3011880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Work with Unique ID and WBS Codes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Initially, outline numbers and WBS codes of tasks are identical. Microsoft Project also stores the Predecessor and Successor values for tasks’ Unique IDs and WBS codes. </a:t>
            </a:r>
          </a:p>
          <a:p>
            <a:pPr lvl="0" rtl="0"/>
            <a:r>
              <a:rPr lang="en-US" b="0" i="0" u="none" strike="noStrike" baseline="0">
                <a:latin typeface="Segoe"/>
                <a:ea typeface="ＭＳ ゴシック"/>
              </a:rPr>
              <a:t>Because the WBS codes indicate the place of every task in the project hierarchy, it is common to use WBS codes instead of Task ID or names when referencing tasks between team members on a project.</a:t>
            </a:r>
          </a:p>
          <a:p>
            <a:pPr lvl="0" rtl="0"/>
            <a:r>
              <a:rPr lang="en-US" b="0" i="0" u="none" strike="noStrike" baseline="0">
                <a:latin typeface="Segoe"/>
                <a:ea typeface="ＭＳ ゴシック"/>
              </a:rPr>
              <a:t>If you are working on a complex project, the WBS or standard outline options available in Microsoft Project may not be sufficient for your report or analysis requirements. </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299040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219200"/>
          </a:xfrm>
        </p:spPr>
        <p:txBody>
          <a:bodyPr/>
          <a:lstStyle/>
          <a:p>
            <a:r>
              <a:rPr lang="en-US" b="0" i="0" u="none" strike="noStrike" baseline="0" dirty="0">
                <a:solidFill>
                  <a:srgbClr val="009E49"/>
                </a:solidFill>
                <a:latin typeface="Segoe"/>
                <a:ea typeface="ＭＳ ゴシック"/>
              </a:rPr>
              <a:t>Step by Step: Work with Unique ID and WBS </a:t>
            </a:r>
            <a:r>
              <a:rPr lang="en-US" dirty="0">
                <a:latin typeface="Segoe"/>
                <a:ea typeface="ＭＳ ゴシック"/>
              </a:rPr>
              <a:t>Codes</a:t>
            </a:r>
            <a:br>
              <a:rPr lang="en-US" dirty="0">
                <a:latin typeface="Segoe"/>
                <a:ea typeface="ＭＳ ゴシック"/>
              </a:rPr>
            </a:br>
            <a:r>
              <a:rPr lang="en-US" sz="1400" dirty="0">
                <a:latin typeface="Arial" pitchFamily="34" charset="0"/>
                <a:ea typeface="ＭＳ ゴシック"/>
                <a:cs typeface="Arial" pitchFamily="34" charset="0"/>
              </a:rPr>
              <a:t>https://www.simonsezit.com/article/using-project-2010-work-breakdown-structure-wbs-codes-part-1</a:t>
            </a:r>
            <a:r>
              <a:rPr lang="en-US" sz="1200" dirty="0">
                <a:latin typeface="Arial" pitchFamily="34" charset="0"/>
                <a:ea typeface="ＭＳ ゴシック"/>
                <a:cs typeface="Arial" pitchFamily="34" charset="0"/>
              </a:rPr>
              <a:t>/</a:t>
            </a:r>
            <a:endParaRPr lang="en-US" sz="1200" b="0" i="0" u="none" strike="noStrike" baseline="0" dirty="0">
              <a:solidFill>
                <a:srgbClr val="009E49"/>
              </a:solidFill>
              <a:latin typeface="Arial" pitchFamily="34" charset="0"/>
              <a:ea typeface="ＭＳ ゴシック"/>
              <a:cs typeface="Arial" pitchFamily="34" charset="0"/>
            </a:endParaRPr>
          </a:p>
        </p:txBody>
      </p:sp>
      <p:sp>
        <p:nvSpPr>
          <p:cNvPr id="3" name="Text Placeholder 2"/>
          <p:cNvSpPr>
            <a:spLocks noGrp="1"/>
          </p:cNvSpPr>
          <p:nvPr>
            <p:ph type="body" idx="1"/>
          </p:nvPr>
        </p:nvSpPr>
        <p:spPr>
          <a:xfrm>
            <a:off x="457200" y="2057400"/>
            <a:ext cx="8229600" cy="4419600"/>
          </a:xfrm>
        </p:spPr>
        <p:txBody>
          <a:bodyPr/>
          <a:lstStyle/>
          <a:p>
            <a:pPr lvl="0"/>
            <a:r>
              <a:rPr lang="en-US" sz="2000" b="0" i="0" u="none" strike="noStrike" baseline="0" dirty="0">
                <a:latin typeface="Segoe"/>
                <a:ea typeface="ＭＳ ゴシック"/>
              </a:rPr>
              <a:t>If this occurs, you can investigate Microsoft Project’s capabilities to handle </a:t>
            </a:r>
            <a:r>
              <a:rPr lang="en-US" sz="2000" b="1" i="0" u="none" strike="noStrike" baseline="0" dirty="0">
                <a:latin typeface="Segoe"/>
                <a:ea typeface="ＭＳ ゴシック"/>
              </a:rPr>
              <a:t>custom outline numbers to identify a hierarchy </a:t>
            </a:r>
            <a:r>
              <a:rPr lang="en-US" sz="2000" b="0" i="0" u="none" strike="noStrike" baseline="0" dirty="0">
                <a:latin typeface="Segoe"/>
                <a:ea typeface="ＭＳ ゴシック"/>
              </a:rPr>
              <a:t>within a project schedule. </a:t>
            </a:r>
          </a:p>
          <a:p>
            <a:pPr lvl="0"/>
            <a:r>
              <a:rPr lang="en-US" sz="2000" dirty="0">
                <a:solidFill>
                  <a:srgbClr val="FF0000"/>
                </a:solidFill>
                <a:latin typeface="Arial" pitchFamily="34" charset="0"/>
                <a:ea typeface="ＭＳ ゴシック"/>
                <a:cs typeface="Arial" pitchFamily="34" charset="0"/>
              </a:rPr>
              <a:t>https://www.simonsezit.com/article/using-project-2010-work-breakdown-structure-wbs-codes-part-1</a:t>
            </a:r>
            <a:r>
              <a:rPr lang="en-US" sz="1800" dirty="0">
                <a:solidFill>
                  <a:srgbClr val="FF0000"/>
                </a:solidFill>
                <a:latin typeface="Arial" pitchFamily="34" charset="0"/>
                <a:ea typeface="ＭＳ ゴシック"/>
                <a:cs typeface="Arial" pitchFamily="34" charset="0"/>
              </a:rPr>
              <a:t>/</a:t>
            </a:r>
            <a:endParaRPr lang="en-US" sz="2000" b="0" i="0" u="none" strike="noStrike" baseline="0" dirty="0">
              <a:solidFill>
                <a:srgbClr val="FF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411707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2014, John Wiley &amp; Sons, Inc.</a:t>
            </a:r>
          </a:p>
        </p:txBody>
      </p:sp>
      <p:sp>
        <p:nvSpPr>
          <p:cNvPr id="3" name="Footer Placeholder 2"/>
          <p:cNvSpPr>
            <a:spLocks noGrp="1"/>
          </p:cNvSpPr>
          <p:nvPr>
            <p:ph type="ftr" sz="quarter" idx="11"/>
          </p:nvPr>
        </p:nvSpPr>
        <p:spPr/>
        <p:txBody>
          <a:bodyPr/>
          <a:lstStyle/>
          <a:p>
            <a:pPr>
              <a:defRPr/>
            </a:pPr>
            <a:r>
              <a:rPr lang="en-US"/>
              <a:t>Microsoft Official Academic Course, Microsoft Project 2013</a:t>
            </a:r>
          </a:p>
        </p:txBody>
      </p:sp>
      <p:sp>
        <p:nvSpPr>
          <p:cNvPr id="4" name="Slide Number Placeholder 3"/>
          <p:cNvSpPr>
            <a:spLocks noGrp="1"/>
          </p:cNvSpPr>
          <p:nvPr>
            <p:ph type="sldNum" sz="quarter" idx="12"/>
          </p:nvPr>
        </p:nvSpPr>
        <p:spPr/>
        <p:txBody>
          <a:bodyPr/>
          <a:lstStyle/>
          <a:p>
            <a:pPr>
              <a:defRPr/>
            </a:pPr>
            <a:fld id="{B1C3ADB1-AE50-4B45-8824-17FB8311405F}" type="slidenum">
              <a:rPr lang="en-US" smtClean="0"/>
              <a:pPr>
                <a:defRPr/>
              </a:pPr>
              <a:t>27</a:t>
            </a:fld>
            <a:endParaRPr lang="en-US"/>
          </a:p>
        </p:txBody>
      </p:sp>
      <p:sp>
        <p:nvSpPr>
          <p:cNvPr id="5" name="Text Placeholder 2"/>
          <p:cNvSpPr txBox="1">
            <a:spLocks/>
          </p:cNvSpPr>
          <p:nvPr/>
        </p:nvSpPr>
        <p:spPr>
          <a:xfrm>
            <a:off x="457200" y="1524000"/>
            <a:ext cx="8229600" cy="4953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9E49"/>
              </a:buClr>
              <a:buSzTx/>
              <a:buFont typeface="Arial"/>
              <a:buChar char="•"/>
              <a:tabLst/>
              <a:defRPr/>
            </a:pPr>
            <a:r>
              <a:rPr kumimoji="0" lang="en-US" sz="2000" b="0" i="0" u="none" strike="noStrike" kern="0" cap="none" spc="0" normalizeH="0" baseline="0" noProof="0" dirty="0">
                <a:ln>
                  <a:noFill/>
                </a:ln>
                <a:solidFill>
                  <a:schemeClr val="tx1"/>
                </a:solidFill>
                <a:effectLst/>
                <a:uLnTx/>
                <a:uFillTx/>
                <a:latin typeface="Segoe"/>
                <a:ea typeface="ＭＳ ゴシック"/>
                <a:cs typeface="Segoe UI" panose="020B0502040204020203" pitchFamily="34" charset="0"/>
              </a:rPr>
              <a:t>You can define a custom outline number that links different outline levels of a project’s structure with different levels of the organization’s structure. (The top level might be a regional division, the second level a business unit, and the third level a local team.) </a:t>
            </a:r>
          </a:p>
          <a:p>
            <a:pPr marL="342900" marR="0" lvl="0" indent="-342900" algn="l" defTabSz="914400" rtl="0" eaLnBrk="1" fontAlgn="base" latinLnBrk="0" hangingPunct="1">
              <a:lnSpc>
                <a:spcPct val="100000"/>
              </a:lnSpc>
              <a:spcBef>
                <a:spcPct val="20000"/>
              </a:spcBef>
              <a:spcAft>
                <a:spcPct val="0"/>
              </a:spcAft>
              <a:buClr>
                <a:srgbClr val="009E49"/>
              </a:buClr>
              <a:buSzTx/>
              <a:buFont typeface="Arial"/>
              <a:buChar char="•"/>
              <a:tabLst/>
              <a:defRPr/>
            </a:pPr>
            <a:r>
              <a:rPr lang="en-US" sz="2000" dirty="0">
                <a:solidFill>
                  <a:srgbClr val="FF0000"/>
                </a:solidFill>
              </a:rPr>
              <a:t>To define a custom WBS code, follow these steps:</a:t>
            </a:r>
          </a:p>
          <a:p>
            <a:pPr marL="800100" lvl="1" indent="-342900" algn="l">
              <a:spcBef>
                <a:spcPct val="20000"/>
              </a:spcBef>
              <a:buClr>
                <a:srgbClr val="009E49"/>
              </a:buClr>
              <a:buFont typeface="Arial"/>
              <a:buChar char="•"/>
            </a:pPr>
            <a:r>
              <a:rPr lang="en-US" sz="2000" b="1" dirty="0">
                <a:solidFill>
                  <a:srgbClr val="FF0000"/>
                </a:solidFill>
              </a:rPr>
              <a:t>On the Project tab, click </a:t>
            </a:r>
            <a:r>
              <a:rPr lang="en-US" sz="2000" b="1" dirty="0" err="1">
                <a:solidFill>
                  <a:srgbClr val="FF0000"/>
                </a:solidFill>
              </a:rPr>
              <a:t>WBS</a:t>
            </a:r>
            <a:r>
              <a:rPr lang="en-US" sz="2000" dirty="0" err="1">
                <a:solidFill>
                  <a:srgbClr val="FF0000"/>
                </a:solidFill>
              </a:rPr>
              <a:t>→</a:t>
            </a:r>
            <a:r>
              <a:rPr lang="en-US" sz="2000" b="1" dirty="0" err="1">
                <a:solidFill>
                  <a:srgbClr val="FF0000"/>
                </a:solidFill>
              </a:rPr>
              <a:t>Define</a:t>
            </a:r>
            <a:r>
              <a:rPr lang="en-US" sz="2000" b="1" dirty="0">
                <a:solidFill>
                  <a:srgbClr val="FF0000"/>
                </a:solidFill>
              </a:rPr>
              <a:t> Code</a:t>
            </a:r>
            <a:r>
              <a:rPr lang="en-US" sz="2000" dirty="0">
                <a:solidFill>
                  <a:srgbClr val="FF0000"/>
                </a:solidFill>
              </a:rPr>
              <a:t>.</a:t>
            </a:r>
          </a:p>
          <a:p>
            <a:pPr marL="342900" marR="0" lvl="0" indent="-342900" algn="l" defTabSz="914400" rtl="0" eaLnBrk="1" fontAlgn="base" latinLnBrk="0" hangingPunct="1">
              <a:lnSpc>
                <a:spcPct val="100000"/>
              </a:lnSpc>
              <a:spcBef>
                <a:spcPct val="20000"/>
              </a:spcBef>
              <a:spcAft>
                <a:spcPct val="0"/>
              </a:spcAft>
              <a:buClr>
                <a:srgbClr val="009E49"/>
              </a:buClr>
              <a:buSzTx/>
              <a:buFont typeface="Arial"/>
              <a:buChar char="•"/>
              <a:tabLst/>
              <a:defRPr/>
            </a:pPr>
            <a:r>
              <a:rPr kumimoji="0" lang="en-US" sz="2000" b="0" i="0" u="none" strike="noStrike" kern="0" cap="none" spc="0" normalizeH="0" baseline="0" noProof="0" dirty="0">
                <a:ln>
                  <a:noFill/>
                </a:ln>
                <a:solidFill>
                  <a:schemeClr val="tx1"/>
                </a:solidFill>
                <a:effectLst/>
                <a:uLnTx/>
                <a:uFillTx/>
                <a:latin typeface="Segoe"/>
                <a:ea typeface="ＭＳ ゴシック"/>
                <a:cs typeface="Segoe UI" panose="020B0502040204020203" pitchFamily="34" charset="0"/>
              </a:rPr>
              <a:t>You could also use custom outline numbers to associate different outline levels of a project’s WBS with internal cost centers or job tracking codes.</a:t>
            </a:r>
          </a:p>
          <a:p>
            <a:pPr marL="342900" marR="0" lvl="0" indent="-342900" algn="l" defTabSz="914400" rtl="0" eaLnBrk="1" fontAlgn="base" latinLnBrk="0" hangingPunct="1">
              <a:lnSpc>
                <a:spcPct val="100000"/>
              </a:lnSpc>
              <a:spcBef>
                <a:spcPct val="20000"/>
              </a:spcBef>
              <a:spcAft>
                <a:spcPct val="0"/>
              </a:spcAft>
              <a:buClr>
                <a:srgbClr val="009E49"/>
              </a:buClr>
              <a:buSzTx/>
              <a:buFont typeface="Arial"/>
              <a:buChar char="•"/>
              <a:tabLst/>
              <a:defRPr/>
            </a:pPr>
            <a:r>
              <a:rPr kumimoji="0" lang="en-US" sz="2000" b="0" i="0" u="none" strike="noStrike" kern="0" cap="none" spc="0" normalizeH="0" baseline="0" noProof="0" dirty="0">
                <a:ln>
                  <a:noFill/>
                </a:ln>
                <a:solidFill>
                  <a:schemeClr val="tx1"/>
                </a:solidFill>
                <a:effectLst/>
                <a:uLnTx/>
                <a:uFillTx/>
                <a:latin typeface="Segoe"/>
                <a:ea typeface="ＭＳ ゴシック"/>
                <a:cs typeface="Segoe UI" panose="020B0502040204020203" pitchFamily="34" charset="0"/>
              </a:rPr>
              <a:t>After you have applied a custom outline number to your project schedule, you can group, sort, and filter tasks and resources by their outline numbers. You can apply up to ten levels of a custom outline number for tasks and ten for resources in a single level.</a:t>
            </a:r>
            <a:endParaRPr kumimoji="0" lang="en-US" sz="2000" b="0" i="0" u="none" strike="noStrike" kern="0" cap="none" spc="0" normalizeH="0" baseline="0" noProof="0" dirty="0">
              <a:ln>
                <a:noFill/>
              </a:ln>
              <a:solidFill>
                <a:schemeClr val="tx1"/>
              </a:solidFill>
              <a:effectLst/>
              <a:uLnTx/>
              <a:uFillTx/>
              <a:latin typeface="Times New Roman"/>
              <a:ea typeface="ＭＳ ゴシック"/>
              <a:cs typeface="Segoe UI" panose="020B0502040204020203" pitchFamily="34" charset="0"/>
            </a:endParaRPr>
          </a:p>
        </p:txBody>
      </p:sp>
      <p:sp>
        <p:nvSpPr>
          <p:cNvPr id="8" name="Title 1"/>
          <p:cNvSpPr txBox="1">
            <a:spLocks/>
          </p:cNvSpPr>
          <p:nvPr/>
        </p:nvSpPr>
        <p:spPr>
          <a:xfrm>
            <a:off x="533400" y="457200"/>
            <a:ext cx="8229600" cy="1219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9E49"/>
                </a:solidFill>
                <a:effectLst>
                  <a:outerShdw blurRad="38100" dist="38100" dir="2700000" algn="tl">
                    <a:schemeClr val="bg1"/>
                  </a:outerShdw>
                </a:effectLst>
                <a:uLnTx/>
                <a:uFillTx/>
                <a:latin typeface="Segoe"/>
                <a:ea typeface="ＭＳ ゴシック"/>
                <a:cs typeface="+mj-cs"/>
              </a:rPr>
              <a:t>Step by Step: Work with Unique ID and WBS Codes</a:t>
            </a:r>
            <a:endParaRPr kumimoji="0" lang="en-US" sz="1200" b="0" i="0" u="none" strike="noStrike" kern="0" cap="none" spc="0" normalizeH="0" baseline="0" noProof="0" dirty="0">
              <a:ln>
                <a:noFill/>
              </a:ln>
              <a:solidFill>
                <a:srgbClr val="009E49"/>
              </a:solidFill>
              <a:effectLst>
                <a:outerShdw blurRad="38100" dist="38100" dir="2700000" algn="tl">
                  <a:schemeClr val="bg1"/>
                </a:outerShdw>
              </a:effectLst>
              <a:uLnTx/>
              <a:uFillTx/>
              <a:latin typeface="Arial" pitchFamily="34" charset="0"/>
              <a:ea typeface="ＭＳ ゴシック"/>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Formatting the Network Diagram</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traditional project management, a Network Diagram is a standard way for representing project activities and their relationships in a flowchart format.</a:t>
            </a:r>
          </a:p>
          <a:p>
            <a:pPr lvl="0" rtl="0"/>
            <a:r>
              <a:rPr lang="en-US" b="0" i="0" u="none" strike="noStrike" baseline="0" dirty="0">
                <a:latin typeface="Segoe"/>
                <a:ea typeface="ＭＳ ゴシック"/>
              </a:rPr>
              <a:t>In this lesson, you apply and format the Network Diagram. </a:t>
            </a:r>
          </a:p>
          <a:p>
            <a:pPr lvl="0" rtl="0"/>
            <a:r>
              <a:rPr lang="en-US" b="0" i="0" u="none" strike="noStrike" baseline="0" dirty="0">
                <a:latin typeface="Segoe"/>
                <a:ea typeface="ＭＳ ゴシック"/>
              </a:rPr>
              <a:t>The </a:t>
            </a:r>
            <a:r>
              <a:rPr lang="en-US" b="1" i="1" u="none" strike="noStrike" baseline="0" dirty="0">
                <a:latin typeface="Segoe"/>
                <a:ea typeface="ＭＳ ゴシック"/>
              </a:rPr>
              <a:t>Network Diagram </a:t>
            </a:r>
            <a:r>
              <a:rPr lang="en-US" b="0" i="0" u="none" strike="noStrike" baseline="0" dirty="0">
                <a:latin typeface="Segoe"/>
                <a:ea typeface="ＭＳ ゴシック"/>
              </a:rPr>
              <a:t>is a standard way of representing the logical order of project activities and their relationships. </a:t>
            </a:r>
          </a:p>
          <a:p>
            <a:pPr lvl="0" rtl="0"/>
            <a:r>
              <a:rPr lang="en-US" b="0" i="0" u="none" strike="noStrike" baseline="0" dirty="0">
                <a:latin typeface="Segoe"/>
                <a:ea typeface="ＭＳ ゴシック"/>
              </a:rPr>
              <a:t>Tasks are represented as boxes, or </a:t>
            </a:r>
            <a:r>
              <a:rPr lang="en-US" b="1" i="1" u="none" strike="noStrike" baseline="0" dirty="0">
                <a:solidFill>
                  <a:srgbClr val="FF0000"/>
                </a:solidFill>
                <a:latin typeface="Segoe"/>
                <a:ea typeface="ＭＳ ゴシック"/>
              </a:rPr>
              <a:t>nodes</a:t>
            </a:r>
            <a:r>
              <a:rPr lang="en-US" b="0" i="0" u="none" strike="noStrike" baseline="0" dirty="0">
                <a:latin typeface="Segoe"/>
                <a:ea typeface="ＭＳ ゴシック"/>
              </a:rPr>
              <a:t>, and </a:t>
            </a:r>
            <a:r>
              <a:rPr lang="en-US" b="1" i="0" u="none" strike="noStrike" baseline="0" dirty="0">
                <a:latin typeface="Segoe"/>
                <a:ea typeface="ＭＳ ゴシック"/>
              </a:rPr>
              <a:t>the link lines represent the relationships between the nodes. </a:t>
            </a:r>
          </a:p>
          <a:p>
            <a:pPr lvl="0" rtl="0"/>
            <a:r>
              <a:rPr lang="en-US" b="0" i="0" u="none" strike="noStrike" baseline="0" dirty="0">
                <a:latin typeface="Segoe"/>
                <a:ea typeface="ＭＳ ゴシック"/>
              </a:rPr>
              <a:t>The Network Diagram is not a time-scaled view like the Gantt Chart. Rather, it shows project activities in a flowchart format so that you can focus on the relationships between activities rather than on their durations.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220617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Items in the Network Diagram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On the ribbon, click the </a:t>
            </a:r>
            <a:r>
              <a:rPr lang="en-US" b="1" i="0" u="none" strike="noStrike" baseline="0" dirty="0">
                <a:solidFill>
                  <a:srgbClr val="FF0000"/>
                </a:solidFill>
                <a:latin typeface="Segoe"/>
                <a:ea typeface="ＭＳ ゴシック"/>
              </a:rPr>
              <a:t>View</a:t>
            </a:r>
            <a:r>
              <a:rPr lang="en-US" b="1" i="0" u="none" strike="noStrike" baseline="0" dirty="0">
                <a:latin typeface="Segoe"/>
                <a:ea typeface="ＭＳ ゴシック"/>
              </a:rPr>
              <a:t> </a:t>
            </a:r>
            <a:r>
              <a:rPr lang="en-US" b="0" i="0" u="none" strike="noStrike" baseline="0" dirty="0">
                <a:latin typeface="Segoe"/>
                <a:ea typeface="ＭＳ ゴシック"/>
              </a:rPr>
              <a:t>tab, and then click </a:t>
            </a:r>
            <a:r>
              <a:rPr lang="en-US" b="1" i="0" u="none" strike="noStrike" baseline="0" dirty="0">
                <a:solidFill>
                  <a:srgbClr val="FF0000"/>
                </a:solidFill>
                <a:latin typeface="Segoe"/>
                <a:ea typeface="ＭＳ ゴシック"/>
              </a:rPr>
              <a:t>Network</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Diagram</a:t>
            </a:r>
            <a:r>
              <a:rPr lang="en-US" b="0" i="0" u="none" strike="noStrike" baseline="0" dirty="0">
                <a:latin typeface="Segoe"/>
                <a:ea typeface="ＭＳ ゴシック"/>
              </a:rPr>
              <a:t>. The Network Diagram view appears. Your screen should look similar to the</a:t>
            </a:r>
            <a:r>
              <a:rPr lang="en-US" b="0" i="0" u="none" strike="noStrike" dirty="0">
                <a:latin typeface="Segoe"/>
                <a:ea typeface="ＭＳ ゴシック"/>
              </a:rPr>
              <a:t> f</a:t>
            </a:r>
            <a:r>
              <a:rPr lang="en-US" b="0" i="0" u="none" strike="noStrike" baseline="0" dirty="0">
                <a:latin typeface="Segoe"/>
                <a:ea typeface="ＭＳ ゴシック"/>
              </a:rPr>
              <a:t>igure below.</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141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400" y="3347607"/>
            <a:ext cx="6299200" cy="3101330"/>
          </a:xfrm>
          <a:prstGeom prst="rect">
            <a:avLst/>
          </a:prstGeom>
        </p:spPr>
      </p:pic>
      <p:sp>
        <p:nvSpPr>
          <p:cNvPr id="8" name="Oval 7"/>
          <p:cNvSpPr/>
          <p:nvPr/>
        </p:nvSpPr>
        <p:spPr bwMode="auto">
          <a:xfrm>
            <a:off x="1981200" y="6092825"/>
            <a:ext cx="5036574" cy="483948"/>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4814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a:solidFill>
                  <a:srgbClr val="FF0000"/>
                </a:solidFill>
                <a:latin typeface="Segoe"/>
                <a:ea typeface="ＭＳ ゴシック"/>
              </a:rPr>
              <a:t>Unique IDs </a:t>
            </a:r>
            <a:r>
              <a:rPr lang="en-US" b="0" i="0" u="none" strike="noStrike" baseline="0" dirty="0">
                <a:latin typeface="Segoe"/>
                <a:ea typeface="ＭＳ ゴシック"/>
              </a:rPr>
              <a:t>are unique identifiers that track the </a:t>
            </a:r>
            <a:r>
              <a:rPr lang="en-US" b="0" i="0" u="none" strike="noStrike" baseline="0" dirty="0">
                <a:solidFill>
                  <a:srgbClr val="FF0000"/>
                </a:solidFill>
                <a:latin typeface="Segoe"/>
                <a:ea typeface="ＭＳ ゴシック"/>
              </a:rPr>
              <a:t>order</a:t>
            </a:r>
            <a:r>
              <a:rPr lang="en-US" b="0" i="0" u="none" strike="noStrike" baseline="0" dirty="0">
                <a:latin typeface="Segoe"/>
                <a:ea typeface="ＭＳ ゴシック"/>
              </a:rPr>
              <a:t> in which you enter tasks and resources. </a:t>
            </a:r>
          </a:p>
          <a:p>
            <a:pPr lvl="0" rtl="0"/>
            <a:r>
              <a:rPr lang="en-US" b="0" i="0" u="none" strike="noStrike" baseline="0" dirty="0">
                <a:latin typeface="Segoe"/>
                <a:ea typeface="ＭＳ ゴシック"/>
              </a:rPr>
              <a:t>WBS codes are numeric representations of the outline hierarchy of a project.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1401.png"/>
          <p:cNvPicPr>
            <a:picLocks noChangeAspect="1"/>
          </p:cNvPicPr>
          <p:nvPr/>
        </p:nvPicPr>
        <p:blipFill rotWithShape="1">
          <a:blip r:embed="rId2" cstate="print">
            <a:extLst>
              <a:ext uri="{28A0092B-C50C-407E-A947-70E740481C1C}">
                <a14:useLocalDpi xmlns:a14="http://schemas.microsoft.com/office/drawing/2010/main" val="0"/>
              </a:ext>
            </a:extLst>
          </a:blip>
          <a:srcRect b="40654"/>
          <a:stretch/>
        </p:blipFill>
        <p:spPr>
          <a:xfrm>
            <a:off x="685800" y="3124200"/>
            <a:ext cx="7696200" cy="3035300"/>
          </a:xfrm>
          <a:prstGeom prst="rect">
            <a:avLst/>
          </a:prstGeom>
        </p:spPr>
      </p:pic>
      <p:sp>
        <p:nvSpPr>
          <p:cNvPr id="8" name="Oval 7"/>
          <p:cNvSpPr/>
          <p:nvPr/>
        </p:nvSpPr>
        <p:spPr bwMode="auto">
          <a:xfrm>
            <a:off x="2438400" y="3124200"/>
            <a:ext cx="4724400" cy="6096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251180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Items in the Network Diagram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solidFill>
                  <a:srgbClr val="FF0000"/>
                </a:solidFill>
                <a:latin typeface="Segoe"/>
                <a:ea typeface="ＭＳ ゴシック"/>
              </a:rPr>
              <a:t>The focus of the Network Diagram is task relationships and sequencing </a:t>
            </a:r>
            <a:r>
              <a:rPr lang="en-US" b="0" i="0" u="none" strike="noStrike" baseline="0" dirty="0">
                <a:latin typeface="Segoe"/>
                <a:ea typeface="ＭＳ ゴシック"/>
              </a:rPr>
              <a:t>(rather than durations). </a:t>
            </a:r>
          </a:p>
          <a:p>
            <a:pPr lvl="0" rtl="0"/>
            <a:r>
              <a:rPr lang="en-US" b="0" i="0" u="none" strike="noStrike" baseline="0" dirty="0">
                <a:latin typeface="Segoe"/>
                <a:ea typeface="ＭＳ ゴシック"/>
              </a:rPr>
              <a:t>Each task is represented as a box, or node, containing several pieces of information about the task. </a:t>
            </a:r>
          </a:p>
          <a:p>
            <a:pPr lvl="0" rtl="0"/>
            <a:r>
              <a:rPr lang="en-US" b="0" i="0" u="none" strike="noStrike" baseline="0" dirty="0">
                <a:latin typeface="Segoe"/>
                <a:ea typeface="ＭＳ ゴシック"/>
              </a:rPr>
              <a:t>The relationships between tasks are represented as lines and arrows. </a:t>
            </a:r>
          </a:p>
          <a:p>
            <a:pPr lvl="0" rtl="0"/>
            <a:r>
              <a:rPr lang="en-US" b="0" i="0" u="none" strike="noStrike" baseline="0" dirty="0">
                <a:latin typeface="Segoe"/>
                <a:ea typeface="ＭＳ ゴシック"/>
              </a:rPr>
              <a:t>You will note that not much information is visible. You can zoom in and out by using the zoom slider at the lower right corner of the screen.</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452821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Items in the Network Diagram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2.	On the ribbon, click the </a:t>
            </a:r>
            <a:br>
              <a:rPr lang="en-US" b="0" i="0" u="none" strike="noStrike" baseline="0" dirty="0">
                <a:latin typeface="Segoe"/>
                <a:ea typeface="ＭＳ ゴシック"/>
              </a:rPr>
            </a:br>
            <a:r>
              <a:rPr lang="en-US" b="1" i="0" u="none" strike="noStrike" baseline="0" dirty="0">
                <a:solidFill>
                  <a:srgbClr val="FF0000"/>
                </a:solidFill>
                <a:latin typeface="Segoe"/>
                <a:ea typeface="ＭＳ ゴシック"/>
              </a:rPr>
              <a:t>Format</a:t>
            </a:r>
            <a:r>
              <a:rPr lang="en-US" b="1" i="0" u="none" strike="noStrike" baseline="0" dirty="0">
                <a:latin typeface="Segoe"/>
                <a:ea typeface="ＭＳ ゴシック"/>
              </a:rPr>
              <a:t> </a:t>
            </a:r>
            <a:r>
              <a:rPr lang="en-US" b="0" i="0" u="none" strike="noStrike" baseline="0" dirty="0">
                <a:latin typeface="Segoe"/>
                <a:ea typeface="ＭＳ ゴシック"/>
              </a:rPr>
              <a:t>tab, and then click </a:t>
            </a:r>
            <a:br>
              <a:rPr lang="en-US" b="0" i="0" u="none" strike="noStrike" baseline="0" dirty="0">
                <a:latin typeface="Segoe"/>
                <a:ea typeface="ＭＳ ゴシック"/>
              </a:rPr>
            </a:br>
            <a:r>
              <a:rPr lang="en-US" b="1" i="0" u="none" strike="noStrike" baseline="0" dirty="0">
                <a:solidFill>
                  <a:srgbClr val="FF0000"/>
                </a:solidFill>
                <a:latin typeface="Segoe"/>
                <a:ea typeface="ＭＳ ゴシック"/>
              </a:rPr>
              <a:t>Box</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Styles</a:t>
            </a:r>
            <a:r>
              <a:rPr lang="en-US" b="0" i="0" u="none" strike="noStrike" baseline="0" dirty="0">
                <a:latin typeface="Segoe"/>
                <a:ea typeface="ＭＳ ゴシック"/>
              </a:rPr>
              <a:t>. The </a:t>
            </a:r>
            <a:r>
              <a:rPr lang="en-US" b="1" i="0" u="none" strike="noStrike" baseline="0" dirty="0">
                <a:latin typeface="Segoe"/>
                <a:ea typeface="ＭＳ ゴシック"/>
              </a:rPr>
              <a:t>Box Styles </a:t>
            </a:r>
            <a:r>
              <a:rPr lang="en-US" b="0" i="0" u="none" strike="noStrike" baseline="0" dirty="0">
                <a:latin typeface="Segoe"/>
                <a:ea typeface="ＭＳ ゴシック"/>
              </a:rPr>
              <a:t/>
            </a:r>
            <a:br>
              <a:rPr lang="en-US" b="0" i="0" u="none" strike="noStrike" baseline="0" dirty="0">
                <a:latin typeface="Segoe"/>
                <a:ea typeface="ＭＳ ゴシック"/>
              </a:rPr>
            </a:br>
            <a:r>
              <a:rPr lang="en-US" b="0" i="0" u="none" strike="noStrike" baseline="0" dirty="0">
                <a:latin typeface="Segoe"/>
                <a:ea typeface="ＭＳ ゴシック"/>
              </a:rPr>
              <a:t>dialog box appears. Your </a:t>
            </a:r>
            <a:br>
              <a:rPr lang="en-US" b="0" i="0" u="none" strike="noStrike" baseline="0" dirty="0">
                <a:latin typeface="Segoe"/>
                <a:ea typeface="ＭＳ ゴシック"/>
              </a:rPr>
            </a:br>
            <a:r>
              <a:rPr lang="en-US" b="0" i="0" u="none" strike="noStrike" baseline="0" dirty="0">
                <a:latin typeface="Segoe"/>
                <a:ea typeface="ＭＳ ゴシック"/>
              </a:rPr>
              <a:t>screen should look similar </a:t>
            </a:r>
            <a:br>
              <a:rPr lang="en-US" b="0" i="0" u="none" strike="noStrike" baseline="0" dirty="0">
                <a:latin typeface="Segoe"/>
                <a:ea typeface="ＭＳ ゴシック"/>
              </a:rPr>
            </a:br>
            <a:r>
              <a:rPr lang="en-US" b="0" i="0" u="none" strike="noStrike" baseline="0" dirty="0">
                <a:latin typeface="Segoe"/>
                <a:ea typeface="ＭＳ ゴシック"/>
              </a:rPr>
              <a:t>to the figure 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pic>
        <p:nvPicPr>
          <p:cNvPr id="8" name="Picture 7" descr="1412.png"/>
          <p:cNvPicPr>
            <a:picLocks noChangeAspect="1"/>
          </p:cNvPicPr>
          <p:nvPr/>
        </p:nvPicPr>
        <p:blipFill rotWithShape="1">
          <a:blip r:embed="rId2" cstate="print">
            <a:extLst>
              <a:ext uri="{28A0092B-C50C-407E-A947-70E740481C1C}">
                <a14:useLocalDpi xmlns:a14="http://schemas.microsoft.com/office/drawing/2010/main" val="0"/>
              </a:ext>
            </a:extLst>
          </a:blip>
          <a:srcRect r="17677"/>
          <a:stretch/>
        </p:blipFill>
        <p:spPr>
          <a:xfrm>
            <a:off x="4495800" y="1600200"/>
            <a:ext cx="4140200" cy="3610383"/>
          </a:xfrm>
          <a:prstGeom prst="rect">
            <a:avLst/>
          </a:prstGeom>
        </p:spPr>
      </p:pic>
    </p:spTree>
    <p:extLst>
      <p:ext uri="{BB962C8B-B14F-4D97-AF65-F5344CB8AC3E}">
        <p14:creationId xmlns:p14="http://schemas.microsoft.com/office/powerpoint/2010/main" val="461611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Items in the Network Diagram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dirty="0">
                <a:latin typeface="Segoe"/>
                <a:ea typeface="ＭＳ ゴシック"/>
              </a:rPr>
              <a:t>3.	Click </a:t>
            </a:r>
            <a:r>
              <a:rPr lang="en-US" b="1" dirty="0">
                <a:solidFill>
                  <a:srgbClr val="FF0000"/>
                </a:solidFill>
                <a:latin typeface="Segoe"/>
                <a:ea typeface="ＭＳ ゴシック"/>
              </a:rPr>
              <a:t>More Templates</a:t>
            </a:r>
            <a:r>
              <a:rPr lang="en-US" dirty="0">
                <a:latin typeface="Segoe"/>
                <a:ea typeface="ＭＳ ゴシック"/>
              </a:rPr>
              <a:t>. The Data Templates dialog box appears.</a:t>
            </a:r>
            <a:endParaRPr lang="en-US" dirty="0">
              <a:latin typeface="Times New Roman"/>
              <a:ea typeface="ＭＳ ゴシック"/>
            </a:endParaRPr>
          </a:p>
          <a:p>
            <a:pPr lvl="1" rtl="0"/>
            <a:r>
              <a:rPr lang="en-US" b="0" i="0" u="none" strike="noStrike" baseline="0" dirty="0">
                <a:latin typeface="Segoe"/>
                <a:ea typeface="ＭＳ ゴシック"/>
              </a:rPr>
              <a:t>4.	In the Templates in “Network Diagram” list, make sure that </a:t>
            </a:r>
            <a:r>
              <a:rPr lang="en-US" b="1" i="0" u="none" strike="noStrike" baseline="0" dirty="0">
                <a:solidFill>
                  <a:srgbClr val="FF0000"/>
                </a:solidFill>
                <a:latin typeface="Segoe"/>
                <a:ea typeface="ＭＳ ゴシック"/>
              </a:rPr>
              <a:t>Standard</a:t>
            </a:r>
            <a:r>
              <a:rPr lang="en-US" b="1" i="0" u="none" strike="noStrike" baseline="0" dirty="0">
                <a:latin typeface="Segoe"/>
                <a:ea typeface="ＭＳ ゴシック"/>
              </a:rPr>
              <a:t> </a:t>
            </a:r>
            <a:r>
              <a:rPr lang="en-US" b="0" i="0" u="none" strike="noStrike" baseline="0" dirty="0">
                <a:latin typeface="Segoe"/>
                <a:ea typeface="ＭＳ ゴシック"/>
              </a:rPr>
              <a:t>is selected, and then click the </a:t>
            </a:r>
            <a:r>
              <a:rPr lang="en-US" b="1" i="0" u="none" strike="noStrike" baseline="0" dirty="0">
                <a:solidFill>
                  <a:srgbClr val="FF0000"/>
                </a:solidFill>
                <a:latin typeface="Segoe"/>
                <a:ea typeface="ＭＳ ゴシック"/>
              </a:rPr>
              <a:t>Copy</a:t>
            </a:r>
            <a:r>
              <a:rPr lang="en-US" b="1" i="0" u="none" strike="noStrike" baseline="0" dirty="0">
                <a:latin typeface="Segoe"/>
                <a:ea typeface="ＭＳ ゴシック"/>
              </a:rPr>
              <a:t> </a:t>
            </a:r>
            <a:r>
              <a:rPr lang="en-US" b="0" i="0" u="none" strike="noStrike" baseline="0" dirty="0">
                <a:latin typeface="Segoe"/>
                <a:ea typeface="ＭＳ ゴシック"/>
              </a:rPr>
              <a:t>button. The Data Template Definition dialog box appears. You will add the WBS code value to the lower right corner of the node.</a:t>
            </a:r>
          </a:p>
          <a:p>
            <a:pPr lvl="1" rtl="0"/>
            <a:r>
              <a:rPr lang="en-US" b="0" i="0" u="none" strike="noStrike" baseline="0" dirty="0">
                <a:latin typeface="Segoe"/>
                <a:ea typeface="ＭＳ ゴシック"/>
              </a:rPr>
              <a:t>5.	In the Template name box, type </a:t>
            </a:r>
            <a:r>
              <a:rPr lang="en-US" b="1" i="0" u="none" strike="noStrike" baseline="0" dirty="0">
                <a:solidFill>
                  <a:srgbClr val="FF0000"/>
                </a:solidFill>
                <a:latin typeface="Segoe"/>
                <a:ea typeface="ＭＳ ゴシック"/>
              </a:rPr>
              <a:t>Standard 1 WBS</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6.	Below Choose cell(s), click the </a:t>
            </a:r>
            <a:r>
              <a:rPr lang="en-US" b="1" i="0" u="none" strike="noStrike" baseline="0" dirty="0">
                <a:latin typeface="Segoe"/>
                <a:ea typeface="ＭＳ ゴシック"/>
              </a:rPr>
              <a:t>empty cell </a:t>
            </a:r>
            <a:r>
              <a:rPr lang="en-US" b="0" i="0" u="none" strike="noStrike" baseline="0" dirty="0">
                <a:latin typeface="Segoe"/>
                <a:ea typeface="ＭＳ ゴシック"/>
              </a:rPr>
              <a:t>below Duration and to the right of Resource Names.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3513145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Items in the Network Diagram View</a:t>
            </a:r>
            <a:endParaRPr lang="en-US" b="0" i="0" u="none" strike="noStrike" baseline="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pic>
        <p:nvPicPr>
          <p:cNvPr id="7" name="Picture 6" descr="141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9514" y="1524000"/>
            <a:ext cx="5577148" cy="3822700"/>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7.	In the dropdown </a:t>
            </a:r>
            <a:br>
              <a:rPr lang="en-US" sz="2000" b="0" i="0" u="none" strike="noStrike" baseline="0" dirty="0">
                <a:latin typeface="Segoe"/>
                <a:ea typeface="ＭＳ ゴシック"/>
              </a:rPr>
            </a:br>
            <a:r>
              <a:rPr lang="en-US" sz="2000" b="0" i="0" u="none" strike="noStrike" baseline="0" dirty="0">
                <a:latin typeface="Segoe"/>
                <a:ea typeface="ＭＳ ゴシック"/>
              </a:rPr>
              <a:t>list that becomes </a:t>
            </a:r>
            <a:br>
              <a:rPr lang="en-US" sz="2000" b="0" i="0" u="none" strike="noStrike" baseline="0" dirty="0">
                <a:latin typeface="Segoe"/>
                <a:ea typeface="ＭＳ ゴシック"/>
              </a:rPr>
            </a:br>
            <a:r>
              <a:rPr lang="en-US" sz="2000" b="0" i="0" u="none" strike="noStrike" baseline="0" dirty="0">
                <a:latin typeface="Segoe"/>
                <a:ea typeface="ＭＳ ゴシック"/>
              </a:rPr>
              <a:t>active, type or </a:t>
            </a:r>
            <a:br>
              <a:rPr lang="en-US" sz="2000" b="0" i="0" u="none" strike="noStrike" baseline="0" dirty="0">
                <a:latin typeface="Segoe"/>
                <a:ea typeface="ＭＳ ゴシック"/>
              </a:rPr>
            </a:br>
            <a:r>
              <a:rPr lang="en-US" sz="2000" b="0" i="0" u="none" strike="noStrike" baseline="0" dirty="0">
                <a:latin typeface="Segoe"/>
                <a:ea typeface="ＭＳ ゴシック"/>
              </a:rPr>
              <a:t>select </a:t>
            </a:r>
            <a:r>
              <a:rPr lang="en-US" sz="2000" b="1" i="0" u="none" strike="noStrike" baseline="0" dirty="0">
                <a:solidFill>
                  <a:srgbClr val="FF0000"/>
                </a:solidFill>
                <a:latin typeface="Segoe"/>
                <a:ea typeface="ＭＳ ゴシック"/>
              </a:rPr>
              <a:t>WBS</a:t>
            </a:r>
            <a:r>
              <a:rPr lang="en-US" sz="2000" b="0" i="0" u="none" strike="noStrike" baseline="0" dirty="0">
                <a:latin typeface="Segoe"/>
                <a:ea typeface="ＭＳ ゴシック"/>
              </a:rPr>
              <a:t>. This will </a:t>
            </a:r>
            <a:br>
              <a:rPr lang="en-US" sz="2000" b="0" i="0" u="none" strike="noStrike" baseline="0" dirty="0">
                <a:latin typeface="Segoe"/>
                <a:ea typeface="ＭＳ ゴシック"/>
              </a:rPr>
            </a:br>
            <a:r>
              <a:rPr lang="en-US" sz="2000" b="0" i="0" u="none" strike="noStrike" baseline="0" dirty="0">
                <a:latin typeface="Segoe"/>
                <a:ea typeface="ＭＳ ゴシック"/>
              </a:rPr>
              <a:t>add the WBS code to </a:t>
            </a:r>
            <a:br>
              <a:rPr lang="en-US" sz="2000" b="0" i="0" u="none" strike="noStrike" baseline="0" dirty="0">
                <a:latin typeface="Segoe"/>
                <a:ea typeface="ＭＳ ゴシック"/>
              </a:rPr>
            </a:br>
            <a:r>
              <a:rPr lang="en-US" sz="2000" b="0" i="0" u="none" strike="noStrike" baseline="0" dirty="0">
                <a:latin typeface="Segoe"/>
                <a:ea typeface="ＭＳ ゴシック"/>
              </a:rPr>
              <a:t>the standard box style </a:t>
            </a:r>
            <a:br>
              <a:rPr lang="en-US" sz="2000" b="0" i="0" u="none" strike="noStrike" baseline="0" dirty="0">
                <a:latin typeface="Segoe"/>
                <a:ea typeface="ＭＳ ゴシック"/>
              </a:rPr>
            </a:br>
            <a:r>
              <a:rPr lang="en-US" sz="2000" b="0" i="0" u="none" strike="noStrike" baseline="0" dirty="0">
                <a:latin typeface="Segoe"/>
                <a:ea typeface="ＭＳ ゴシック"/>
              </a:rPr>
              <a:t>in the Network Diagram. </a:t>
            </a:r>
            <a:br>
              <a:rPr lang="en-US" sz="2000" b="0" i="0" u="none" strike="noStrike" baseline="0" dirty="0">
                <a:latin typeface="Segoe"/>
                <a:ea typeface="ＭＳ ゴシック"/>
              </a:rPr>
            </a:br>
            <a:r>
              <a:rPr lang="en-US" sz="2000" b="0" i="0" u="none" strike="noStrike" baseline="0" dirty="0">
                <a:latin typeface="Segoe"/>
                <a:ea typeface="ＭＳ ゴシック"/>
              </a:rPr>
              <a:t>Your screen should</a:t>
            </a:r>
            <a:br>
              <a:rPr lang="en-US" sz="2000" b="0" i="0" u="none" strike="noStrike" baseline="0" dirty="0">
                <a:latin typeface="Segoe"/>
                <a:ea typeface="ＭＳ ゴシック"/>
              </a:rPr>
            </a:br>
            <a:r>
              <a:rPr lang="en-US" sz="2000" b="0" i="0" u="none" strike="noStrike" baseline="0" dirty="0">
                <a:latin typeface="Segoe"/>
                <a:ea typeface="ＭＳ ゴシック"/>
              </a:rPr>
              <a:t>look similar to </a:t>
            </a:r>
            <a:br>
              <a:rPr lang="en-US" sz="2000" b="0" i="0" u="none" strike="noStrike" baseline="0" dirty="0">
                <a:latin typeface="Segoe"/>
                <a:ea typeface="ＭＳ ゴシック"/>
              </a:rPr>
            </a:br>
            <a:r>
              <a:rPr lang="en-US" sz="2000" b="0" i="0" u="none" strike="noStrike" baseline="0" dirty="0">
                <a:latin typeface="Segoe"/>
                <a:ea typeface="ＭＳ ゴシック"/>
              </a:rPr>
              <a:t>the figure at right.</a:t>
            </a:r>
          </a:p>
        </p:txBody>
      </p:sp>
      <p:sp>
        <p:nvSpPr>
          <p:cNvPr id="8" name="Oval 7"/>
          <p:cNvSpPr/>
          <p:nvPr/>
        </p:nvSpPr>
        <p:spPr bwMode="auto">
          <a:xfrm>
            <a:off x="3175000" y="3810000"/>
            <a:ext cx="863600" cy="522048"/>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76703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Items in the Network Diagram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lnSpc>
                <a:spcPct val="90000"/>
              </a:lnSpc>
            </a:pPr>
            <a:r>
              <a:rPr lang="en-US" sz="2000" dirty="0">
                <a:latin typeface="Segoe"/>
                <a:ea typeface="ＭＳ ゴシック"/>
              </a:rPr>
              <a:t>8.	Click </a:t>
            </a:r>
            <a:r>
              <a:rPr lang="en-US" sz="2000" b="1" dirty="0">
                <a:solidFill>
                  <a:srgbClr val="FF0000"/>
                </a:solidFill>
                <a:latin typeface="Segoe"/>
                <a:ea typeface="ＭＳ ゴシック"/>
              </a:rPr>
              <a:t>OK</a:t>
            </a:r>
            <a:r>
              <a:rPr lang="en-US" sz="2000" b="1" dirty="0">
                <a:latin typeface="Segoe"/>
                <a:ea typeface="ＭＳ ゴシック"/>
              </a:rPr>
              <a:t> </a:t>
            </a:r>
            <a:r>
              <a:rPr lang="en-US" sz="2000" dirty="0">
                <a:latin typeface="Segoe"/>
                <a:ea typeface="ＭＳ ゴシック"/>
              </a:rPr>
              <a:t>to close the Data Template Definition box. Click </a:t>
            </a:r>
            <a:r>
              <a:rPr lang="en-US" sz="2000" b="1" dirty="0">
                <a:solidFill>
                  <a:srgbClr val="FF0000"/>
                </a:solidFill>
                <a:latin typeface="Segoe"/>
                <a:ea typeface="ＭＳ ゴシック"/>
              </a:rPr>
              <a:t>Close</a:t>
            </a:r>
            <a:r>
              <a:rPr lang="en-US" sz="2000" b="1" dirty="0">
                <a:latin typeface="Segoe"/>
                <a:ea typeface="ＭＳ ゴシック"/>
              </a:rPr>
              <a:t> </a:t>
            </a:r>
            <a:r>
              <a:rPr lang="en-US" sz="2000" dirty="0">
                <a:latin typeface="Segoe"/>
                <a:ea typeface="ＭＳ ゴシック"/>
              </a:rPr>
              <a:t>to close the Data Templates dialog box.</a:t>
            </a:r>
            <a:endParaRPr lang="en-US" sz="2000" dirty="0">
              <a:latin typeface="Times New Roman"/>
              <a:ea typeface="ＭＳ ゴシック"/>
            </a:endParaRPr>
          </a:p>
          <a:p>
            <a:pPr lvl="1" rtl="0">
              <a:lnSpc>
                <a:spcPct val="90000"/>
              </a:lnSpc>
            </a:pPr>
            <a:r>
              <a:rPr lang="en-US" sz="2000" b="0" i="0" u="none" strike="noStrike" baseline="0" dirty="0">
                <a:latin typeface="Segoe"/>
                <a:ea typeface="ＭＳ ゴシック"/>
              </a:rPr>
              <a:t>9.	In the Box Styles dialog box, under Style settings for, select both </a:t>
            </a:r>
            <a:r>
              <a:rPr lang="en-US" sz="2000" b="1" i="0" u="none" strike="noStrike" baseline="0" dirty="0">
                <a:solidFill>
                  <a:srgbClr val="FF0000"/>
                </a:solidFill>
                <a:latin typeface="Segoe"/>
                <a:ea typeface="ＭＳ ゴシック"/>
              </a:rPr>
              <a:t>Critical</a:t>
            </a:r>
            <a:r>
              <a:rPr lang="en-US" sz="2000" b="1" i="0" u="none" strike="noStrike" baseline="0" dirty="0">
                <a:latin typeface="Segoe"/>
                <a:ea typeface="ＭＳ ゴシック"/>
              </a:rPr>
              <a:t> </a:t>
            </a:r>
            <a:r>
              <a:rPr lang="en-US" sz="2000" b="0" i="0" u="none" strike="noStrike" baseline="0" dirty="0">
                <a:latin typeface="Segoe"/>
                <a:ea typeface="ＭＳ ゴシック"/>
              </a:rPr>
              <a:t>and </a:t>
            </a:r>
            <a:r>
              <a:rPr lang="en-US" sz="2000" b="1" i="0" u="none" strike="noStrike" baseline="0" dirty="0">
                <a:solidFill>
                  <a:srgbClr val="FF0000"/>
                </a:solidFill>
                <a:latin typeface="Segoe"/>
                <a:ea typeface="ＭＳ ゴシック"/>
              </a:rPr>
              <a:t>Noncritical</a:t>
            </a:r>
            <a:r>
              <a:rPr lang="en-US" sz="2000" b="0" i="0" u="none" strike="noStrike" baseline="0" dirty="0">
                <a:latin typeface="Times New Roman"/>
                <a:ea typeface="ＭＳ ゴシック"/>
              </a:rPr>
              <a:t>.</a:t>
            </a:r>
          </a:p>
          <a:p>
            <a:pPr lvl="1" rtl="0">
              <a:lnSpc>
                <a:spcPct val="90000"/>
              </a:lnSpc>
            </a:pPr>
            <a:r>
              <a:rPr lang="en-US" sz="2000" b="0" i="0" u="none" strike="noStrike" baseline="0" dirty="0">
                <a:latin typeface="Segoe"/>
                <a:ea typeface="ＭＳ ゴシック"/>
              </a:rPr>
              <a:t>10.	In the Data template box, click </a:t>
            </a:r>
            <a:r>
              <a:rPr lang="en-US" sz="2000" b="1" i="0" u="none" strike="noStrike" baseline="0" dirty="0">
                <a:solidFill>
                  <a:srgbClr val="FF0000"/>
                </a:solidFill>
                <a:latin typeface="Segoe"/>
                <a:ea typeface="ＭＳ ゴシック"/>
              </a:rPr>
              <a:t>Standard 1 WBS</a:t>
            </a:r>
            <a:r>
              <a:rPr lang="en-US" sz="2000" b="0" i="0" u="none" strike="noStrike" baseline="0" dirty="0">
                <a:latin typeface="Segoe"/>
                <a:ea typeface="ＭＳ ゴシック"/>
              </a:rPr>
              <a:t>, and then click </a:t>
            </a:r>
            <a:r>
              <a:rPr lang="en-US" sz="2000" b="1" i="0" u="none" strike="noStrike" baseline="0" dirty="0">
                <a:solidFill>
                  <a:srgbClr val="FF0000"/>
                </a:solidFill>
                <a:latin typeface="Segoe"/>
                <a:ea typeface="ＭＳ ゴシック"/>
              </a:rPr>
              <a:t>OK</a:t>
            </a:r>
            <a:r>
              <a:rPr lang="en-US" sz="2000" b="1" i="0" u="none" strike="noStrike" baseline="0" dirty="0">
                <a:latin typeface="Segoe"/>
                <a:ea typeface="ＭＳ ゴシック"/>
              </a:rPr>
              <a:t> </a:t>
            </a:r>
            <a:r>
              <a:rPr lang="en-US" sz="2000" b="0" i="0" u="none" strike="noStrike" baseline="0" dirty="0">
                <a:latin typeface="Segoe"/>
                <a:ea typeface="ＭＳ ゴシック"/>
              </a:rPr>
              <a:t>to close the Box Styles dialog box. Microsoft Project applies the revised box style to the critical and noncritical task nodes in the Network Diagram. Your screen should look similar to the figure below.</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pic>
        <p:nvPicPr>
          <p:cNvPr id="7" name="Picture 6" descr="141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4114800"/>
            <a:ext cx="6811078" cy="2019300"/>
          </a:xfrm>
          <a:prstGeom prst="rect">
            <a:avLst/>
          </a:prstGeom>
        </p:spPr>
      </p:pic>
      <p:sp>
        <p:nvSpPr>
          <p:cNvPr id="8" name="Oval 7"/>
          <p:cNvSpPr/>
          <p:nvPr/>
        </p:nvSpPr>
        <p:spPr bwMode="auto">
          <a:xfrm>
            <a:off x="4488426" y="5867400"/>
            <a:ext cx="2140974" cy="290273"/>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73998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Items in the Network Diagram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Microsoft Project adds the WBS code to the nodes for critical and noncritical tasks. Scroll left and right to review some of the other nodes in the Network Diagram. As you can see, the node representing other types of tasks, such as summary tasks, are not affected. If you want to apply the new template to other task types, you would do so in the Box Styles dialog box.</a:t>
            </a:r>
          </a:p>
          <a:p>
            <a:pPr lvl="1" rtl="0"/>
            <a:r>
              <a:rPr lang="en-US" b="0" i="0" u="none" strike="noStrike" baseline="0">
                <a:latin typeface="Segoe"/>
                <a:ea typeface="ＭＳ ゴシック"/>
              </a:rPr>
              <a:t>11.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Project open to use in the next exercise.</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1789208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Skill Summary</a:t>
            </a:r>
            <a:endParaRPr lang="en-US" b="0" i="0" u="none" strike="noStrike" baseline="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7" name="Picture 6" descr="14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750749"/>
            <a:ext cx="8128000" cy="1426102"/>
          </a:xfrm>
          <a:prstGeom prst="rect">
            <a:avLst/>
          </a:prstGeom>
        </p:spPr>
      </p:pic>
    </p:spTree>
    <p:extLst>
      <p:ext uri="{BB962C8B-B14F-4D97-AF65-F5344CB8AC3E}">
        <p14:creationId xmlns:p14="http://schemas.microsoft.com/office/powerpoint/2010/main" val="122474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Bar Styles for Tasks in the Calendar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dirty="0">
                <a:latin typeface="Segoe"/>
                <a:ea typeface="ＭＳ ゴシック"/>
              </a:rPr>
              <a:t>The Calendar view is one of the simplest views available in Microsoft Project 2013. It can be customized in several different ways.</a:t>
            </a:r>
            <a:endParaRPr lang="en-US" dirty="0">
              <a:latin typeface="Times New Roman"/>
              <a:ea typeface="ＭＳ ゴシック"/>
            </a:endParaRPr>
          </a:p>
          <a:p>
            <a:pPr lvl="0" rtl="0"/>
            <a:r>
              <a:rPr lang="en-US" b="1" i="0" u="none" strike="noStrike" baseline="0" dirty="0">
                <a:latin typeface="Segoe"/>
                <a:ea typeface="ＭＳ ゴシック"/>
              </a:rPr>
              <a:t>GET READY. </a:t>
            </a:r>
            <a:r>
              <a:rPr lang="en-US" b="0" i="0" u="none" strike="noStrike" baseline="0" dirty="0">
                <a:latin typeface="Segoe"/>
                <a:ea typeface="ＭＳ ゴシック"/>
              </a:rPr>
              <a:t>Before you begin these steps, launch Microsoft Project.</a:t>
            </a:r>
          </a:p>
          <a:p>
            <a:pPr lvl="1" rtl="0"/>
            <a:r>
              <a:rPr lang="en-US" b="0" i="0" u="none" strike="noStrike" baseline="0" dirty="0">
                <a:latin typeface="Segoe"/>
                <a:ea typeface="ＭＳ ゴシック"/>
              </a:rPr>
              <a:t>1.	</a:t>
            </a:r>
            <a:r>
              <a:rPr lang="en-US" b="1" i="0" u="none" strike="noStrike" baseline="0" dirty="0">
                <a:latin typeface="Segoe"/>
                <a:ea typeface="ＭＳ ゴシック"/>
              </a:rPr>
              <a:t>OPEN </a:t>
            </a:r>
            <a:r>
              <a:rPr lang="en-US" b="0" i="0" u="none" strike="noStrike" baseline="0" dirty="0">
                <a:latin typeface="Segoe"/>
                <a:ea typeface="ＭＳ ゴシック"/>
              </a:rPr>
              <a:t>the </a:t>
            </a:r>
            <a:r>
              <a:rPr lang="en-US" b="1" i="1" u="none" strike="noStrike" baseline="0" dirty="0">
                <a:solidFill>
                  <a:srgbClr val="FF0000"/>
                </a:solidFill>
                <a:latin typeface="Segoe"/>
                <a:ea typeface="ＭＳ ゴシック"/>
              </a:rPr>
              <a:t>Don Funk Music Video 14M </a:t>
            </a:r>
            <a:r>
              <a:rPr lang="en-US" b="0" i="0" u="none" strike="noStrike" baseline="0" dirty="0">
                <a:latin typeface="Segoe"/>
                <a:ea typeface="ＭＳ ゴシック"/>
              </a:rPr>
              <a:t>project schedule from the data files for this lesson.</a:t>
            </a:r>
          </a:p>
          <a:p>
            <a:pPr lvl="1" rtl="0"/>
            <a:r>
              <a:rPr lang="en-US" b="0" i="0" u="none" strike="noStrike" baseline="0" dirty="0">
                <a:latin typeface="Segoe"/>
                <a:ea typeface="ＭＳ ゴシック"/>
              </a:rPr>
              <a:t>2.	</a:t>
            </a:r>
            <a:r>
              <a:rPr lang="en-US" b="1" i="0" u="none" strike="noStrike" baseline="0" dirty="0">
                <a:latin typeface="Segoe"/>
                <a:ea typeface="ＭＳ ゴシック"/>
              </a:rPr>
              <a:t>SAVE </a:t>
            </a:r>
            <a:r>
              <a:rPr lang="en-US" b="0" i="0" u="none" strike="noStrike" baseline="0" dirty="0">
                <a:latin typeface="Segoe"/>
                <a:ea typeface="ＭＳ ゴシック"/>
              </a:rPr>
              <a:t>the file as </a:t>
            </a:r>
            <a:r>
              <a:rPr lang="en-US" b="1" i="1" u="none" strike="noStrike" baseline="0" dirty="0">
                <a:solidFill>
                  <a:srgbClr val="FF0000"/>
                </a:solidFill>
                <a:latin typeface="Segoe"/>
                <a:ea typeface="ＭＳ ゴシック"/>
              </a:rPr>
              <a:t>Don Funk Music Video 14 </a:t>
            </a:r>
            <a:r>
              <a:rPr lang="en-US" b="0" i="0" u="none" strike="noStrike" baseline="0" dirty="0">
                <a:latin typeface="Segoe"/>
                <a:ea typeface="ＭＳ ゴシック"/>
              </a:rPr>
              <a:t>in the solutions folder for this lesson as directed by your instructor.</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44658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Format Bar Styles for Tasks in the Calendar View</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a:xfrm>
            <a:off x="457200" y="1524000"/>
            <a:ext cx="8229600" cy="1295400"/>
          </a:xfrm>
        </p:spPr>
        <p:txBody>
          <a:bodyPr/>
          <a:lstStyle/>
          <a:p>
            <a:pPr lvl="1" rtl="0"/>
            <a:r>
              <a:rPr lang="en-US" b="0" i="0" u="none" strike="noStrike" baseline="0" dirty="0">
                <a:latin typeface="Segoe"/>
                <a:ea typeface="ＭＳ ゴシック"/>
              </a:rPr>
              <a:t>3.	On the ribbon, click the </a:t>
            </a:r>
            <a:r>
              <a:rPr lang="en-US" b="1" i="0" u="none" strike="noStrike" baseline="0" dirty="0">
                <a:solidFill>
                  <a:srgbClr val="FF0000"/>
                </a:solidFill>
                <a:latin typeface="Segoe"/>
                <a:ea typeface="ＭＳ ゴシック"/>
              </a:rPr>
              <a:t>View</a:t>
            </a:r>
            <a:r>
              <a:rPr lang="en-US" b="1" i="0" u="none" strike="noStrike" baseline="0" dirty="0">
                <a:latin typeface="Segoe"/>
                <a:ea typeface="ＭＳ ゴシック"/>
              </a:rPr>
              <a:t> </a:t>
            </a:r>
            <a:r>
              <a:rPr lang="en-US" b="0" i="0" u="none" strike="noStrike" baseline="0" dirty="0">
                <a:latin typeface="Segoe"/>
                <a:ea typeface="ＭＳ ゴシック"/>
              </a:rPr>
              <a:t>tab, and then click the </a:t>
            </a:r>
            <a:r>
              <a:rPr lang="en-US" b="1" i="0" u="none" strike="noStrike" baseline="0" dirty="0">
                <a:solidFill>
                  <a:srgbClr val="FF0000"/>
                </a:solidFill>
                <a:latin typeface="Segoe"/>
                <a:ea typeface="ＭＳ ゴシック"/>
              </a:rPr>
              <a:t>Calendar</a:t>
            </a:r>
            <a:r>
              <a:rPr lang="en-US" b="1" i="0" u="none" strike="noStrike" baseline="0" dirty="0">
                <a:latin typeface="Segoe"/>
                <a:ea typeface="ＭＳ ゴシック"/>
              </a:rPr>
              <a:t> </a:t>
            </a:r>
            <a:r>
              <a:rPr lang="en-US" b="0" i="0" u="none" strike="noStrike" baseline="0" dirty="0">
                <a:latin typeface="Segoe"/>
                <a:ea typeface="ＭＳ ゴシック"/>
              </a:rPr>
              <a:t>button. The Calendar view appears. Your screen should look similar to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1402.png"/>
          <p:cNvPicPr>
            <a:picLocks noChangeAspect="1"/>
          </p:cNvPicPr>
          <p:nvPr/>
        </p:nvPicPr>
        <p:blipFill rotWithShape="1">
          <a:blip r:embed="rId2" cstate="print">
            <a:extLst>
              <a:ext uri="{28A0092B-C50C-407E-A947-70E740481C1C}">
                <a14:useLocalDpi xmlns:a14="http://schemas.microsoft.com/office/drawing/2010/main" val="0"/>
              </a:ext>
            </a:extLst>
          </a:blip>
          <a:srcRect t="-28197" b="28197"/>
          <a:stretch/>
        </p:blipFill>
        <p:spPr>
          <a:xfrm>
            <a:off x="615950" y="1307894"/>
            <a:ext cx="7912100" cy="4864306"/>
          </a:xfrm>
          <a:prstGeom prst="rect">
            <a:avLst/>
          </a:prstGeom>
        </p:spPr>
      </p:pic>
      <p:sp>
        <p:nvSpPr>
          <p:cNvPr id="8" name="Oval 7"/>
          <p:cNvSpPr/>
          <p:nvPr/>
        </p:nvSpPr>
        <p:spPr bwMode="auto">
          <a:xfrm>
            <a:off x="3047999" y="2654710"/>
            <a:ext cx="3765756" cy="309357"/>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20101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Bar Styles for Tasks in the Calendar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buClr>
                <a:srgbClr val="009E49"/>
              </a:buClr>
              <a:buFont typeface="Arial"/>
              <a:buChar char="•"/>
            </a:pPr>
            <a:r>
              <a:rPr lang="en-US" sz="2000" dirty="0">
                <a:latin typeface="Segoe"/>
                <a:ea typeface="ＭＳ ゴシック"/>
              </a:rPr>
              <a:t>The Calendar view displays approximately four weeks at a time (depending on your screen resolution) and looks similar to a month-at-a-glance calendar. Task bars are drawn on the days for which tasks are scheduled.</a:t>
            </a:r>
            <a:endParaRPr lang="en-US" sz="2000" dirty="0">
              <a:latin typeface="Times New Roman"/>
              <a:ea typeface="ＭＳ ゴシック"/>
            </a:endParaRPr>
          </a:p>
          <a:p>
            <a:pPr lvl="1" rtl="0"/>
            <a:r>
              <a:rPr lang="en-US" sz="2000" b="0" i="0" u="none" strike="noStrike" baseline="0" dirty="0">
                <a:latin typeface="Segoe"/>
                <a:ea typeface="ＭＳ ゴシック"/>
              </a:rPr>
              <a:t>4.	On the ribbon, under Calendar Tools, click the </a:t>
            </a:r>
            <a:r>
              <a:rPr lang="en-US" sz="2000" b="1" i="0" u="none" strike="noStrike" baseline="0" dirty="0">
                <a:solidFill>
                  <a:srgbClr val="FF0000"/>
                </a:solidFill>
                <a:latin typeface="Segoe"/>
                <a:ea typeface="ＭＳ ゴシック"/>
              </a:rPr>
              <a:t>Format</a:t>
            </a:r>
            <a:r>
              <a:rPr lang="en-US" sz="2000" b="1" i="0" u="none" strike="noStrike" baseline="0" dirty="0">
                <a:latin typeface="Segoe"/>
                <a:ea typeface="ＭＳ ゴシック"/>
              </a:rPr>
              <a:t> </a:t>
            </a:r>
            <a:r>
              <a:rPr lang="en-US" sz="2000" b="0" i="0" u="none" strike="noStrike" baseline="0" dirty="0">
                <a:latin typeface="Segoe"/>
                <a:ea typeface="ＭＳ ゴシック"/>
              </a:rPr>
              <a:t>tab, and then click </a:t>
            </a:r>
            <a:r>
              <a:rPr lang="en-US" sz="2000" b="1" i="0" u="none" strike="noStrike" baseline="0" dirty="0">
                <a:solidFill>
                  <a:srgbClr val="FF0000"/>
                </a:solidFill>
                <a:latin typeface="Segoe"/>
                <a:ea typeface="ＭＳ ゴシック"/>
              </a:rPr>
              <a:t>Bar</a:t>
            </a:r>
            <a:r>
              <a:rPr lang="en-US" sz="2000" b="1" i="0" u="none" strike="noStrike" baseline="0" dirty="0">
                <a:latin typeface="Segoe"/>
                <a:ea typeface="ＭＳ ゴシック"/>
              </a:rPr>
              <a:t> </a:t>
            </a:r>
            <a:r>
              <a:rPr lang="en-US" sz="2000" b="1" i="0" u="none" strike="noStrike" baseline="0" dirty="0">
                <a:solidFill>
                  <a:srgbClr val="FF0000"/>
                </a:solidFill>
                <a:latin typeface="Segoe"/>
                <a:ea typeface="ＭＳ ゴシック"/>
              </a:rPr>
              <a:t>Styles</a:t>
            </a:r>
            <a:r>
              <a:rPr lang="en-US" sz="2000" b="0" i="0" u="none" strike="noStrike" baseline="0" dirty="0">
                <a:latin typeface="Segoe"/>
                <a:ea typeface="ＭＳ ゴシック"/>
              </a:rPr>
              <a:t>. The Bar Styles dialog box appears.</a:t>
            </a:r>
          </a:p>
          <a:p>
            <a:pPr lvl="1" rtl="0"/>
            <a:r>
              <a:rPr lang="en-US" sz="2000" b="0" i="0" u="none" strike="noStrike" baseline="0" dirty="0">
                <a:latin typeface="Segoe"/>
                <a:ea typeface="ＭＳ ゴシック"/>
              </a:rPr>
              <a:t>5.	In the </a:t>
            </a:r>
            <a:r>
              <a:rPr lang="en-US" sz="2000" b="1" i="0" u="none" strike="noStrike" baseline="0" dirty="0">
                <a:latin typeface="Segoe"/>
                <a:ea typeface="ＭＳ ゴシック"/>
              </a:rPr>
              <a:t>Task type box</a:t>
            </a:r>
            <a:r>
              <a:rPr lang="en-US" sz="2000" b="0" i="0" u="none" strike="noStrike" baseline="0" dirty="0">
                <a:latin typeface="Segoe"/>
                <a:ea typeface="ＭＳ ゴシック"/>
              </a:rPr>
              <a:t>, click </a:t>
            </a:r>
            <a:r>
              <a:rPr lang="en-US" sz="2000" b="1" i="0" u="none" strike="noStrike" baseline="0" dirty="0">
                <a:solidFill>
                  <a:srgbClr val="FF0000"/>
                </a:solidFill>
                <a:latin typeface="Segoe"/>
                <a:ea typeface="ＭＳ ゴシック"/>
              </a:rPr>
              <a:t>Summary</a:t>
            </a:r>
            <a:r>
              <a:rPr lang="en-US" sz="2000" b="0" i="0" u="none" strike="noStrike" baseline="0" dirty="0">
                <a:latin typeface="Times New Roman"/>
                <a:ea typeface="ＭＳ ゴシック"/>
              </a:rPr>
              <a:t>.</a:t>
            </a:r>
          </a:p>
          <a:p>
            <a:pPr lvl="1" rtl="0"/>
            <a:r>
              <a:rPr lang="en-US" sz="2000" b="0" i="0" u="none" strike="noStrike" baseline="0" dirty="0">
                <a:latin typeface="Segoe"/>
                <a:ea typeface="ＭＳ ゴシック"/>
              </a:rPr>
              <a:t>6.	In the </a:t>
            </a:r>
            <a:r>
              <a:rPr lang="en-US" sz="2000" b="1" i="0" u="none" strike="noStrike" baseline="0" dirty="0">
                <a:latin typeface="Segoe"/>
                <a:ea typeface="ＭＳ ゴシック"/>
              </a:rPr>
              <a:t>Bar type box, </a:t>
            </a:r>
            <a:r>
              <a:rPr lang="en-US" sz="2000" b="0" i="0" u="none" strike="noStrike" baseline="0" dirty="0">
                <a:latin typeface="Segoe"/>
                <a:ea typeface="ＭＳ ゴシック"/>
              </a:rPr>
              <a:t>click </a:t>
            </a:r>
            <a:r>
              <a:rPr lang="en-US" sz="2000" b="1" i="0" u="none" strike="noStrike" baseline="0" dirty="0">
                <a:solidFill>
                  <a:srgbClr val="FF0000"/>
                </a:solidFill>
                <a:latin typeface="Segoe"/>
                <a:ea typeface="ＭＳ ゴシック"/>
              </a:rPr>
              <a:t>Line</a:t>
            </a:r>
            <a:r>
              <a:rPr lang="en-US" sz="2000" b="0" i="0" u="none" strike="noStrike" baseline="0" dirty="0">
                <a:latin typeface="Segoe"/>
                <a:ea typeface="ＭＳ ゴシック"/>
              </a:rPr>
              <a:t>. Summary tasks will be shown with a line.</a:t>
            </a:r>
          </a:p>
          <a:p>
            <a:pPr lvl="1" rtl="0"/>
            <a:r>
              <a:rPr lang="en-US" sz="2000" b="0" i="0" u="none" strike="noStrike" baseline="0" dirty="0">
                <a:latin typeface="Segoe"/>
                <a:ea typeface="ＭＳ ゴシック"/>
              </a:rPr>
              <a:t>7.	In the </a:t>
            </a:r>
            <a:r>
              <a:rPr lang="en-US" sz="2000" b="1" i="0" u="none" strike="noStrike" baseline="0" dirty="0">
                <a:latin typeface="Segoe"/>
                <a:ea typeface="ＭＳ ゴシック"/>
              </a:rPr>
              <a:t>Task type box</a:t>
            </a:r>
            <a:r>
              <a:rPr lang="en-US" sz="2000" b="0" i="0" u="none" strike="noStrike" baseline="0" dirty="0">
                <a:latin typeface="Segoe"/>
                <a:ea typeface="ＭＳ ゴシック"/>
              </a:rPr>
              <a:t>, click </a:t>
            </a:r>
            <a:r>
              <a:rPr lang="en-US" sz="2000" b="1" i="0" u="none" strike="noStrike" baseline="0" dirty="0">
                <a:solidFill>
                  <a:srgbClr val="FF0000"/>
                </a:solidFill>
                <a:latin typeface="Segoe"/>
                <a:ea typeface="ＭＳ ゴシック"/>
              </a:rPr>
              <a:t>Critical</a:t>
            </a:r>
            <a:r>
              <a:rPr lang="en-US" sz="2000" b="0" i="0" u="none" strike="noStrike" baseline="0" dirty="0">
                <a:latin typeface="Times New Roman"/>
                <a:ea typeface="ＭＳ ゴシック"/>
              </a:rPr>
              <a:t>.</a:t>
            </a:r>
          </a:p>
          <a:p>
            <a:pPr lvl="1" rtl="0"/>
            <a:r>
              <a:rPr lang="en-US" sz="2000" b="0" i="0" u="none" strike="noStrike" baseline="0" dirty="0">
                <a:latin typeface="Segoe"/>
                <a:ea typeface="ＭＳ ゴシック"/>
              </a:rPr>
              <a:t>8.	In the </a:t>
            </a:r>
            <a:r>
              <a:rPr lang="en-US" sz="2000" b="1" i="0" u="none" strike="noStrike" baseline="0" dirty="0">
                <a:latin typeface="Segoe"/>
                <a:ea typeface="ＭＳ ゴシック"/>
              </a:rPr>
              <a:t>Pattern box</a:t>
            </a:r>
            <a:r>
              <a:rPr lang="en-US" sz="2000" b="0" i="0" u="none" strike="noStrike" baseline="0" dirty="0">
                <a:latin typeface="Segoe"/>
                <a:ea typeface="ＭＳ ゴシック"/>
              </a:rPr>
              <a:t>, click the second option, the </a:t>
            </a:r>
            <a:r>
              <a:rPr lang="en-US" sz="2000" b="1" i="0" u="none" strike="noStrike" baseline="0" dirty="0">
                <a:solidFill>
                  <a:srgbClr val="FF0000"/>
                </a:solidFill>
                <a:latin typeface="Segoe"/>
                <a:ea typeface="ＭＳ ゴシック"/>
              </a:rPr>
              <a:t>solid</a:t>
            </a:r>
            <a:r>
              <a:rPr lang="en-US" sz="2000" b="1" i="0" u="none" strike="noStrike" baseline="0" dirty="0">
                <a:latin typeface="Segoe"/>
                <a:ea typeface="ＭＳ ゴシック"/>
              </a:rPr>
              <a:t> </a:t>
            </a:r>
            <a:r>
              <a:rPr lang="en-US" sz="2000" b="1" i="0" u="none" strike="noStrike" baseline="0" dirty="0">
                <a:solidFill>
                  <a:srgbClr val="FF0000"/>
                </a:solidFill>
                <a:latin typeface="Segoe"/>
                <a:ea typeface="ＭＳ ゴシック"/>
              </a:rPr>
              <a:t>bar</a:t>
            </a:r>
            <a:r>
              <a:rPr lang="en-US" sz="2000" b="0" i="0" u="none" strike="noStrike" baseline="0" dirty="0">
                <a:latin typeface="Times New Roman"/>
                <a:ea typeface="ＭＳ ゴシック"/>
              </a:rPr>
              <a:t>.</a:t>
            </a:r>
          </a:p>
          <a:p>
            <a:pPr lvl="1" rtl="0"/>
            <a:r>
              <a:rPr lang="en-US" sz="2000" b="0" i="0" u="none" strike="noStrike" baseline="0" dirty="0">
                <a:latin typeface="Segoe"/>
                <a:ea typeface="ＭＳ ゴシック"/>
              </a:rPr>
              <a:t>9.	In the </a:t>
            </a:r>
            <a:r>
              <a:rPr lang="en-US" sz="2000" b="1" i="0" u="none" strike="noStrike" baseline="0" dirty="0">
                <a:latin typeface="Segoe"/>
                <a:ea typeface="ＭＳ ゴシック"/>
              </a:rPr>
              <a:t>Color box</a:t>
            </a:r>
            <a:r>
              <a:rPr lang="en-US" sz="2000" b="0" i="0" u="none" strike="noStrike" baseline="0" dirty="0">
                <a:latin typeface="Segoe"/>
                <a:ea typeface="ＭＳ ゴシック"/>
              </a:rPr>
              <a:t>, click </a:t>
            </a:r>
            <a:r>
              <a:rPr lang="en-US" sz="2000" b="1" i="0" u="none" strike="noStrike" baseline="0" dirty="0">
                <a:solidFill>
                  <a:srgbClr val="FF0000"/>
                </a:solidFill>
                <a:latin typeface="Segoe"/>
                <a:ea typeface="ＭＳ ゴシック"/>
              </a:rPr>
              <a:t>Red</a:t>
            </a:r>
            <a:r>
              <a:rPr lang="en-US" sz="2000" b="0" i="0" u="none" strike="noStrike" baseline="0" dirty="0">
                <a:latin typeface="Segoe"/>
                <a:ea typeface="ＭＳ ゴシック"/>
              </a:rPr>
              <a:t>. Critical tasks will be shown with a solid red bar.</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213867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Bar Styles for Tasks in the Calendar View</a:t>
            </a:r>
            <a:endParaRPr lang="en-US" b="0" i="0" u="none" strike="noStrike" baseline="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14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9100" y="1600200"/>
            <a:ext cx="4432300" cy="3092459"/>
          </a:xfrm>
          <a:prstGeom prst="rect">
            <a:avLst/>
          </a:prstGeom>
        </p:spPr>
      </p:pic>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10.	Make sure that the check </a:t>
            </a:r>
            <a:br>
              <a:rPr lang="en-US" b="0" i="0" u="none" strike="noStrike" baseline="0" dirty="0">
                <a:latin typeface="Segoe"/>
                <a:ea typeface="ＭＳ ゴシック"/>
              </a:rPr>
            </a:br>
            <a:r>
              <a:rPr lang="en-US" b="0" i="0" u="none" strike="noStrike" baseline="0" dirty="0">
                <a:latin typeface="Segoe"/>
                <a:ea typeface="ＭＳ ゴシック"/>
              </a:rPr>
              <a:t>boxes </a:t>
            </a:r>
            <a:r>
              <a:rPr lang="en-US" i="0" u="none" strike="noStrike" baseline="0" dirty="0">
                <a:latin typeface="Segoe"/>
                <a:ea typeface="ＭＳ ゴシック"/>
              </a:rPr>
              <a:t>for Shadow, Bar </a:t>
            </a:r>
            <a:br>
              <a:rPr lang="en-US" i="0" u="none" strike="noStrike" baseline="0" dirty="0">
                <a:latin typeface="Segoe"/>
                <a:ea typeface="ＭＳ ゴシック"/>
              </a:rPr>
            </a:br>
            <a:r>
              <a:rPr lang="en-US" i="0" u="none" strike="noStrike" baseline="0" dirty="0">
                <a:latin typeface="Segoe"/>
                <a:ea typeface="ＭＳ ゴシック"/>
              </a:rPr>
              <a:t>rounding, and Wrap </a:t>
            </a:r>
            <a:r>
              <a:rPr lang="en-US" b="0" i="0" u="none" strike="noStrike" baseline="0" dirty="0">
                <a:latin typeface="Segoe"/>
                <a:ea typeface="ＭＳ ゴシック"/>
              </a:rPr>
              <a:t>text </a:t>
            </a:r>
            <a:br>
              <a:rPr lang="en-US" b="0" i="0" u="none" strike="noStrike" baseline="0" dirty="0">
                <a:latin typeface="Segoe"/>
                <a:ea typeface="ＭＳ ゴシック"/>
              </a:rPr>
            </a:br>
            <a:r>
              <a:rPr lang="en-US" b="0" i="0" u="none" strike="noStrike" baseline="0" dirty="0">
                <a:latin typeface="Segoe"/>
                <a:ea typeface="ＭＳ ゴシック"/>
              </a:rPr>
              <a:t>in bars are selected. Your </a:t>
            </a:r>
            <a:br>
              <a:rPr lang="en-US" b="0" i="0" u="none" strike="noStrike" baseline="0" dirty="0">
                <a:latin typeface="Segoe"/>
                <a:ea typeface="ＭＳ ゴシック"/>
              </a:rPr>
            </a:br>
            <a:r>
              <a:rPr lang="en-US" b="0" i="0" u="none" strike="noStrike" baseline="0" dirty="0">
                <a:latin typeface="Segoe"/>
                <a:ea typeface="ＭＳ ゴシック"/>
              </a:rPr>
              <a:t>screen should look similar </a:t>
            </a:r>
            <a:br>
              <a:rPr lang="en-US" b="0" i="0" u="none" strike="noStrike" baseline="0" dirty="0">
                <a:latin typeface="Segoe"/>
                <a:ea typeface="ＭＳ ゴシック"/>
              </a:rPr>
            </a:br>
            <a:r>
              <a:rPr lang="en-US" b="0" i="0" u="none" strike="noStrike" baseline="0" dirty="0">
                <a:latin typeface="Segoe"/>
                <a:ea typeface="ＭＳ ゴシック"/>
              </a:rPr>
              <a:t>to the figure t right.</a:t>
            </a:r>
          </a:p>
          <a:p>
            <a:pPr lvl="1" rtl="0"/>
            <a:r>
              <a:rPr lang="en-US" b="0" i="0" u="none" strike="noStrike" baseline="0" dirty="0">
                <a:latin typeface="Segoe"/>
                <a:ea typeface="ＭＳ ゴシック"/>
              </a:rPr>
              <a:t>11.	Click </a:t>
            </a:r>
            <a:r>
              <a:rPr lang="en-US" b="1" i="0" u="none" strike="noStrike" baseline="0" dirty="0">
                <a:solidFill>
                  <a:srgbClr val="FF0000"/>
                </a:solidFill>
                <a:latin typeface="Segoe"/>
                <a:ea typeface="ＭＳ ゴシック"/>
              </a:rPr>
              <a:t>OK</a:t>
            </a:r>
            <a:r>
              <a:rPr lang="en-US" b="1" i="0" u="none" strike="noStrike" baseline="0" dirty="0">
                <a:latin typeface="Segoe"/>
                <a:ea typeface="ＭＳ ゴシック"/>
              </a:rPr>
              <a:t> </a:t>
            </a:r>
            <a:r>
              <a:rPr lang="en-US" b="0" i="0" u="none" strike="noStrike" baseline="0" dirty="0">
                <a:latin typeface="Segoe"/>
                <a:ea typeface="ＭＳ ゴシック"/>
              </a:rPr>
              <a:t>to close the </a:t>
            </a:r>
            <a:br>
              <a:rPr lang="en-US" b="0" i="0" u="none" strike="noStrike" baseline="0" dirty="0">
                <a:latin typeface="Segoe"/>
                <a:ea typeface="ＭＳ ゴシック"/>
              </a:rPr>
            </a:br>
            <a:r>
              <a:rPr lang="en-US" b="0" i="0" u="none" strike="noStrike" baseline="0" dirty="0">
                <a:latin typeface="Segoe"/>
                <a:ea typeface="ＭＳ ゴシック"/>
              </a:rPr>
              <a:t>Bar Styles dialog box.</a:t>
            </a:r>
          </a:p>
          <a:p>
            <a:pPr lvl="1" rtl="0"/>
            <a:r>
              <a:rPr lang="en-US" b="0" i="0" u="none" strike="noStrike" baseline="0" dirty="0">
                <a:latin typeface="Segoe"/>
                <a:ea typeface="ＭＳ ゴシック"/>
              </a:rPr>
              <a:t>12.	You will see a message </a:t>
            </a:r>
            <a:br>
              <a:rPr lang="en-US" b="0" i="0" u="none" strike="noStrike" baseline="0" dirty="0">
                <a:latin typeface="Segoe"/>
                <a:ea typeface="ＭＳ ゴシック"/>
              </a:rPr>
            </a:br>
            <a:r>
              <a:rPr lang="en-US" b="0" i="0" u="none" strike="noStrike" baseline="0" dirty="0">
                <a:latin typeface="Segoe"/>
                <a:ea typeface="ＭＳ ゴシック"/>
              </a:rPr>
              <a:t>from the Planning Wizard </a:t>
            </a:r>
            <a:br>
              <a:rPr lang="en-US" b="0" i="0" u="none" strike="noStrike" baseline="0" dirty="0">
                <a:latin typeface="Segoe"/>
                <a:ea typeface="ＭＳ ゴシック"/>
              </a:rPr>
            </a:br>
            <a:r>
              <a:rPr lang="en-US" b="0" i="0" u="none" strike="noStrike" baseline="0" dirty="0">
                <a:latin typeface="Segoe"/>
                <a:ea typeface="ＭＳ ゴシック"/>
              </a:rPr>
              <a:t>notifying you that some Gantt bars may be different heights. Click </a:t>
            </a:r>
            <a:r>
              <a:rPr lang="en-US" b="1" i="0" u="none" strike="noStrike" baseline="0" dirty="0">
                <a:solidFill>
                  <a:srgbClr val="FF0000"/>
                </a:solidFill>
                <a:latin typeface="Segoe"/>
                <a:ea typeface="ＭＳ ゴシック"/>
              </a:rPr>
              <a:t>OK</a:t>
            </a:r>
            <a:r>
              <a:rPr lang="en-US" b="0" i="0" u="none" strike="noStrike" baseline="0" dirty="0">
                <a:latin typeface="Times New Roman"/>
                <a:ea typeface="ＭＳ ゴシック"/>
              </a:rPr>
              <a:t>.</a:t>
            </a:r>
          </a:p>
        </p:txBody>
      </p:sp>
    </p:spTree>
    <p:extLst>
      <p:ext uri="{BB962C8B-B14F-4D97-AF65-F5344CB8AC3E}">
        <p14:creationId xmlns:p14="http://schemas.microsoft.com/office/powerpoint/2010/main" val="153704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Format Bar Styles for Tasks in the Calendar View</a:t>
            </a:r>
            <a:endParaRPr lang="en-US" b="0" i="0" u="none" strike="noStrike" baseline="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14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1600200"/>
            <a:ext cx="4751850" cy="3958889"/>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13.	Move your pointer to </a:t>
            </a:r>
            <a:br>
              <a:rPr lang="en-US" sz="2000" b="0" i="0" u="none" strike="noStrike" baseline="0" dirty="0">
                <a:latin typeface="Segoe"/>
                <a:ea typeface="ＭＳ ゴシック"/>
              </a:rPr>
            </a:br>
            <a:r>
              <a:rPr lang="en-US" sz="2000" b="1" i="0" u="none" strike="noStrike" baseline="0" dirty="0">
                <a:latin typeface="Segoe"/>
                <a:ea typeface="ＭＳ ゴシック"/>
              </a:rPr>
              <a:t>the horizontal divider </a:t>
            </a:r>
            <a:r>
              <a:rPr lang="en-US" sz="2000" b="0" i="0" u="none" strike="noStrike" baseline="0" dirty="0">
                <a:latin typeface="Segoe"/>
                <a:ea typeface="ＭＳ ゴシック"/>
              </a:rPr>
              <a:t/>
            </a:r>
            <a:br>
              <a:rPr lang="en-US" sz="2000" b="0" i="0" u="none" strike="noStrike" baseline="0" dirty="0">
                <a:latin typeface="Segoe"/>
                <a:ea typeface="ＭＳ ゴシック"/>
              </a:rPr>
            </a:br>
            <a:r>
              <a:rPr lang="en-US" sz="2000" b="0" i="0" u="none" strike="noStrike" baseline="0" dirty="0">
                <a:latin typeface="Segoe"/>
                <a:ea typeface="ＭＳ ゴシック"/>
              </a:rPr>
              <a:t>between the first and </a:t>
            </a:r>
            <a:br>
              <a:rPr lang="en-US" sz="2000" b="0" i="0" u="none" strike="noStrike" baseline="0" dirty="0">
                <a:latin typeface="Segoe"/>
                <a:ea typeface="ＭＳ ゴシック"/>
              </a:rPr>
            </a:br>
            <a:r>
              <a:rPr lang="en-US" sz="2000" b="0" i="0" u="none" strike="noStrike" baseline="0" dirty="0">
                <a:latin typeface="Segoe"/>
                <a:ea typeface="ＭＳ ゴシック"/>
              </a:rPr>
              <a:t>second visible weeks of </a:t>
            </a:r>
            <a:br>
              <a:rPr lang="en-US" sz="2000" b="0" i="0" u="none" strike="noStrike" baseline="0" dirty="0">
                <a:latin typeface="Segoe"/>
                <a:ea typeface="ＭＳ ゴシック"/>
              </a:rPr>
            </a:br>
            <a:r>
              <a:rPr lang="en-US" sz="2000" b="0" i="0" u="none" strike="noStrike" baseline="0" dirty="0">
                <a:latin typeface="Segoe"/>
                <a:ea typeface="ＭＳ ゴシック"/>
              </a:rPr>
              <a:t>the calendar. Your pointer </a:t>
            </a:r>
            <a:br>
              <a:rPr lang="en-US" sz="2000" b="0" i="0" u="none" strike="noStrike" baseline="0" dirty="0">
                <a:latin typeface="Segoe"/>
                <a:ea typeface="ＭＳ ゴシック"/>
              </a:rPr>
            </a:br>
            <a:r>
              <a:rPr lang="en-US" sz="2000" b="0" i="0" u="none" strike="noStrike" baseline="0" dirty="0">
                <a:latin typeface="Segoe"/>
                <a:ea typeface="ＭＳ ゴシック"/>
              </a:rPr>
              <a:t>will change to a small, </a:t>
            </a:r>
            <a:br>
              <a:rPr lang="en-US" sz="2000" b="0" i="0" u="none" strike="noStrike" baseline="0" dirty="0">
                <a:latin typeface="Segoe"/>
                <a:ea typeface="ＭＳ ゴシック"/>
              </a:rPr>
            </a:br>
            <a:r>
              <a:rPr lang="en-US" sz="2000" b="0" i="0" u="none" strike="noStrike" baseline="0" dirty="0">
                <a:latin typeface="Segoe"/>
                <a:ea typeface="ＭＳ ゴシック"/>
              </a:rPr>
              <a:t>horizontal bar with per-</a:t>
            </a:r>
            <a:br>
              <a:rPr lang="en-US" sz="2000" b="0" i="0" u="none" strike="noStrike" baseline="0" dirty="0">
                <a:latin typeface="Segoe"/>
                <a:ea typeface="ＭＳ ゴシック"/>
              </a:rPr>
            </a:br>
            <a:r>
              <a:rPr lang="en-US" sz="2000" b="0" i="0" u="none" strike="noStrike" baseline="0" dirty="0" err="1">
                <a:latin typeface="Segoe"/>
                <a:ea typeface="ＭＳ ゴシック"/>
              </a:rPr>
              <a:t>pendicular</a:t>
            </a:r>
            <a:r>
              <a:rPr lang="en-US" sz="2000" b="0" i="0" u="none" strike="noStrike" baseline="0" dirty="0">
                <a:latin typeface="Segoe"/>
                <a:ea typeface="ＭＳ ゴシック"/>
              </a:rPr>
              <a:t> arrows. Your </a:t>
            </a:r>
            <a:br>
              <a:rPr lang="en-US" sz="2000" b="0" i="0" u="none" strike="noStrike" baseline="0" dirty="0">
                <a:latin typeface="Segoe"/>
                <a:ea typeface="ＭＳ ゴシック"/>
              </a:rPr>
            </a:br>
            <a:r>
              <a:rPr lang="en-US" sz="2000" b="0" i="0" u="none" strike="noStrike" baseline="0" dirty="0">
                <a:latin typeface="Segoe"/>
                <a:ea typeface="ＭＳ ゴシック"/>
              </a:rPr>
              <a:t>screen should look like </a:t>
            </a:r>
            <a:br>
              <a:rPr lang="en-US" sz="2000" b="0" i="0" u="none" strike="noStrike" baseline="0" dirty="0">
                <a:latin typeface="Segoe"/>
                <a:ea typeface="ＭＳ ゴシック"/>
              </a:rPr>
            </a:br>
            <a:r>
              <a:rPr lang="en-US" sz="2000" b="0" i="0" u="none" strike="noStrike" baseline="0" dirty="0">
                <a:latin typeface="Segoe"/>
                <a:ea typeface="ＭＳ ゴシック"/>
              </a:rPr>
              <a:t>the figure at right.</a:t>
            </a:r>
          </a:p>
          <a:p>
            <a:pPr lvl="1" rtl="0"/>
            <a:r>
              <a:rPr lang="en-US" sz="2000" b="0" i="0" u="none" strike="noStrike" baseline="0" dirty="0">
                <a:latin typeface="Segoe"/>
                <a:ea typeface="ＭＳ ゴシック"/>
              </a:rPr>
              <a:t>14.	Click and hold to drag </a:t>
            </a:r>
            <a:br>
              <a:rPr lang="en-US" sz="2000" b="0" i="0" u="none" strike="noStrike" baseline="0" dirty="0">
                <a:latin typeface="Segoe"/>
                <a:ea typeface="ＭＳ ゴシック"/>
              </a:rPr>
            </a:br>
            <a:r>
              <a:rPr lang="en-US" sz="2000" b="0" i="0" u="none" strike="noStrike" baseline="0" dirty="0">
                <a:latin typeface="Segoe"/>
                <a:ea typeface="ＭＳ ゴシック"/>
              </a:rPr>
              <a:t>the line downward to the </a:t>
            </a:r>
            <a:br>
              <a:rPr lang="en-US" sz="2000" b="0" i="0" u="none" strike="noStrike" baseline="0" dirty="0">
                <a:latin typeface="Segoe"/>
                <a:ea typeface="ＭＳ ゴシック"/>
              </a:rPr>
            </a:br>
            <a:r>
              <a:rPr lang="en-US" sz="2000" b="0" i="0" u="none" strike="noStrike" baseline="0" dirty="0">
                <a:latin typeface="Segoe"/>
                <a:ea typeface="ＭＳ ゴシック"/>
              </a:rPr>
              <a:t>approximate horizontal </a:t>
            </a:r>
            <a:br>
              <a:rPr lang="en-US" sz="2000" b="0" i="0" u="none" strike="noStrike" baseline="0" dirty="0">
                <a:latin typeface="Segoe"/>
                <a:ea typeface="ＭＳ ゴシック"/>
              </a:rPr>
            </a:br>
            <a:r>
              <a:rPr lang="en-US" sz="2000" b="0" i="0" u="none" strike="noStrike" baseline="0" dirty="0">
                <a:latin typeface="Segoe"/>
                <a:ea typeface="ＭＳ ゴシック"/>
              </a:rPr>
              <a:t>center of the screen to show only two weeks at a time.</a:t>
            </a:r>
            <a:endParaRPr lang="en-US" sz="2000" b="0" i="0" u="none" strike="noStrike" baseline="0" dirty="0">
              <a:latin typeface="Times New Roman"/>
              <a:ea typeface="ＭＳ ゴシック"/>
            </a:endParaRPr>
          </a:p>
        </p:txBody>
      </p:sp>
      <p:sp>
        <p:nvSpPr>
          <p:cNvPr id="8" name="Oval 7"/>
          <p:cNvSpPr/>
          <p:nvPr/>
        </p:nvSpPr>
        <p:spPr bwMode="auto">
          <a:xfrm>
            <a:off x="5105400" y="1447800"/>
            <a:ext cx="2819400" cy="6096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9424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Format Bar Styles for Tasks in the Calendar View</a:t>
            </a:r>
            <a:endParaRPr lang="en-US" b="0" i="0" u="none" strike="noStrike" baseline="0" dirty="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14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3900" y="1600200"/>
            <a:ext cx="5270500" cy="3716882"/>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15.	[Press the </a:t>
            </a:r>
            <a:r>
              <a:rPr lang="en-US" sz="2000" b="1" i="0" u="none" strike="noStrike" baseline="0" dirty="0">
                <a:solidFill>
                  <a:srgbClr val="FF0000"/>
                </a:solidFill>
                <a:latin typeface="Segoe"/>
                <a:ea typeface="ＭＳ ゴシック"/>
              </a:rPr>
              <a:t>F5</a:t>
            </a:r>
            <a:r>
              <a:rPr lang="en-US" sz="2000" b="1" i="0" u="none" strike="noStrike" baseline="0" dirty="0">
                <a:latin typeface="Segoe"/>
                <a:ea typeface="ＭＳ ゴシック"/>
              </a:rPr>
              <a:t> </a:t>
            </a:r>
            <a:r>
              <a:rPr lang="en-US" sz="2000" b="0" i="0" u="none" strike="noStrike" baseline="0" dirty="0">
                <a:latin typeface="Segoe"/>
                <a:ea typeface="ＭＳ ゴシック"/>
              </a:rPr>
              <a:t>key.] </a:t>
            </a:r>
            <a:br>
              <a:rPr lang="en-US" sz="2000" b="0" i="0" u="none" strike="noStrike" baseline="0" dirty="0">
                <a:latin typeface="Segoe"/>
                <a:ea typeface="ＭＳ ゴシック"/>
              </a:rPr>
            </a:br>
            <a:r>
              <a:rPr lang="en-US" sz="2000" b="0" i="0" u="none" strike="noStrike" baseline="0" dirty="0">
                <a:latin typeface="Segoe"/>
                <a:ea typeface="ＭＳ ゴシック"/>
              </a:rPr>
              <a:t>In the Date box </a:t>
            </a:r>
            <a:br>
              <a:rPr lang="en-US" sz="2000" b="0" i="0" u="none" strike="noStrike" baseline="0" dirty="0">
                <a:latin typeface="Segoe"/>
                <a:ea typeface="ＭＳ ゴシック"/>
              </a:rPr>
            </a:br>
            <a:r>
              <a:rPr lang="en-US" sz="2000" b="0" i="0" u="none" strike="noStrike" baseline="0" dirty="0">
                <a:latin typeface="Segoe"/>
                <a:ea typeface="ＭＳ ゴシック"/>
              </a:rPr>
              <a:t>(not the ID box), </a:t>
            </a:r>
            <a:br>
              <a:rPr lang="en-US" sz="2000" b="0" i="0" u="none" strike="noStrike" baseline="0" dirty="0">
                <a:latin typeface="Segoe"/>
                <a:ea typeface="ＭＳ ゴシック"/>
              </a:rPr>
            </a:br>
            <a:r>
              <a:rPr lang="en-US" sz="2000" b="0" i="0" u="none" strike="noStrike" baseline="0" dirty="0">
                <a:latin typeface="Segoe"/>
                <a:ea typeface="ＭＳ ゴシック"/>
              </a:rPr>
              <a:t>type or select </a:t>
            </a:r>
            <a:br>
              <a:rPr lang="en-US" sz="2000" b="0" i="0" u="none" strike="noStrike" baseline="0" dirty="0">
                <a:latin typeface="Segoe"/>
                <a:ea typeface="ＭＳ ゴシック"/>
              </a:rPr>
            </a:br>
            <a:r>
              <a:rPr lang="en-US" sz="2000" b="1" i="0" u="none" strike="noStrike" baseline="0" dirty="0">
                <a:solidFill>
                  <a:srgbClr val="FF0000"/>
                </a:solidFill>
                <a:latin typeface="Segoe"/>
                <a:ea typeface="ＭＳ ゴシック"/>
              </a:rPr>
              <a:t>06/12/16</a:t>
            </a:r>
            <a:r>
              <a:rPr lang="en-US" sz="2000" b="0" i="0" u="none" strike="noStrike" baseline="0" dirty="0">
                <a:latin typeface="Segoe"/>
                <a:ea typeface="ＭＳ ゴシック"/>
              </a:rPr>
              <a:t>, and </a:t>
            </a:r>
            <a:br>
              <a:rPr lang="en-US" sz="2000" b="0" i="0" u="none" strike="noStrike" baseline="0" dirty="0">
                <a:latin typeface="Segoe"/>
                <a:ea typeface="ＭＳ ゴシック"/>
              </a:rPr>
            </a:br>
            <a:r>
              <a:rPr lang="en-US" sz="2000" b="0" i="0" u="none" strike="noStrike" baseline="0" dirty="0">
                <a:latin typeface="Segoe"/>
                <a:ea typeface="ＭＳ ゴシック"/>
              </a:rPr>
              <a:t>then click </a:t>
            </a:r>
            <a:r>
              <a:rPr lang="en-US" sz="2000" b="1" i="0" u="none" strike="noStrike" baseline="0" dirty="0">
                <a:latin typeface="Segoe"/>
                <a:ea typeface="ＭＳ ゴシック"/>
              </a:rPr>
              <a:t>OK</a:t>
            </a:r>
            <a:r>
              <a:rPr lang="en-US" sz="2000" b="0" i="0" u="none" strike="noStrike" baseline="0" dirty="0">
                <a:latin typeface="Segoe"/>
                <a:ea typeface="ＭＳ ゴシック"/>
              </a:rPr>
              <a:t>. The </a:t>
            </a:r>
            <a:br>
              <a:rPr lang="en-US" sz="2000" b="0" i="0" u="none" strike="noStrike" baseline="0" dirty="0">
                <a:latin typeface="Segoe"/>
                <a:ea typeface="ＭＳ ゴシック"/>
              </a:rPr>
            </a:br>
            <a:r>
              <a:rPr lang="en-US" sz="2000" b="0" i="0" u="none" strike="noStrike" baseline="0" dirty="0">
                <a:latin typeface="Segoe"/>
                <a:ea typeface="ＭＳ ゴシック"/>
              </a:rPr>
              <a:t>Calendar view now </a:t>
            </a:r>
            <a:br>
              <a:rPr lang="en-US" sz="2000" b="0" i="0" u="none" strike="noStrike" baseline="0" dirty="0">
                <a:latin typeface="Segoe"/>
                <a:ea typeface="ＭＳ ゴシック"/>
              </a:rPr>
            </a:br>
            <a:r>
              <a:rPr lang="en-US" sz="2000" b="0" i="0" u="none" strike="noStrike" baseline="0" dirty="0">
                <a:latin typeface="Segoe"/>
                <a:ea typeface="ＭＳ ゴシック"/>
              </a:rPr>
              <a:t>displays a section of </a:t>
            </a:r>
            <a:br>
              <a:rPr lang="en-US" sz="2000" b="0" i="0" u="none" strike="noStrike" baseline="0" dirty="0">
                <a:latin typeface="Segoe"/>
                <a:ea typeface="ＭＳ ゴシック"/>
              </a:rPr>
            </a:br>
            <a:r>
              <a:rPr lang="en-US" sz="2000" b="0" i="0" u="none" strike="noStrike" baseline="0" dirty="0">
                <a:latin typeface="Segoe"/>
                <a:ea typeface="ＭＳ ゴシック"/>
              </a:rPr>
              <a:t>the project where </a:t>
            </a:r>
            <a:br>
              <a:rPr lang="en-US" sz="2000" b="0" i="0" u="none" strike="noStrike" baseline="0" dirty="0">
                <a:latin typeface="Segoe"/>
                <a:ea typeface="ＭＳ ゴシック"/>
              </a:rPr>
            </a:br>
            <a:r>
              <a:rPr lang="en-US" sz="2000" b="0" i="0" u="none" strike="noStrike" baseline="0" dirty="0">
                <a:latin typeface="Segoe"/>
                <a:ea typeface="ＭＳ ゴシック"/>
              </a:rPr>
              <a:t>critical, noncritical </a:t>
            </a:r>
            <a:br>
              <a:rPr lang="en-US" sz="2000" b="0" i="0" u="none" strike="noStrike" baseline="0" dirty="0">
                <a:latin typeface="Segoe"/>
                <a:ea typeface="ＭＳ ゴシック"/>
              </a:rPr>
            </a:br>
            <a:r>
              <a:rPr lang="en-US" sz="2000" b="0" i="0" u="none" strike="noStrike" baseline="0" dirty="0">
                <a:latin typeface="Segoe"/>
                <a:ea typeface="ＭＳ ゴシック"/>
              </a:rPr>
              <a:t>and summary tasks </a:t>
            </a:r>
            <a:br>
              <a:rPr lang="en-US" sz="2000" b="0" i="0" u="none" strike="noStrike" baseline="0" dirty="0">
                <a:latin typeface="Segoe"/>
                <a:ea typeface="ＭＳ ゴシック"/>
              </a:rPr>
            </a:br>
            <a:r>
              <a:rPr lang="en-US" sz="2000" b="0" i="0" u="none" strike="noStrike" baseline="0" dirty="0">
                <a:latin typeface="Segoe"/>
                <a:ea typeface="ＭＳ ゴシック"/>
              </a:rPr>
              <a:t>are located using </a:t>
            </a:r>
            <a:br>
              <a:rPr lang="en-US" sz="2000" b="0" i="0" u="none" strike="noStrike" baseline="0" dirty="0">
                <a:latin typeface="Segoe"/>
                <a:ea typeface="ＭＳ ゴシック"/>
              </a:rPr>
            </a:br>
            <a:r>
              <a:rPr lang="en-US" sz="2000" b="0" i="0" u="none" strike="noStrike" baseline="0" dirty="0">
                <a:latin typeface="Segoe"/>
                <a:ea typeface="ＭＳ ゴシック"/>
              </a:rPr>
              <a:t>the revised formatting. Also note the </a:t>
            </a:r>
            <a:r>
              <a:rPr lang="en-US" sz="2000" b="1" i="0" u="none" strike="noStrike" baseline="0" dirty="0">
                <a:latin typeface="Segoe"/>
                <a:ea typeface="ＭＳ ゴシック"/>
              </a:rPr>
              <a:t>dark gray tasks are the milestones. </a:t>
            </a:r>
            <a:r>
              <a:rPr lang="en-US" sz="2000" b="0" i="0" u="none" strike="noStrike" baseline="0" dirty="0">
                <a:latin typeface="Segoe"/>
                <a:ea typeface="ＭＳ ゴシック"/>
              </a:rPr>
              <a:t>Your screen should look similar to the figure above.</a:t>
            </a:r>
            <a:endParaRPr lang="en-US" sz="2000" b="0" i="0" u="none" strike="noStrike" baseline="0" dirty="0">
              <a:latin typeface="Times New Roman"/>
              <a:ea typeface="ＭＳ ゴシック"/>
            </a:endParaRPr>
          </a:p>
        </p:txBody>
      </p:sp>
      <p:sp>
        <p:nvSpPr>
          <p:cNvPr id="8" name="Oval 7"/>
          <p:cNvSpPr/>
          <p:nvPr/>
        </p:nvSpPr>
        <p:spPr bwMode="auto">
          <a:xfrm>
            <a:off x="5220929" y="1445343"/>
            <a:ext cx="3313471" cy="580102"/>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4567084" y="4952999"/>
            <a:ext cx="3510116" cy="368999"/>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02919645"/>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88</TotalTime>
  <Words>2325</Words>
  <Application>Microsoft Office PowerPoint</Application>
  <PresentationFormat>On-screen Show (4:3)</PresentationFormat>
  <Paragraphs>251</Paragraphs>
  <Slides>36</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template</vt:lpstr>
      <vt:lpstr>Advanced Project Schedule Formatting</vt:lpstr>
      <vt:lpstr>Objectives</vt:lpstr>
      <vt:lpstr>Software Orientation</vt:lpstr>
      <vt:lpstr>Step by Step: Format Bar Styles for Tasks in the Calendar View</vt:lpstr>
      <vt:lpstr>Step by Step: Format Bar Styles for Tasks in the Calendar View</vt:lpstr>
      <vt:lpstr>Step by Step: Format Bar Styles for Tasks in the Calendar View</vt:lpstr>
      <vt:lpstr>Step by Step: Format Bar Styles for Tasks in the Calendar View</vt:lpstr>
      <vt:lpstr>Step by Step: Format Bar Styles for Tasks in the Calendar View</vt:lpstr>
      <vt:lpstr>Step by Step: Format Bar Styles for Tasks in the Calendar View</vt:lpstr>
      <vt:lpstr>Step by Step: Format Bar Styles for Tasks in the Calendar View</vt:lpstr>
      <vt:lpstr>Using Task IDs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vt:lpstr>
      <vt:lpstr>Step by Step: Work with Unique ID and WBS Codes https://www.simonsezit.com/article/using-project-2010-work-breakdown-structure-wbs-codes-part-1/</vt:lpstr>
      <vt:lpstr>PowerPoint Presentation</vt:lpstr>
      <vt:lpstr>Formatting the Network Diagram</vt:lpstr>
      <vt:lpstr>Step by Step: Format Items in the Network Diagram View</vt:lpstr>
      <vt:lpstr>Step by Step: Format Items in the Network Diagram View</vt:lpstr>
      <vt:lpstr>Step by Step: Format Items in the Network Diagram View</vt:lpstr>
      <vt:lpstr>Step by Step: Format Items in the Network Diagram View</vt:lpstr>
      <vt:lpstr>Step by Step: Format Items in the Network Diagram View</vt:lpstr>
      <vt:lpstr>Step by Step: Format Items in the Network Diagram View</vt:lpstr>
      <vt:lpstr>Step by Step: Format Items in the Network Diagram View</vt:lpstr>
      <vt:lpstr>Skill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Binder,Gregory C.</cp:lastModifiedBy>
  <cp:revision>306</cp:revision>
  <dcterms:created xsi:type="dcterms:W3CDTF">2011-08-08T12:10:51Z</dcterms:created>
  <dcterms:modified xsi:type="dcterms:W3CDTF">2016-11-17T20:58:51Z</dcterms:modified>
</cp:coreProperties>
</file>