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1" r:id="rId2"/>
    <p:sldId id="272" r:id="rId3"/>
    <p:sldId id="279" r:id="rId4"/>
    <p:sldId id="280" r:id="rId5"/>
    <p:sldId id="273" r:id="rId6"/>
    <p:sldId id="282" r:id="rId7"/>
    <p:sldId id="276" r:id="rId8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2"/>
    <p:restoredTop sz="94711"/>
  </p:normalViewPr>
  <p:slideViewPr>
    <p:cSldViewPr>
      <p:cViewPr varScale="1">
        <p:scale>
          <a:sx n="85" d="100"/>
          <a:sy n="85" d="100"/>
        </p:scale>
        <p:origin x="-1552" y="-9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676" cy="502221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ejaVu LGC Sans" pitchFamily="2"/>
              <a:cs typeface="DejaVu LGC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446" y="0"/>
            <a:ext cx="3372676" cy="502221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ejaVu LGC Sans" pitchFamily="2"/>
              <a:cs typeface="DejaVu LGC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713"/>
            <a:ext cx="3372676" cy="502221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ejaVu LGC Sans" pitchFamily="2"/>
              <a:cs typeface="DejaVu LGC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446" y="9555713"/>
            <a:ext cx="3372676" cy="502221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EB4912E-D846-4539-B238-D2D22D74D964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DejaVu LGC Sans" pitchFamily="2"/>
              <a:cs typeface="DejaVu LGC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75593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en-US" sz="1400" kern="1200">
                <a:latin typeface="Liberation Serif" pitchFamily="18"/>
                <a:ea typeface="DejaVu LGC Sans" pitchFamily="2"/>
                <a:cs typeface="DejaVu LGC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en-US" sz="1400" kern="1200">
                <a:latin typeface="Liberation Serif" pitchFamily="18"/>
                <a:ea typeface="DejaVu LGC Sans" pitchFamily="2"/>
                <a:cs typeface="DejaVu LGC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rtl="0" hangingPunct="0">
              <a:buNone/>
              <a:tabLst/>
              <a:defRPr lang="en-US" sz="1400" kern="1200">
                <a:latin typeface="Liberation Serif" pitchFamily="18"/>
                <a:ea typeface="DejaVu LGC Sans" pitchFamily="2"/>
                <a:cs typeface="DejaVu LGC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algn="r" rtl="0" hangingPunct="0">
              <a:buNone/>
              <a:tabLst/>
              <a:defRPr lang="en-US" sz="1400" kern="1200">
                <a:latin typeface="Liberation Serif" pitchFamily="18"/>
                <a:ea typeface="DejaVu LGC Sans" pitchFamily="2"/>
                <a:cs typeface="DejaVu LGC Sans" pitchFamily="2"/>
              </a:defRPr>
            </a:lvl1pPr>
          </a:lstStyle>
          <a:p>
            <a:pPr lvl="0"/>
            <a:fld id="{EA184223-511D-4EAF-AB7C-8F8931C1BC73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69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54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still a work in progress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A184223-511D-4EAF-AB7C-8F8931C1BC73}" type="slidenum">
              <a:rPr lang="uk-UA" smtClean="0"/>
              <a:pPr lvl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1265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2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 smtClean="0"/>
          </a:p>
          <a:p>
            <a:pPr lvl="0"/>
            <a:fld id="{CBF75FC7-58CC-4858-9416-B1AC68C39F6F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 smtClean="0"/>
          </a:p>
          <a:p>
            <a:pPr lvl="0"/>
            <a:fld id="{179FB97F-0F0C-4F97-A064-990F7FD4C6FF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 smtClean="0"/>
          </a:p>
          <a:p>
            <a:pPr lvl="0"/>
            <a:fld id="{C1448098-11D5-468E-B83C-D7A92F9030E6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 smtClean="0"/>
          </a:p>
          <a:p>
            <a:pPr lvl="0"/>
            <a:fld id="{211969DC-2D05-4658-94BB-5135BF39F97B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 smtClean="0"/>
          </a:p>
          <a:p>
            <a:pPr lvl="0"/>
            <a:fld id="{8A5ADF36-F1C7-4307-9395-F965B50308AF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 smtClean="0"/>
          </a:p>
          <a:p>
            <a:pPr lvl="0"/>
            <a:fld id="{38045FB3-4AA9-4E0F-945A-39C2B608AF73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 smtClean="0"/>
          </a:p>
          <a:p>
            <a:pPr lvl="0"/>
            <a:fld id="{625076FF-6715-40BA-8D13-4749F2ED5770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 smtClean="0"/>
          </a:p>
          <a:p>
            <a:pPr lvl="0"/>
            <a:fld id="{CD3246B0-BBC3-41DD-9628-C4485994E1A6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 smtClean="0"/>
          </a:p>
          <a:p>
            <a:pPr lvl="0"/>
            <a:fld id="{5D7F73EC-B0C4-4A08-93F1-CD4046B2BFE0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 smtClean="0"/>
          </a:p>
          <a:p>
            <a:pPr lvl="0"/>
            <a:fld id="{E53CB852-3911-4A28-B503-02267707E2C0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 smtClean="0"/>
          </a:p>
          <a:p>
            <a:pPr lvl="0"/>
            <a:fld id="{58D18E94-B8EF-4D9D-AA00-B5D04ACF2C3A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/>
              <a:t>Click to edit the title text format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9pPr>
          </a:lstStyle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  <a:p>
            <a:pPr lvl="7"/>
            <a:r>
              <a:rPr lang="en-US"/>
              <a:t>Eighth Outline Level</a:t>
            </a:r>
          </a:p>
          <a:p>
            <a:pPr lvl="8"/>
            <a:r>
              <a:rPr lang="en-US"/>
              <a:t>Ninth Outline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en-US" sz="1400" kern="1200">
                <a:latin typeface="Liberation Serif" pitchFamily="18"/>
                <a:ea typeface="DejaVu LGC Sans" pitchFamily="2"/>
                <a:cs typeface="DejaVu LGC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ctr" rtl="0" hangingPunct="0">
              <a:buNone/>
              <a:tabLst/>
              <a:defRPr lang="en-US" sz="1400" kern="1200">
                <a:latin typeface="Liberation Serif" pitchFamily="18"/>
                <a:ea typeface="DejaVu LGC Sans" pitchFamily="2"/>
                <a:cs typeface="DejaVu LGC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en-US" sz="1400" kern="1200">
                <a:latin typeface="Liberation Serif" pitchFamily="18"/>
                <a:ea typeface="DejaVu LGC Sans" pitchFamily="2"/>
                <a:cs typeface="DejaVu LGC Sans" pitchFamily="2"/>
              </a:defRPr>
            </a:lvl1pPr>
            <a:lvl2pPr marL="0" marR="0" lvl="0" indent="0" algn="r" rtl="0" hangingPunct="0">
              <a:buNone/>
              <a:tabLst/>
              <a:defRPr lang="en-US" sz="1400" kern="1200">
                <a:latin typeface="Liberation Serif" pitchFamily="18"/>
                <a:ea typeface="DejaVu LGC Sans" pitchFamily="2"/>
                <a:cs typeface="DejaVu LGC Sans" pitchFamily="2"/>
              </a:defRPr>
            </a:lvl2pPr>
          </a:lstStyle>
          <a:p>
            <a:pPr lvl="0"/>
            <a:endParaRPr lang="en-US"/>
          </a:p>
          <a:p>
            <a:pPr lvl="0"/>
            <a:fld id="{8998C106-AADD-4EF8-8C1F-7586910281A3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txStyles>
    <p:titleStyle>
      <a:lvl1pPr marL="0" marR="0" lvl="0" indent="0" algn="ctr" rtl="0" hangingPunct="0">
        <a:buFontTx/>
        <a:buNone/>
        <a:tabLst/>
        <a:defRPr lang="en-US" sz="4400" b="0" i="0" u="none" strike="noStrike" kern="1200">
          <a:ln>
            <a:noFill/>
          </a:ln>
          <a:latin typeface="Trebuchet MS" pitchFamily="34"/>
          <a:ea typeface="DejaVu LGC Sans" pitchFamily="2"/>
          <a:cs typeface="DejaVu LGC Sans" pitchFamily="2"/>
        </a:defRPr>
      </a:lvl1pPr>
    </p:titleStyle>
    <p:bodyStyle>
      <a:lvl1pPr marL="0" marR="0" lvl="0" indent="0" rtl="0" hangingPunct="0">
        <a:buSzPct val="45000"/>
        <a:buFont typeface="StarSymbol"/>
        <a:buChar char="●"/>
        <a:tabLst/>
        <a:defRPr lang="en-US"/>
      </a:lvl1pPr>
      <a:lvl2pPr marL="0" marR="0" lvl="1" indent="0" rtl="0" hangingPunct="0">
        <a:buSzPct val="75000"/>
        <a:buFont typeface="StarSymbol"/>
        <a:buChar char="–"/>
        <a:tabLst/>
        <a:defRPr lang="en-US"/>
      </a:lvl2pPr>
      <a:lvl3pPr marL="0" marR="0" lvl="2" indent="0" rtl="0" hangingPunct="0">
        <a:buSzPct val="45000"/>
        <a:buFont typeface="StarSymbol"/>
        <a:buChar char="●"/>
        <a:tabLst/>
        <a:defRPr lang="en-US"/>
      </a:lvl3pPr>
      <a:lvl4pPr marL="0" marR="0" lvl="3" indent="0" rtl="0" hangingPunct="0">
        <a:buSzPct val="75000"/>
        <a:buFont typeface="StarSymbol"/>
        <a:buChar char="–"/>
        <a:tabLst/>
        <a:defRPr lang="en-US"/>
      </a:lvl4pPr>
      <a:lvl5pPr marL="0" marR="0" lvl="4" indent="0" rtl="0" hangingPunct="0">
        <a:buSzPct val="45000"/>
        <a:buFont typeface="StarSymbol"/>
        <a:buChar char="●"/>
        <a:tabLst/>
        <a:defRPr lang="en-US"/>
      </a:lvl5pPr>
      <a:lvl6pPr marL="0" marR="0" lvl="5" indent="0" rtl="0" hangingPunct="0">
        <a:buSzPct val="45000"/>
        <a:buFont typeface="StarSymbol"/>
        <a:buChar char="●"/>
        <a:tabLst/>
        <a:defRPr lang="en-US"/>
      </a:lvl6pPr>
      <a:lvl7pPr marL="0" marR="0" lvl="6" indent="0" rtl="0" hangingPunct="0">
        <a:buSzPct val="45000"/>
        <a:buFont typeface="StarSymbol"/>
        <a:buChar char="●"/>
        <a:tabLst/>
        <a:defRPr lang="en-US"/>
      </a:lvl7pPr>
      <a:lvl8pPr marL="0" marR="0" lvl="7" indent="0" rtl="0" hangingPunct="0">
        <a:buSzPct val="45000"/>
        <a:buFont typeface="StarSymbol"/>
        <a:buChar char="●"/>
        <a:tabLst/>
        <a:defRPr lang="en-US"/>
      </a:lvl8pPr>
      <a:lvl9pPr marL="0" marR="0" lvl="8" indent="0" rtl="0" hangingPunct="0">
        <a:buSzPct val="45000"/>
        <a:buFont typeface="StarSymbol"/>
        <a:buChar char="●"/>
        <a:tabLst/>
        <a:defRPr lang="en-US"/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6190 Logistics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87208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6190 </a:t>
            </a:r>
            <a:r>
              <a:rPr lang="en-US" dirty="0" smtClean="0"/>
              <a:t>logistics,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39"/>
            <a:ext cx="9071640" cy="559219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Masters students (1 credit hour)</a:t>
            </a:r>
          </a:p>
          <a:p>
            <a:pPr lvl="1"/>
            <a:r>
              <a:rPr lang="en-US" dirty="0" smtClean="0"/>
              <a:t>Several lectures on grad school/career success</a:t>
            </a:r>
          </a:p>
          <a:p>
            <a:pPr lvl="1"/>
            <a:r>
              <a:rPr lang="en-US" dirty="0" smtClean="0"/>
              <a:t>Attend 12 faculty research days (usually 2 faculty per day)</a:t>
            </a:r>
          </a:p>
          <a:p>
            <a:pPr lvl="1"/>
            <a:r>
              <a:rPr lang="en-US" dirty="0" smtClean="0"/>
              <a:t>Attend 6 external-speaker colloquia</a:t>
            </a:r>
          </a:p>
          <a:p>
            <a:r>
              <a:rPr lang="en-US" dirty="0" smtClean="0"/>
              <a:t>PhD students (3 credit hours)</a:t>
            </a:r>
          </a:p>
          <a:p>
            <a:pPr lvl="1"/>
            <a:r>
              <a:rPr lang="en-US" dirty="0" smtClean="0"/>
              <a:t>Attend all faculty talks/colloquia</a:t>
            </a:r>
          </a:p>
          <a:p>
            <a:pPr lvl="1"/>
            <a:r>
              <a:rPr lang="en-US" dirty="0" smtClean="0"/>
              <a:t>Also evaluated on research progress in first rotation</a:t>
            </a:r>
          </a:p>
          <a:p>
            <a:pPr lvl="1"/>
            <a:r>
              <a:rPr lang="en-US" dirty="0" smtClean="0"/>
              <a:t>Miss no more than two sessions</a:t>
            </a:r>
          </a:p>
          <a:p>
            <a:r>
              <a:rPr lang="en-US" dirty="0" smtClean="0"/>
              <a:t>Attendance </a:t>
            </a:r>
            <a:r>
              <a:rPr lang="mr-IN" dirty="0" smtClean="0"/>
              <a:t>–</a:t>
            </a:r>
            <a:r>
              <a:rPr lang="en-US" dirty="0" smtClean="0"/>
              <a:t> sign-in sheet (honor code)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16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-182563"/>
            <a:ext cx="9071640" cy="1262160"/>
          </a:xfrm>
        </p:spPr>
        <p:txBody>
          <a:bodyPr/>
          <a:lstStyle/>
          <a:p>
            <a:r>
              <a:rPr lang="en-US" dirty="0" smtClean="0"/>
              <a:t>PhD Rotations,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960437"/>
            <a:ext cx="9071640" cy="64007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PhD students rotate through one or more research groups before finalizing an advising match</a:t>
            </a:r>
          </a:p>
          <a:p>
            <a:r>
              <a:rPr lang="en-US" dirty="0" smtClean="0"/>
              <a:t>First year broken into rotations of 10, 12, 10 weeks</a:t>
            </a:r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Find a good match of advising style and research area interest</a:t>
            </a:r>
          </a:p>
          <a:p>
            <a:pPr lvl="2"/>
            <a:r>
              <a:rPr lang="en-US" dirty="0" smtClean="0"/>
              <a:t>Maybe find co-advisors!</a:t>
            </a:r>
          </a:p>
          <a:p>
            <a:pPr lvl="1"/>
            <a:r>
              <a:rPr lang="en-US" dirty="0" smtClean="0"/>
              <a:t>Learn about different advising styles and research areas</a:t>
            </a:r>
          </a:p>
          <a:p>
            <a:pPr lvl="1"/>
            <a:r>
              <a:rPr lang="en-US" dirty="0" smtClean="0"/>
              <a:t>Learn new research </a:t>
            </a:r>
            <a:r>
              <a:rPr lang="en-US" dirty="0" smtClean="0"/>
              <a:t>skills, new hot topics</a:t>
            </a:r>
            <a:endParaRPr lang="en-US" dirty="0" smtClean="0"/>
          </a:p>
          <a:p>
            <a:pPr lvl="1"/>
            <a:r>
              <a:rPr lang="en-US" dirty="0" smtClean="0"/>
              <a:t>Get excited about research!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069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Rotations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rotation was assigned based on faculty input</a:t>
            </a:r>
          </a:p>
          <a:p>
            <a:pPr lvl="1"/>
            <a:r>
              <a:rPr lang="en-US" dirty="0" smtClean="0"/>
              <a:t>No obligation!</a:t>
            </a:r>
          </a:p>
          <a:p>
            <a:r>
              <a:rPr lang="en-US" dirty="0" smtClean="0"/>
              <a:t>Second/third rotations will be assigned through a matching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Can </a:t>
            </a:r>
            <a:r>
              <a:rPr lang="en-US" dirty="0" smtClean="0"/>
              <a:t>opt to do multiple rotations with same </a:t>
            </a:r>
            <a:r>
              <a:rPr lang="en-US" dirty="0" smtClean="0"/>
              <a:t>advisor</a:t>
            </a:r>
          </a:p>
          <a:p>
            <a:r>
              <a:rPr lang="en-US" dirty="0" smtClean="0"/>
              <a:t>6190 research talks should help you find potential advisors for 2</a:t>
            </a:r>
            <a:r>
              <a:rPr lang="en-US" baseline="30000" dirty="0" smtClean="0"/>
              <a:t>nd</a:t>
            </a:r>
            <a:r>
              <a:rPr lang="en-US" dirty="0" smtClean="0"/>
              <a:t> rotation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9315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 smtClean="0"/>
          </a:p>
          <a:p>
            <a:pPr lvl="0"/>
            <a:fld id="{9086022D-681B-49E7-A1A6-CDB4AC678220}" type="slidenum">
              <a:rPr/>
              <a:pPr lvl="0"/>
              <a:t>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281520"/>
            <a:ext cx="3839400" cy="13021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Advisor Selection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3839400" cy="5405040"/>
          </a:xfrm>
        </p:spPr>
        <p:txBody>
          <a:bodyPr>
            <a:normAutofit fontScale="92500"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9pPr>
          </a:lstStyle>
          <a:p>
            <a:pPr marL="0" lvl="0" indent="0"/>
            <a:r>
              <a:rPr lang="en-US" dirty="0"/>
              <a:t>Students often rank “research area” too highly</a:t>
            </a:r>
          </a:p>
          <a:p>
            <a:pPr marL="0" lvl="0" indent="0"/>
            <a:r>
              <a:rPr lang="en-US" dirty="0"/>
              <a:t>Sign up for classes with potential advisors</a:t>
            </a:r>
          </a:p>
          <a:p>
            <a:pPr marL="0" lvl="1" indent="0"/>
            <a:r>
              <a:rPr lang="en-US" dirty="0"/>
              <a:t>Wow them on the semester project</a:t>
            </a:r>
          </a:p>
          <a:p>
            <a:pPr marL="0" lvl="1" indent="0"/>
            <a:r>
              <a:rPr lang="en-US" dirty="0"/>
              <a:t>If no class is available: </a:t>
            </a:r>
            <a:r>
              <a:rPr lang="en-US" dirty="0" smtClean="0"/>
              <a:t>meet with them, spend time in their research group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4365985" y="395725"/>
            <a:ext cx="5714640" cy="7143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98634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your rotation evaluated?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570037"/>
            <a:ext cx="9071640" cy="586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Mostly, based on progress</a:t>
            </a:r>
          </a:p>
          <a:p>
            <a:pPr lvl="1"/>
            <a:r>
              <a:rPr lang="en-US" dirty="0" smtClean="0"/>
              <a:t>Does advisor feel that you are working productively?</a:t>
            </a:r>
          </a:p>
          <a:p>
            <a:r>
              <a:rPr lang="en-US" dirty="0" smtClean="0"/>
              <a:t>Milestones</a:t>
            </a:r>
          </a:p>
          <a:p>
            <a:pPr lvl="1"/>
            <a:r>
              <a:rPr lang="en-US" dirty="0" smtClean="0"/>
              <a:t>Proposal </a:t>
            </a:r>
            <a:r>
              <a:rPr lang="mr-IN" dirty="0" smtClean="0"/>
              <a:t>–</a:t>
            </a:r>
            <a:r>
              <a:rPr lang="en-US" dirty="0" smtClean="0"/>
              <a:t> due soon</a:t>
            </a:r>
          </a:p>
          <a:p>
            <a:pPr lvl="2"/>
            <a:r>
              <a:rPr lang="en-US" dirty="0" smtClean="0"/>
              <a:t>Documents expectations</a:t>
            </a:r>
          </a:p>
          <a:p>
            <a:pPr lvl="1"/>
            <a:r>
              <a:rPr lang="en-US" dirty="0" smtClean="0"/>
              <a:t>Final report </a:t>
            </a:r>
            <a:r>
              <a:rPr lang="mr-IN" dirty="0" smtClean="0"/>
              <a:t>–</a:t>
            </a:r>
            <a:r>
              <a:rPr lang="en-US" dirty="0" smtClean="0"/>
              <a:t> due at end of rotation</a:t>
            </a:r>
          </a:p>
          <a:p>
            <a:pPr lvl="2"/>
            <a:r>
              <a:rPr lang="en-US" dirty="0" smtClean="0"/>
              <a:t>What you accomplished</a:t>
            </a:r>
          </a:p>
          <a:p>
            <a:pPr lvl="3"/>
            <a:r>
              <a:rPr lang="en-US" dirty="0" smtClean="0"/>
              <a:t>Potentially discuss setbacks and changes in direction</a:t>
            </a:r>
          </a:p>
          <a:p>
            <a:pPr lvl="2"/>
            <a:r>
              <a:rPr lang="en-US" dirty="0" smtClean="0"/>
              <a:t>In context of related work</a:t>
            </a:r>
          </a:p>
          <a:p>
            <a:pPr lvl="2"/>
            <a:r>
              <a:rPr lang="en-US" dirty="0" smtClean="0"/>
              <a:t>Style and format dictated by rotation advisor</a:t>
            </a:r>
          </a:p>
          <a:p>
            <a:pPr lvl="1"/>
            <a:r>
              <a:rPr lang="en-US" dirty="0" smtClean="0"/>
              <a:t>Final presentation to research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53832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 smtClean="0"/>
          </a:p>
          <a:p>
            <a:pPr lvl="0"/>
            <a:fld id="{35DA492B-20CD-4D83-AD0B-9D1ABCB7DCC2}" type="slidenum">
              <a:rPr/>
              <a:pPr lvl="0"/>
              <a:t>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925886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7733</TotalTime>
  <Words>305</Words>
  <Application>Microsoft Macintosh PowerPoint</Application>
  <PresentationFormat>Custom</PresentationFormat>
  <Paragraphs>50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</vt:lpstr>
      <vt:lpstr>6190 Logistics</vt:lpstr>
      <vt:lpstr>6190 logistics, recap</vt:lpstr>
      <vt:lpstr>PhD Rotations, recap</vt:lpstr>
      <vt:lpstr>More on Rotations</vt:lpstr>
      <vt:lpstr>Advisor Selection</vt:lpstr>
      <vt:lpstr>How is your rotation evaluated?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UVA CS Grad School  Westley Weimer</dc:title>
  <dc:creator>Westley Weimer</dc:creator>
  <cp:lastModifiedBy>Kevin Skadron</cp:lastModifiedBy>
  <cp:revision>56</cp:revision>
  <dcterms:created xsi:type="dcterms:W3CDTF">2008-04-27T18:24:34Z</dcterms:created>
  <dcterms:modified xsi:type="dcterms:W3CDTF">2017-09-04T18:02:54Z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