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0" r:id="rId3"/>
    <p:sldId id="277" r:id="rId4"/>
    <p:sldId id="271" r:id="rId5"/>
    <p:sldId id="261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9" r:id="rId17"/>
    <p:sldId id="280" r:id="rId18"/>
    <p:sldId id="281" r:id="rId19"/>
    <p:sldId id="274" r:id="rId20"/>
    <p:sldId id="275" r:id="rId21"/>
    <p:sldId id="278" r:id="rId22"/>
    <p:sldId id="272" r:id="rId23"/>
    <p:sldId id="276" r:id="rId24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2"/>
    <p:restoredTop sz="94711"/>
  </p:normalViewPr>
  <p:slideViewPr>
    <p:cSldViewPr>
      <p:cViewPr varScale="1">
        <p:scale>
          <a:sx n="87" d="100"/>
          <a:sy n="87" d="100"/>
        </p:scale>
        <p:origin x="-1488" y="-104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676" cy="502221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ejaVu LGC Sans" pitchFamily="2"/>
              <a:cs typeface="DejaVu LGC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446" y="0"/>
            <a:ext cx="3372676" cy="502221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ejaVu LGC Sans" pitchFamily="2"/>
              <a:cs typeface="DejaVu LGC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713"/>
            <a:ext cx="3372676" cy="502221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ejaVu LGC Sans" pitchFamily="2"/>
              <a:cs typeface="DejaVu LGC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446" y="9555713"/>
            <a:ext cx="3372676" cy="502221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EB4912E-D846-4539-B238-D2D22D74D964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US" sz="1400" b="0" i="0" u="none" strike="noStrike" kern="1200">
              <a:ln>
                <a:noFill/>
              </a:ln>
              <a:latin typeface="Liberation Sans" pitchFamily="18"/>
              <a:ea typeface="DejaVu LGC Sans" pitchFamily="2"/>
              <a:cs typeface="DejaVu LGC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75593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en-US" sz="1400" kern="1200">
                <a:latin typeface="Liberation Serif" pitchFamily="18"/>
                <a:ea typeface="DejaVu LGC Sans" pitchFamily="2"/>
                <a:cs typeface="DejaVu LGC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en-US" sz="1400" kern="1200">
                <a:latin typeface="Liberation Serif" pitchFamily="18"/>
                <a:ea typeface="DejaVu LGC Sans" pitchFamily="2"/>
                <a:cs typeface="DejaVu LGC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rtl="0" hangingPunct="0">
              <a:buNone/>
              <a:tabLst/>
              <a:defRPr lang="en-US" sz="1400" kern="1200">
                <a:latin typeface="Liberation Serif" pitchFamily="18"/>
                <a:ea typeface="DejaVu LGC Sans" pitchFamily="2"/>
                <a:cs typeface="DejaVu LGC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algn="r" rtl="0" hangingPunct="0">
              <a:buNone/>
              <a:tabLst/>
              <a:defRPr lang="en-US" sz="1400" kern="1200">
                <a:latin typeface="Liberation Serif" pitchFamily="18"/>
                <a:ea typeface="DejaVu LGC Sans" pitchFamily="2"/>
                <a:cs typeface="DejaVu LGC Sans" pitchFamily="2"/>
              </a:defRPr>
            </a:lvl1pPr>
          </a:lstStyle>
          <a:p>
            <a:pPr lvl="0"/>
            <a:fld id="{EA184223-511D-4EAF-AB7C-8F8931C1BC73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69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0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6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88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54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14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34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27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50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34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04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55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79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60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02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5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 smtClean="0"/>
          </a:p>
          <a:p>
            <a:pPr lvl="0"/>
            <a:fld id="{CBF75FC7-58CC-4858-9416-B1AC68C39F6F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 smtClean="0"/>
          </a:p>
          <a:p>
            <a:pPr lvl="0"/>
            <a:fld id="{179FB97F-0F0C-4F97-A064-990F7FD4C6FF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 smtClean="0"/>
          </a:p>
          <a:p>
            <a:pPr lvl="0"/>
            <a:fld id="{C1448098-11D5-468E-B83C-D7A92F9030E6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 smtClean="0"/>
          </a:p>
          <a:p>
            <a:pPr lvl="0"/>
            <a:fld id="{211969DC-2D05-4658-94BB-5135BF39F97B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 smtClean="0"/>
          </a:p>
          <a:p>
            <a:pPr lvl="0"/>
            <a:fld id="{8A5ADF36-F1C7-4307-9395-F965B50308AF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 smtClean="0"/>
          </a:p>
          <a:p>
            <a:pPr lvl="0"/>
            <a:fld id="{38045FB3-4AA9-4E0F-945A-39C2B608AF73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 smtClean="0"/>
          </a:p>
          <a:p>
            <a:pPr lvl="0"/>
            <a:fld id="{625076FF-6715-40BA-8D13-4749F2ED5770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 smtClean="0"/>
          </a:p>
          <a:p>
            <a:pPr lvl="0"/>
            <a:fld id="{CD3246B0-BBC3-41DD-9628-C4485994E1A6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 smtClean="0"/>
          </a:p>
          <a:p>
            <a:pPr lvl="0"/>
            <a:fld id="{5D7F73EC-B0C4-4A08-93F1-CD4046B2BFE0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 smtClean="0"/>
          </a:p>
          <a:p>
            <a:pPr lvl="0"/>
            <a:fld id="{E53CB852-3911-4A28-B503-02267707E2C0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 smtClean="0"/>
          </a:p>
          <a:p>
            <a:pPr lvl="0"/>
            <a:fld id="{58D18E94-B8EF-4D9D-AA00-B5D04ACF2C3A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/>
              <a:t>Click to edit the title text format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9pPr>
          </a:lstStyle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  <a:p>
            <a:pPr lvl="7"/>
            <a:r>
              <a:rPr lang="en-US"/>
              <a:t>Eighth Outline Level</a:t>
            </a:r>
          </a:p>
          <a:p>
            <a:pPr lvl="8"/>
            <a:r>
              <a:rPr lang="en-US"/>
              <a:t>Ninth Outline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en-US" sz="1400" kern="1200">
                <a:latin typeface="Liberation Serif" pitchFamily="18"/>
                <a:ea typeface="DejaVu LGC Sans" pitchFamily="2"/>
                <a:cs typeface="DejaVu LGC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ctr" rtl="0" hangingPunct="0">
              <a:buNone/>
              <a:tabLst/>
              <a:defRPr lang="en-US" sz="1400" kern="1200">
                <a:latin typeface="Liberation Serif" pitchFamily="18"/>
                <a:ea typeface="DejaVu LGC Sans" pitchFamily="2"/>
                <a:cs typeface="DejaVu LGC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en-US" sz="1400" kern="1200">
                <a:latin typeface="Liberation Serif" pitchFamily="18"/>
                <a:ea typeface="DejaVu LGC Sans" pitchFamily="2"/>
                <a:cs typeface="DejaVu LGC Sans" pitchFamily="2"/>
              </a:defRPr>
            </a:lvl1pPr>
            <a:lvl2pPr marL="0" marR="0" lvl="0" indent="0" algn="r" rtl="0" hangingPunct="0">
              <a:buNone/>
              <a:tabLst/>
              <a:defRPr lang="en-US" sz="1400" kern="1200">
                <a:latin typeface="Liberation Serif" pitchFamily="18"/>
                <a:ea typeface="DejaVu LGC Sans" pitchFamily="2"/>
                <a:cs typeface="DejaVu LGC Sans" pitchFamily="2"/>
              </a:defRPr>
            </a:lvl2pPr>
          </a:lstStyle>
          <a:p>
            <a:pPr lvl="0"/>
            <a:endParaRPr lang="en-US"/>
          </a:p>
          <a:p>
            <a:pPr lvl="0"/>
            <a:fld id="{8998C106-AADD-4EF8-8C1F-7586910281A3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txStyles>
    <p:titleStyle>
      <a:lvl1pPr marL="0" marR="0" lvl="0" indent="0" algn="ctr" rtl="0" hangingPunct="0">
        <a:buFontTx/>
        <a:buNone/>
        <a:tabLst/>
        <a:defRPr lang="en-US" sz="4400" b="0" i="0" u="none" strike="noStrike" kern="1200">
          <a:ln>
            <a:noFill/>
          </a:ln>
          <a:latin typeface="Trebuchet MS" pitchFamily="34"/>
          <a:ea typeface="DejaVu LGC Sans" pitchFamily="2"/>
          <a:cs typeface="DejaVu LGC Sans" pitchFamily="2"/>
        </a:defRPr>
      </a:lvl1pPr>
    </p:titleStyle>
    <p:bodyStyle>
      <a:lvl1pPr marL="0" marR="0" lvl="0" indent="0" rtl="0" hangingPunct="0">
        <a:buSzPct val="45000"/>
        <a:buFont typeface="StarSymbol"/>
        <a:buChar char="●"/>
        <a:tabLst/>
        <a:defRPr lang="en-US"/>
      </a:lvl1pPr>
      <a:lvl2pPr marL="0" marR="0" lvl="1" indent="0" rtl="0" hangingPunct="0">
        <a:buSzPct val="75000"/>
        <a:buFont typeface="StarSymbol"/>
        <a:buChar char="–"/>
        <a:tabLst/>
        <a:defRPr lang="en-US"/>
      </a:lvl2pPr>
      <a:lvl3pPr marL="0" marR="0" lvl="2" indent="0" rtl="0" hangingPunct="0">
        <a:buSzPct val="45000"/>
        <a:buFont typeface="StarSymbol"/>
        <a:buChar char="●"/>
        <a:tabLst/>
        <a:defRPr lang="en-US"/>
      </a:lvl3pPr>
      <a:lvl4pPr marL="0" marR="0" lvl="3" indent="0" rtl="0" hangingPunct="0">
        <a:buSzPct val="75000"/>
        <a:buFont typeface="StarSymbol"/>
        <a:buChar char="–"/>
        <a:tabLst/>
        <a:defRPr lang="en-US"/>
      </a:lvl4pPr>
      <a:lvl5pPr marL="0" marR="0" lvl="4" indent="0" rtl="0" hangingPunct="0">
        <a:buSzPct val="45000"/>
        <a:buFont typeface="StarSymbol"/>
        <a:buChar char="●"/>
        <a:tabLst/>
        <a:defRPr lang="en-US"/>
      </a:lvl5pPr>
      <a:lvl6pPr marL="0" marR="0" lvl="5" indent="0" rtl="0" hangingPunct="0">
        <a:buSzPct val="45000"/>
        <a:buFont typeface="StarSymbol"/>
        <a:buChar char="●"/>
        <a:tabLst/>
        <a:defRPr lang="en-US"/>
      </a:lvl6pPr>
      <a:lvl7pPr marL="0" marR="0" lvl="6" indent="0" rtl="0" hangingPunct="0">
        <a:buSzPct val="45000"/>
        <a:buFont typeface="StarSymbol"/>
        <a:buChar char="●"/>
        <a:tabLst/>
        <a:defRPr lang="en-US"/>
      </a:lvl7pPr>
      <a:lvl8pPr marL="0" marR="0" lvl="7" indent="0" rtl="0" hangingPunct="0">
        <a:buSzPct val="45000"/>
        <a:buFont typeface="StarSymbol"/>
        <a:buChar char="●"/>
        <a:tabLst/>
        <a:defRPr lang="en-US"/>
      </a:lvl8pPr>
      <a:lvl9pPr marL="0" marR="0" lvl="8" indent="0" rtl="0" hangingPunct="0">
        <a:buSzPct val="45000"/>
        <a:buFont typeface="StarSymbol"/>
        <a:buChar char="●"/>
        <a:tabLst/>
        <a:defRPr lang="en-US"/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 smtClean="0"/>
          </a:p>
          <a:p>
            <a:pPr lvl="0"/>
            <a:fld id="{9C1CB7AC-C7A4-48E5-B791-2A72469CC74C}" type="slidenum">
              <a:rPr/>
              <a:pPr lvl="0"/>
              <a:t>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947357"/>
            <a:ext cx="9118440" cy="26038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>
                <a:solidFill>
                  <a:srgbClr val="0000FF"/>
                </a:solidFill>
                <a:effectLst>
                  <a:outerShdw dist="17961" dir="2700000">
                    <a:scrgbClr r="0" g="0" b="0"/>
                  </a:outerShdw>
                </a:effectLst>
              </a:rPr>
              <a:t>Welcome to UVA CS</a:t>
            </a:r>
            <a:br>
              <a:rPr lang="en-US" b="1" dirty="0">
                <a:solidFill>
                  <a:srgbClr val="0000FF"/>
                </a:solidFill>
                <a:effectLst>
                  <a:outerShdw dist="17961" dir="2700000">
                    <a:scrgbClr r="0" g="0" b="0"/>
                  </a:outerShdw>
                </a:effectLst>
              </a:rPr>
            </a:br>
            <a:r>
              <a:rPr lang="en-US" b="1" dirty="0">
                <a:solidFill>
                  <a:srgbClr val="0000FF"/>
                </a:solidFill>
                <a:effectLst>
                  <a:outerShdw dist="17961" dir="2700000">
                    <a:scrgbClr r="0" g="0" b="0"/>
                  </a:outerShdw>
                </a:effectLst>
              </a:rPr>
              <a:t>Grad </a:t>
            </a:r>
            <a:r>
              <a:rPr lang="en-US" b="1" dirty="0" smtClean="0">
                <a:solidFill>
                  <a:srgbClr val="0000FF"/>
                </a:solidFill>
                <a:effectLst>
                  <a:outerShdw dist="17961" dir="2700000">
                    <a:scrgbClr r="0" g="0" b="0"/>
                  </a:outerShdw>
                </a:effectLst>
              </a:rPr>
              <a:t>School</a:t>
            </a:r>
            <a:br>
              <a:rPr lang="en-US" b="1" dirty="0" smtClean="0">
                <a:solidFill>
                  <a:srgbClr val="0000FF"/>
                </a:solidFill>
                <a:effectLst>
                  <a:outerShdw dist="17961" dir="2700000">
                    <a:scrgbClr r="0" g="0" b="0"/>
                  </a:outerShdw>
                </a:effectLst>
              </a:rPr>
            </a:br>
            <a:r>
              <a:rPr lang="en-US" sz="1000" b="1" dirty="0" smtClean="0">
                <a:solidFill>
                  <a:srgbClr val="0000FF"/>
                </a:solidFill>
                <a:effectLst>
                  <a:outerShdw dist="17961" dir="2700000">
                    <a:scrgbClr r="0" g="0" b="0"/>
                  </a:outerShdw>
                </a:effectLst>
              </a:rPr>
              <a:t/>
            </a:r>
            <a:br>
              <a:rPr lang="en-US" sz="1000" b="1" dirty="0" smtClean="0">
                <a:solidFill>
                  <a:srgbClr val="0000FF"/>
                </a:solidFill>
                <a:effectLst>
                  <a:outerShdw dist="17961" dir="2700000">
                    <a:scrgbClr r="0" g="0" b="0"/>
                  </a:outerShdw>
                </a:effectLst>
              </a:rPr>
            </a:br>
            <a:r>
              <a:rPr lang="en-US" sz="2800" b="1" dirty="0" smtClean="0">
                <a:solidFill>
                  <a:schemeClr val="tx1"/>
                </a:solidFill>
                <a:effectLst>
                  <a:outerShdw dist="17961" dir="2700000">
                    <a:scrgbClr r="0" g="0" b="0"/>
                  </a:outerShdw>
                </a:effectLst>
              </a:rPr>
              <a:t>Kevin Skadron</a:t>
            </a:r>
            <a:br>
              <a:rPr lang="en-US" sz="2800" b="1" dirty="0" smtClean="0">
                <a:solidFill>
                  <a:schemeClr val="tx1"/>
                </a:solidFill>
                <a:effectLst>
                  <a:outerShdw dist="17961" dir="2700000">
                    <a:scrgbClr r="0" g="0" b="0"/>
                  </a:outerShdw>
                </a:effectLst>
              </a:rPr>
            </a:br>
            <a:r>
              <a:rPr lang="en-US" sz="2800" b="1" dirty="0" smtClean="0">
                <a:solidFill>
                  <a:schemeClr val="tx1"/>
                </a:solidFill>
                <a:effectLst>
                  <a:outerShdw dist="17961" dir="2700000">
                    <a:scrgbClr r="0" g="0" b="0"/>
                  </a:outerShdw>
                </a:effectLst>
              </a:rPr>
              <a:t>Department Chair</a:t>
            </a:r>
            <a:r>
              <a:rPr lang="en-US" b="1" dirty="0">
                <a:solidFill>
                  <a:srgbClr val="0000FF"/>
                </a:solidFill>
                <a:effectLst>
                  <a:outerShdw dist="17961" dir="2700000">
                    <a:scrgbClr r="0" g="0" b="0"/>
                  </a:outerShdw>
                </a:effectLst>
              </a:rPr>
              <a:t/>
            </a:r>
            <a:br>
              <a:rPr lang="en-US" b="1" dirty="0">
                <a:solidFill>
                  <a:srgbClr val="0000FF"/>
                </a:solidFill>
                <a:effectLst>
                  <a:outerShdw dist="17961" dir="2700000">
                    <a:scrgbClr r="0" g="0" b="0"/>
                  </a:outerShdw>
                </a:effectLst>
              </a:rPr>
            </a:br>
            <a:r>
              <a:rPr lang="en-US" b="1" dirty="0">
                <a:solidFill>
                  <a:srgbClr val="0000FF"/>
                </a:solidFill>
                <a:effectLst>
                  <a:outerShdw dist="17961" dir="2700000">
                    <a:scrgbClr r="0" g="0" b="0"/>
                  </a:outerShdw>
                </a:effectLst>
              </a:rPr>
              <a:t/>
            </a:r>
            <a:br>
              <a:rPr lang="en-US" b="1" dirty="0">
                <a:solidFill>
                  <a:srgbClr val="0000FF"/>
                </a:solidFill>
                <a:effectLst>
                  <a:outerShdw dist="17961" dir="2700000">
                    <a:scrgbClr r="0" g="0" b="0"/>
                  </a:outerShdw>
                </a:effectLst>
              </a:rPr>
            </a:br>
            <a:endParaRPr lang="en-US" b="1" dirty="0">
              <a:solidFill>
                <a:srgbClr val="0000FF"/>
              </a:solidFill>
              <a:effectLst>
                <a:outerShdw dist="17961" dir="2700000">
                  <a:scrgbClr r="0" g="0" b="0"/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5800" y="3200400"/>
            <a:ext cx="100242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 smtClean="0"/>
          </a:p>
          <a:p>
            <a:pPr lvl="0"/>
            <a:fld id="{BFD37F37-D5EB-4273-B914-5CF60D72C5C7}" type="slidenum">
              <a:rPr/>
              <a:pPr lvl="0"/>
              <a:t>10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Challenges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89924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9pPr>
          </a:lstStyle>
          <a:p>
            <a:pPr marL="0" lvl="0" indent="0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</a:pPr>
            <a:r>
              <a:rPr lang="en-US">
                <a:solidFill>
                  <a:srgbClr val="000000"/>
                </a:solidFill>
              </a:rPr>
              <a:t>Different expectations for a grad student</a:t>
            </a:r>
          </a:p>
          <a:p>
            <a:pPr marL="0" lvl="0" indent="0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</a:pPr>
            <a:r>
              <a:rPr lang="en-US">
                <a:solidFill>
                  <a:srgbClr val="000000"/>
                </a:solidFill>
              </a:rPr>
              <a:t>Lack of direction (the never-ending thesis)</a:t>
            </a:r>
          </a:p>
          <a:p>
            <a:pPr marL="0" lvl="0" indent="0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</a:pPr>
            <a:r>
              <a:rPr lang="en-US">
                <a:solidFill>
                  <a:srgbClr val="000000"/>
                </a:solidFill>
              </a:rPr>
              <a:t>Feeling isolated or unsupported</a:t>
            </a:r>
          </a:p>
          <a:p>
            <a:pPr marL="0" lvl="0" indent="0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</a:pPr>
            <a:r>
              <a:rPr lang="en-US">
                <a:solidFill>
                  <a:srgbClr val="000000"/>
                </a:solidFill>
              </a:rPr>
              <a:t>Difficulties with advisor, other students, etc.</a:t>
            </a:r>
          </a:p>
          <a:p>
            <a:pPr marL="0" lvl="0" indent="0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</a:pPr>
            <a:r>
              <a:rPr lang="en-US">
                <a:solidFill>
                  <a:srgbClr val="000000"/>
                </a:solidFill>
              </a:rPr>
              <a:t>Anxiety about getting through successfully</a:t>
            </a:r>
          </a:p>
          <a:p>
            <a:pPr marL="0" lvl="0" indent="0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</a:pPr>
            <a:r>
              <a:rPr lang="en-US">
                <a:solidFill>
                  <a:srgbClr val="000000"/>
                </a:solidFill>
              </a:rPr>
              <a:t>Unexpected personal problems or conflicting life commitments</a:t>
            </a:r>
          </a:p>
          <a:p>
            <a:pPr marL="0" lvl="0" indent="0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</a:pPr>
            <a:r>
              <a:rPr lang="en-US">
                <a:solidFill>
                  <a:srgbClr val="000000"/>
                </a:solidFill>
              </a:rPr>
              <a:t>Funding constraints or financial difficulties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 smtClean="0"/>
          </a:p>
          <a:p>
            <a:pPr lvl="0"/>
            <a:fld id="{A7D63887-FA1F-4820-B7FF-46E7605FBB3F}" type="slidenum">
              <a:rPr/>
              <a:pPr lvl="0"/>
              <a:t>11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Responsibility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9pPr>
          </a:lstStyle>
          <a:p>
            <a:pPr marL="450720" lvl="0" indent="-450720">
              <a:lnSpc>
                <a:spcPct val="105000"/>
              </a:lnSpc>
              <a:spcAft>
                <a:spcPts val="2548"/>
              </a:spcAft>
              <a:buNone/>
              <a:tabLst>
                <a:tab pos="450720" algn="l"/>
                <a:tab pos="914040" algn="l"/>
                <a:tab pos="1828440" algn="l"/>
                <a:tab pos="2742839" algn="l"/>
                <a:tab pos="3657240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600" b="1">
                <a:solidFill>
                  <a:srgbClr val="AC0000"/>
                </a:solidFill>
              </a:rPr>
              <a:t>1.	Be proactive – take responsibility for your own grad school experience</a:t>
            </a:r>
          </a:p>
          <a:p>
            <a:pPr marL="0" lvl="0" indent="0">
              <a:lnSpc>
                <a:spcPct val="110000"/>
              </a:lnSpc>
              <a:spcAft>
                <a:spcPts val="2548"/>
              </a:spcAft>
              <a:buClr>
                <a:srgbClr val="000000"/>
              </a:buClr>
              <a:buSzPct val="100000"/>
              <a:buFont typeface="Tahoma" pitchFamily="34"/>
              <a:buChar char="•"/>
            </a:pPr>
            <a:r>
              <a:rPr lang="en-US" sz="2600">
                <a:solidFill>
                  <a:srgbClr val="000000"/>
                </a:solidFill>
              </a:rPr>
              <a:t>Think about what you really want from graduate school, and identify opportunities to attain those goals</a:t>
            </a:r>
          </a:p>
          <a:p>
            <a:pPr marL="0" lvl="0" indent="0">
              <a:lnSpc>
                <a:spcPct val="110000"/>
              </a:lnSpc>
              <a:spcAft>
                <a:spcPts val="2548"/>
              </a:spcAft>
              <a:buClr>
                <a:srgbClr val="000000"/>
              </a:buClr>
              <a:buSzPct val="100000"/>
              <a:buFont typeface="Tahoma" pitchFamily="34"/>
              <a:buChar char="•"/>
            </a:pPr>
            <a:r>
              <a:rPr lang="en-US" sz="2600">
                <a:solidFill>
                  <a:srgbClr val="000000"/>
                </a:solidFill>
              </a:rPr>
              <a:t>Continue the mental transition from </a:t>
            </a:r>
            <a:r>
              <a:rPr lang="en-US" sz="2600" i="1">
                <a:solidFill>
                  <a:srgbClr val="000000"/>
                </a:solidFill>
              </a:rPr>
              <a:t>being told</a:t>
            </a:r>
            <a:r>
              <a:rPr lang="en-US" sz="2600">
                <a:solidFill>
                  <a:srgbClr val="000000"/>
                </a:solidFill>
              </a:rPr>
              <a:t> what to do, to </a:t>
            </a:r>
            <a:r>
              <a:rPr lang="en-US" sz="2600" i="1">
                <a:solidFill>
                  <a:srgbClr val="000000"/>
                </a:solidFill>
              </a:rPr>
              <a:t>deciding</a:t>
            </a:r>
            <a:r>
              <a:rPr lang="en-US" sz="2600">
                <a:solidFill>
                  <a:srgbClr val="000000"/>
                </a:solidFill>
              </a:rPr>
              <a:t> what to do</a:t>
            </a:r>
          </a:p>
          <a:p>
            <a:pPr marL="0" lvl="0" indent="0">
              <a:lnSpc>
                <a:spcPct val="110000"/>
              </a:lnSpc>
              <a:spcAft>
                <a:spcPts val="2548"/>
              </a:spcAft>
              <a:buClr>
                <a:srgbClr val="000000"/>
              </a:buClr>
              <a:buSzPct val="100000"/>
              <a:buFont typeface="Tahoma" pitchFamily="34"/>
              <a:buChar char="•"/>
            </a:pPr>
            <a:r>
              <a:rPr lang="en-US" sz="2600">
                <a:solidFill>
                  <a:srgbClr val="000000"/>
                </a:solidFill>
              </a:rPr>
              <a:t>Don’t wait for faculty members to come to find you:  take the initiative to build relationships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 smtClean="0"/>
          </a:p>
          <a:p>
            <a:pPr lvl="0"/>
            <a:fld id="{D1E211C3-FD4E-4AC7-90F5-F24BF0E15E51}" type="slidenum">
              <a:rPr/>
              <a:pPr lvl="0"/>
              <a:t>12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Know The Faculty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9pPr>
          </a:lstStyle>
          <a:p>
            <a:pPr marL="450720" lvl="0" indent="-450720">
              <a:lnSpc>
                <a:spcPct val="105000"/>
              </a:lnSpc>
              <a:spcAft>
                <a:spcPts val="1650"/>
              </a:spcAft>
              <a:buNone/>
              <a:tabLst>
                <a:tab pos="450720" algn="l"/>
                <a:tab pos="914040" algn="l"/>
                <a:tab pos="1828440" algn="l"/>
                <a:tab pos="2742839" algn="l"/>
                <a:tab pos="3657240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600" b="1">
                <a:solidFill>
                  <a:srgbClr val="AC0000"/>
                </a:solidFill>
              </a:rPr>
              <a:t>2. 	Establish positive relationships with your advisor </a:t>
            </a:r>
            <a:r>
              <a:rPr lang="en-US" sz="2600" b="1" i="1">
                <a:solidFill>
                  <a:srgbClr val="AC0000"/>
                </a:solidFill>
              </a:rPr>
              <a:t>and</a:t>
            </a:r>
            <a:r>
              <a:rPr lang="en-US" sz="2600" b="1">
                <a:solidFill>
                  <a:srgbClr val="AC0000"/>
                </a:solidFill>
              </a:rPr>
              <a:t> members of your committees</a:t>
            </a:r>
          </a:p>
          <a:p>
            <a:pPr marL="0" lvl="0" indent="0">
              <a:lnSpc>
                <a:spcPct val="105000"/>
              </a:lnSpc>
              <a:spcAft>
                <a:spcPts val="1573"/>
              </a:spcAft>
              <a:buClr>
                <a:srgbClr val="000000"/>
              </a:buClr>
              <a:buSzPct val="100000"/>
              <a:buFont typeface="Tahoma" pitchFamily="34"/>
              <a:buChar char="•"/>
            </a:pPr>
            <a:r>
              <a:rPr lang="en-US" sz="2600">
                <a:solidFill>
                  <a:srgbClr val="000000"/>
                </a:solidFill>
              </a:rPr>
              <a:t>Schedule regular meetings with your entire PhD committee once you form it: </a:t>
            </a:r>
            <a:r>
              <a:rPr lang="en-US" sz="2600" b="1" i="1">
                <a:solidFill>
                  <a:srgbClr val="000000"/>
                </a:solidFill>
              </a:rPr>
              <a:t>at least</a:t>
            </a:r>
            <a:r>
              <a:rPr lang="en-US" sz="2600">
                <a:solidFill>
                  <a:srgbClr val="000000"/>
                </a:solidFill>
              </a:rPr>
              <a:t> once a year</a:t>
            </a:r>
          </a:p>
          <a:p>
            <a:pPr marL="0" lvl="0" indent="0">
              <a:lnSpc>
                <a:spcPct val="105000"/>
              </a:lnSpc>
              <a:spcAft>
                <a:spcPts val="1573"/>
              </a:spcAft>
              <a:buClr>
                <a:srgbClr val="000000"/>
              </a:buClr>
              <a:buSzPct val="100000"/>
              <a:buFont typeface="Tahoma" pitchFamily="34"/>
              <a:buChar char="•"/>
            </a:pPr>
            <a:r>
              <a:rPr lang="en-US" sz="2600">
                <a:solidFill>
                  <a:srgbClr val="000000"/>
                </a:solidFill>
              </a:rPr>
              <a:t>Have a clear purpose for each meeting, and communicate the agenda in advance to your advisor and committee</a:t>
            </a:r>
          </a:p>
          <a:p>
            <a:pPr marL="0" lvl="0" indent="0">
              <a:lnSpc>
                <a:spcPct val="105000"/>
              </a:lnSpc>
              <a:spcAft>
                <a:spcPts val="1573"/>
              </a:spcAft>
              <a:buClr>
                <a:srgbClr val="000000"/>
              </a:buClr>
              <a:buSzPct val="100000"/>
              <a:buFont typeface="Tahoma" pitchFamily="34"/>
              <a:buChar char="•"/>
            </a:pPr>
            <a:r>
              <a:rPr lang="en-US" sz="2600">
                <a:solidFill>
                  <a:srgbClr val="000000"/>
                </a:solidFill>
              </a:rPr>
              <a:t>Follow up on items discussed in meetings; keep your advisor informed of your progress and challenges</a:t>
            </a:r>
          </a:p>
          <a:p>
            <a:pPr marL="0" lvl="0" indent="0">
              <a:lnSpc>
                <a:spcPct val="105000"/>
              </a:lnSpc>
              <a:spcAft>
                <a:spcPts val="1573"/>
              </a:spcAft>
              <a:buClr>
                <a:srgbClr val="000000"/>
              </a:buClr>
              <a:buSzPct val="100000"/>
              <a:buFont typeface="Tahoma" pitchFamily="34"/>
              <a:buChar char="•"/>
            </a:pPr>
            <a:r>
              <a:rPr lang="en-US" sz="2600">
                <a:solidFill>
                  <a:srgbClr val="000000"/>
                </a:solidFill>
              </a:rPr>
              <a:t>Act as a junior colleague: ask questions, advance ideas, show interest and support for shared goals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 smtClean="0"/>
          </a:p>
          <a:p>
            <a:pPr lvl="0"/>
            <a:fld id="{93B01303-0DAF-40D8-B5C2-EFCE1F925AF2}" type="slidenum">
              <a:rPr/>
              <a:pPr lvl="0"/>
              <a:t>13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Collaborate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9pPr>
          </a:lstStyle>
          <a:p>
            <a:pPr marL="450720" lvl="0" indent="-450720">
              <a:lnSpc>
                <a:spcPct val="105000"/>
              </a:lnSpc>
              <a:spcBef>
                <a:spcPts val="2398"/>
              </a:spcBef>
              <a:spcAft>
                <a:spcPts val="0"/>
              </a:spcAft>
              <a:buNone/>
              <a:tabLst>
                <a:tab pos="450720" algn="l"/>
                <a:tab pos="914040" algn="l"/>
                <a:tab pos="1828440" algn="l"/>
                <a:tab pos="2742839" algn="l"/>
                <a:tab pos="3657240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800" b="1">
                <a:solidFill>
                  <a:srgbClr val="AC0000"/>
                </a:solidFill>
              </a:rPr>
              <a:t>3.	Embrace your academic community</a:t>
            </a:r>
          </a:p>
          <a:p>
            <a:pPr marL="0" lvl="0" indent="0">
              <a:lnSpc>
                <a:spcPct val="105000"/>
              </a:lnSpc>
              <a:spcBef>
                <a:spcPts val="23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</a:pPr>
            <a:r>
              <a:rPr lang="en-US" sz="2800">
                <a:solidFill>
                  <a:srgbClr val="000000"/>
                </a:solidFill>
              </a:rPr>
              <a:t>Seek input and collaboration from faculty members and your peers; don’t isolate yourself</a:t>
            </a:r>
          </a:p>
          <a:p>
            <a:pPr marL="0" lvl="0" indent="0">
              <a:lnSpc>
                <a:spcPct val="105000"/>
              </a:lnSpc>
              <a:spcBef>
                <a:spcPts val="23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</a:pPr>
            <a:r>
              <a:rPr lang="en-US" sz="2800">
                <a:solidFill>
                  <a:srgbClr val="000000"/>
                </a:solidFill>
              </a:rPr>
              <a:t>Attend optional seminars and lectures within the CS department</a:t>
            </a:r>
          </a:p>
          <a:p>
            <a:pPr marL="0" lvl="0" indent="0">
              <a:lnSpc>
                <a:spcPct val="105000"/>
              </a:lnSpc>
              <a:spcBef>
                <a:spcPts val="23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</a:pPr>
            <a:r>
              <a:rPr lang="en-US" sz="2800">
                <a:solidFill>
                  <a:srgbClr val="000000"/>
                </a:solidFill>
              </a:rPr>
              <a:t>Attend and present at conferences</a:t>
            </a:r>
          </a:p>
          <a:p>
            <a:pPr marL="0" lvl="0" indent="0">
              <a:lnSpc>
                <a:spcPct val="105000"/>
              </a:lnSpc>
              <a:spcBef>
                <a:spcPts val="23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</a:pPr>
            <a:r>
              <a:rPr lang="en-US" sz="2800">
                <a:solidFill>
                  <a:srgbClr val="000000"/>
                </a:solidFill>
              </a:rPr>
              <a:t>Begin thinking of yourself as a member of your profession and academic field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 smtClean="0"/>
          </a:p>
          <a:p>
            <a:pPr lvl="0"/>
            <a:fld id="{D92C7DDB-ADB5-4047-9859-5E660DB925C4}" type="slidenum">
              <a:rPr/>
              <a:pPr lvl="0"/>
              <a:t>14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Have Fun!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15196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9pPr>
          </a:lstStyle>
          <a:p>
            <a:pPr marL="363239" lvl="0" indent="-363239">
              <a:spcAft>
                <a:spcPts val="1500"/>
              </a:spcAft>
              <a:buNone/>
              <a:tabLst>
                <a:tab pos="363239" algn="l"/>
                <a:tab pos="914039" algn="l"/>
                <a:tab pos="1828439" algn="l"/>
                <a:tab pos="2742839" algn="l"/>
                <a:tab pos="3657239" algn="l"/>
                <a:tab pos="4571639" algn="l"/>
                <a:tab pos="5486038" algn="l"/>
                <a:tab pos="6400439" algn="l"/>
                <a:tab pos="7314839" algn="l"/>
                <a:tab pos="8229239" algn="l"/>
                <a:tab pos="9143639" algn="l"/>
                <a:tab pos="10058039" algn="l"/>
              </a:tabLst>
            </a:pPr>
            <a:r>
              <a:rPr lang="en-US" sz="2800" b="1">
                <a:solidFill>
                  <a:srgbClr val="AC0000"/>
                </a:solidFill>
              </a:rPr>
              <a:t>4.	Seek balance and support in your life</a:t>
            </a:r>
          </a:p>
          <a:p>
            <a:pPr marL="0" lvl="0" indent="0">
              <a:spcAft>
                <a:spcPts val="1100"/>
              </a:spcAft>
              <a:buClr>
                <a:srgbClr val="000000"/>
              </a:buClr>
              <a:buSzPct val="100000"/>
              <a:buFont typeface="Tahoma" pitchFamily="34"/>
              <a:buChar char="•"/>
            </a:pPr>
            <a:r>
              <a:rPr lang="en-US" sz="2800">
                <a:solidFill>
                  <a:srgbClr val="000000"/>
                </a:solidFill>
              </a:rPr>
              <a:t>Remember that you have friends and family outside of grad school.</a:t>
            </a:r>
          </a:p>
          <a:p>
            <a:pPr marL="0" lvl="0" indent="0">
              <a:spcAft>
                <a:spcPts val="1100"/>
              </a:spcAft>
              <a:buClr>
                <a:srgbClr val="000000"/>
              </a:buClr>
              <a:buSzPct val="100000"/>
              <a:buFont typeface="Tahoma" pitchFamily="34"/>
              <a:buChar char="•"/>
            </a:pPr>
            <a:r>
              <a:rPr lang="en-US" sz="2800">
                <a:solidFill>
                  <a:srgbClr val="000000"/>
                </a:solidFill>
              </a:rPr>
              <a:t>Seek out the many resources at UVA that can help you through the tough times.</a:t>
            </a:r>
          </a:p>
          <a:p>
            <a:pPr marL="0" lvl="0" indent="0">
              <a:spcAft>
                <a:spcPts val="1100"/>
              </a:spcAft>
              <a:buClr>
                <a:srgbClr val="000000"/>
              </a:buClr>
              <a:buSzPct val="100000"/>
              <a:buFont typeface="Tahoma" pitchFamily="34"/>
              <a:buChar char="•"/>
            </a:pPr>
            <a:r>
              <a:rPr lang="en-US" sz="2800">
                <a:solidFill>
                  <a:srgbClr val="000000"/>
                </a:solidFill>
              </a:rPr>
              <a:t>Remember that this will be among the most inspiring and satisfying times in your life: the Job Of Ultimate Mastery.</a:t>
            </a:r>
          </a:p>
          <a:p>
            <a:pPr marL="363239" lvl="0" indent="-363239">
              <a:spcAft>
                <a:spcPts val="998"/>
              </a:spcAft>
              <a:buNone/>
              <a:tabLst>
                <a:tab pos="363239" algn="l"/>
                <a:tab pos="914039" algn="l"/>
                <a:tab pos="1828439" algn="l"/>
                <a:tab pos="2742839" algn="l"/>
                <a:tab pos="3657239" algn="l"/>
                <a:tab pos="4571639" algn="l"/>
                <a:tab pos="5486038" algn="l"/>
                <a:tab pos="6400439" algn="l"/>
                <a:tab pos="7314839" algn="l"/>
                <a:tab pos="8229239" algn="l"/>
                <a:tab pos="9143639" algn="l"/>
                <a:tab pos="10058039" algn="l"/>
              </a:tabLst>
            </a:pPr>
            <a:r>
              <a:rPr lang="en-US" sz="2800" i="1">
                <a:solidFill>
                  <a:srgbClr val="D47E00"/>
                </a:solidFill>
              </a:rPr>
              <a:t>Researchers have correlated adequate sleep, exercise, and healthy diets with critical analysis, innovation, and economy of effort.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 smtClean="0"/>
          </a:p>
          <a:p>
            <a:pPr lvl="0"/>
            <a:fld id="{9086022D-681B-49E7-A1A6-CDB4AC678220}" type="slidenum">
              <a:rPr/>
              <a:pPr lvl="0"/>
              <a:t>15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281520"/>
            <a:ext cx="3839400" cy="13021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Advisor Selection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3839400" cy="540504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9pPr>
          </a:lstStyle>
          <a:p>
            <a:pPr marL="0" lvl="0" indent="0"/>
            <a:r>
              <a:rPr lang="en-US"/>
              <a:t>Students often rank “research area” too highly</a:t>
            </a:r>
          </a:p>
          <a:p>
            <a:pPr marL="0" lvl="0" indent="0"/>
            <a:r>
              <a:rPr lang="en-US"/>
              <a:t>Sign up for classes with potential advisors</a:t>
            </a:r>
          </a:p>
          <a:p>
            <a:pPr marL="0" lvl="1" indent="0"/>
            <a:r>
              <a:rPr lang="en-US"/>
              <a:t>Wow them on the semester project</a:t>
            </a:r>
          </a:p>
          <a:p>
            <a:pPr marL="0" lvl="1" indent="0"/>
            <a:r>
              <a:rPr lang="en-US"/>
              <a:t>If no class is available: send them email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4365985" y="395725"/>
            <a:ext cx="5714640" cy="7143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98634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-182563"/>
            <a:ext cx="9071640" cy="1262160"/>
          </a:xfrm>
        </p:spPr>
        <p:txBody>
          <a:bodyPr/>
          <a:lstStyle/>
          <a:p>
            <a:r>
              <a:rPr lang="en-US" dirty="0" smtClean="0"/>
              <a:t>Rotations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960437"/>
            <a:ext cx="9071640" cy="64007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PhD students rotate through one or more research groups before finalizing an advising match</a:t>
            </a:r>
          </a:p>
          <a:p>
            <a:r>
              <a:rPr lang="en-US" dirty="0" smtClean="0"/>
              <a:t>First year broken into rotations of 10, 12, 10 weeks</a:t>
            </a:r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Find a good match of advising style and research area interest</a:t>
            </a:r>
          </a:p>
          <a:p>
            <a:pPr lvl="2"/>
            <a:r>
              <a:rPr lang="en-US" dirty="0" smtClean="0"/>
              <a:t>Maybe find co-advisors!</a:t>
            </a:r>
          </a:p>
          <a:p>
            <a:pPr lvl="1"/>
            <a:r>
              <a:rPr lang="en-US" dirty="0" smtClean="0"/>
              <a:t>Learn about different advising styles and research areas</a:t>
            </a:r>
          </a:p>
          <a:p>
            <a:pPr lvl="1"/>
            <a:r>
              <a:rPr lang="en-US" dirty="0" smtClean="0"/>
              <a:t>Learn new research skills</a:t>
            </a:r>
          </a:p>
          <a:p>
            <a:pPr lvl="1"/>
            <a:r>
              <a:rPr lang="en-US" dirty="0" smtClean="0"/>
              <a:t>Get excited about research!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069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Rotations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rotation was assigned based on faculty input</a:t>
            </a:r>
          </a:p>
          <a:p>
            <a:pPr lvl="1"/>
            <a:r>
              <a:rPr lang="en-US" dirty="0" smtClean="0"/>
              <a:t>No obligation!</a:t>
            </a:r>
          </a:p>
          <a:p>
            <a:r>
              <a:rPr lang="en-US" dirty="0" smtClean="0"/>
              <a:t>Second/third rotations will be assigned through a matching process</a:t>
            </a:r>
          </a:p>
          <a:p>
            <a:r>
              <a:rPr lang="en-US" dirty="0" smtClean="0"/>
              <a:t>Can opt to do multiple rotations with same advisor</a:t>
            </a:r>
          </a:p>
        </p:txBody>
      </p:sp>
    </p:spTree>
    <p:extLst>
      <p:ext uri="{BB962C8B-B14F-4D97-AF65-F5344CB8AC3E}">
        <p14:creationId xmlns:p14="http://schemas.microsoft.com/office/powerpoint/2010/main" val="3859315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Breadth: 6 courses across 4 areas</a:t>
            </a:r>
          </a:p>
          <a:p>
            <a:r>
              <a:rPr lang="en-US" dirty="0" smtClean="0"/>
              <a:t>Depth: Research project, paper, defense</a:t>
            </a:r>
          </a:p>
          <a:p>
            <a:pPr lvl="1"/>
            <a:r>
              <a:rPr lang="en-US" dirty="0" smtClean="0"/>
              <a:t>Typically in 2</a:t>
            </a:r>
            <a:r>
              <a:rPr lang="en-US" baseline="30000" dirty="0" smtClean="0"/>
              <a:t>nd</a:t>
            </a:r>
            <a:r>
              <a:rPr lang="en-US" dirty="0" smtClean="0"/>
              <a:t> year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14560"/>
      </p:ext>
    </p:extLst>
  </p:cSld>
  <p:clrMapOvr>
    <a:masterClrMapping/>
  </p:clrMapOvr>
  <p:transition xmlns:p14="http://schemas.microsoft.com/office/powerpoint/2010/main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 smtClean="0"/>
          </a:p>
          <a:p>
            <a:pPr lvl="0"/>
            <a:fld id="{E75808E6-4378-4963-937F-F1623448011B}" type="slidenum">
              <a:rPr/>
              <a:pPr lvl="0"/>
              <a:t>19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Random Hints: Committees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443600"/>
            <a:ext cx="9071640" cy="56286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9pPr>
          </a:lstStyle>
          <a:p>
            <a:pPr marL="0" lvl="0" indent="0"/>
            <a:r>
              <a:rPr lang="en-US" dirty="0" smtClean="0"/>
              <a:t> You </a:t>
            </a:r>
            <a:r>
              <a:rPr lang="en-US" dirty="0"/>
              <a:t>will need committees (groups of agreeing faculty members) for</a:t>
            </a:r>
          </a:p>
          <a:p>
            <a:pPr marL="432000" lvl="2" indent="0"/>
            <a:r>
              <a:rPr lang="en-US" dirty="0" smtClean="0"/>
              <a:t> The </a:t>
            </a:r>
            <a:r>
              <a:rPr lang="en-US" dirty="0" err="1" smtClean="0"/>
              <a:t>Quals</a:t>
            </a:r>
            <a:r>
              <a:rPr lang="en-US" dirty="0" smtClean="0"/>
              <a:t>/Project Presentation </a:t>
            </a:r>
            <a:r>
              <a:rPr lang="en-US" dirty="0"/>
              <a:t>(which also nets you the MCS degree</a:t>
            </a:r>
            <a:r>
              <a:rPr lang="en-US" dirty="0" smtClean="0"/>
              <a:t>)</a:t>
            </a:r>
          </a:p>
          <a:p>
            <a:pPr marL="432000" lvl="2" indent="0"/>
            <a:r>
              <a:rPr lang="en-US" dirty="0" smtClean="0"/>
              <a:t> The MS Defense</a:t>
            </a:r>
            <a:endParaRPr lang="en-US" dirty="0"/>
          </a:p>
          <a:p>
            <a:pPr marL="432000" lvl="2" indent="0"/>
            <a:r>
              <a:rPr lang="en-US" dirty="0" smtClean="0"/>
              <a:t> The </a:t>
            </a:r>
            <a:r>
              <a:rPr lang="en-US" dirty="0"/>
              <a:t>Ph.D. Proposal</a:t>
            </a:r>
          </a:p>
          <a:p>
            <a:pPr marL="432000" lvl="2" indent="0"/>
            <a:r>
              <a:rPr lang="en-US" dirty="0" smtClean="0"/>
              <a:t> The </a:t>
            </a:r>
            <a:r>
              <a:rPr lang="en-US" dirty="0"/>
              <a:t>Ph.D. Defense</a:t>
            </a:r>
          </a:p>
          <a:p>
            <a:pPr marL="0" lvl="0" indent="0"/>
            <a:r>
              <a:rPr lang="en-US" dirty="0" smtClean="0"/>
              <a:t> Much </a:t>
            </a:r>
            <a:r>
              <a:rPr lang="en-US" dirty="0"/>
              <a:t>overlap is </a:t>
            </a:r>
            <a:r>
              <a:rPr lang="en-US" dirty="0" smtClean="0"/>
              <a:t>possible</a:t>
            </a:r>
            <a:endParaRPr lang="en-US" dirty="0"/>
          </a:p>
          <a:p>
            <a:pPr marL="0" lvl="0" indent="0"/>
            <a:r>
              <a:rPr lang="en-US" dirty="0" smtClean="0"/>
              <a:t> Considerations</a:t>
            </a:r>
            <a:r>
              <a:rPr lang="en-US" dirty="0"/>
              <a:t>:</a:t>
            </a:r>
          </a:p>
          <a:p>
            <a:pPr marL="432000" lvl="2" indent="0"/>
            <a:r>
              <a:rPr lang="en-US" dirty="0"/>
              <a:t>Faculty views on “right way to do things”</a:t>
            </a:r>
          </a:p>
          <a:p>
            <a:pPr marL="432000" lvl="2" indent="0"/>
            <a:r>
              <a:rPr lang="en-US" dirty="0"/>
              <a:t>Ease vs. critical feedback</a:t>
            </a:r>
          </a:p>
          <a:p>
            <a:pPr marL="432000" lvl="2" indent="0"/>
            <a:r>
              <a:rPr lang="en-US" dirty="0"/>
              <a:t>Letters of reference later</a:t>
            </a:r>
          </a:p>
        </p:txBody>
      </p:sp>
      <p:sp>
        <p:nvSpPr>
          <p:cNvPr id="4" name="Freeform 3"/>
          <p:cNvSpPr/>
          <p:nvPr/>
        </p:nvSpPr>
        <p:spPr>
          <a:xfrm>
            <a:off x="6030912" y="4084637"/>
            <a:ext cx="3429000" cy="1600200"/>
          </a:xfrm>
          <a:custGeom>
            <a:avLst>
              <a:gd name="f0" fmla="val -2680"/>
              <a:gd name="f1" fmla="val 27017"/>
            </a:avLst>
            <a:gdLst>
              <a:gd name="f2" fmla="val 21600000"/>
              <a:gd name="f3" fmla="val 10800000"/>
              <a:gd name="f4" fmla="val 5400000"/>
              <a:gd name="f5" fmla="val 180"/>
              <a:gd name="f6" fmla="val w"/>
              <a:gd name="f7" fmla="val h"/>
              <a:gd name="f8" fmla="*/ 5419351 1 1725033"/>
              <a:gd name="f9" fmla="val -2147483647"/>
              <a:gd name="f10" fmla="val 2147483647"/>
              <a:gd name="f11" fmla="min 0 21600"/>
              <a:gd name="f12" fmla="max 0 21600"/>
              <a:gd name="f13" fmla="+- 0 0 0"/>
              <a:gd name="f14" fmla="*/ f6 1 21600"/>
              <a:gd name="f15" fmla="*/ f7 1 21600"/>
              <a:gd name="f16" fmla="*/ f8 1 180"/>
              <a:gd name="f17" fmla="pin -2147483647 f0 2147483647"/>
              <a:gd name="f18" fmla="pin -2147483647 f1 2147483647"/>
              <a:gd name="f19" fmla="+- f12 0 f11"/>
              <a:gd name="f20" fmla="*/ f13 f3 1"/>
              <a:gd name="f21" fmla="+- f17 0 10800"/>
              <a:gd name="f22" fmla="+- f18 0 10800"/>
              <a:gd name="f23" fmla="*/ f17 f14 1"/>
              <a:gd name="f24" fmla="*/ f18 f15 1"/>
              <a:gd name="f25" fmla="*/ 3200 f14 1"/>
              <a:gd name="f26" fmla="*/ 18400 f14 1"/>
              <a:gd name="f27" fmla="*/ 18400 f15 1"/>
              <a:gd name="f28" fmla="*/ 3200 f15 1"/>
              <a:gd name="f29" fmla="*/ f19 1 2"/>
              <a:gd name="f30" fmla="*/ 10800 f14 1"/>
              <a:gd name="f31" fmla="*/ 0 f15 1"/>
              <a:gd name="f32" fmla="*/ f20 1 f5"/>
              <a:gd name="f33" fmla="*/ 3160 f14 1"/>
              <a:gd name="f34" fmla="*/ 3160 f15 1"/>
              <a:gd name="f35" fmla="*/ 0 f14 1"/>
              <a:gd name="f36" fmla="*/ 10800 f15 1"/>
              <a:gd name="f37" fmla="*/ 18440 f15 1"/>
              <a:gd name="f38" fmla="*/ 21600 f15 1"/>
              <a:gd name="f39" fmla="*/ 18440 f14 1"/>
              <a:gd name="f40" fmla="*/ 21600 f14 1"/>
              <a:gd name="f41" fmla="*/ f21 f21 1"/>
              <a:gd name="f42" fmla="*/ f22 f22 1"/>
              <a:gd name="f43" fmla="+- 0 0 f22"/>
              <a:gd name="f44" fmla="+- 0 0 f21"/>
              <a:gd name="f45" fmla="+- f11 f29 0"/>
              <a:gd name="f46" fmla="*/ f29 f29 1"/>
              <a:gd name="f47" fmla="+- f32 0 f4"/>
              <a:gd name="f48" fmla="+- f41 f42 0"/>
              <a:gd name="f49" fmla="at2 f43 f44"/>
              <a:gd name="f50" fmla="sqrt f48"/>
              <a:gd name="f51" fmla="+- f49 f4 0"/>
              <a:gd name="f52" fmla="+- f50 0 10800"/>
              <a:gd name="f53" fmla="*/ f51 f8 1"/>
              <a:gd name="f54" fmla="*/ f53 1 f3"/>
              <a:gd name="f55" fmla="+- 0 0 f54"/>
              <a:gd name="f56" fmla="val f55"/>
              <a:gd name="f57" fmla="*/ f56 1 f16"/>
              <a:gd name="f58" fmla="+- f57 0 10"/>
              <a:gd name="f59" fmla="+- f57 10 0"/>
              <a:gd name="f60" fmla="*/ f57 f16 1"/>
              <a:gd name="f61" fmla="+- 0 0 f60"/>
              <a:gd name="f62" fmla="*/ f58 f16 1"/>
              <a:gd name="f63" fmla="*/ f59 f16 1"/>
              <a:gd name="f64" fmla="*/ f61 f3 1"/>
              <a:gd name="f65" fmla="+- 0 0 f62"/>
              <a:gd name="f66" fmla="+- 0 0 f63"/>
              <a:gd name="f67" fmla="*/ f64 1 f8"/>
              <a:gd name="f68" fmla="*/ f65 f3 1"/>
              <a:gd name="f69" fmla="*/ f66 f3 1"/>
              <a:gd name="f70" fmla="+- f67 0 f4"/>
              <a:gd name="f71" fmla="*/ f68 1 f8"/>
              <a:gd name="f72" fmla="*/ f69 1 f8"/>
              <a:gd name="f73" fmla="sin 1 f70"/>
              <a:gd name="f74" fmla="cos 1 f70"/>
              <a:gd name="f75" fmla="+- f71 0 f4"/>
              <a:gd name="f76" fmla="+- f72 0 f4"/>
              <a:gd name="f77" fmla="+- 0 0 f73"/>
              <a:gd name="f78" fmla="+- 0 0 f74"/>
              <a:gd name="f79" fmla="sin 1 f75"/>
              <a:gd name="f80" fmla="cos 1 f75"/>
              <a:gd name="f81" fmla="sin 1 f76"/>
              <a:gd name="f82" fmla="cos 1 f76"/>
              <a:gd name="f83" fmla="*/ 10800 f77 1"/>
              <a:gd name="f84" fmla="*/ 10800 f78 1"/>
              <a:gd name="f85" fmla="+- 0 0 f79"/>
              <a:gd name="f86" fmla="+- 0 0 f80"/>
              <a:gd name="f87" fmla="+- 0 0 f81"/>
              <a:gd name="f88" fmla="+- 0 0 f82"/>
              <a:gd name="f89" fmla="+- f83 10800 0"/>
              <a:gd name="f90" fmla="+- f84 10800 0"/>
              <a:gd name="f91" fmla="*/ 10800 f85 1"/>
              <a:gd name="f92" fmla="*/ 10800 f86 1"/>
              <a:gd name="f93" fmla="*/ 10800 f87 1"/>
              <a:gd name="f94" fmla="*/ 10800 f88 1"/>
              <a:gd name="f95" fmla="?: f52 f17 f89"/>
              <a:gd name="f96" fmla="?: f52 f18 f90"/>
              <a:gd name="f97" fmla="+- f91 10800 0"/>
              <a:gd name="f98" fmla="+- f92 10800 0"/>
              <a:gd name="f99" fmla="+- f93 10800 0"/>
              <a:gd name="f100" fmla="+- f94 10800 0"/>
              <a:gd name="f101" fmla="+- f99 0 f45"/>
              <a:gd name="f102" fmla="+- f100 0 f45"/>
              <a:gd name="f103" fmla="+- f97 0 f45"/>
              <a:gd name="f104" fmla="+- f98 0 f45"/>
              <a:gd name="f105" fmla="*/ f95 f14 1"/>
              <a:gd name="f106" fmla="*/ f96 f15 1"/>
              <a:gd name="f107" fmla="at2 f101 f102"/>
              <a:gd name="f108" fmla="at2 f103 f104"/>
              <a:gd name="f109" fmla="+- f107 f4 0"/>
              <a:gd name="f110" fmla="+- f108 f4 0"/>
              <a:gd name="f111" fmla="*/ f109 f8 1"/>
              <a:gd name="f112" fmla="*/ f110 f8 1"/>
              <a:gd name="f113" fmla="*/ f111 1 f3"/>
              <a:gd name="f114" fmla="*/ f112 1 f3"/>
              <a:gd name="f115" fmla="+- 0 0 f113"/>
              <a:gd name="f116" fmla="+- 0 0 f114"/>
              <a:gd name="f117" fmla="+- 0 0 f115"/>
              <a:gd name="f118" fmla="+- 0 0 f116"/>
              <a:gd name="f119" fmla="*/ f117 f3 1"/>
              <a:gd name="f120" fmla="*/ f118 f3 1"/>
              <a:gd name="f121" fmla="*/ f119 1 f8"/>
              <a:gd name="f122" fmla="*/ f120 1 f8"/>
              <a:gd name="f123" fmla="+- f121 0 f4"/>
              <a:gd name="f124" fmla="+- f122 0 f4"/>
              <a:gd name="f125" fmla="cos 1 f123"/>
              <a:gd name="f126" fmla="sin 1 f123"/>
              <a:gd name="f127" fmla="+- f124 0 f123"/>
              <a:gd name="f128" fmla="+- 0 0 f125"/>
              <a:gd name="f129" fmla="+- 0 0 f126"/>
              <a:gd name="f130" fmla="+- f127 f2 0"/>
              <a:gd name="f131" fmla="*/ f29 f128 1"/>
              <a:gd name="f132" fmla="*/ f29 f129 1"/>
              <a:gd name="f133" fmla="?: f127 f127 f130"/>
              <a:gd name="f134" fmla="*/ f131 f131 1"/>
              <a:gd name="f135" fmla="*/ f132 f132 1"/>
              <a:gd name="f136" fmla="+- f134 f135 0"/>
              <a:gd name="f137" fmla="sqrt f136"/>
              <a:gd name="f138" fmla="*/ f46 1 f137"/>
              <a:gd name="f139" fmla="*/ f128 f138 1"/>
              <a:gd name="f140" fmla="*/ f129 f138 1"/>
              <a:gd name="f141" fmla="+- f45 0 f139"/>
              <a:gd name="f142" fmla="+- f45 0 f140"/>
            </a:gdLst>
            <a:ahLst>
              <a:ahXY gdRefX="f0" minX="f9" maxX="f10" gdRefY="f1" minY="f9" maxY="f10">
                <a:pos x="f23" y="f2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7">
                <a:pos x="f30" y="f31"/>
              </a:cxn>
              <a:cxn ang="f47">
                <a:pos x="f33" y="f34"/>
              </a:cxn>
              <a:cxn ang="f47">
                <a:pos x="f35" y="f36"/>
              </a:cxn>
              <a:cxn ang="f47">
                <a:pos x="f33" y="f37"/>
              </a:cxn>
              <a:cxn ang="f47">
                <a:pos x="f30" y="f38"/>
              </a:cxn>
              <a:cxn ang="f47">
                <a:pos x="f39" y="f37"/>
              </a:cxn>
              <a:cxn ang="f47">
                <a:pos x="f40" y="f36"/>
              </a:cxn>
              <a:cxn ang="f47">
                <a:pos x="f39" y="f34"/>
              </a:cxn>
              <a:cxn ang="f47">
                <a:pos x="f105" y="f106"/>
              </a:cxn>
            </a:cxnLst>
            <a:rect l="f25" t="f28" r="f26" b="f27"/>
            <a:pathLst>
              <a:path w="21600" h="21600">
                <a:moveTo>
                  <a:pt x="f141" y="f142"/>
                </a:moveTo>
                <a:arcTo wR="f29" hR="f29" stAng="f123" swAng="f133"/>
                <a:lnTo>
                  <a:pt x="f95" y="f96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dirty="0">
                <a:ln>
                  <a:noFill/>
                </a:ln>
                <a:latin typeface="Liberation Sans" pitchFamily="18"/>
                <a:ea typeface="DejaVu LGC Sans" pitchFamily="2"/>
                <a:cs typeface="DejaVu LGC Sans" pitchFamily="2"/>
              </a:rPr>
              <a:t>Ask </a:t>
            </a:r>
            <a:r>
              <a:rPr lang="en-US" sz="2400" b="1" i="0" u="none" strike="noStrike" kern="1200" dirty="0" smtClean="0">
                <a:ln>
                  <a:noFill/>
                </a:ln>
                <a:latin typeface="Liberation Sans" pitchFamily="18"/>
                <a:ea typeface="DejaVu LGC Sans" pitchFamily="2"/>
                <a:cs typeface="DejaVu LGC Sans" pitchFamily="2"/>
              </a:rPr>
              <a:t>around </a:t>
            </a:r>
            <a:r>
              <a:rPr lang="en-US" sz="2400" b="1" i="0" u="none" strike="noStrike" kern="1200" dirty="0">
                <a:ln>
                  <a:noFill/>
                </a:ln>
                <a:latin typeface="Liberation Sans" pitchFamily="18"/>
                <a:ea typeface="DejaVu LGC Sans" pitchFamily="2"/>
                <a:cs typeface="DejaVu LGC Sans" pitchFamily="2"/>
              </a:rPr>
              <a:t>for the inside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dirty="0">
                <a:ln>
                  <a:noFill/>
                </a:ln>
                <a:latin typeface="Liberation Sans" pitchFamily="18"/>
                <a:ea typeface="DejaVu LGC Sans" pitchFamily="2"/>
                <a:cs typeface="DejaVu LGC Sans" pitchFamily="2"/>
              </a:rPr>
              <a:t>scoop.</a:t>
            </a:r>
          </a:p>
        </p:txBody>
      </p:sp>
    </p:spTree>
    <p:extLst>
      <p:ext uri="{BB962C8B-B14F-4D97-AF65-F5344CB8AC3E}">
        <p14:creationId xmlns:p14="http://schemas.microsoft.com/office/powerpoint/2010/main" val="2570772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 of 6190</a:t>
            </a:r>
          </a:p>
          <a:p>
            <a:pPr lvl="1"/>
            <a:r>
              <a:rPr lang="en-US" dirty="0" smtClean="0"/>
              <a:t>Provide early guidelines for a successful grad school experience</a:t>
            </a:r>
          </a:p>
          <a:p>
            <a:pPr lvl="1"/>
            <a:r>
              <a:rPr lang="en-US" dirty="0" smtClean="0"/>
              <a:t>Survey of cutting-edge research topics</a:t>
            </a:r>
          </a:p>
          <a:p>
            <a:pPr lvl="1"/>
            <a:r>
              <a:rPr lang="en-US" dirty="0" smtClean="0"/>
              <a:t>(PhD) Lay foundation for successful PhD research skills</a:t>
            </a:r>
          </a:p>
          <a:p>
            <a:pPr lvl="1"/>
            <a:r>
              <a:rPr lang="en-US" dirty="0" smtClean="0"/>
              <a:t>Masters: 1 credit</a:t>
            </a:r>
          </a:p>
          <a:p>
            <a:pPr lvl="1"/>
            <a:r>
              <a:rPr lang="en-US" dirty="0" smtClean="0"/>
              <a:t>PhD: 3 credits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275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 smtClean="0"/>
          </a:p>
          <a:p>
            <a:pPr lvl="0"/>
            <a:fld id="{250F36A0-DDBB-4363-9350-44B20A8279BF}" type="slidenum">
              <a:rPr/>
              <a:pPr lvl="0"/>
              <a:t>20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Time In Grad School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5872" y="1337040"/>
            <a:ext cx="9071640" cy="559908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9pPr>
          </a:lstStyle>
          <a:p>
            <a:pPr marL="0" lvl="0" indent="0"/>
            <a:r>
              <a:rPr lang="en-US" dirty="0" smtClean="0"/>
              <a:t>PhD career </a:t>
            </a:r>
            <a:r>
              <a:rPr lang="en-US" dirty="0"/>
              <a:t>will probably span </a:t>
            </a:r>
            <a:r>
              <a:rPr lang="en-US" b="1" dirty="0">
                <a:solidFill>
                  <a:srgbClr val="800080"/>
                </a:solidFill>
              </a:rPr>
              <a:t>six years</a:t>
            </a:r>
          </a:p>
          <a:p>
            <a:pPr marL="0" lvl="1" indent="0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year – </a:t>
            </a:r>
            <a:r>
              <a:rPr lang="en-US" dirty="0" smtClean="0"/>
              <a:t>Rotations</a:t>
            </a:r>
            <a:endParaRPr lang="en-US" dirty="0"/>
          </a:p>
          <a:p>
            <a:pPr marL="0" lvl="1" indent="0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year – RA, </a:t>
            </a:r>
            <a:r>
              <a:rPr lang="en-US" dirty="0" err="1"/>
              <a:t>quals</a:t>
            </a:r>
            <a:r>
              <a:rPr lang="en-US" dirty="0"/>
              <a:t>, obtain MS/MCS, 1 paper</a:t>
            </a:r>
          </a:p>
          <a:p>
            <a:pPr marL="0" lvl="1" indent="0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summer – internship, 2 papers</a:t>
            </a:r>
          </a:p>
          <a:p>
            <a:pPr marL="0" lvl="1" indent="0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year – RA</a:t>
            </a:r>
            <a:r>
              <a:rPr lang="en-US"/>
              <a:t>, </a:t>
            </a:r>
            <a:r>
              <a:rPr lang="en-US" smtClean="0"/>
              <a:t>PhD </a:t>
            </a:r>
            <a:r>
              <a:rPr lang="en-US" dirty="0"/>
              <a:t>proposal, 3 papers</a:t>
            </a:r>
          </a:p>
          <a:p>
            <a:pPr marL="0" lvl="1" indent="0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summer – internship? journal?</a:t>
            </a:r>
          </a:p>
          <a:p>
            <a:pPr marL="0" lvl="1" indent="0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year – RA, PhD work, 4-6 papers</a:t>
            </a:r>
          </a:p>
          <a:p>
            <a:pPr marL="0" lvl="1" indent="0"/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year – RA, PhD work, 5-8 papers</a:t>
            </a:r>
          </a:p>
          <a:p>
            <a:pPr marL="0" lvl="1" indent="0"/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fall – job applications</a:t>
            </a:r>
          </a:p>
          <a:p>
            <a:pPr marL="0" lvl="1" indent="0"/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spring – graduate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6629400" y="4572000"/>
            <a:ext cx="3450600" cy="298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06111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Masters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research project gives you a major independent project, maybe also software releases, publications</a:t>
            </a:r>
          </a:p>
          <a:p>
            <a:r>
              <a:rPr lang="en-US" dirty="0" smtClean="0"/>
              <a:t>Very helpful for interviewing for jobs and applying for PhD programs</a:t>
            </a:r>
          </a:p>
          <a:p>
            <a:r>
              <a:rPr lang="en-US" dirty="0" smtClean="0"/>
              <a:t>Credit or pay</a:t>
            </a:r>
          </a:p>
          <a:p>
            <a:r>
              <a:rPr lang="en-US" dirty="0" smtClean="0"/>
              <a:t>Need to find a research advisor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1482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6190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39"/>
            <a:ext cx="9071640" cy="559219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Masters students (1 credit hour)</a:t>
            </a:r>
          </a:p>
          <a:p>
            <a:pPr lvl="1"/>
            <a:r>
              <a:rPr lang="en-US" dirty="0" smtClean="0"/>
              <a:t>Several lectures on grad school/career success</a:t>
            </a:r>
          </a:p>
          <a:p>
            <a:pPr lvl="1"/>
            <a:r>
              <a:rPr lang="en-US" dirty="0" smtClean="0"/>
              <a:t>Attend 12 faculty research days (usually 2 faculty per day)</a:t>
            </a:r>
          </a:p>
          <a:p>
            <a:pPr lvl="1"/>
            <a:r>
              <a:rPr lang="en-US" dirty="0" smtClean="0"/>
              <a:t>Attend 6 external-speaker colloquia</a:t>
            </a:r>
          </a:p>
          <a:p>
            <a:r>
              <a:rPr lang="en-US" dirty="0" smtClean="0"/>
              <a:t>PhD students (3 credit hours)</a:t>
            </a:r>
          </a:p>
          <a:p>
            <a:pPr lvl="1"/>
            <a:r>
              <a:rPr lang="en-US" dirty="0" smtClean="0"/>
              <a:t>Attend all faculty talks/colloquia</a:t>
            </a:r>
          </a:p>
          <a:p>
            <a:pPr lvl="1"/>
            <a:r>
              <a:rPr lang="en-US" dirty="0" smtClean="0"/>
              <a:t>Also evaluated on research progress in first rotation</a:t>
            </a:r>
          </a:p>
          <a:p>
            <a:pPr lvl="1"/>
            <a:r>
              <a:rPr lang="en-US" dirty="0" smtClean="0"/>
              <a:t>Miss no more than two sessions</a:t>
            </a:r>
          </a:p>
          <a:p>
            <a:r>
              <a:rPr lang="en-US" dirty="0" smtClean="0"/>
              <a:t>Attendance </a:t>
            </a:r>
            <a:r>
              <a:rPr lang="mr-IN" dirty="0" smtClean="0"/>
              <a:t>–</a:t>
            </a:r>
            <a:r>
              <a:rPr lang="en-US" dirty="0" smtClean="0"/>
              <a:t> sign-in sheet (honor code)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16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 smtClean="0"/>
          </a:p>
          <a:p>
            <a:pPr lvl="0"/>
            <a:fld id="{35DA492B-20CD-4D83-AD0B-9D1ABCB7DCC2}" type="slidenum">
              <a:rPr/>
              <a:pPr lvl="0"/>
              <a:t>23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925886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 degree programs</a:t>
            </a:r>
          </a:p>
          <a:p>
            <a:r>
              <a:rPr lang="en-US" dirty="0" smtClean="0"/>
              <a:t>Dept. resources</a:t>
            </a:r>
          </a:p>
          <a:p>
            <a:r>
              <a:rPr lang="en-US" dirty="0" smtClean="0"/>
              <a:t>Tips for success</a:t>
            </a:r>
          </a:p>
          <a:p>
            <a:r>
              <a:rPr lang="en-US" dirty="0" smtClean="0"/>
              <a:t>Special considerations for PhD students</a:t>
            </a:r>
          </a:p>
          <a:p>
            <a:r>
              <a:rPr lang="en-US" dirty="0" smtClean="0"/>
              <a:t>Masters research</a:t>
            </a:r>
          </a:p>
          <a:p>
            <a:r>
              <a:rPr lang="en-US" dirty="0" smtClean="0"/>
              <a:t>6190 logistics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540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-30163"/>
            <a:ext cx="9071640" cy="126216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Grad School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265237"/>
            <a:ext cx="9071640" cy="6324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Masters</a:t>
            </a:r>
          </a:p>
          <a:p>
            <a:pPr lvl="1"/>
            <a:r>
              <a:rPr lang="en-US" dirty="0" smtClean="0"/>
              <a:t>Thesis </a:t>
            </a:r>
          </a:p>
          <a:p>
            <a:pPr lvl="2"/>
            <a:r>
              <a:rPr lang="en-US" dirty="0" smtClean="0"/>
              <a:t>Typically 2 years</a:t>
            </a:r>
          </a:p>
          <a:p>
            <a:pPr lvl="2"/>
            <a:r>
              <a:rPr lang="en-US" dirty="0" smtClean="0"/>
              <a:t>8 courses, plus 6190, plus 6 credits thesis research</a:t>
            </a:r>
          </a:p>
          <a:p>
            <a:pPr lvl="1"/>
            <a:r>
              <a:rPr lang="en-US" dirty="0" smtClean="0"/>
              <a:t>Course-based – build skills and competitiveness for good job</a:t>
            </a:r>
          </a:p>
          <a:p>
            <a:pPr lvl="2"/>
            <a:r>
              <a:rPr lang="en-US" dirty="0" smtClean="0"/>
              <a:t>10 courses, plus 6190; can include independent study</a:t>
            </a:r>
          </a:p>
          <a:p>
            <a:pPr lvl="2"/>
            <a:r>
              <a:rPr lang="en-US" dirty="0" smtClean="0"/>
              <a:t>Research experience very valuable</a:t>
            </a:r>
          </a:p>
          <a:p>
            <a:pPr lvl="2"/>
            <a:r>
              <a:rPr lang="en-US" dirty="0" smtClean="0"/>
              <a:t>1-2 years</a:t>
            </a:r>
          </a:p>
          <a:p>
            <a:r>
              <a:rPr lang="en-US" dirty="0" smtClean="0"/>
              <a:t>PhD</a:t>
            </a:r>
          </a:p>
          <a:p>
            <a:pPr lvl="1"/>
            <a:r>
              <a:rPr lang="en-US" dirty="0" smtClean="0"/>
              <a:t>5-7 years</a:t>
            </a:r>
          </a:p>
          <a:p>
            <a:pPr lvl="1"/>
            <a:r>
              <a:rPr lang="en-US" dirty="0" smtClean="0"/>
              <a:t>Establish credentials as an independent researcher</a:t>
            </a:r>
          </a:p>
          <a:p>
            <a:pPr lvl="1"/>
            <a:r>
              <a:rPr lang="en-US" dirty="0" smtClean="0"/>
              <a:t>Typically needed for academic, industry R&amp;D</a:t>
            </a:r>
          </a:p>
          <a:p>
            <a:r>
              <a:rPr lang="en-US" dirty="0" smtClean="0"/>
              <a:t>Masters students can stay for PhD!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627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 smtClean="0"/>
          </a:p>
          <a:p>
            <a:pPr lvl="0"/>
            <a:fld id="{9103508D-DD33-44DA-AB38-0CE45BC288B8}" type="slidenum">
              <a:rPr/>
              <a:pPr lvl="0"/>
              <a:t>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Available Channels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2004797"/>
            <a:ext cx="9413114" cy="489924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9pPr>
          </a:lstStyle>
          <a:p>
            <a:pPr marL="0" lvl="0" indent="0"/>
            <a:r>
              <a:rPr lang="en-US" sz="2800" b="1" dirty="0" smtClean="0"/>
              <a:t>Andrew </a:t>
            </a:r>
            <a:r>
              <a:rPr lang="en-US" sz="2800" b="1" dirty="0" err="1" smtClean="0"/>
              <a:t>Grimshaw</a:t>
            </a:r>
            <a:r>
              <a:rPr lang="en-US" sz="2800" b="1" dirty="0" smtClean="0"/>
              <a:t> and Alf Weaver</a:t>
            </a:r>
            <a:r>
              <a:rPr lang="en-US" sz="2800" dirty="0" smtClean="0"/>
              <a:t>, </a:t>
            </a:r>
            <a:r>
              <a:rPr lang="en-US" sz="2800" dirty="0"/>
              <a:t>Graduate Program </a:t>
            </a:r>
            <a:r>
              <a:rPr lang="en-US" sz="2800" dirty="0" smtClean="0"/>
              <a:t>Chairs</a:t>
            </a:r>
          </a:p>
          <a:p>
            <a:pPr marL="774900" lvl="2" indent="-342900">
              <a:buFont typeface="Arial" charset="0"/>
              <a:buChar char="•"/>
            </a:pPr>
            <a:r>
              <a:rPr lang="en-US" dirty="0" smtClean="0"/>
              <a:t> Also: bring them handbook ambiguities</a:t>
            </a:r>
          </a:p>
          <a:p>
            <a:pPr marL="0" lvl="0" indent="0"/>
            <a:r>
              <a:rPr lang="en-US" sz="2800" b="1" dirty="0" smtClean="0"/>
              <a:t>Computer </a:t>
            </a:r>
            <a:r>
              <a:rPr lang="en-US" sz="2800" b="1" dirty="0"/>
              <a:t>Science Graduate Student Group</a:t>
            </a:r>
            <a:r>
              <a:rPr lang="en-US" sz="2800" dirty="0"/>
              <a:t>   </a:t>
            </a:r>
            <a:r>
              <a:rPr lang="en-US" sz="2400" dirty="0"/>
              <a:t>&lt;</a:t>
            </a:r>
            <a:r>
              <a:rPr lang="en-US" sz="2400" dirty="0" err="1" smtClean="0"/>
              <a:t>csgsg@cs</a:t>
            </a:r>
            <a:r>
              <a:rPr lang="en-US" sz="2400" dirty="0" smtClean="0"/>
              <a:t>&gt;</a:t>
            </a:r>
          </a:p>
          <a:p>
            <a:pPr marL="774900" lvl="1" indent="-342900">
              <a:buFont typeface="Arial" charset="0"/>
              <a:buChar char="•"/>
            </a:pPr>
            <a:r>
              <a:rPr lang="en-US" sz="2000" dirty="0"/>
              <a:t> </a:t>
            </a:r>
            <a:r>
              <a:rPr lang="en-US" sz="2400" dirty="0" smtClean="0"/>
              <a:t>Current contact: </a:t>
            </a:r>
            <a:r>
              <a:rPr lang="en-US" sz="2400" dirty="0" err="1" smtClean="0"/>
              <a:t>Elahe</a:t>
            </a:r>
            <a:r>
              <a:rPr lang="en-US" sz="2400" dirty="0"/>
              <a:t> </a:t>
            </a:r>
            <a:r>
              <a:rPr lang="en-US" sz="2400" dirty="0" err="1"/>
              <a:t>Soltanaghaei</a:t>
            </a:r>
            <a:r>
              <a:rPr lang="en-US" sz="2400" dirty="0"/>
              <a:t>, </a:t>
            </a:r>
            <a:r>
              <a:rPr lang="en-US" sz="2000" dirty="0" smtClean="0"/>
              <a:t>&lt;</a:t>
            </a:r>
            <a:r>
              <a:rPr lang="en-US" sz="2000" dirty="0" err="1" smtClean="0"/>
              <a:t>e.soltanaghaei@gmail.com</a:t>
            </a:r>
            <a:r>
              <a:rPr lang="en-US" sz="2000" dirty="0" smtClean="0"/>
              <a:t>&gt;</a:t>
            </a:r>
            <a:endParaRPr lang="en-US" sz="2000" dirty="0"/>
          </a:p>
          <a:p>
            <a:pPr marL="0" lvl="0" indent="0"/>
            <a:r>
              <a:rPr lang="en-US" sz="2800" b="1" dirty="0"/>
              <a:t>Kevin Skadron</a:t>
            </a:r>
            <a:r>
              <a:rPr lang="en-US" sz="2800" dirty="0"/>
              <a:t>, Dept Chair</a:t>
            </a:r>
          </a:p>
          <a:p>
            <a:pPr marL="0" lvl="0" indent="0"/>
            <a:r>
              <a:rPr lang="en-US" sz="2800" b="1" dirty="0" smtClean="0"/>
              <a:t>Jan Cornell, Debbie Rose, </a:t>
            </a:r>
            <a:r>
              <a:rPr lang="en-US" sz="2800" dirty="0" smtClean="0"/>
              <a:t>and </a:t>
            </a:r>
            <a:r>
              <a:rPr lang="en-US" sz="2800" b="1" dirty="0"/>
              <a:t>Kim Gregg</a:t>
            </a:r>
            <a:r>
              <a:rPr lang="en-US" sz="2800" dirty="0"/>
              <a:t>, </a:t>
            </a:r>
            <a:r>
              <a:rPr lang="en-US" sz="2800" dirty="0" smtClean="0"/>
              <a:t>Administrators</a:t>
            </a:r>
          </a:p>
          <a:p>
            <a:pPr marL="0" lvl="0" indent="0"/>
            <a:r>
              <a:rPr lang="en-US" sz="2800" b="1" dirty="0" smtClean="0"/>
              <a:t>Wendy Morris</a:t>
            </a:r>
            <a:r>
              <a:rPr lang="en-US" sz="2800" dirty="0" smtClean="0"/>
              <a:t>, Fiscal Tech</a:t>
            </a:r>
          </a:p>
          <a:p>
            <a:pPr marL="0" lvl="0" indent="0"/>
            <a:r>
              <a:rPr lang="en-US" sz="2800" b="1" dirty="0" smtClean="0"/>
              <a:t>Gabe Robins</a:t>
            </a:r>
            <a:r>
              <a:rPr lang="en-US" sz="2800" dirty="0" smtClean="0"/>
              <a:t>, ombudsman</a:t>
            </a:r>
            <a:endParaRPr lang="en-US" sz="28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 smtClean="0"/>
          </a:p>
          <a:p>
            <a:pPr lvl="0"/>
            <a:fld id="{1C755656-C872-4007-B5EB-A6CC8594D1A2}" type="slidenum">
              <a:rPr/>
              <a:pPr lvl="0"/>
              <a:t>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Graduate Ombudsman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39"/>
            <a:ext cx="9071640" cy="5668397"/>
          </a:xfrm>
        </p:spPr>
        <p:txBody>
          <a:bodyPr>
            <a:normAutofit fontScale="92500"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9pPr>
          </a:lstStyle>
          <a:p>
            <a:pPr marL="0" lvl="0" indent="0"/>
            <a:r>
              <a:rPr lang="en-US" b="1" dirty="0" err="1">
                <a:solidFill>
                  <a:srgbClr val="800080"/>
                </a:solidFill>
              </a:rPr>
              <a:t>om·buds·man</a:t>
            </a:r>
            <a:r>
              <a:rPr lang="en-US" dirty="0"/>
              <a:t> (</a:t>
            </a:r>
            <a:r>
              <a:rPr lang="en-US" dirty="0" err="1"/>
              <a:t>ŏm'bŭdz'mən</a:t>
            </a:r>
            <a:r>
              <a:rPr lang="en-US" dirty="0"/>
              <a:t>, -</a:t>
            </a:r>
            <a:r>
              <a:rPr lang="en-US" dirty="0" err="1"/>
              <a:t>bədz</a:t>
            </a:r>
            <a:r>
              <a:rPr lang="en-US" dirty="0"/>
              <a:t>-, -</a:t>
            </a:r>
            <a:r>
              <a:rPr lang="en-US" dirty="0" err="1"/>
              <a:t>bʊdz</a:t>
            </a:r>
            <a:r>
              <a:rPr lang="en-US" dirty="0"/>
              <a:t>'-)</a:t>
            </a:r>
          </a:p>
          <a:p>
            <a:pPr marL="0" lvl="1" indent="0"/>
            <a:r>
              <a:rPr lang="en-US" dirty="0"/>
              <a:t>n. One who investigates complaints and mediates fair settlements, especially between aggrieved parties such as consumers or students and an institution or </a:t>
            </a:r>
            <a:r>
              <a:rPr lang="en-US" dirty="0" smtClean="0"/>
              <a:t>organization</a:t>
            </a:r>
            <a:endParaRPr lang="en-US" dirty="0"/>
          </a:p>
          <a:p>
            <a:pPr marL="0" lvl="0" indent="0"/>
            <a:r>
              <a:rPr lang="en-US" dirty="0"/>
              <a:t>Please </a:t>
            </a:r>
            <a:r>
              <a:rPr lang="en-US" dirty="0" smtClean="0"/>
              <a:t>go to ombudsman </a:t>
            </a:r>
            <a:r>
              <a:rPr lang="en-US" dirty="0"/>
              <a:t>with complaints or questions</a:t>
            </a:r>
          </a:p>
          <a:p>
            <a:pPr marL="0" lvl="1" indent="0"/>
            <a:r>
              <a:rPr lang="en-US" dirty="0"/>
              <a:t>Trouble talking to your advisor? Complaints about </a:t>
            </a:r>
            <a:r>
              <a:rPr lang="en-US" dirty="0" err="1"/>
              <a:t>quals</a:t>
            </a:r>
            <a:r>
              <a:rPr lang="en-US" dirty="0"/>
              <a:t>? Don't know where to take another question?</a:t>
            </a:r>
          </a:p>
          <a:p>
            <a:pPr marL="0" lvl="1" indent="0"/>
            <a:r>
              <a:rPr lang="en-US" dirty="0" smtClean="0"/>
              <a:t>Ombudsman </a:t>
            </a:r>
            <a:r>
              <a:rPr lang="en-US" dirty="0"/>
              <a:t>can keep your comments </a:t>
            </a:r>
            <a:r>
              <a:rPr lang="en-US" b="1" dirty="0" smtClean="0">
                <a:solidFill>
                  <a:srgbClr val="0000FF"/>
                </a:solidFill>
              </a:rPr>
              <a:t>anonymous</a:t>
            </a:r>
          </a:p>
          <a:p>
            <a:pPr marL="0" lvl="1" indent="0"/>
            <a:r>
              <a:rPr lang="en-US" dirty="0" smtClean="0"/>
              <a:t>Also feel free to discuss with graduate program chairs and/or dept. chair</a:t>
            </a:r>
            <a:endParaRPr lang="en-US" dirty="0"/>
          </a:p>
          <a:p>
            <a:pPr marL="0" lvl="1" indent="0"/>
            <a:endParaRPr lang="en-US" b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 smtClean="0"/>
          </a:p>
          <a:p>
            <a:pPr lvl="0"/>
            <a:fld id="{7A7AC19D-5710-4BC6-BED8-5889AB428610}" type="slidenum">
              <a:rPr/>
              <a:pPr lvl="0"/>
              <a:t>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3117"/>
            <a:ext cx="9071640" cy="5902920"/>
          </a:xfrm>
        </p:spPr>
        <p:txBody>
          <a:bodyPr>
            <a:normAutofit fontScale="92500"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9pPr>
          </a:lstStyle>
          <a:p>
            <a:pPr marL="0" lvl="0" indent="0"/>
            <a:r>
              <a:rPr lang="en-US" sz="3000" dirty="0"/>
              <a:t>The members of the department envision an environment where a diversity of capable, inspired individuals congregate, interact and collaborate, to learn and advance knowledge, without barriers. We embrace this vision because:</a:t>
            </a:r>
          </a:p>
          <a:p>
            <a:pPr marL="0" lvl="1" indent="0"/>
            <a:r>
              <a:rPr lang="en-US" sz="2600" dirty="0"/>
              <a:t>We wish to be leaders and role models in reaping and sharing the benefits of diversity.</a:t>
            </a:r>
          </a:p>
          <a:p>
            <a:pPr marL="0" lvl="1" indent="0"/>
            <a:r>
              <a:rPr lang="en-US" sz="2600" dirty="0"/>
              <a:t>We seek to improve the intellectual environment and creative potential of our department.</a:t>
            </a:r>
          </a:p>
          <a:p>
            <a:pPr marL="0" lvl="1" indent="0"/>
            <a:r>
              <a:rPr lang="en-US" sz="2600" dirty="0"/>
              <a:t>We expect to produce happier, more capable and more broadly educated computer science graduates.</a:t>
            </a:r>
          </a:p>
          <a:p>
            <a:pPr marL="0" lvl="1" indent="0"/>
            <a:r>
              <a:rPr lang="en-US" sz="2600" dirty="0"/>
              <a:t>We wish to contribute to social justice and economic well being for all citizens</a:t>
            </a:r>
            <a:r>
              <a:rPr lang="en-US" sz="2600" dirty="0" smtClean="0"/>
              <a:t>.</a:t>
            </a:r>
          </a:p>
          <a:p>
            <a:pPr marL="0" lvl="1" indent="0"/>
            <a:r>
              <a:rPr lang="en-US" sz="2600" dirty="0" smtClean="0"/>
              <a:t>We wish to be accountable for these goals!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457200" y="500760"/>
            <a:ext cx="9144000" cy="942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 smtClean="0"/>
          </a:p>
          <a:p>
            <a:pPr lvl="0"/>
            <a:fld id="{A1E78CD0-3E82-4367-B2C8-234A777AA9ED}" type="slidenum">
              <a:rPr/>
              <a:pPr lvl="0"/>
              <a:t>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 Brave New World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" y="1888199"/>
            <a:ext cx="9372600" cy="5320637"/>
          </a:xfrm>
        </p:spPr>
        <p:txBody>
          <a:bodyPr>
            <a:normAutofit fontScale="92500"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9pPr>
          </a:lstStyle>
          <a:p>
            <a:pPr marL="0" lvl="0" indent="0"/>
            <a:r>
              <a:rPr lang="en-US" dirty="0"/>
              <a:t>Grad </a:t>
            </a:r>
            <a:r>
              <a:rPr lang="en-US" dirty="0" smtClean="0"/>
              <a:t>school, and life, are </a:t>
            </a:r>
            <a:r>
              <a:rPr lang="en-US" dirty="0"/>
              <a:t>fundamentally different from UG</a:t>
            </a:r>
          </a:p>
          <a:p>
            <a:pPr marL="0" lvl="0" indent="0"/>
            <a:r>
              <a:rPr lang="en-US" dirty="0"/>
              <a:t>Transition from doing what you're told to </a:t>
            </a:r>
            <a:r>
              <a:rPr lang="en-US" b="1" dirty="0">
                <a:solidFill>
                  <a:srgbClr val="800080"/>
                </a:solidFill>
              </a:rPr>
              <a:t>thinking on your own</a:t>
            </a:r>
          </a:p>
          <a:p>
            <a:pPr marL="0" lvl="1" indent="0"/>
            <a:r>
              <a:rPr lang="en-US" dirty="0"/>
              <a:t>Each student transitions differently</a:t>
            </a:r>
          </a:p>
          <a:p>
            <a:pPr marL="0" lvl="1" indent="0"/>
            <a:r>
              <a:rPr lang="en-US" dirty="0"/>
              <a:t>Each advisor encourages the transition differently</a:t>
            </a:r>
          </a:p>
          <a:p>
            <a:pPr marL="0" lvl="0" indent="0"/>
            <a:r>
              <a:rPr lang="en-US" dirty="0"/>
              <a:t>To </a:t>
            </a:r>
            <a:r>
              <a:rPr lang="en-US" dirty="0" smtClean="0"/>
              <a:t>succeed in courses and research, </a:t>
            </a:r>
            <a:r>
              <a:rPr lang="en-US" dirty="0"/>
              <a:t>you must think for yourself</a:t>
            </a:r>
          </a:p>
          <a:p>
            <a:pPr marL="0" lvl="0" indent="0"/>
            <a:r>
              <a:rPr lang="en-US" dirty="0" smtClean="0"/>
              <a:t>Too </a:t>
            </a:r>
            <a:r>
              <a:rPr lang="en-US" dirty="0"/>
              <a:t>much to read, learn and study;  you can rarely know all you need to know to take the next </a:t>
            </a:r>
            <a:r>
              <a:rPr lang="en-US" dirty="0" smtClean="0"/>
              <a:t>step—develop good intuition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8915399" y="1440"/>
            <a:ext cx="1164600" cy="1782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 smtClean="0"/>
          </a:p>
          <a:p>
            <a:pPr lvl="0"/>
            <a:fld id="{73862B9A-A5C3-4B02-9F2A-5430FDB35140}" type="slidenum">
              <a:rPr/>
              <a:pPr lvl="0"/>
              <a:t>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Common Pitfalls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6808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Trebuchet MS" pitchFamily="34"/>
                <a:ea typeface="DejaVu LGC Sans" pitchFamily="2"/>
                <a:cs typeface="DejaVu LGC Sans" pitchFamily="2"/>
              </a:defRPr>
            </a:lvl9pPr>
          </a:lstStyle>
          <a:p>
            <a:pPr marL="0" lvl="0" indent="0"/>
            <a:r>
              <a:rPr lang="en-US" sz="2800" dirty="0">
                <a:solidFill>
                  <a:srgbClr val="800080"/>
                </a:solidFill>
              </a:rPr>
              <a:t>Thinking that you </a:t>
            </a:r>
            <a:r>
              <a:rPr lang="en-US" sz="2800" b="1" dirty="0">
                <a:solidFill>
                  <a:srgbClr val="800080"/>
                </a:solidFill>
              </a:rPr>
              <a:t>know</a:t>
            </a:r>
            <a:r>
              <a:rPr lang="en-US" sz="2800" dirty="0">
                <a:solidFill>
                  <a:srgbClr val="800080"/>
                </a:solidFill>
              </a:rPr>
              <a:t> what you want to do.</a:t>
            </a:r>
          </a:p>
          <a:p>
            <a:pPr marL="0" lvl="1" indent="0"/>
            <a:r>
              <a:rPr lang="en-US" sz="2400" dirty="0"/>
              <a:t>Be open minded: education should change you</a:t>
            </a:r>
            <a:r>
              <a:rPr lang="en-US" sz="2400" dirty="0" smtClean="0"/>
              <a:t>.</a:t>
            </a:r>
          </a:p>
          <a:p>
            <a:pPr marL="0" lvl="1" indent="0"/>
            <a:endParaRPr lang="en-US" sz="2400" dirty="0"/>
          </a:p>
          <a:p>
            <a:pPr marL="0" lvl="0" indent="0"/>
            <a:r>
              <a:rPr lang="en-US" sz="2800" dirty="0" smtClean="0">
                <a:solidFill>
                  <a:srgbClr val="800080"/>
                </a:solidFill>
              </a:rPr>
              <a:t>Trying </a:t>
            </a:r>
            <a:r>
              <a:rPr lang="en-US" sz="2800" dirty="0">
                <a:solidFill>
                  <a:srgbClr val="800080"/>
                </a:solidFill>
              </a:rPr>
              <a:t>to be good at </a:t>
            </a:r>
            <a:r>
              <a:rPr lang="en-US" sz="2800" b="1" dirty="0">
                <a:solidFill>
                  <a:srgbClr val="800080"/>
                </a:solidFill>
              </a:rPr>
              <a:t>everything</a:t>
            </a:r>
            <a:r>
              <a:rPr lang="en-US" sz="2800" dirty="0">
                <a:solidFill>
                  <a:srgbClr val="800080"/>
                </a:solidFill>
              </a:rPr>
              <a:t>.</a:t>
            </a:r>
          </a:p>
          <a:p>
            <a:pPr marL="0" lvl="1" indent="0"/>
            <a:r>
              <a:rPr lang="en-US" sz="2400" dirty="0"/>
              <a:t>Just do a few things very well</a:t>
            </a:r>
            <a:r>
              <a:rPr lang="en-US" sz="2400" dirty="0" smtClean="0"/>
              <a:t>.</a:t>
            </a:r>
          </a:p>
          <a:p>
            <a:pPr marL="0" lvl="1" indent="0"/>
            <a:endParaRPr lang="en-US" sz="2400" dirty="0"/>
          </a:p>
          <a:p>
            <a:pPr marL="0" lvl="0" indent="0"/>
            <a:r>
              <a:rPr lang="en-US" sz="2800" dirty="0" smtClean="0">
                <a:solidFill>
                  <a:srgbClr val="800080"/>
                </a:solidFill>
              </a:rPr>
              <a:t>It's </a:t>
            </a:r>
            <a:r>
              <a:rPr lang="en-US" sz="2800" dirty="0">
                <a:solidFill>
                  <a:srgbClr val="800080"/>
                </a:solidFill>
              </a:rPr>
              <a:t>just about </a:t>
            </a:r>
            <a:r>
              <a:rPr lang="en-US" sz="2800" b="1" dirty="0">
                <a:solidFill>
                  <a:srgbClr val="800080"/>
                </a:solidFill>
              </a:rPr>
              <a:t>me</a:t>
            </a:r>
            <a:r>
              <a:rPr lang="en-US" sz="2800" dirty="0">
                <a:solidFill>
                  <a:srgbClr val="800080"/>
                </a:solidFill>
              </a:rPr>
              <a:t>.</a:t>
            </a:r>
          </a:p>
          <a:p>
            <a:pPr marL="0" lvl="1" indent="0"/>
            <a:r>
              <a:rPr lang="en-US" sz="2400" dirty="0"/>
              <a:t>To survive, you must get involved: attend talks, meet with faculty candidates, participate in student groups, show initiative</a:t>
            </a:r>
            <a:r>
              <a:rPr lang="en-US" sz="2400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8890560" y="0"/>
            <a:ext cx="118944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7683</TotalTime>
  <Words>1041</Words>
  <Application>Microsoft Macintosh PowerPoint</Application>
  <PresentationFormat>Custom</PresentationFormat>
  <Paragraphs>191</Paragraphs>
  <Slides>23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Default</vt:lpstr>
      <vt:lpstr>Welcome to UVA CS Grad School  Kevin Skadron Department Chair  </vt:lpstr>
      <vt:lpstr>Overview</vt:lpstr>
      <vt:lpstr>Outline</vt:lpstr>
      <vt:lpstr>Grad School Paths</vt:lpstr>
      <vt:lpstr>Available Channels</vt:lpstr>
      <vt:lpstr>Graduate Ombudsman</vt:lpstr>
      <vt:lpstr>PowerPoint Presentation</vt:lpstr>
      <vt:lpstr>A Brave New World</vt:lpstr>
      <vt:lpstr>Common Pitfalls</vt:lpstr>
      <vt:lpstr>Challenges</vt:lpstr>
      <vt:lpstr>Responsibility</vt:lpstr>
      <vt:lpstr>Know The Faculty</vt:lpstr>
      <vt:lpstr>Collaborate</vt:lpstr>
      <vt:lpstr>Have Fun!</vt:lpstr>
      <vt:lpstr>Advisor Selection</vt:lpstr>
      <vt:lpstr>Rotations</vt:lpstr>
      <vt:lpstr>More on Rotations</vt:lpstr>
      <vt:lpstr>Quals</vt:lpstr>
      <vt:lpstr>Random Hints: Committees</vt:lpstr>
      <vt:lpstr>Time In Grad School</vt:lpstr>
      <vt:lpstr>Masters Research</vt:lpstr>
      <vt:lpstr>6190 logistics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UVA CS Grad School  Westley Weimer</dc:title>
  <dc:creator>Westley Weimer</dc:creator>
  <cp:lastModifiedBy>Kevin Skadron</cp:lastModifiedBy>
  <cp:revision>51</cp:revision>
  <dcterms:created xsi:type="dcterms:W3CDTF">2008-04-27T18:24:34Z</dcterms:created>
  <dcterms:modified xsi:type="dcterms:W3CDTF">2017-08-23T19:45:08Z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